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handoutMasterIdLst>
    <p:handoutMasterId r:id="rId15"/>
  </p:handoutMasterIdLst>
  <p:sldIdLst>
    <p:sldId id="265" r:id="rId3"/>
    <p:sldId id="267" r:id="rId4"/>
    <p:sldId id="256" r:id="rId5"/>
    <p:sldId id="257" r:id="rId6"/>
    <p:sldId id="258" r:id="rId7"/>
    <p:sldId id="260" r:id="rId8"/>
    <p:sldId id="259" r:id="rId9"/>
    <p:sldId id="262" r:id="rId10"/>
    <p:sldId id="261" r:id="rId11"/>
    <p:sldId id="264" r:id="rId12"/>
    <p:sldId id="263" r:id="rId13"/>
  </p:sldIdLst>
  <p:sldSz cx="9144000" cy="6858000" type="screen4x3"/>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8"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67" autoAdjust="0"/>
    <p:restoredTop sz="94671" autoAdjust="0"/>
  </p:normalViewPr>
  <p:slideViewPr>
    <p:cSldViewPr snapToGrid="0">
      <p:cViewPr varScale="1">
        <p:scale>
          <a:sx n="65" d="100"/>
          <a:sy n="65" d="100"/>
        </p:scale>
        <p:origin x="1280" y="44"/>
      </p:cViewPr>
      <p:guideLst>
        <p:guide orient="horz" pos="2160"/>
        <p:guide pos="2880"/>
      </p:guideLst>
    </p:cSldViewPr>
  </p:slideViewPr>
  <p:notesTextViewPr>
    <p:cViewPr>
      <p:scale>
        <a:sx n="1" d="1"/>
        <a:sy n="1" d="1"/>
      </p:scale>
      <p:origin x="0" y="0"/>
    </p:cViewPr>
  </p:notesTextViewPr>
  <p:notesViewPr>
    <p:cSldViewPr snapToGrid="0">
      <p:cViewPr varScale="1">
        <p:scale>
          <a:sx n="53" d="100"/>
          <a:sy n="53" d="100"/>
        </p:scale>
        <p:origin x="-2868" y="-90"/>
      </p:cViewPr>
      <p:guideLst>
        <p:guide orient="horz" pos="3128"/>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981" cy="497041"/>
          </a:xfrm>
          <a:prstGeom prst="rect">
            <a:avLst/>
          </a:prstGeom>
        </p:spPr>
        <p:txBody>
          <a:bodyPr vert="horz" lIns="90452" tIns="45226" rIns="90452" bIns="45226" rtlCol="0"/>
          <a:lstStyle>
            <a:lvl1pPr algn="l">
              <a:defRPr sz="1200"/>
            </a:lvl1pPr>
          </a:lstStyle>
          <a:p>
            <a:endParaRPr lang="en-GB"/>
          </a:p>
        </p:txBody>
      </p:sp>
      <p:sp>
        <p:nvSpPr>
          <p:cNvPr id="3" name="Date Placeholder 2"/>
          <p:cNvSpPr>
            <a:spLocks noGrp="1"/>
          </p:cNvSpPr>
          <p:nvPr>
            <p:ph type="dt" sz="quarter" idx="1"/>
          </p:nvPr>
        </p:nvSpPr>
        <p:spPr>
          <a:xfrm>
            <a:off x="3851714" y="0"/>
            <a:ext cx="2945981" cy="497041"/>
          </a:xfrm>
          <a:prstGeom prst="rect">
            <a:avLst/>
          </a:prstGeom>
        </p:spPr>
        <p:txBody>
          <a:bodyPr vert="horz" lIns="90452" tIns="45226" rIns="90452" bIns="45226" rtlCol="0"/>
          <a:lstStyle>
            <a:lvl1pPr algn="r">
              <a:defRPr sz="1200"/>
            </a:lvl1pPr>
          </a:lstStyle>
          <a:p>
            <a:fld id="{ED8256F7-D882-45B9-9B98-0FD174B1C1E4}" type="datetimeFigureOut">
              <a:rPr lang="en-GB" smtClean="0"/>
              <a:t>04/04/2022</a:t>
            </a:fld>
            <a:endParaRPr lang="en-GB"/>
          </a:p>
        </p:txBody>
      </p:sp>
      <p:sp>
        <p:nvSpPr>
          <p:cNvPr id="4" name="Footer Placeholder 3"/>
          <p:cNvSpPr>
            <a:spLocks noGrp="1"/>
          </p:cNvSpPr>
          <p:nvPr>
            <p:ph type="ftr" sz="quarter" idx="2"/>
          </p:nvPr>
        </p:nvSpPr>
        <p:spPr>
          <a:xfrm>
            <a:off x="0" y="9431199"/>
            <a:ext cx="2945981" cy="497041"/>
          </a:xfrm>
          <a:prstGeom prst="rect">
            <a:avLst/>
          </a:prstGeom>
        </p:spPr>
        <p:txBody>
          <a:bodyPr vert="horz" lIns="90452" tIns="45226" rIns="90452" bIns="45226" rtlCol="0" anchor="b"/>
          <a:lstStyle>
            <a:lvl1pPr algn="l">
              <a:defRPr sz="1200"/>
            </a:lvl1pPr>
          </a:lstStyle>
          <a:p>
            <a:endParaRPr lang="en-GB"/>
          </a:p>
        </p:txBody>
      </p:sp>
      <p:sp>
        <p:nvSpPr>
          <p:cNvPr id="5" name="Slide Number Placeholder 4"/>
          <p:cNvSpPr>
            <a:spLocks noGrp="1"/>
          </p:cNvSpPr>
          <p:nvPr>
            <p:ph type="sldNum" sz="quarter" idx="3"/>
          </p:nvPr>
        </p:nvSpPr>
        <p:spPr>
          <a:xfrm>
            <a:off x="3851714" y="9431199"/>
            <a:ext cx="2945981" cy="497041"/>
          </a:xfrm>
          <a:prstGeom prst="rect">
            <a:avLst/>
          </a:prstGeom>
        </p:spPr>
        <p:txBody>
          <a:bodyPr vert="horz" lIns="90452" tIns="45226" rIns="90452" bIns="45226" rtlCol="0" anchor="b"/>
          <a:lstStyle>
            <a:lvl1pPr algn="r">
              <a:defRPr sz="1200"/>
            </a:lvl1pPr>
          </a:lstStyle>
          <a:p>
            <a:fld id="{7FEBAA3C-8561-42D3-9A2A-F190E0CC4E3F}" type="slidenum">
              <a:rPr lang="en-GB" smtClean="0"/>
              <a:t>‹#›</a:t>
            </a:fld>
            <a:endParaRPr lang="en-GB"/>
          </a:p>
        </p:txBody>
      </p:sp>
    </p:spTree>
    <p:extLst>
      <p:ext uri="{BB962C8B-B14F-4D97-AF65-F5344CB8AC3E}">
        <p14:creationId xmlns:p14="http://schemas.microsoft.com/office/powerpoint/2010/main" val="3981585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8" cy="496490"/>
          </a:xfrm>
          <a:prstGeom prst="rect">
            <a:avLst/>
          </a:prstGeom>
        </p:spPr>
        <p:txBody>
          <a:bodyPr vert="horz" lIns="95581" tIns="47790" rIns="95581" bIns="47790" rtlCol="0"/>
          <a:lstStyle>
            <a:lvl1pPr algn="l">
              <a:defRPr sz="1300"/>
            </a:lvl1pPr>
          </a:lstStyle>
          <a:p>
            <a:endParaRPr lang="en-GB"/>
          </a:p>
        </p:txBody>
      </p:sp>
      <p:sp>
        <p:nvSpPr>
          <p:cNvPr id="3" name="Date Placeholder 2"/>
          <p:cNvSpPr>
            <a:spLocks noGrp="1"/>
          </p:cNvSpPr>
          <p:nvPr>
            <p:ph type="dt" idx="1"/>
          </p:nvPr>
        </p:nvSpPr>
        <p:spPr>
          <a:xfrm>
            <a:off x="3851342" y="0"/>
            <a:ext cx="2946348" cy="496490"/>
          </a:xfrm>
          <a:prstGeom prst="rect">
            <a:avLst/>
          </a:prstGeom>
        </p:spPr>
        <p:txBody>
          <a:bodyPr vert="horz" lIns="95581" tIns="47790" rIns="95581" bIns="47790" rtlCol="0"/>
          <a:lstStyle>
            <a:lvl1pPr algn="r">
              <a:defRPr sz="1300"/>
            </a:lvl1pPr>
          </a:lstStyle>
          <a:p>
            <a:fld id="{D471ECBD-8304-4608-B41D-F514437C45A9}" type="datetimeFigureOut">
              <a:rPr lang="en-GB" smtClean="0"/>
              <a:t>04/04/2022</a:t>
            </a:fld>
            <a:endParaRPr lang="en-GB"/>
          </a:p>
        </p:txBody>
      </p:sp>
      <p:sp>
        <p:nvSpPr>
          <p:cNvPr id="4" name="Slide Image Placeholder 3"/>
          <p:cNvSpPr>
            <a:spLocks noGrp="1" noRot="1" noChangeAspect="1"/>
          </p:cNvSpPr>
          <p:nvPr>
            <p:ph type="sldImg" idx="2"/>
          </p:nvPr>
        </p:nvSpPr>
        <p:spPr>
          <a:xfrm>
            <a:off x="917575" y="744538"/>
            <a:ext cx="4964113" cy="3724275"/>
          </a:xfrm>
          <a:prstGeom prst="rect">
            <a:avLst/>
          </a:prstGeom>
          <a:noFill/>
          <a:ln w="12700">
            <a:solidFill>
              <a:prstClr val="black"/>
            </a:solidFill>
          </a:ln>
        </p:spPr>
        <p:txBody>
          <a:bodyPr vert="horz" lIns="95581" tIns="47790" rIns="95581" bIns="47790" rtlCol="0" anchor="ctr"/>
          <a:lstStyle/>
          <a:p>
            <a:endParaRPr lang="en-GB"/>
          </a:p>
        </p:txBody>
      </p:sp>
      <p:sp>
        <p:nvSpPr>
          <p:cNvPr id="5" name="Notes Placeholder 4"/>
          <p:cNvSpPr>
            <a:spLocks noGrp="1"/>
          </p:cNvSpPr>
          <p:nvPr>
            <p:ph type="body" sz="quarter" idx="3"/>
          </p:nvPr>
        </p:nvSpPr>
        <p:spPr>
          <a:xfrm>
            <a:off x="679927" y="4716661"/>
            <a:ext cx="5439410" cy="4468416"/>
          </a:xfrm>
          <a:prstGeom prst="rect">
            <a:avLst/>
          </a:prstGeom>
        </p:spPr>
        <p:txBody>
          <a:bodyPr vert="horz" lIns="95581" tIns="47790" rIns="95581" bIns="4779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1599"/>
            <a:ext cx="2946348" cy="496490"/>
          </a:xfrm>
          <a:prstGeom prst="rect">
            <a:avLst/>
          </a:prstGeom>
        </p:spPr>
        <p:txBody>
          <a:bodyPr vert="horz" lIns="95581" tIns="47790" rIns="95581" bIns="47790" rtlCol="0" anchor="b"/>
          <a:lstStyle>
            <a:lvl1pPr algn="l">
              <a:defRPr sz="1300"/>
            </a:lvl1pPr>
          </a:lstStyle>
          <a:p>
            <a:endParaRPr lang="en-GB"/>
          </a:p>
        </p:txBody>
      </p:sp>
      <p:sp>
        <p:nvSpPr>
          <p:cNvPr id="7" name="Slide Number Placeholder 6"/>
          <p:cNvSpPr>
            <a:spLocks noGrp="1"/>
          </p:cNvSpPr>
          <p:nvPr>
            <p:ph type="sldNum" sz="quarter" idx="5"/>
          </p:nvPr>
        </p:nvSpPr>
        <p:spPr>
          <a:xfrm>
            <a:off x="3851342" y="9431599"/>
            <a:ext cx="2946348" cy="496490"/>
          </a:xfrm>
          <a:prstGeom prst="rect">
            <a:avLst/>
          </a:prstGeom>
        </p:spPr>
        <p:txBody>
          <a:bodyPr vert="horz" lIns="95581" tIns="47790" rIns="95581" bIns="47790" rtlCol="0" anchor="b"/>
          <a:lstStyle>
            <a:lvl1pPr algn="r">
              <a:defRPr sz="1300"/>
            </a:lvl1pPr>
          </a:lstStyle>
          <a:p>
            <a:fld id="{76D61213-512F-4406-967A-B855B29EF8BC}" type="slidenum">
              <a:rPr lang="en-GB" smtClean="0"/>
              <a:t>‹#›</a:t>
            </a:fld>
            <a:endParaRPr lang="en-GB"/>
          </a:p>
        </p:txBody>
      </p:sp>
    </p:spTree>
    <p:extLst>
      <p:ext uri="{BB962C8B-B14F-4D97-AF65-F5344CB8AC3E}">
        <p14:creationId xmlns:p14="http://schemas.microsoft.com/office/powerpoint/2010/main" val="3379668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6D61213-512F-4406-967A-B855B29EF8BC}" type="slidenum">
              <a:rPr lang="en-GB" smtClean="0"/>
              <a:t>3</a:t>
            </a:fld>
            <a:endParaRPr lang="en-GB"/>
          </a:p>
        </p:txBody>
      </p:sp>
    </p:spTree>
    <p:extLst>
      <p:ext uri="{BB962C8B-B14F-4D97-AF65-F5344CB8AC3E}">
        <p14:creationId xmlns:p14="http://schemas.microsoft.com/office/powerpoint/2010/main" val="10607213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6D61213-512F-4406-967A-B855B29EF8BC}" type="slidenum">
              <a:rPr lang="en-GB" smtClean="0"/>
              <a:t>6</a:t>
            </a:fld>
            <a:endParaRPr lang="en-GB"/>
          </a:p>
        </p:txBody>
      </p:sp>
    </p:spTree>
    <p:extLst>
      <p:ext uri="{BB962C8B-B14F-4D97-AF65-F5344CB8AC3E}">
        <p14:creationId xmlns:p14="http://schemas.microsoft.com/office/powerpoint/2010/main" val="38836317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6D61213-512F-4406-967A-B855B29EF8BC}" type="slidenum">
              <a:rPr lang="en-GB" smtClean="0"/>
              <a:t>7</a:t>
            </a:fld>
            <a:endParaRPr lang="en-GB"/>
          </a:p>
        </p:txBody>
      </p:sp>
    </p:spTree>
    <p:extLst>
      <p:ext uri="{BB962C8B-B14F-4D97-AF65-F5344CB8AC3E}">
        <p14:creationId xmlns:p14="http://schemas.microsoft.com/office/powerpoint/2010/main" val="21102010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D570F82-33D9-479F-95C3-5E579FBBFA19}" type="datetimeFigureOut">
              <a:rPr lang="en-GB" smtClean="0"/>
              <a:t>04/04/2022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E6B2D4-9C9C-4C85-8224-0118185EB5D6}" type="slidenum">
              <a:rPr lang="en-GB" smtClean="0"/>
              <a:t>‹#›</a:t>
            </a:fld>
            <a:endParaRPr lang="en-GB"/>
          </a:p>
        </p:txBody>
      </p:sp>
    </p:spTree>
    <p:extLst>
      <p:ext uri="{BB962C8B-B14F-4D97-AF65-F5344CB8AC3E}">
        <p14:creationId xmlns:p14="http://schemas.microsoft.com/office/powerpoint/2010/main" val="1314623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D570F82-33D9-479F-95C3-5E579FBBFA19}" type="datetimeFigureOut">
              <a:rPr lang="en-GB" smtClean="0"/>
              <a:t>04/04/2022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E6B2D4-9C9C-4C85-8224-0118185EB5D6}" type="slidenum">
              <a:rPr lang="en-GB" smtClean="0"/>
              <a:t>‹#›</a:t>
            </a:fld>
            <a:endParaRPr lang="en-GB"/>
          </a:p>
        </p:txBody>
      </p:sp>
    </p:spTree>
    <p:extLst>
      <p:ext uri="{BB962C8B-B14F-4D97-AF65-F5344CB8AC3E}">
        <p14:creationId xmlns:p14="http://schemas.microsoft.com/office/powerpoint/2010/main" val="1507333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D570F82-33D9-479F-95C3-5E579FBBFA19}" type="datetimeFigureOut">
              <a:rPr lang="en-GB" smtClean="0"/>
              <a:t>04/04/2022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E6B2D4-9C9C-4C85-8224-0118185EB5D6}" type="slidenum">
              <a:rPr lang="en-GB" smtClean="0"/>
              <a:t>‹#›</a:t>
            </a:fld>
            <a:endParaRPr lang="en-GB"/>
          </a:p>
        </p:txBody>
      </p:sp>
    </p:spTree>
    <p:extLst>
      <p:ext uri="{BB962C8B-B14F-4D97-AF65-F5344CB8AC3E}">
        <p14:creationId xmlns:p14="http://schemas.microsoft.com/office/powerpoint/2010/main" val="20602707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extLst>
      <p:ext uri="{BB962C8B-B14F-4D97-AF65-F5344CB8AC3E}">
        <p14:creationId xmlns:p14="http://schemas.microsoft.com/office/powerpoint/2010/main" val="15512230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6080242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6293669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628777"/>
            <a:ext cx="4038600" cy="348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628777"/>
            <a:ext cx="4038600" cy="348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9906333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8908087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33941338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93826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23954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D570F82-33D9-479F-95C3-5E579FBBFA19}" type="datetimeFigureOut">
              <a:rPr lang="en-GB" smtClean="0"/>
              <a:t>04/04/2022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E6B2D4-9C9C-4C85-8224-0118185EB5D6}" type="slidenum">
              <a:rPr lang="en-GB" smtClean="0"/>
              <a:t>‹#›</a:t>
            </a:fld>
            <a:endParaRPr lang="en-GB"/>
          </a:p>
        </p:txBody>
      </p:sp>
    </p:spTree>
    <p:extLst>
      <p:ext uri="{BB962C8B-B14F-4D97-AF65-F5344CB8AC3E}">
        <p14:creationId xmlns:p14="http://schemas.microsoft.com/office/powerpoint/2010/main" val="24463357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397941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7295943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74638"/>
            <a:ext cx="2058988" cy="48387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1" y="274638"/>
            <a:ext cx="6029325" cy="483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650571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570F82-33D9-479F-95C3-5E579FBBFA19}" type="datetimeFigureOut">
              <a:rPr lang="en-GB" smtClean="0"/>
              <a:t>04/04/2022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E6B2D4-9C9C-4C85-8224-0118185EB5D6}" type="slidenum">
              <a:rPr lang="en-GB" smtClean="0"/>
              <a:t>‹#›</a:t>
            </a:fld>
            <a:endParaRPr lang="en-GB"/>
          </a:p>
        </p:txBody>
      </p:sp>
    </p:spTree>
    <p:extLst>
      <p:ext uri="{BB962C8B-B14F-4D97-AF65-F5344CB8AC3E}">
        <p14:creationId xmlns:p14="http://schemas.microsoft.com/office/powerpoint/2010/main" val="1030715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D570F82-33D9-479F-95C3-5E579FBBFA19}" type="datetimeFigureOut">
              <a:rPr lang="en-GB" smtClean="0"/>
              <a:t>04/04/2022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E6B2D4-9C9C-4C85-8224-0118185EB5D6}" type="slidenum">
              <a:rPr lang="en-GB" smtClean="0"/>
              <a:t>‹#›</a:t>
            </a:fld>
            <a:endParaRPr lang="en-GB"/>
          </a:p>
        </p:txBody>
      </p:sp>
    </p:spTree>
    <p:extLst>
      <p:ext uri="{BB962C8B-B14F-4D97-AF65-F5344CB8AC3E}">
        <p14:creationId xmlns:p14="http://schemas.microsoft.com/office/powerpoint/2010/main" val="253826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D570F82-33D9-479F-95C3-5E579FBBFA19}" type="datetimeFigureOut">
              <a:rPr lang="en-GB" smtClean="0"/>
              <a:t>04/04/2022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E6B2D4-9C9C-4C85-8224-0118185EB5D6}" type="slidenum">
              <a:rPr lang="en-GB" smtClean="0"/>
              <a:t>‹#›</a:t>
            </a:fld>
            <a:endParaRPr lang="en-GB"/>
          </a:p>
        </p:txBody>
      </p:sp>
    </p:spTree>
    <p:extLst>
      <p:ext uri="{BB962C8B-B14F-4D97-AF65-F5344CB8AC3E}">
        <p14:creationId xmlns:p14="http://schemas.microsoft.com/office/powerpoint/2010/main" val="2941524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D570F82-33D9-479F-95C3-5E579FBBFA19}" type="datetimeFigureOut">
              <a:rPr lang="en-GB" smtClean="0"/>
              <a:t>04/04/2022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AE6B2D4-9C9C-4C85-8224-0118185EB5D6}" type="slidenum">
              <a:rPr lang="en-GB" smtClean="0"/>
              <a:t>‹#›</a:t>
            </a:fld>
            <a:endParaRPr lang="en-GB"/>
          </a:p>
        </p:txBody>
      </p:sp>
    </p:spTree>
    <p:extLst>
      <p:ext uri="{BB962C8B-B14F-4D97-AF65-F5344CB8AC3E}">
        <p14:creationId xmlns:p14="http://schemas.microsoft.com/office/powerpoint/2010/main" val="2166878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570F82-33D9-479F-95C3-5E579FBBFA19}" type="datetimeFigureOut">
              <a:rPr lang="en-GB" smtClean="0"/>
              <a:t>04/04/2022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AE6B2D4-9C9C-4C85-8224-0118185EB5D6}" type="slidenum">
              <a:rPr lang="en-GB" smtClean="0"/>
              <a:t>‹#›</a:t>
            </a:fld>
            <a:endParaRPr lang="en-GB"/>
          </a:p>
        </p:txBody>
      </p:sp>
    </p:spTree>
    <p:extLst>
      <p:ext uri="{BB962C8B-B14F-4D97-AF65-F5344CB8AC3E}">
        <p14:creationId xmlns:p14="http://schemas.microsoft.com/office/powerpoint/2010/main" val="2977844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570F82-33D9-479F-95C3-5E579FBBFA19}" type="datetimeFigureOut">
              <a:rPr lang="en-GB" smtClean="0"/>
              <a:t>04/04/2022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E6B2D4-9C9C-4C85-8224-0118185EB5D6}" type="slidenum">
              <a:rPr lang="en-GB" smtClean="0"/>
              <a:t>‹#›</a:t>
            </a:fld>
            <a:endParaRPr lang="en-GB"/>
          </a:p>
        </p:txBody>
      </p:sp>
    </p:spTree>
    <p:extLst>
      <p:ext uri="{BB962C8B-B14F-4D97-AF65-F5344CB8AC3E}">
        <p14:creationId xmlns:p14="http://schemas.microsoft.com/office/powerpoint/2010/main" val="3878635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570F82-33D9-479F-95C3-5E579FBBFA19}" type="datetimeFigureOut">
              <a:rPr lang="en-GB" smtClean="0"/>
              <a:t>04/04/2022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E6B2D4-9C9C-4C85-8224-0118185EB5D6}" type="slidenum">
              <a:rPr lang="en-GB" smtClean="0"/>
              <a:t>‹#›</a:t>
            </a:fld>
            <a:endParaRPr lang="en-GB"/>
          </a:p>
        </p:txBody>
      </p:sp>
    </p:spTree>
    <p:extLst>
      <p:ext uri="{BB962C8B-B14F-4D97-AF65-F5344CB8AC3E}">
        <p14:creationId xmlns:p14="http://schemas.microsoft.com/office/powerpoint/2010/main" val="2804360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570F82-33D9-479F-95C3-5E579FBBFA19}" type="datetimeFigureOut">
              <a:rPr lang="en-GB" smtClean="0"/>
              <a:t>04/04/2022</a:t>
            </a:fld>
            <a:endParaRPr lang="en-GB"/>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E6B2D4-9C9C-4C85-8224-0118185EB5D6}" type="slidenum">
              <a:rPr lang="en-GB" smtClean="0"/>
              <a:t>‹#›</a:t>
            </a:fld>
            <a:endParaRPr lang="en-GB"/>
          </a:p>
        </p:txBody>
      </p:sp>
    </p:spTree>
    <p:extLst>
      <p:ext uri="{BB962C8B-B14F-4D97-AF65-F5344CB8AC3E}">
        <p14:creationId xmlns:p14="http://schemas.microsoft.com/office/powerpoint/2010/main" val="2893786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bwMode="auto">
          <a:xfrm>
            <a:off x="468313" y="1628777"/>
            <a:ext cx="8229600" cy="3484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endParaRPr lang="en-GB" altLang="en-US" smtClean="0"/>
          </a:p>
          <a:p>
            <a:pPr lvl="0"/>
            <a:endParaRPr lang="en-GB" altLang="en-US" smtClean="0"/>
          </a:p>
          <a:p>
            <a:pPr lvl="0"/>
            <a:endParaRPr lang="en-GB" altLang="en-US" smtClean="0"/>
          </a:p>
          <a:p>
            <a:pPr lvl="0"/>
            <a:endParaRPr lang="en-GB" altLang="en-US" smtClean="0"/>
          </a:p>
        </p:txBody>
      </p:sp>
      <p:sp>
        <p:nvSpPr>
          <p:cNvPr id="6151" name="Title 1"/>
          <p:cNvSpPr txBox="1">
            <a:spLocks/>
          </p:cNvSpPr>
          <p:nvPr userDrawn="1"/>
        </p:nvSpPr>
        <p:spPr bwMode="auto">
          <a:xfrm>
            <a:off x="395289" y="476250"/>
            <a:ext cx="8424862" cy="755650"/>
          </a:xfrm>
          <a:prstGeom prst="rect">
            <a:avLst/>
          </a:prstGeom>
          <a:solidFill>
            <a:srgbClr val="00ABE5"/>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Arial" pitchFamily="34" charset="0"/>
              </a:defRPr>
            </a:lvl1pPr>
            <a:lvl2pPr marL="742950" indent="-285750" defTabSz="457200">
              <a:defRPr>
                <a:solidFill>
                  <a:schemeClr val="tx1"/>
                </a:solidFill>
                <a:latin typeface="Arial" pitchFamily="34" charset="0"/>
              </a:defRPr>
            </a:lvl2pPr>
            <a:lvl3pPr marL="1143000" indent="-228600" defTabSz="457200">
              <a:defRPr>
                <a:solidFill>
                  <a:schemeClr val="tx1"/>
                </a:solidFill>
                <a:latin typeface="Arial" pitchFamily="34" charset="0"/>
              </a:defRPr>
            </a:lvl3pPr>
            <a:lvl4pPr marL="1600200" indent="-228600" defTabSz="457200">
              <a:defRPr>
                <a:solidFill>
                  <a:schemeClr val="tx1"/>
                </a:solidFill>
                <a:latin typeface="Arial" pitchFamily="34" charset="0"/>
              </a:defRPr>
            </a:lvl4pPr>
            <a:lvl5pPr marL="2057400" indent="-228600" defTabSz="4572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pPr>
            <a:endParaRPr lang="en-US" altLang="en-US" sz="3200" smtClean="0">
              <a:solidFill>
                <a:srgbClr val="FFFFFF"/>
              </a:solidFill>
              <a:ea typeface="ＭＳ Ｐゴシック" pitchFamily="34" charset="-128"/>
              <a:cs typeface="Arial" pitchFamily="34" charset="0"/>
            </a:endParaRPr>
          </a:p>
        </p:txBody>
      </p:sp>
      <p:sp>
        <p:nvSpPr>
          <p:cNvPr id="614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pic>
        <p:nvPicPr>
          <p:cNvPr id="6154" name="Picture 10"/>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395288" y="5495927"/>
            <a:ext cx="8353425" cy="136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428165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800">
          <a:solidFill>
            <a:schemeClr val="bg1"/>
          </a:solidFill>
          <a:latin typeface="+mj-lt"/>
          <a:ea typeface="+mj-ea"/>
          <a:cs typeface="+mj-cs"/>
        </a:defRPr>
      </a:lvl1pPr>
      <a:lvl2pPr algn="ctr" rtl="0" fontAlgn="base">
        <a:spcBef>
          <a:spcPct val="0"/>
        </a:spcBef>
        <a:spcAft>
          <a:spcPct val="0"/>
        </a:spcAft>
        <a:defRPr sz="4800">
          <a:solidFill>
            <a:schemeClr val="bg1"/>
          </a:solidFill>
          <a:latin typeface="Arial" pitchFamily="34" charset="0"/>
        </a:defRPr>
      </a:lvl2pPr>
      <a:lvl3pPr algn="ctr" rtl="0" fontAlgn="base">
        <a:spcBef>
          <a:spcPct val="0"/>
        </a:spcBef>
        <a:spcAft>
          <a:spcPct val="0"/>
        </a:spcAft>
        <a:defRPr sz="4800">
          <a:solidFill>
            <a:schemeClr val="bg1"/>
          </a:solidFill>
          <a:latin typeface="Arial" pitchFamily="34" charset="0"/>
        </a:defRPr>
      </a:lvl3pPr>
      <a:lvl4pPr algn="ctr" rtl="0" fontAlgn="base">
        <a:spcBef>
          <a:spcPct val="0"/>
        </a:spcBef>
        <a:spcAft>
          <a:spcPct val="0"/>
        </a:spcAft>
        <a:defRPr sz="4800">
          <a:solidFill>
            <a:schemeClr val="bg1"/>
          </a:solidFill>
          <a:latin typeface="Arial" pitchFamily="34" charset="0"/>
        </a:defRPr>
      </a:lvl4pPr>
      <a:lvl5pPr algn="ctr" rtl="0" fontAlgn="base">
        <a:spcBef>
          <a:spcPct val="0"/>
        </a:spcBef>
        <a:spcAft>
          <a:spcPct val="0"/>
        </a:spcAft>
        <a:defRPr sz="4800">
          <a:solidFill>
            <a:schemeClr val="bg1"/>
          </a:solidFill>
          <a:latin typeface="Arial" pitchFamily="34" charset="0"/>
        </a:defRPr>
      </a:lvl5pPr>
      <a:lvl6pPr marL="457200" algn="ctr" rtl="0" fontAlgn="base">
        <a:spcBef>
          <a:spcPct val="0"/>
        </a:spcBef>
        <a:spcAft>
          <a:spcPct val="0"/>
        </a:spcAft>
        <a:defRPr sz="4800">
          <a:solidFill>
            <a:schemeClr val="bg1"/>
          </a:solidFill>
          <a:latin typeface="Arial" pitchFamily="34" charset="0"/>
        </a:defRPr>
      </a:lvl6pPr>
      <a:lvl7pPr marL="914400" algn="ctr" rtl="0" fontAlgn="base">
        <a:spcBef>
          <a:spcPct val="0"/>
        </a:spcBef>
        <a:spcAft>
          <a:spcPct val="0"/>
        </a:spcAft>
        <a:defRPr sz="4800">
          <a:solidFill>
            <a:schemeClr val="bg1"/>
          </a:solidFill>
          <a:latin typeface="Arial" pitchFamily="34" charset="0"/>
        </a:defRPr>
      </a:lvl7pPr>
      <a:lvl8pPr marL="1371600" algn="ctr" rtl="0" fontAlgn="base">
        <a:spcBef>
          <a:spcPct val="0"/>
        </a:spcBef>
        <a:spcAft>
          <a:spcPct val="0"/>
        </a:spcAft>
        <a:defRPr sz="4800">
          <a:solidFill>
            <a:schemeClr val="bg1"/>
          </a:solidFill>
          <a:latin typeface="Arial" pitchFamily="34" charset="0"/>
        </a:defRPr>
      </a:lvl8pPr>
      <a:lvl9pPr marL="1828800" algn="ctr" rtl="0" fontAlgn="base">
        <a:spcBef>
          <a:spcPct val="0"/>
        </a:spcBef>
        <a:spcAft>
          <a:spcPct val="0"/>
        </a:spcAft>
        <a:defRPr sz="4800">
          <a:solidFill>
            <a:schemeClr val="bg1"/>
          </a:solidFill>
          <a:latin typeface="Arial" pitchFamily="34" charset="0"/>
        </a:defRPr>
      </a:lvl9pPr>
    </p:titleStyle>
    <p:bodyStyle>
      <a:lvl1pPr marL="342900" indent="-342900" algn="l" rtl="0" fontAlgn="base">
        <a:spcBef>
          <a:spcPct val="20000"/>
        </a:spcBef>
        <a:spcAft>
          <a:spcPct val="0"/>
        </a:spcAft>
        <a:buChar char="•"/>
        <a:defRPr sz="3200">
          <a:solidFill>
            <a:srgbClr val="00ABE5"/>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slide" Target="slide5.xml"/><Relationship Id="rId4" Type="http://schemas.openxmlformats.org/officeDocument/2006/relationships/slide" Target="slide4.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slide" Target="slide5.xml"/><Relationship Id="rId4" Type="http://schemas.openxmlformats.org/officeDocument/2006/relationships/slide" Target="slid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7.xml"/><Relationship Id="rId4" Type="http://schemas.openxmlformats.org/officeDocument/2006/relationships/slide" Target="slide5.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hyperlink" Target="http://www.jcq.org.uk/about-us" TargetMode="External"/><Relationship Id="rId5" Type="http://schemas.openxmlformats.org/officeDocument/2006/relationships/slide" Target="slide3.xml"/><Relationship Id="rId4" Type="http://schemas.openxmlformats.org/officeDocument/2006/relationships/slide" Target="slide4.xml"/></Relationships>
</file>

<file path=ppt/slides/_rels/slide5.xml.rels><?xml version="1.0" encoding="UTF-8" standalone="yes"?>
<Relationships xmlns="http://schemas.openxmlformats.org/package/2006/relationships"><Relationship Id="rId8" Type="http://schemas.openxmlformats.org/officeDocument/2006/relationships/slide" Target="slide9.xml"/><Relationship Id="rId3" Type="http://schemas.microsoft.com/office/2007/relationships/hdphoto" Target="../media/hdphoto1.wdp"/><Relationship Id="rId7" Type="http://schemas.openxmlformats.org/officeDocument/2006/relationships/slide" Target="slide10.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8.xml"/><Relationship Id="rId5" Type="http://schemas.openxmlformats.org/officeDocument/2006/relationships/slide" Target="slide3.xml"/><Relationship Id="rId4" Type="http://schemas.openxmlformats.org/officeDocument/2006/relationships/slide" Target="slide4.xml"/><Relationship Id="rId9" Type="http://schemas.openxmlformats.org/officeDocument/2006/relationships/slide" Target="slide1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slide" Target="slide3.xml"/><Relationship Id="rId5" Type="http://schemas.openxmlformats.org/officeDocument/2006/relationships/slide" Target="slide4.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slide" Target="slide3.xml"/><Relationship Id="rId5" Type="http://schemas.openxmlformats.org/officeDocument/2006/relationships/slide" Target="slide4.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slide" Target="slide5.xml"/><Relationship Id="rId4" Type="http://schemas.openxmlformats.org/officeDocument/2006/relationships/slide" Target="slide4.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slide" Target="slide5.xml"/><Relationship Id="rId4" Type="http://schemas.openxmlformats.org/officeDocument/2006/relationships/slide" Target="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noChangeArrowheads="1"/>
          </p:cNvSpPr>
          <p:nvPr>
            <p:ph type="title"/>
          </p:nvPr>
        </p:nvSpPr>
        <p:spPr bwMode="auto">
          <a:xfrm>
            <a:off x="457200" y="274637"/>
            <a:ext cx="8229600" cy="6234317"/>
          </a:xfrm>
          <a:prstGeom prst="rect">
            <a:avLst/>
          </a:prstGeom>
          <a:solidFill>
            <a:schemeClr val="bg1"/>
          </a:solidFill>
          <a:ln>
            <a:solidFill>
              <a:srgbClr val="FF0000"/>
            </a:solidFill>
          </a:ln>
          <a:extLst/>
        </p:spPr>
        <p:txBody>
          <a:bodyPr anchor="ctr">
            <a:normAutofit/>
          </a:bodyPr>
          <a:lstStyle/>
          <a:p>
            <a:r>
              <a:rPr lang="en-GB" dirty="0" smtClean="0">
                <a:latin typeface="Arial" panose="020B0604020202020204" pitchFamily="34" charset="0"/>
                <a:cs typeface="Arial" panose="020B0604020202020204" pitchFamily="34" charset="0"/>
              </a:rPr>
              <a:t>Harrow Gate Primary Academy</a:t>
            </a:r>
            <a:br>
              <a:rPr lang="en-GB" dirty="0" smtClean="0">
                <a:latin typeface="Arial" panose="020B0604020202020204" pitchFamily="34" charset="0"/>
                <a:cs typeface="Arial" panose="020B0604020202020204" pitchFamily="34" charset="0"/>
              </a:rPr>
            </a:br>
            <a:r>
              <a:rPr lang="en-GB" dirty="0" smtClean="0">
                <a:latin typeface="Arial" panose="020B0604020202020204" pitchFamily="34" charset="0"/>
                <a:cs typeface="Arial" panose="020B0604020202020204" pitchFamily="34" charset="0"/>
              </a:rPr>
              <a:t/>
            </a:r>
            <a:br>
              <a:rPr lang="en-GB" dirty="0" smtClean="0">
                <a:latin typeface="Arial" panose="020B0604020202020204" pitchFamily="34" charset="0"/>
                <a:cs typeface="Arial" panose="020B0604020202020204" pitchFamily="34" charset="0"/>
              </a:rPr>
            </a:br>
            <a:r>
              <a:rPr lang="en-GB" dirty="0">
                <a:latin typeface="Arial" panose="020B0604020202020204" pitchFamily="34" charset="0"/>
                <a:cs typeface="Arial" panose="020B0604020202020204" pitchFamily="34" charset="0"/>
              </a:rPr>
              <a:t/>
            </a:r>
            <a:br>
              <a:rPr lang="en-GB" dirty="0">
                <a:latin typeface="Arial" panose="020B0604020202020204" pitchFamily="34" charset="0"/>
                <a:cs typeface="Arial" panose="020B0604020202020204" pitchFamily="34" charset="0"/>
              </a:rPr>
            </a:br>
            <a:r>
              <a:rPr lang="en-GB" dirty="0" smtClean="0">
                <a:latin typeface="Arial" panose="020B0604020202020204" pitchFamily="34" charset="0"/>
                <a:cs typeface="Arial" panose="020B0604020202020204" pitchFamily="34" charset="0"/>
              </a:rPr>
              <a:t/>
            </a:r>
            <a:br>
              <a:rPr lang="en-GB" dirty="0" smtClean="0">
                <a:latin typeface="Arial" panose="020B0604020202020204" pitchFamily="34" charset="0"/>
                <a:cs typeface="Arial" panose="020B0604020202020204" pitchFamily="34" charset="0"/>
              </a:rPr>
            </a:br>
            <a:r>
              <a:rPr lang="en-GB" dirty="0" smtClean="0">
                <a:latin typeface="Arial" panose="020B0604020202020204" pitchFamily="34" charset="0"/>
                <a:cs typeface="Arial" panose="020B0604020202020204" pitchFamily="34" charset="0"/>
              </a:rPr>
              <a:t/>
            </a:r>
            <a:br>
              <a:rPr lang="en-GB" dirty="0" smtClean="0">
                <a:latin typeface="Arial" panose="020B0604020202020204" pitchFamily="34" charset="0"/>
                <a:cs typeface="Arial" panose="020B0604020202020204" pitchFamily="34" charset="0"/>
              </a:rPr>
            </a:br>
            <a:r>
              <a:rPr lang="en-GB" dirty="0">
                <a:latin typeface="Arial" panose="020B0604020202020204" pitchFamily="34" charset="0"/>
                <a:cs typeface="Arial" panose="020B0604020202020204" pitchFamily="34" charset="0"/>
              </a:rPr>
              <a:t/>
            </a:r>
            <a:br>
              <a:rPr lang="en-GB" dirty="0">
                <a:latin typeface="Arial" panose="020B0604020202020204" pitchFamily="34" charset="0"/>
                <a:cs typeface="Arial" panose="020B0604020202020204" pitchFamily="34" charset="0"/>
              </a:rPr>
            </a:br>
            <a:r>
              <a:rPr lang="en-GB" dirty="0" smtClean="0">
                <a:latin typeface="Arial" panose="020B0604020202020204" pitchFamily="34" charset="0"/>
                <a:cs typeface="Arial" panose="020B0604020202020204" pitchFamily="34" charset="0"/>
              </a:rPr>
              <a:t/>
            </a:r>
            <a:br>
              <a:rPr lang="en-GB" dirty="0" smtClean="0">
                <a:latin typeface="Arial" panose="020B0604020202020204" pitchFamily="34" charset="0"/>
                <a:cs typeface="Arial" panose="020B0604020202020204" pitchFamily="34" charset="0"/>
              </a:rPr>
            </a:br>
            <a:r>
              <a:rPr lang="en-GB" dirty="0" smtClean="0">
                <a:latin typeface="Arial" panose="020B0604020202020204" pitchFamily="34" charset="0"/>
                <a:cs typeface="Arial" panose="020B0604020202020204" pitchFamily="34" charset="0"/>
              </a:rPr>
              <a:t>SEND Support offer</a:t>
            </a:r>
            <a:br>
              <a:rPr lang="en-GB" dirty="0" smtClean="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pic>
        <p:nvPicPr>
          <p:cNvPr id="7" name="Picture 6" descr="Harrow Gate Primary Academy Logo Red Circle"/>
          <p:cNvPicPr/>
          <p:nvPr/>
        </p:nvPicPr>
        <p:blipFill>
          <a:blip r:embed="rId2" cstate="print"/>
          <a:srcRect/>
          <a:stretch>
            <a:fillRect/>
          </a:stretch>
        </p:blipFill>
        <p:spPr bwMode="auto">
          <a:xfrm>
            <a:off x="3003233" y="1720645"/>
            <a:ext cx="2787968" cy="2740178"/>
          </a:xfrm>
          <a:prstGeom prst="rect">
            <a:avLst/>
          </a:prstGeom>
          <a:noFill/>
          <a:ln w="9525">
            <a:noFill/>
            <a:miter lim="800000"/>
            <a:headEnd/>
            <a:tailEnd/>
          </a:ln>
        </p:spPr>
      </p:pic>
    </p:spTree>
    <p:extLst>
      <p:ext uri="{BB962C8B-B14F-4D97-AF65-F5344CB8AC3E}">
        <p14:creationId xmlns:p14="http://schemas.microsoft.com/office/powerpoint/2010/main" val="42241411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617" y="0"/>
            <a:ext cx="9144000" cy="6835775"/>
          </a:xfrm>
          <a:prstGeom prst="rect">
            <a:avLst/>
          </a:prstGeom>
          <a:solidFill>
            <a:schemeClr val="accent6">
              <a:lumMod val="40000"/>
              <a:lumOff val="60000"/>
            </a:schemeClr>
          </a:solidFill>
          <a:ln>
            <a:noFill/>
          </a:ln>
          <a:effectLst>
            <a:outerShdw dist="28398" dir="3806097" algn="ctr" rotWithShape="0">
              <a:srgbClr val="3F3151">
                <a:alpha val="50000"/>
              </a:srgbClr>
            </a:outerShdw>
          </a:effectLst>
          <a:extLst/>
        </p:spPr>
        <p:txBody>
          <a:bodyPr vert="horz" wrap="square" lIns="91440" tIns="45720" rIns="91440" bIns="45720" numCol="1" anchor="t" anchorCtr="0" compatLnSpc="1">
            <a:prstTxWarp prst="textNoShape">
              <a:avLst/>
            </a:prstTxWarp>
          </a:bodyPr>
          <a:lstStyle/>
          <a:p>
            <a:endParaRPr lang="en-GB"/>
          </a:p>
        </p:txBody>
      </p:sp>
      <p:pic>
        <p:nvPicPr>
          <p:cNvPr id="10" name="Picture 9"/>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5806002" y="-268014"/>
            <a:ext cx="3290701" cy="3358054"/>
          </a:xfrm>
          <a:prstGeom prst="rect">
            <a:avLst/>
          </a:prstGeom>
        </p:spPr>
      </p:pic>
      <p:grpSp>
        <p:nvGrpSpPr>
          <p:cNvPr id="6" name="Group 5"/>
          <p:cNvGrpSpPr/>
          <p:nvPr/>
        </p:nvGrpSpPr>
        <p:grpSpPr>
          <a:xfrm>
            <a:off x="6125433" y="127485"/>
            <a:ext cx="2655888" cy="2513012"/>
            <a:chOff x="6161943" y="3105463"/>
            <a:chExt cx="2655888" cy="2513012"/>
          </a:xfrm>
        </p:grpSpPr>
        <p:sp>
          <p:nvSpPr>
            <p:cNvPr id="3" name="AutoShape 3"/>
            <p:cNvSpPr>
              <a:spLocks noChangeArrowheads="1"/>
            </p:cNvSpPr>
            <p:nvPr/>
          </p:nvSpPr>
          <p:spPr bwMode="auto">
            <a:xfrm rot="3370115">
              <a:off x="6233381" y="3034025"/>
              <a:ext cx="2513012" cy="2655888"/>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solidFill>
              <a:schemeClr val="accent6">
                <a:lumMod val="60000"/>
                <a:lumOff val="40000"/>
              </a:schemeClr>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5" name="WordArt 4"/>
            <p:cNvSpPr>
              <a:spLocks noChangeArrowheads="1" noChangeShapeType="1" noTextEdit="1"/>
            </p:cNvSpPr>
            <p:nvPr/>
          </p:nvSpPr>
          <p:spPr bwMode="auto">
            <a:xfrm rot="3874958">
              <a:off x="7704629" y="3783697"/>
              <a:ext cx="736600" cy="461963"/>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3006"/>
                </a:avLst>
              </a:prstTxWarp>
            </a:bodyPr>
            <a:lstStyle/>
            <a:p>
              <a:pPr algn="ctr" rtl="0">
                <a:buNone/>
              </a:pPr>
              <a:r>
                <a:rPr lang="en-GB" sz="3600" kern="10" spc="0" dirty="0" smtClean="0">
                  <a:ln w="9525">
                    <a:solidFill>
                      <a:srgbClr val="000000"/>
                    </a:solidFill>
                    <a:round/>
                    <a:headEnd/>
                    <a:tailEnd/>
                  </a:ln>
                  <a:solidFill>
                    <a:srgbClr val="000000"/>
                  </a:solidFill>
                  <a:effectLst/>
                  <a:latin typeface="Arial Black"/>
                </a:rPr>
                <a:t>Plan</a:t>
              </a:r>
              <a:endParaRPr lang="en-GB" sz="3600" kern="10" spc="0" dirty="0">
                <a:ln w="9525">
                  <a:solidFill>
                    <a:srgbClr val="000000"/>
                  </a:solidFill>
                  <a:round/>
                  <a:headEnd/>
                  <a:tailEnd/>
                </a:ln>
                <a:solidFill>
                  <a:srgbClr val="000000"/>
                </a:solidFill>
                <a:effectLst/>
                <a:latin typeface="Arial Black"/>
              </a:endParaRPr>
            </a:p>
          </p:txBody>
        </p:sp>
      </p:grpSp>
      <p:grpSp>
        <p:nvGrpSpPr>
          <p:cNvPr id="7" name="Group 6"/>
          <p:cNvGrpSpPr/>
          <p:nvPr/>
        </p:nvGrpSpPr>
        <p:grpSpPr>
          <a:xfrm>
            <a:off x="8026620" y="6369270"/>
            <a:ext cx="975491" cy="328277"/>
            <a:chOff x="285750" y="2952750"/>
            <a:chExt cx="2590800" cy="323850"/>
          </a:xfrm>
        </p:grpSpPr>
        <p:sp>
          <p:nvSpPr>
            <p:cNvPr id="8" name="Rounded Rectangle 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9" name="TextBox 8">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smtClean="0">
                  <a:hlinkClick r:id="rId5" action="ppaction://hlinksldjump"/>
                </a:rPr>
                <a:t>Plan Menu</a:t>
              </a:r>
              <a:endParaRPr lang="en-GB" sz="1100" b="1" dirty="0"/>
            </a:p>
          </p:txBody>
        </p:sp>
      </p:grpSp>
      <p:sp>
        <p:nvSpPr>
          <p:cNvPr id="15" name="Rounded Rectangle 14"/>
          <p:cNvSpPr/>
          <p:nvPr/>
        </p:nvSpPr>
        <p:spPr>
          <a:xfrm>
            <a:off x="203145" y="89384"/>
            <a:ext cx="2590800" cy="32385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hlinkClick r:id="rId4" action="ppaction://hlinksldjump"/>
          </p:cNvPr>
          <p:cNvSpPr txBox="1"/>
          <p:nvPr/>
        </p:nvSpPr>
        <p:spPr>
          <a:xfrm>
            <a:off x="274583" y="51254"/>
            <a:ext cx="2447925" cy="400110"/>
          </a:xfrm>
          <a:prstGeom prst="rect">
            <a:avLst/>
          </a:prstGeom>
          <a:noFill/>
        </p:spPr>
        <p:txBody>
          <a:bodyPr wrap="square" rtlCol="0">
            <a:spAutoFit/>
          </a:bodyPr>
          <a:lstStyle/>
          <a:p>
            <a:pPr algn="ctr"/>
            <a:r>
              <a:rPr lang="en-GB" sz="1000" b="1" dirty="0" smtClean="0">
                <a:effectLst>
                  <a:outerShdw blurRad="50800" dist="38100" dir="2700000" algn="tl" rotWithShape="0">
                    <a:prstClr val="black">
                      <a:alpha val="40000"/>
                    </a:prstClr>
                  </a:outerShdw>
                </a:effectLst>
              </a:rPr>
              <a:t>Social, Emotional and Mental </a:t>
            </a:r>
          </a:p>
          <a:p>
            <a:pPr algn="ctr"/>
            <a:r>
              <a:rPr lang="en-GB" sz="1000" b="1" dirty="0" smtClean="0">
                <a:effectLst>
                  <a:outerShdw blurRad="50800" dist="38100" dir="2700000" algn="tl" rotWithShape="0">
                    <a:prstClr val="black">
                      <a:alpha val="40000"/>
                    </a:prstClr>
                  </a:outerShdw>
                </a:effectLst>
              </a:rPr>
              <a:t>Health Difficulties</a:t>
            </a:r>
            <a:endParaRPr lang="en-GB" sz="1000" b="1" dirty="0">
              <a:effectLst>
                <a:outerShdw blurRad="50800" dist="38100" dir="2700000" algn="tl" rotWithShape="0">
                  <a:prstClr val="black">
                    <a:alpha val="40000"/>
                  </a:prstClr>
                </a:outerShdw>
              </a:effectLst>
            </a:endParaRPr>
          </a:p>
        </p:txBody>
      </p:sp>
      <p:sp>
        <p:nvSpPr>
          <p:cNvPr id="20" name="Text Box 2"/>
          <p:cNvSpPr txBox="1">
            <a:spLocks noChangeArrowheads="1"/>
          </p:cNvSpPr>
          <p:nvPr/>
        </p:nvSpPr>
        <p:spPr bwMode="auto">
          <a:xfrm>
            <a:off x="-97490" y="986316"/>
            <a:ext cx="5854578" cy="891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lvl="0" indent="-285750" algn="just">
              <a:buFont typeface="Arial" panose="020B0604020202020204" pitchFamily="34" charset="0"/>
              <a:buChar char="•"/>
            </a:pPr>
            <a:r>
              <a:rPr lang="en-GB" sz="1600" dirty="0" smtClean="0"/>
              <a:t>Our Positive Mental Health Officer, Mrs Jackson, can support children in the classroom, often working in a Key Adult role through building a trusted relationship with the child is key. </a:t>
            </a:r>
          </a:p>
          <a:p>
            <a:pPr marL="285750" lvl="0" indent="-285750" algn="just">
              <a:buFont typeface="Arial" panose="020B0604020202020204" pitchFamily="34" charset="0"/>
              <a:buChar char="•"/>
            </a:pPr>
            <a:r>
              <a:rPr lang="en-GB" sz="1600" dirty="0" smtClean="0"/>
              <a:t>The SENCO and PMHO are trained in attachment and trauma and specific programmes of support are devised to support individual children. </a:t>
            </a:r>
          </a:p>
        </p:txBody>
      </p:sp>
      <p:sp>
        <p:nvSpPr>
          <p:cNvPr id="23" name="Text Box 2"/>
          <p:cNvSpPr txBox="1">
            <a:spLocks noChangeArrowheads="1"/>
          </p:cNvSpPr>
          <p:nvPr/>
        </p:nvSpPr>
        <p:spPr bwMode="auto">
          <a:xfrm>
            <a:off x="-79281" y="2478015"/>
            <a:ext cx="9018329" cy="1799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indent="-285750" algn="just">
              <a:buFont typeface="Arial" panose="020B0604020202020204" pitchFamily="34" charset="0"/>
              <a:buChar char="•"/>
            </a:pPr>
            <a:r>
              <a:rPr lang="en-GB" sz="1600" dirty="0" smtClean="0"/>
              <a:t>Harrow Gate Primary Academy is a Thrive Approach school. Identified children can access bespoke Thrive therapeutic sessions with the PMHO who is also a Thrive Practitioner. The sessions focus on developing social and emotional skills in order for children to be able to be the best versions of themselves. </a:t>
            </a:r>
          </a:p>
          <a:p>
            <a:pPr marL="285750" indent="-285750" algn="just">
              <a:buFont typeface="Arial" panose="020B0604020202020204" pitchFamily="34" charset="0"/>
              <a:buChar char="•"/>
            </a:pPr>
            <a:r>
              <a:rPr lang="en-GB" sz="1600" dirty="0" smtClean="0"/>
              <a:t>An Attachment and Trauma intervention can be planned and delivered for individual children based on the theories advised in the Attachment and Trauma Lead training, completed by the SENCO and PMHO.  </a:t>
            </a:r>
          </a:p>
          <a:p>
            <a:pPr marL="285750" indent="-285750" algn="just">
              <a:buFont typeface="Arial" panose="020B0604020202020204" pitchFamily="34" charset="0"/>
              <a:buChar char="•"/>
            </a:pPr>
            <a:r>
              <a:rPr lang="en-GB" sz="1600" dirty="0" smtClean="0"/>
              <a:t>We support parents with referrals to CAMHS where the SENCO feels this is appropriate. </a:t>
            </a:r>
          </a:p>
          <a:p>
            <a:pPr marL="285750" indent="-285750" algn="just">
              <a:buFont typeface="Arial" panose="020B0604020202020204" pitchFamily="34" charset="0"/>
              <a:buChar char="•"/>
            </a:pPr>
            <a:r>
              <a:rPr lang="en-GB" sz="1600" dirty="0" smtClean="0"/>
              <a:t>Where appropriate referrals can be made to the Bungalow Project therapy service for specific types of therapeutic need. </a:t>
            </a:r>
          </a:p>
          <a:p>
            <a:pPr marL="285750" indent="-285750" algn="just">
              <a:buFont typeface="Arial" panose="020B0604020202020204" pitchFamily="34" charset="0"/>
              <a:buChar char="•"/>
            </a:pPr>
            <a:r>
              <a:rPr lang="en-GB" sz="1600" dirty="0" smtClean="0"/>
              <a:t>We implement bespoke programmes to support specific needs i.e. Anxiety</a:t>
            </a:r>
            <a:endParaRPr lang="en-GB" sz="1600" dirty="0"/>
          </a:p>
          <a:p>
            <a:pPr marL="285750" lvl="0" indent="-285750" algn="just">
              <a:buFont typeface="Arial" panose="020B0604020202020204" pitchFamily="34" charset="0"/>
              <a:buChar char="•"/>
            </a:pPr>
            <a:r>
              <a:rPr lang="en-GB" sz="1600" dirty="0" smtClean="0"/>
              <a:t>We may apply for funding for increased access to additional adults in the classroom in order to meet higher level of needs. </a:t>
            </a:r>
          </a:p>
          <a:p>
            <a:pPr marL="285750" lvl="0" indent="-285750" algn="just">
              <a:buFont typeface="Arial" panose="020B0604020202020204" pitchFamily="34" charset="0"/>
              <a:buChar char="•"/>
            </a:pPr>
            <a:r>
              <a:rPr lang="en-GB" sz="1600" dirty="0" smtClean="0"/>
              <a:t>Additional adult support is implemented where the children requires a more flexible approach to learning with adult support breaks and time in quiet withdrawal spaces to help manage emotions and to do their work. Also to give the child further explicit instruction and preparation for each part of the day.</a:t>
            </a:r>
          </a:p>
          <a:p>
            <a:pPr marL="285750" lvl="0" indent="-285750" algn="just">
              <a:buFont typeface="Arial" panose="020B0604020202020204" pitchFamily="34" charset="0"/>
              <a:buChar char="•"/>
            </a:pPr>
            <a:r>
              <a:rPr lang="en-GB" sz="1600" dirty="0" smtClean="0"/>
              <a:t>We may refer to the SBC Inclusion Team for advice on how to meet children’s needs. </a:t>
            </a:r>
          </a:p>
          <a:p>
            <a:pPr lvl="0" algn="just"/>
            <a:endParaRPr lang="en-GB" dirty="0"/>
          </a:p>
          <a:p>
            <a:pPr marL="285750" lvl="0" indent="-285750" algn="just">
              <a:buFont typeface="Arial" panose="020B0604020202020204" pitchFamily="34" charset="0"/>
              <a:buChar char="•"/>
            </a:pPr>
            <a:endParaRPr lang="en-GB" dirty="0" smtClean="0"/>
          </a:p>
        </p:txBody>
      </p:sp>
      <p:sp>
        <p:nvSpPr>
          <p:cNvPr id="4" name="TextBox 3"/>
          <p:cNvSpPr txBox="1"/>
          <p:nvPr/>
        </p:nvSpPr>
        <p:spPr>
          <a:xfrm>
            <a:off x="19849" y="490341"/>
            <a:ext cx="5923203" cy="584775"/>
          </a:xfrm>
          <a:prstGeom prst="rect">
            <a:avLst/>
          </a:prstGeom>
          <a:noFill/>
        </p:spPr>
        <p:txBody>
          <a:bodyPr wrap="square" rtlCol="0">
            <a:spAutoFit/>
          </a:bodyPr>
          <a:lstStyle/>
          <a:p>
            <a:r>
              <a:rPr lang="en-GB" sz="1600" dirty="0" smtClean="0"/>
              <a:t>If your child is identified as having social, emotional or mental health difficulties, we offer a range of support in school.</a:t>
            </a:r>
            <a:endParaRPr lang="en-GB" sz="1600" dirty="0"/>
          </a:p>
        </p:txBody>
      </p:sp>
    </p:spTree>
    <p:extLst>
      <p:ext uri="{BB962C8B-B14F-4D97-AF65-F5344CB8AC3E}">
        <p14:creationId xmlns:p14="http://schemas.microsoft.com/office/powerpoint/2010/main" val="13794844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6835775"/>
          </a:xfrm>
          <a:prstGeom prst="rect">
            <a:avLst/>
          </a:prstGeom>
          <a:solidFill>
            <a:schemeClr val="accent6">
              <a:lumMod val="40000"/>
              <a:lumOff val="60000"/>
            </a:schemeClr>
          </a:solidFill>
          <a:ln>
            <a:noFill/>
          </a:ln>
          <a:effectLst>
            <a:outerShdw dist="28398" dir="3806097" algn="ctr" rotWithShape="0">
              <a:srgbClr val="3F3151">
                <a:alpha val="50000"/>
              </a:srgbClr>
            </a:outerShdw>
          </a:effectLst>
          <a:extLst/>
        </p:spPr>
        <p:txBody>
          <a:bodyPr vert="horz" wrap="square" lIns="91440" tIns="45720" rIns="91440" bIns="45720" numCol="1" anchor="t" anchorCtr="0" compatLnSpc="1">
            <a:prstTxWarp prst="textNoShape">
              <a:avLst/>
            </a:prstTxWarp>
          </a:bodyPr>
          <a:lstStyle/>
          <a:p>
            <a:endParaRPr lang="en-GB" dirty="0"/>
          </a:p>
        </p:txBody>
      </p:sp>
      <p:pic>
        <p:nvPicPr>
          <p:cNvPr id="10" name="Picture 9"/>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5806002" y="-268014"/>
            <a:ext cx="3290701" cy="3358054"/>
          </a:xfrm>
          <a:prstGeom prst="rect">
            <a:avLst/>
          </a:prstGeom>
        </p:spPr>
      </p:pic>
      <p:grpSp>
        <p:nvGrpSpPr>
          <p:cNvPr id="6" name="Group 5"/>
          <p:cNvGrpSpPr/>
          <p:nvPr/>
        </p:nvGrpSpPr>
        <p:grpSpPr>
          <a:xfrm>
            <a:off x="6109901" y="100447"/>
            <a:ext cx="2655888" cy="2513012"/>
            <a:chOff x="3997325" y="2449513"/>
            <a:chExt cx="2655888" cy="2513012"/>
          </a:xfrm>
        </p:grpSpPr>
        <p:sp>
          <p:nvSpPr>
            <p:cNvPr id="3" name="AutoShape 3"/>
            <p:cNvSpPr>
              <a:spLocks noChangeArrowheads="1"/>
            </p:cNvSpPr>
            <p:nvPr/>
          </p:nvSpPr>
          <p:spPr bwMode="auto">
            <a:xfrm rot="-18229885">
              <a:off x="4068763" y="2378075"/>
              <a:ext cx="2513012" cy="2655888"/>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solidFill>
              <a:schemeClr val="accent6">
                <a:lumMod val="60000"/>
                <a:lumOff val="40000"/>
              </a:schemeClr>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5" name="WordArt 4"/>
            <p:cNvSpPr>
              <a:spLocks noChangeArrowheads="1" noChangeShapeType="1" noTextEdit="1"/>
            </p:cNvSpPr>
            <p:nvPr/>
          </p:nvSpPr>
          <p:spPr bwMode="auto">
            <a:xfrm rot="3874958">
              <a:off x="5685632" y="3124993"/>
              <a:ext cx="736600" cy="461963"/>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3006"/>
                </a:avLst>
              </a:prstTxWarp>
            </a:bodyPr>
            <a:lstStyle/>
            <a:p>
              <a:pPr algn="ctr" rtl="0">
                <a:buNone/>
              </a:pPr>
              <a:r>
                <a:rPr lang="en-GB" sz="3600" kern="10" spc="0" smtClean="0">
                  <a:ln w="9525">
                    <a:solidFill>
                      <a:srgbClr val="000000"/>
                    </a:solidFill>
                    <a:round/>
                    <a:headEnd/>
                    <a:tailEnd/>
                  </a:ln>
                  <a:solidFill>
                    <a:srgbClr val="000000"/>
                  </a:solidFill>
                  <a:effectLst/>
                  <a:latin typeface="Arial Black"/>
                </a:rPr>
                <a:t>Plan</a:t>
              </a:r>
              <a:endParaRPr lang="en-GB" sz="3600" kern="10" spc="0">
                <a:ln w="9525">
                  <a:solidFill>
                    <a:srgbClr val="000000"/>
                  </a:solidFill>
                  <a:round/>
                  <a:headEnd/>
                  <a:tailEnd/>
                </a:ln>
                <a:solidFill>
                  <a:srgbClr val="000000"/>
                </a:solidFill>
                <a:effectLst/>
                <a:latin typeface="Arial Black"/>
              </a:endParaRPr>
            </a:p>
          </p:txBody>
        </p:sp>
      </p:grpSp>
      <p:grpSp>
        <p:nvGrpSpPr>
          <p:cNvPr id="7" name="Group 6"/>
          <p:cNvGrpSpPr/>
          <p:nvPr/>
        </p:nvGrpSpPr>
        <p:grpSpPr>
          <a:xfrm>
            <a:off x="8026620" y="6369270"/>
            <a:ext cx="975491" cy="328277"/>
            <a:chOff x="285750" y="2952750"/>
            <a:chExt cx="2590800" cy="323850"/>
          </a:xfrm>
        </p:grpSpPr>
        <p:sp>
          <p:nvSpPr>
            <p:cNvPr id="8" name="Rounded Rectangle 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9" name="TextBox 8">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smtClean="0">
                  <a:hlinkClick r:id="rId5" action="ppaction://hlinksldjump"/>
                </a:rPr>
                <a:t>Plan Menu</a:t>
              </a:r>
              <a:endParaRPr lang="en-GB" sz="1100" b="1" dirty="0" smtClean="0"/>
            </a:p>
          </p:txBody>
        </p:sp>
      </p:grpSp>
      <p:sp>
        <p:nvSpPr>
          <p:cNvPr id="21" name="Rounded Rectangle 20"/>
          <p:cNvSpPr/>
          <p:nvPr/>
        </p:nvSpPr>
        <p:spPr>
          <a:xfrm>
            <a:off x="246970" y="455826"/>
            <a:ext cx="2590800" cy="32385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GB"/>
          </a:p>
        </p:txBody>
      </p:sp>
      <p:sp>
        <p:nvSpPr>
          <p:cNvPr id="22" name="TextBox 21">
            <a:hlinkClick r:id="rId4" action="ppaction://hlinksldjump"/>
          </p:cNvPr>
          <p:cNvSpPr txBox="1"/>
          <p:nvPr/>
        </p:nvSpPr>
        <p:spPr>
          <a:xfrm>
            <a:off x="246970" y="479251"/>
            <a:ext cx="2447925" cy="276999"/>
          </a:xfrm>
          <a:prstGeom prst="rect">
            <a:avLst/>
          </a:prstGeom>
          <a:noFill/>
        </p:spPr>
        <p:txBody>
          <a:bodyPr wrap="square" rtlCol="0">
            <a:spAutoFit/>
          </a:bodyPr>
          <a:lstStyle/>
          <a:p>
            <a:pPr algn="ctr"/>
            <a:r>
              <a:rPr lang="en-GB" sz="1200" b="1" dirty="0" smtClean="0">
                <a:effectLst>
                  <a:outerShdw blurRad="50800" dist="38100" dir="2700000" algn="tl" rotWithShape="0">
                    <a:prstClr val="black">
                      <a:alpha val="40000"/>
                    </a:prstClr>
                  </a:outerShdw>
                </a:effectLst>
              </a:rPr>
              <a:t>Sensory and/or Physical Needs</a:t>
            </a:r>
            <a:endParaRPr lang="en-GB" sz="1200" b="1" dirty="0">
              <a:effectLst>
                <a:outerShdw blurRad="50800" dist="38100" dir="2700000" algn="tl" rotWithShape="0">
                  <a:prstClr val="black">
                    <a:alpha val="40000"/>
                  </a:prstClr>
                </a:outerShdw>
              </a:effectLst>
            </a:endParaRPr>
          </a:p>
        </p:txBody>
      </p:sp>
      <p:sp>
        <p:nvSpPr>
          <p:cNvPr id="14" name="Text Box 2"/>
          <p:cNvSpPr txBox="1">
            <a:spLocks noChangeArrowheads="1"/>
          </p:cNvSpPr>
          <p:nvPr/>
        </p:nvSpPr>
        <p:spPr bwMode="auto">
          <a:xfrm>
            <a:off x="267256" y="3206586"/>
            <a:ext cx="8545631" cy="33207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indent="-285750" algn="just">
              <a:buFont typeface="Arial" panose="020B0604020202020204" pitchFamily="34" charset="0"/>
              <a:buChar char="•"/>
            </a:pPr>
            <a:r>
              <a:rPr lang="en-GB" sz="1600" dirty="0" smtClean="0"/>
              <a:t>Building Blocks for Learning Assessment used by the SENCO to inform difficulties  in motor and perception. From this plans are put into place to support and address highlighted difficulties. </a:t>
            </a:r>
          </a:p>
          <a:p>
            <a:pPr marL="285750" indent="-285750" algn="just">
              <a:buFont typeface="Arial" panose="020B0604020202020204" pitchFamily="34" charset="0"/>
              <a:buChar char="•"/>
            </a:pPr>
            <a:r>
              <a:rPr lang="en-GB" sz="1600" dirty="0" smtClean="0"/>
              <a:t>Any therapy programmes for motor difficulties and sensory processing difficulties which </a:t>
            </a:r>
            <a:r>
              <a:rPr lang="en-GB" sz="1600" dirty="0"/>
              <a:t>are designed by specialists e.g. Occupational </a:t>
            </a:r>
            <a:r>
              <a:rPr lang="en-GB" sz="1600" dirty="0" smtClean="0"/>
              <a:t>Therapists or Physiotherapists will be incorporated into children’s daily timetable.</a:t>
            </a:r>
            <a:endParaRPr lang="en-GB" sz="1600" dirty="0"/>
          </a:p>
          <a:p>
            <a:pPr marL="285750" lvl="0" indent="-285750" algn="just">
              <a:buFont typeface="Arial" panose="020B0604020202020204" pitchFamily="34" charset="0"/>
              <a:buChar char="•"/>
            </a:pPr>
            <a:r>
              <a:rPr lang="en-GB" sz="1600" dirty="0" smtClean="0"/>
              <a:t>We provide access to alternative resources to support children accessing their learning.</a:t>
            </a:r>
          </a:p>
          <a:p>
            <a:pPr marL="285750" lvl="0" indent="-285750" algn="just">
              <a:buFont typeface="Arial" panose="020B0604020202020204" pitchFamily="34" charset="0"/>
              <a:buChar char="•"/>
            </a:pPr>
            <a:r>
              <a:rPr lang="en-GB" sz="1600" dirty="0" smtClean="0"/>
              <a:t>Children can access identified necessary intervention such a Write from the Start, bespoke intervention designed by the Occupational Therapists and linked to the Building Blocks for Learning </a:t>
            </a:r>
            <a:r>
              <a:rPr lang="en-GB" sz="1600" dirty="0" smtClean="0"/>
              <a:t>Assessment.</a:t>
            </a:r>
            <a:endParaRPr lang="en-GB" sz="1600" dirty="0" smtClean="0"/>
          </a:p>
          <a:p>
            <a:pPr marL="285750" lvl="0" indent="-285750" algn="just">
              <a:buFont typeface="Arial" panose="020B0604020202020204" pitchFamily="34" charset="0"/>
              <a:buChar char="•"/>
            </a:pPr>
            <a:r>
              <a:rPr lang="en-GB" sz="1600" dirty="0" smtClean="0"/>
              <a:t>Specialist Clinical Sensory Assessments can be applied for when the SENCO feels this is necessary. </a:t>
            </a:r>
            <a:endParaRPr lang="en-GB" dirty="0" smtClean="0"/>
          </a:p>
          <a:p>
            <a:pPr lvl="0" algn="just"/>
            <a:endParaRPr lang="en-GB" dirty="0" smtClean="0"/>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TextBox 3"/>
          <p:cNvSpPr txBox="1"/>
          <p:nvPr/>
        </p:nvSpPr>
        <p:spPr>
          <a:xfrm>
            <a:off x="258176" y="960543"/>
            <a:ext cx="5575479" cy="2308324"/>
          </a:xfrm>
          <a:prstGeom prst="rect">
            <a:avLst/>
          </a:prstGeom>
          <a:noFill/>
        </p:spPr>
        <p:txBody>
          <a:bodyPr wrap="square" rtlCol="0">
            <a:spAutoFit/>
          </a:bodyPr>
          <a:lstStyle/>
          <a:p>
            <a:pPr marL="285750" lvl="0" indent="-285750" algn="just">
              <a:buFont typeface="Arial" panose="020B0604020202020204" pitchFamily="34" charset="0"/>
              <a:buChar char="•"/>
            </a:pPr>
            <a:r>
              <a:rPr lang="en-GB" sz="1600" dirty="0"/>
              <a:t>We always support the use of physical aids to support access e.g. wheelchairs, walking frame, hearing aids.</a:t>
            </a:r>
          </a:p>
          <a:p>
            <a:pPr marL="285750" lvl="0" indent="-285750" algn="just">
              <a:buFont typeface="Arial" panose="020B0604020202020204" pitchFamily="34" charset="0"/>
              <a:buChar char="•"/>
            </a:pPr>
            <a:r>
              <a:rPr lang="en-GB" sz="1600" dirty="0"/>
              <a:t>We have access to a specialist teacher and Learning Support Advisor for the hearing/visual impaired</a:t>
            </a:r>
            <a:r>
              <a:rPr lang="en-GB" sz="1600" dirty="0" smtClean="0"/>
              <a:t>.</a:t>
            </a:r>
          </a:p>
          <a:p>
            <a:pPr marL="285750" lvl="0" indent="-285750" algn="just">
              <a:buFont typeface="Arial" panose="020B0604020202020204" pitchFamily="34" charset="0"/>
              <a:buChar char="•"/>
            </a:pPr>
            <a:r>
              <a:rPr lang="en-GB" sz="1600" dirty="0" smtClean="0"/>
              <a:t>The SENCO and PMHO are both trained in Level 1 Sensory Attachment Intervention and can devise sensory support for children. </a:t>
            </a:r>
          </a:p>
          <a:p>
            <a:pPr marL="285750" lvl="0" indent="-285750" algn="just">
              <a:buFont typeface="Arial" panose="020B0604020202020204" pitchFamily="34" charset="0"/>
              <a:buChar char="•"/>
            </a:pPr>
            <a:r>
              <a:rPr lang="en-GB" sz="1600" dirty="0" smtClean="0"/>
              <a:t>Strive SLA in school to assess and plan intervention for children with sensory processing or motor difficulties. </a:t>
            </a:r>
            <a:endParaRPr lang="en-GB" sz="1600" dirty="0"/>
          </a:p>
        </p:txBody>
      </p:sp>
    </p:spTree>
    <p:extLst>
      <p:ext uri="{BB962C8B-B14F-4D97-AF65-F5344CB8AC3E}">
        <p14:creationId xmlns:p14="http://schemas.microsoft.com/office/powerpoint/2010/main" val="4351759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Slide Number Placeholder 5"/>
          <p:cNvSpPr txBox="1">
            <a:spLocks/>
          </p:cNvSpPr>
          <p:nvPr/>
        </p:nvSpPr>
        <p:spPr bwMode="auto">
          <a:xfrm>
            <a:off x="387350" y="6237288"/>
            <a:ext cx="471488" cy="268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fld id="{B10E832A-5782-4F24-901C-D7F2DF564CF3}" type="slidenum">
              <a:rPr lang="en-US" altLang="en-US" sz="1000">
                <a:solidFill>
                  <a:schemeClr val="bg1"/>
                </a:solidFill>
                <a:latin typeface="Calibri" pitchFamily="34" charset="0"/>
                <a:ea typeface="ＭＳ Ｐゴシック" pitchFamily="34" charset="-128"/>
              </a:rPr>
              <a:pPr/>
              <a:t>2</a:t>
            </a:fld>
            <a:r>
              <a:rPr lang="en-US" altLang="en-US" sz="1000">
                <a:latin typeface="Calibri" pitchFamily="34" charset="0"/>
                <a:ea typeface="ＭＳ Ｐゴシック" pitchFamily="34" charset="-128"/>
              </a:rPr>
              <a:t> </a:t>
            </a:r>
          </a:p>
        </p:txBody>
      </p:sp>
      <p:sp>
        <p:nvSpPr>
          <p:cNvPr id="9221" name="Date Placeholder 3"/>
          <p:cNvSpPr txBox="1">
            <a:spLocks/>
          </p:cNvSpPr>
          <p:nvPr/>
        </p:nvSpPr>
        <p:spPr bwMode="auto">
          <a:xfrm>
            <a:off x="6842125" y="6237288"/>
            <a:ext cx="1900238"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itchFamily="34" charset="0"/>
              </a:defRPr>
            </a:lvl1pPr>
            <a:lvl2pPr marL="742950" indent="-285750" defTabSz="457200">
              <a:defRPr>
                <a:solidFill>
                  <a:schemeClr val="tx1"/>
                </a:solidFill>
                <a:latin typeface="Arial" pitchFamily="34" charset="0"/>
              </a:defRPr>
            </a:lvl2pPr>
            <a:lvl3pPr marL="1143000" indent="-228600" defTabSz="457200">
              <a:defRPr>
                <a:solidFill>
                  <a:schemeClr val="tx1"/>
                </a:solidFill>
                <a:latin typeface="Arial" pitchFamily="34" charset="0"/>
              </a:defRPr>
            </a:lvl3pPr>
            <a:lvl4pPr marL="1600200" indent="-228600" defTabSz="457200">
              <a:defRPr>
                <a:solidFill>
                  <a:schemeClr val="tx1"/>
                </a:solidFill>
                <a:latin typeface="Arial" pitchFamily="34" charset="0"/>
              </a:defRPr>
            </a:lvl4pPr>
            <a:lvl5pPr marL="2057400" indent="-228600" defTabSz="4572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algn="r"/>
            <a:fld id="{34AA243B-F4D8-4D1F-9963-F6B77EE4C73E}" type="datetime1">
              <a:rPr lang="en-US" altLang="en-US" sz="1000">
                <a:solidFill>
                  <a:schemeClr val="bg1"/>
                </a:solidFill>
                <a:latin typeface="Calibri" pitchFamily="34" charset="0"/>
                <a:ea typeface="ＭＳ Ｐゴシック" pitchFamily="34" charset="-128"/>
              </a:rPr>
              <a:pPr algn="r"/>
              <a:t>4/4/2022</a:t>
            </a:fld>
            <a:endParaRPr lang="en-US" altLang="en-US" sz="1000">
              <a:solidFill>
                <a:schemeClr val="bg1"/>
              </a:solidFill>
              <a:latin typeface="Calibri" pitchFamily="34" charset="0"/>
              <a:ea typeface="ＭＳ Ｐゴシック" pitchFamily="34" charset="-128"/>
            </a:endParaRPr>
          </a:p>
        </p:txBody>
      </p:sp>
      <p:sp>
        <p:nvSpPr>
          <p:cNvPr id="9222" name="TextBox 7"/>
          <p:cNvSpPr txBox="1">
            <a:spLocks noChangeArrowheads="1"/>
          </p:cNvSpPr>
          <p:nvPr/>
        </p:nvSpPr>
        <p:spPr bwMode="auto">
          <a:xfrm>
            <a:off x="500063" y="541338"/>
            <a:ext cx="80772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defRPr>
                <a:solidFill>
                  <a:schemeClr val="tx1"/>
                </a:solidFill>
                <a:latin typeface="Arial" pitchFamily="34" charset="0"/>
              </a:defRPr>
            </a:lvl1pPr>
            <a:lvl2pPr marL="742950" indent="-285750" defTabSz="457200">
              <a:defRPr>
                <a:solidFill>
                  <a:schemeClr val="tx1"/>
                </a:solidFill>
                <a:latin typeface="Arial" pitchFamily="34" charset="0"/>
              </a:defRPr>
            </a:lvl2pPr>
            <a:lvl3pPr marL="1143000" indent="-228600" defTabSz="457200">
              <a:defRPr>
                <a:solidFill>
                  <a:schemeClr val="tx1"/>
                </a:solidFill>
                <a:latin typeface="Arial" pitchFamily="34" charset="0"/>
              </a:defRPr>
            </a:lvl3pPr>
            <a:lvl4pPr marL="1600200" indent="-228600" defTabSz="457200">
              <a:defRPr>
                <a:solidFill>
                  <a:schemeClr val="tx1"/>
                </a:solidFill>
                <a:latin typeface="Arial" pitchFamily="34" charset="0"/>
              </a:defRPr>
            </a:lvl4pPr>
            <a:lvl5pPr marL="2057400" indent="-228600" defTabSz="4572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algn="ctr"/>
            <a:r>
              <a:rPr lang="en-US" altLang="en-US" sz="3600" dirty="0" smtClean="0">
                <a:latin typeface="Calibri" panose="020F0502020204030204" pitchFamily="34" charset="0"/>
                <a:ea typeface="ＭＳ Ｐゴシック" pitchFamily="34" charset="-128"/>
                <a:cs typeface="Arial" pitchFamily="34" charset="0"/>
              </a:rPr>
              <a:t>Key Contacts</a:t>
            </a:r>
            <a:endParaRPr lang="en-US" altLang="en-US" sz="3600" dirty="0">
              <a:latin typeface="Calibri" panose="020F0502020204030204" pitchFamily="34" charset="0"/>
              <a:ea typeface="ＭＳ Ｐゴシック" pitchFamily="34" charset="-128"/>
              <a:cs typeface="Arial" pitchFamily="34" charset="0"/>
            </a:endParaRPr>
          </a:p>
        </p:txBody>
      </p:sp>
      <p:sp>
        <p:nvSpPr>
          <p:cNvPr id="4" name="TextBox 3"/>
          <p:cNvSpPr txBox="1"/>
          <p:nvPr/>
        </p:nvSpPr>
        <p:spPr>
          <a:xfrm>
            <a:off x="500063" y="1551960"/>
            <a:ext cx="8077200" cy="3416320"/>
          </a:xfrm>
          <a:prstGeom prst="rect">
            <a:avLst/>
          </a:prstGeom>
          <a:noFill/>
        </p:spPr>
        <p:txBody>
          <a:bodyPr wrap="square" rtlCol="0">
            <a:spAutoFit/>
          </a:bodyPr>
          <a:lstStyle/>
          <a:p>
            <a:pPr marL="285750" indent="-285750">
              <a:buFont typeface="Arial" panose="020B0604020202020204" pitchFamily="34" charset="0"/>
              <a:buChar char="•"/>
            </a:pPr>
            <a:r>
              <a:rPr lang="en-GB" dirty="0" smtClean="0"/>
              <a:t>The SENCO is Gemma Holloway.</a:t>
            </a:r>
            <a:endParaRPr lang="en-GB" dirty="0"/>
          </a:p>
          <a:p>
            <a:pPr marL="285750" indent="-285750">
              <a:buFont typeface="Arial" panose="020B0604020202020204" pitchFamily="34" charset="0"/>
              <a:buChar char="•"/>
            </a:pPr>
            <a:r>
              <a:rPr lang="en-GB" dirty="0" smtClean="0"/>
              <a:t>The Education Welfare Officer is Karen Gibbon. </a:t>
            </a:r>
          </a:p>
          <a:p>
            <a:pPr marL="285750" indent="-285750">
              <a:buFont typeface="Arial" panose="020B0604020202020204" pitchFamily="34" charset="0"/>
              <a:buChar char="•"/>
            </a:pPr>
            <a:r>
              <a:rPr lang="en-GB" dirty="0" smtClean="0"/>
              <a:t>The Positive Mental Health Officer (PMHO) is </a:t>
            </a:r>
            <a:r>
              <a:rPr lang="en-GB" dirty="0" err="1" smtClean="0"/>
              <a:t>Ema</a:t>
            </a:r>
            <a:r>
              <a:rPr lang="en-GB" dirty="0" smtClean="0"/>
              <a:t> Jackson.</a:t>
            </a:r>
          </a:p>
          <a:p>
            <a:endParaRPr lang="en-GB" dirty="0" smtClean="0"/>
          </a:p>
          <a:p>
            <a:r>
              <a:rPr lang="en-GB" dirty="0" smtClean="0"/>
              <a:t>All can be contacted at </a:t>
            </a:r>
            <a:r>
              <a:rPr lang="en-GB" dirty="0"/>
              <a:t>school on 01642 673984. </a:t>
            </a:r>
          </a:p>
          <a:p>
            <a:endParaRPr lang="en-GB" dirty="0"/>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r>
              <a:rPr lang="en-GB" dirty="0" smtClean="0"/>
              <a:t>SEND Information, Advice and Support worker</a:t>
            </a:r>
          </a:p>
          <a:p>
            <a:r>
              <a:rPr lang="en-GB" dirty="0"/>
              <a:t> </a:t>
            </a:r>
            <a:r>
              <a:rPr lang="en-GB" dirty="0" smtClean="0"/>
              <a:t>    Caroline Fell        Tel</a:t>
            </a:r>
            <a:r>
              <a:rPr lang="en-GB" dirty="0"/>
              <a:t>: 01642 </a:t>
            </a:r>
            <a:r>
              <a:rPr lang="en-GB" dirty="0" smtClean="0"/>
              <a:t>527158    email: SENDIAS@Stockton.gov.uk</a:t>
            </a:r>
          </a:p>
          <a:p>
            <a:endParaRPr lang="en-GB" dirty="0"/>
          </a:p>
          <a:p>
            <a:pPr marL="285750" indent="-285750">
              <a:buFont typeface="Arial" panose="020B0604020202020204" pitchFamily="34" charset="0"/>
              <a:buChar char="•"/>
            </a:pPr>
            <a:r>
              <a:rPr lang="en-GB" dirty="0" smtClean="0"/>
              <a:t>Local </a:t>
            </a:r>
            <a:r>
              <a:rPr lang="en-GB" dirty="0"/>
              <a:t>Authority Offer</a:t>
            </a:r>
          </a:p>
          <a:p>
            <a:r>
              <a:rPr lang="en-GB" dirty="0" smtClean="0"/>
              <a:t>     </a:t>
            </a:r>
            <a:r>
              <a:rPr lang="en-GB" dirty="0"/>
              <a:t>http://stocktoninformationdirectory.org/kb5/stockton/directory/localoffer.page</a:t>
            </a:r>
          </a:p>
        </p:txBody>
      </p:sp>
    </p:spTree>
    <p:extLst>
      <p:ext uri="{BB962C8B-B14F-4D97-AF65-F5344CB8AC3E}">
        <p14:creationId xmlns:p14="http://schemas.microsoft.com/office/powerpoint/2010/main" val="14564032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Group 43"/>
          <p:cNvGrpSpPr>
            <a:grpSpLocks/>
          </p:cNvGrpSpPr>
          <p:nvPr/>
        </p:nvGrpSpPr>
        <p:grpSpPr bwMode="auto">
          <a:xfrm>
            <a:off x="-21901" y="-17960"/>
            <a:ext cx="9144000" cy="6857991"/>
            <a:chOff x="-1" y="35"/>
            <a:chExt cx="16806" cy="11807"/>
          </a:xfrm>
        </p:grpSpPr>
        <p:sp>
          <p:nvSpPr>
            <p:cNvPr id="43" name="Rectangle 44"/>
            <p:cNvSpPr>
              <a:spLocks noChangeArrowheads="1"/>
            </p:cNvSpPr>
            <p:nvPr/>
          </p:nvSpPr>
          <p:spPr bwMode="auto">
            <a:xfrm>
              <a:off x="-1" y="35"/>
              <a:ext cx="8447" cy="5911"/>
            </a:xfrm>
            <a:prstGeom prst="rect">
              <a:avLst/>
            </a:prstGeom>
            <a:solidFill>
              <a:schemeClr val="accent4">
                <a:lumMod val="60000"/>
                <a:lumOff val="40000"/>
              </a:schemeClr>
            </a:soli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 name="Rectangle 45"/>
            <p:cNvSpPr>
              <a:spLocks noChangeArrowheads="1"/>
            </p:cNvSpPr>
            <p:nvPr/>
          </p:nvSpPr>
          <p:spPr bwMode="auto">
            <a:xfrm>
              <a:off x="8423" y="84"/>
              <a:ext cx="8382" cy="5911"/>
            </a:xfrm>
            <a:prstGeom prst="rect">
              <a:avLst/>
            </a:prstGeom>
            <a:solidFill>
              <a:schemeClr val="accent6">
                <a:lumMod val="40000"/>
                <a:lumOff val="60000"/>
              </a:schemeClr>
            </a:soli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 name="Rectangle 46"/>
            <p:cNvSpPr>
              <a:spLocks noChangeArrowheads="1"/>
            </p:cNvSpPr>
            <p:nvPr/>
          </p:nvSpPr>
          <p:spPr bwMode="auto">
            <a:xfrm>
              <a:off x="-1" y="5931"/>
              <a:ext cx="8447" cy="5911"/>
            </a:xfrm>
            <a:prstGeom prst="rect">
              <a:avLst/>
            </a:prstGeom>
            <a:solidFill>
              <a:schemeClr val="accent5">
                <a:lumMod val="60000"/>
                <a:lumOff val="40000"/>
              </a:schemeClr>
            </a:soli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 name="Rectangle 47"/>
            <p:cNvSpPr>
              <a:spLocks noChangeArrowheads="1"/>
            </p:cNvSpPr>
            <p:nvPr/>
          </p:nvSpPr>
          <p:spPr bwMode="auto">
            <a:xfrm>
              <a:off x="8423" y="5931"/>
              <a:ext cx="8382" cy="5911"/>
            </a:xfrm>
            <a:prstGeom prst="rect">
              <a:avLst/>
            </a:prstGeom>
            <a:solidFill>
              <a:schemeClr val="accent3">
                <a:lumMod val="40000"/>
                <a:lumOff val="60000"/>
              </a:schemeClr>
            </a:soli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grpSp>
        <p:nvGrpSpPr>
          <p:cNvPr id="49" name="Group 48"/>
          <p:cNvGrpSpPr/>
          <p:nvPr/>
        </p:nvGrpSpPr>
        <p:grpSpPr>
          <a:xfrm>
            <a:off x="3065842" y="2029844"/>
            <a:ext cx="2727325" cy="2992982"/>
            <a:chOff x="3952875" y="2421756"/>
            <a:chExt cx="2727325" cy="2992982"/>
          </a:xfrm>
        </p:grpSpPr>
        <p:sp>
          <p:nvSpPr>
            <p:cNvPr id="48" name="Oval 48"/>
            <p:cNvSpPr>
              <a:spLocks noChangeArrowheads="1"/>
            </p:cNvSpPr>
            <p:nvPr/>
          </p:nvSpPr>
          <p:spPr bwMode="auto">
            <a:xfrm>
              <a:off x="4325938" y="2693988"/>
              <a:ext cx="2082800" cy="208280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grpSp>
          <p:nvGrpSpPr>
            <p:cNvPr id="41" name="Group 40"/>
            <p:cNvGrpSpPr/>
            <p:nvPr/>
          </p:nvGrpSpPr>
          <p:grpSpPr>
            <a:xfrm>
              <a:off x="3952875" y="2421756"/>
              <a:ext cx="2727325" cy="2992982"/>
              <a:chOff x="3952875" y="2411730"/>
              <a:chExt cx="2727325" cy="2992982"/>
            </a:xfrm>
          </p:grpSpPr>
          <p:grpSp>
            <p:nvGrpSpPr>
              <p:cNvPr id="40" name="Group 39"/>
              <p:cNvGrpSpPr/>
              <p:nvPr/>
            </p:nvGrpSpPr>
            <p:grpSpPr>
              <a:xfrm>
                <a:off x="3952875" y="2411730"/>
                <a:ext cx="2727325" cy="2982595"/>
                <a:chOff x="3952875" y="2418080"/>
                <a:chExt cx="2727325" cy="2982595"/>
              </a:xfrm>
            </p:grpSpPr>
            <p:grpSp>
              <p:nvGrpSpPr>
                <p:cNvPr id="28" name="Group 29"/>
                <p:cNvGrpSpPr>
                  <a:grpSpLocks/>
                </p:cNvGrpSpPr>
                <p:nvPr/>
              </p:nvGrpSpPr>
              <p:grpSpPr bwMode="auto">
                <a:xfrm>
                  <a:off x="3952875" y="2418080"/>
                  <a:ext cx="2727325" cy="2965446"/>
                  <a:chOff x="6225" y="3809"/>
                  <a:chExt cx="4295" cy="4669"/>
                </a:xfrm>
              </p:grpSpPr>
              <p:sp>
                <p:nvSpPr>
                  <p:cNvPr id="29" name="AutoShape 30"/>
                  <p:cNvSpPr>
                    <a:spLocks noChangeArrowheads="1"/>
                  </p:cNvSpPr>
                  <p:nvPr/>
                </p:nvSpPr>
                <p:spPr bwMode="auto">
                  <a:xfrm rot="8676369">
                    <a:off x="6424" y="3809"/>
                    <a:ext cx="3958" cy="4182"/>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solidFill>
                    <a:schemeClr val="accent3">
                      <a:lumMod val="40000"/>
                      <a:lumOff val="60000"/>
                    </a:schemeClr>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grpSp>
                <p:nvGrpSpPr>
                  <p:cNvPr id="30" name="Group 31"/>
                  <p:cNvGrpSpPr>
                    <a:grpSpLocks/>
                  </p:cNvGrpSpPr>
                  <p:nvPr/>
                </p:nvGrpSpPr>
                <p:grpSpPr bwMode="auto">
                  <a:xfrm>
                    <a:off x="6225" y="3832"/>
                    <a:ext cx="4295" cy="4646"/>
                    <a:chOff x="6225" y="3832"/>
                    <a:chExt cx="4295" cy="4646"/>
                  </a:xfrm>
                </p:grpSpPr>
                <p:sp>
                  <p:nvSpPr>
                    <p:cNvPr id="31" name="AutoShape 32"/>
                    <p:cNvSpPr>
                      <a:spLocks noChangeArrowheads="1"/>
                    </p:cNvSpPr>
                    <p:nvPr/>
                  </p:nvSpPr>
                  <p:spPr bwMode="auto">
                    <a:xfrm rot="3370115">
                      <a:off x="6337" y="3798"/>
                      <a:ext cx="3958" cy="4182"/>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solidFill>
                      <a:schemeClr val="accent6">
                        <a:lumMod val="40000"/>
                        <a:lumOff val="60000"/>
                      </a:schemeClr>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32" name="AutoShape 33"/>
                    <p:cNvSpPr>
                      <a:spLocks noChangeArrowheads="1"/>
                    </p:cNvSpPr>
                    <p:nvPr/>
                  </p:nvSpPr>
                  <p:spPr bwMode="auto">
                    <a:xfrm rot="19548732">
                      <a:off x="6345" y="3832"/>
                      <a:ext cx="3958" cy="4182"/>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solidFill>
                      <a:schemeClr val="accent4">
                        <a:lumMod val="60000"/>
                        <a:lumOff val="40000"/>
                      </a:schemeClr>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33" name="AutoShape 34"/>
                    <p:cNvSpPr>
                      <a:spLocks noChangeArrowheads="1"/>
                    </p:cNvSpPr>
                    <p:nvPr/>
                  </p:nvSpPr>
                  <p:spPr bwMode="auto">
                    <a:xfrm rot="14115859">
                      <a:off x="6450" y="3895"/>
                      <a:ext cx="3958" cy="4182"/>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solidFill>
                      <a:schemeClr val="accent5">
                        <a:lumMod val="40000"/>
                        <a:lumOff val="60000"/>
                      </a:schemeClr>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34" name="WordArt 35"/>
                    <p:cNvSpPr>
                      <a:spLocks noChangeArrowheads="1" noChangeShapeType="1" noTextEdit="1"/>
                    </p:cNvSpPr>
                    <p:nvPr/>
                  </p:nvSpPr>
                  <p:spPr bwMode="auto">
                    <a:xfrm rot="-1723048">
                      <a:off x="7166" y="4381"/>
                      <a:ext cx="1476" cy="924"/>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1730"/>
                        </a:avLst>
                      </a:prstTxWarp>
                    </a:bodyPr>
                    <a:lstStyle/>
                    <a:p>
                      <a:pPr algn="ctr" rtl="0">
                        <a:buNone/>
                      </a:pPr>
                      <a:r>
                        <a:rPr lang="en-GB" sz="3600" kern="10" spc="0" dirty="0" smtClean="0">
                          <a:ln w="9525">
                            <a:solidFill>
                              <a:srgbClr val="000000"/>
                            </a:solidFill>
                            <a:round/>
                            <a:headEnd/>
                            <a:tailEnd/>
                          </a:ln>
                          <a:solidFill>
                            <a:srgbClr val="000000"/>
                          </a:solidFill>
                          <a:effectLst/>
                          <a:latin typeface="Arial Black"/>
                        </a:rPr>
                        <a:t>Assess</a:t>
                      </a:r>
                      <a:endParaRPr lang="en-GB" sz="3600" kern="10" spc="0" dirty="0">
                        <a:ln w="9525">
                          <a:solidFill>
                            <a:srgbClr val="000000"/>
                          </a:solidFill>
                          <a:round/>
                          <a:headEnd/>
                          <a:tailEnd/>
                        </a:ln>
                        <a:solidFill>
                          <a:srgbClr val="000000"/>
                        </a:solidFill>
                        <a:effectLst/>
                        <a:latin typeface="Arial Black"/>
                      </a:endParaRPr>
                    </a:p>
                  </p:txBody>
                </p:sp>
                <p:sp>
                  <p:nvSpPr>
                    <p:cNvPr id="35" name="WordArt 36"/>
                    <p:cNvSpPr>
                      <a:spLocks noChangeArrowheads="1" noChangeShapeType="1" noTextEdit="1"/>
                    </p:cNvSpPr>
                    <p:nvPr/>
                  </p:nvSpPr>
                  <p:spPr bwMode="auto">
                    <a:xfrm rot="3874958">
                      <a:off x="8864" y="4922"/>
                      <a:ext cx="1160" cy="726"/>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1558"/>
                        </a:avLst>
                      </a:prstTxWarp>
                    </a:bodyPr>
                    <a:lstStyle/>
                    <a:p>
                      <a:pPr algn="ctr" rtl="0">
                        <a:buNone/>
                      </a:pPr>
                      <a:r>
                        <a:rPr lang="en-GB" sz="3600" kern="10" spc="0" dirty="0" smtClean="0">
                          <a:ln w="9525">
                            <a:solidFill>
                              <a:srgbClr val="000000"/>
                            </a:solidFill>
                            <a:round/>
                            <a:headEnd/>
                            <a:tailEnd/>
                          </a:ln>
                          <a:solidFill>
                            <a:srgbClr val="000000"/>
                          </a:solidFill>
                          <a:effectLst/>
                          <a:latin typeface="Arial Black"/>
                        </a:rPr>
                        <a:t>Plan</a:t>
                      </a:r>
                      <a:endParaRPr lang="en-GB" sz="3600" kern="10" spc="0" dirty="0">
                        <a:ln w="9525">
                          <a:solidFill>
                            <a:srgbClr val="000000"/>
                          </a:solidFill>
                          <a:round/>
                          <a:headEnd/>
                          <a:tailEnd/>
                        </a:ln>
                        <a:solidFill>
                          <a:srgbClr val="000000"/>
                        </a:solidFill>
                        <a:effectLst/>
                        <a:latin typeface="Arial Black"/>
                      </a:endParaRPr>
                    </a:p>
                  </p:txBody>
                </p:sp>
                <p:sp>
                  <p:nvSpPr>
                    <p:cNvPr id="36" name="WordArt 37"/>
                    <p:cNvSpPr>
                      <a:spLocks noChangeArrowheads="1" noChangeShapeType="1" noTextEdit="1"/>
                    </p:cNvSpPr>
                    <p:nvPr/>
                  </p:nvSpPr>
                  <p:spPr bwMode="auto">
                    <a:xfrm rot="8930439">
                      <a:off x="8786" y="6967"/>
                      <a:ext cx="559" cy="350"/>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1844"/>
                        </a:avLst>
                      </a:prstTxWarp>
                    </a:bodyPr>
                    <a:lstStyle/>
                    <a:p>
                      <a:pPr algn="ctr" rtl="0">
                        <a:buNone/>
                      </a:pPr>
                      <a:r>
                        <a:rPr lang="en-GB" sz="3600" kern="10" spc="0" dirty="0" smtClean="0">
                          <a:ln w="9525">
                            <a:solidFill>
                              <a:srgbClr val="000000"/>
                            </a:solidFill>
                            <a:round/>
                            <a:headEnd/>
                            <a:tailEnd/>
                          </a:ln>
                          <a:solidFill>
                            <a:srgbClr val="000000"/>
                          </a:solidFill>
                          <a:effectLst/>
                          <a:latin typeface="Arial Black"/>
                        </a:rPr>
                        <a:t>Do</a:t>
                      </a:r>
                      <a:endParaRPr lang="en-GB" sz="3600" kern="10" spc="0" dirty="0">
                        <a:ln w="9525">
                          <a:solidFill>
                            <a:srgbClr val="000000"/>
                          </a:solidFill>
                          <a:round/>
                          <a:headEnd/>
                          <a:tailEnd/>
                        </a:ln>
                        <a:solidFill>
                          <a:srgbClr val="000000"/>
                        </a:solidFill>
                        <a:effectLst/>
                        <a:latin typeface="Arial Black"/>
                      </a:endParaRPr>
                    </a:p>
                  </p:txBody>
                </p:sp>
                <p:sp>
                  <p:nvSpPr>
                    <p:cNvPr id="37" name="WordArt 38"/>
                    <p:cNvSpPr>
                      <a:spLocks noChangeArrowheads="1" noChangeShapeType="1" noTextEdit="1"/>
                    </p:cNvSpPr>
                    <p:nvPr/>
                  </p:nvSpPr>
                  <p:spPr bwMode="auto">
                    <a:xfrm rot="14214046">
                      <a:off x="6572" y="5923"/>
                      <a:ext cx="1476" cy="924"/>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1730"/>
                        </a:avLst>
                      </a:prstTxWarp>
                    </a:bodyPr>
                    <a:lstStyle/>
                    <a:p>
                      <a:pPr algn="ctr" rtl="0">
                        <a:buNone/>
                      </a:pPr>
                      <a:r>
                        <a:rPr lang="en-GB" sz="3600" kern="10" spc="0" dirty="0" smtClean="0">
                          <a:ln w="9525">
                            <a:solidFill>
                              <a:srgbClr val="000000"/>
                            </a:solidFill>
                            <a:round/>
                            <a:headEnd/>
                            <a:tailEnd/>
                          </a:ln>
                          <a:solidFill>
                            <a:srgbClr val="000000"/>
                          </a:solidFill>
                          <a:effectLst/>
                          <a:latin typeface="Arial Black"/>
                        </a:rPr>
                        <a:t>Review</a:t>
                      </a:r>
                      <a:endParaRPr lang="en-GB" sz="3600" kern="10" spc="0" dirty="0">
                        <a:ln w="9525">
                          <a:solidFill>
                            <a:srgbClr val="000000"/>
                          </a:solidFill>
                          <a:round/>
                          <a:headEnd/>
                          <a:tailEnd/>
                        </a:ln>
                        <a:solidFill>
                          <a:srgbClr val="000000"/>
                        </a:solidFill>
                        <a:effectLst/>
                        <a:latin typeface="Arial Black"/>
                      </a:endParaRPr>
                    </a:p>
                  </p:txBody>
                </p:sp>
                <p:sp>
                  <p:nvSpPr>
                    <p:cNvPr id="38" name="AutoShape 39"/>
                    <p:cNvSpPr>
                      <a:spLocks noChangeArrowheads="1"/>
                    </p:cNvSpPr>
                    <p:nvPr/>
                  </p:nvSpPr>
                  <p:spPr bwMode="auto">
                    <a:xfrm rot="16200000">
                      <a:off x="6986" y="7027"/>
                      <a:ext cx="1940" cy="962"/>
                    </a:xfrm>
                    <a:prstGeom prst="triangle">
                      <a:avLst>
                        <a:gd name="adj" fmla="val 52866"/>
                      </a:avLst>
                    </a:prstGeom>
                    <a:solidFill>
                      <a:schemeClr val="accent3">
                        <a:lumMod val="40000"/>
                        <a:lumOff val="60000"/>
                      </a:schemeClr>
                    </a:solidFill>
                    <a:ln w="9525" algn="ctr">
                      <a:solidFill>
                        <a:srgbClr val="00B0F0"/>
                      </a:solidFill>
                      <a:miter lim="800000"/>
                      <a:headEnd/>
                      <a:tailEnd/>
                    </a:ln>
                    <a:effectLst/>
                    <a:extLs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en-GB"/>
                    </a:p>
                  </p:txBody>
                </p:sp>
              </p:grpSp>
            </p:grpSp>
            <p:cxnSp>
              <p:nvCxnSpPr>
                <p:cNvPr id="1064" name="AutoShape 40"/>
                <p:cNvCxnSpPr>
                  <a:cxnSpLocks noChangeShapeType="1"/>
                </p:cNvCxnSpPr>
                <p:nvPr/>
              </p:nvCxnSpPr>
              <p:spPr bwMode="auto">
                <a:xfrm flipV="1">
                  <a:off x="5364480" y="4133580"/>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1065" name="AutoShape 41"/>
                <p:cNvCxnSpPr>
                  <a:cxnSpLocks noChangeShapeType="1"/>
                </p:cNvCxnSpPr>
                <p:nvPr/>
              </p:nvCxnSpPr>
              <p:spPr bwMode="auto">
                <a:xfrm flipH="1" flipV="1">
                  <a:off x="4746625" y="4738229"/>
                  <a:ext cx="617855" cy="662446"/>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1066" name="AutoShape 42"/>
                <p:cNvCxnSpPr>
                  <a:cxnSpLocks noChangeShapeType="1"/>
                </p:cNvCxnSpPr>
                <p:nvPr/>
              </p:nvCxnSpPr>
              <p:spPr bwMode="auto">
                <a:xfrm flipH="1">
                  <a:off x="4743226" y="4133580"/>
                  <a:ext cx="617220" cy="604649"/>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cxnSp>
            <p:nvCxnSpPr>
              <p:cNvPr id="45" name="AutoShape 40"/>
              <p:cNvCxnSpPr>
                <a:cxnSpLocks noChangeShapeType="1"/>
              </p:cNvCxnSpPr>
              <p:nvPr/>
            </p:nvCxnSpPr>
            <p:spPr bwMode="auto">
              <a:xfrm flipV="1">
                <a:off x="5364088" y="5036969"/>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grpSp>
      <p:sp>
        <p:nvSpPr>
          <p:cNvPr id="50" name="Text Box 2"/>
          <p:cNvSpPr txBox="1">
            <a:spLocks noChangeArrowheads="1"/>
          </p:cNvSpPr>
          <p:nvPr/>
        </p:nvSpPr>
        <p:spPr bwMode="auto">
          <a:xfrm>
            <a:off x="-24734" y="96794"/>
            <a:ext cx="4251325" cy="283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lvl="0" indent="-171450" algn="just">
              <a:buFont typeface="Arial" panose="020B0604020202020204" pitchFamily="34" charset="0"/>
              <a:buChar char="•"/>
            </a:pPr>
            <a:r>
              <a:rPr lang="en-GB" sz="1300" dirty="0"/>
              <a:t>At Harrow Gate Primary </a:t>
            </a:r>
            <a:r>
              <a:rPr lang="en-GB" sz="1300" dirty="0" smtClean="0"/>
              <a:t>Academy </a:t>
            </a:r>
            <a:r>
              <a:rPr lang="en-GB" sz="1300" dirty="0"/>
              <a:t>we pride ourselves on being an inclusive school and strive to </a:t>
            </a:r>
            <a:r>
              <a:rPr lang="en-GB" sz="1300" dirty="0" smtClean="0"/>
              <a:t>meet the needs of all children. Our </a:t>
            </a:r>
            <a:r>
              <a:rPr lang="en-GB" sz="1300" dirty="0"/>
              <a:t>aim is </a:t>
            </a:r>
            <a:r>
              <a:rPr lang="en-GB" sz="1300" dirty="0" smtClean="0"/>
              <a:t>to identify </a:t>
            </a:r>
            <a:r>
              <a:rPr lang="en-GB" sz="1300" dirty="0"/>
              <a:t>at the earliest possible time children's special educational needs and </a:t>
            </a:r>
            <a:r>
              <a:rPr lang="en-GB" sz="1300" dirty="0" smtClean="0"/>
              <a:t> </a:t>
            </a:r>
            <a:r>
              <a:rPr lang="en-GB" sz="1300" dirty="0"/>
              <a:t>to meet these needs in the best possible way. </a:t>
            </a:r>
            <a:endParaRPr lang="en-GB" sz="1300" dirty="0" smtClean="0"/>
          </a:p>
          <a:p>
            <a:pPr marL="171450" lvl="0" indent="-171450" algn="just">
              <a:buFont typeface="Arial" panose="020B0604020202020204" pitchFamily="34" charset="0"/>
              <a:buChar char="•"/>
            </a:pPr>
            <a:r>
              <a:rPr lang="en-GB" sz="1300" dirty="0"/>
              <a:t>If we believe that your child has a special educational need we will inform you at the earliest possible opportunity. The class teacher will </a:t>
            </a:r>
            <a:r>
              <a:rPr lang="en-GB" sz="1300" dirty="0" smtClean="0"/>
              <a:t>work in partnership with parents and the SENCO to assess the needs of your child.</a:t>
            </a:r>
          </a:p>
          <a:p>
            <a:pPr marL="171450" lvl="0" indent="-171450" algn="just">
              <a:buFont typeface="Arial" panose="020B0604020202020204" pitchFamily="34" charset="0"/>
              <a:buChar char="•"/>
            </a:pPr>
            <a:r>
              <a:rPr lang="en-GB" altLang="en-US" sz="1300" dirty="0" smtClean="0">
                <a:cs typeface="Arial" pitchFamily="34" charset="0"/>
              </a:rPr>
              <a:t>If </a:t>
            </a:r>
            <a:r>
              <a:rPr lang="en-GB" altLang="en-US" sz="1300" dirty="0">
                <a:cs typeface="Arial" pitchFamily="34" charset="0"/>
              </a:rPr>
              <a:t>you are concerned about your </a:t>
            </a:r>
            <a:r>
              <a:rPr lang="en-GB" altLang="en-US" sz="1300" dirty="0" smtClean="0">
                <a:cs typeface="Arial" pitchFamily="34" charset="0"/>
              </a:rPr>
              <a:t>child you </a:t>
            </a:r>
          </a:p>
          <a:p>
            <a:pPr algn="just" fontAlgn="base">
              <a:spcBef>
                <a:spcPct val="0"/>
              </a:spcBef>
              <a:spcAft>
                <a:spcPct val="0"/>
              </a:spcAft>
            </a:pPr>
            <a:r>
              <a:rPr lang="en-GB" altLang="en-US" sz="1300" dirty="0" smtClean="0">
                <a:cs typeface="Arial" pitchFamily="34" charset="0"/>
              </a:rPr>
              <a:t>     can </a:t>
            </a:r>
            <a:r>
              <a:rPr lang="en-GB" altLang="en-US" sz="1300" dirty="0">
                <a:cs typeface="Arial" pitchFamily="34" charset="0"/>
              </a:rPr>
              <a:t>speak to the class teacher in the first </a:t>
            </a:r>
            <a:endParaRPr lang="en-GB" altLang="en-US" sz="1300" dirty="0" smtClean="0">
              <a:cs typeface="Arial" pitchFamily="34" charset="0"/>
            </a:endParaRPr>
          </a:p>
          <a:p>
            <a:pPr algn="just" fontAlgn="base">
              <a:spcBef>
                <a:spcPct val="0"/>
              </a:spcBef>
              <a:spcAft>
                <a:spcPct val="0"/>
              </a:spcAft>
            </a:pPr>
            <a:r>
              <a:rPr lang="en-GB" altLang="en-US" sz="1300" dirty="0">
                <a:cs typeface="Arial" pitchFamily="34" charset="0"/>
              </a:rPr>
              <a:t> </a:t>
            </a:r>
            <a:r>
              <a:rPr lang="en-GB" altLang="en-US" sz="1300" dirty="0" smtClean="0">
                <a:cs typeface="Arial" pitchFamily="34" charset="0"/>
              </a:rPr>
              <a:t>    instance</a:t>
            </a:r>
            <a:r>
              <a:rPr lang="en-GB" altLang="en-US" sz="1300" dirty="0">
                <a:cs typeface="Arial" pitchFamily="34" charset="0"/>
              </a:rPr>
              <a:t> </a:t>
            </a:r>
            <a:r>
              <a:rPr lang="en-GB" altLang="en-US" sz="1300" dirty="0" smtClean="0">
                <a:cs typeface="Arial" pitchFamily="34" charset="0"/>
              </a:rPr>
              <a:t>and they can liaise with the SENCO </a:t>
            </a:r>
          </a:p>
          <a:p>
            <a:pPr algn="just" fontAlgn="base">
              <a:spcBef>
                <a:spcPct val="0"/>
              </a:spcBef>
              <a:spcAft>
                <a:spcPct val="0"/>
              </a:spcAft>
            </a:pPr>
            <a:r>
              <a:rPr lang="en-GB" altLang="en-US" sz="1300" dirty="0">
                <a:cs typeface="Arial" pitchFamily="34" charset="0"/>
              </a:rPr>
              <a:t> </a:t>
            </a:r>
            <a:r>
              <a:rPr lang="en-GB" altLang="en-US" sz="1300" dirty="0" smtClean="0">
                <a:cs typeface="Arial" pitchFamily="34" charset="0"/>
              </a:rPr>
              <a:t>   for further support.</a:t>
            </a:r>
            <a:endParaRPr lang="en-GB" altLang="en-US" sz="1300" dirty="0">
              <a:cs typeface="Arial" pitchFamily="34" charset="0"/>
            </a:endParaRPr>
          </a:p>
          <a:p>
            <a:pPr marL="171450" lvl="0" indent="-171450" algn="just">
              <a:buFont typeface="Arial" panose="020B0604020202020204" pitchFamily="34" charset="0"/>
              <a:buChar char="•"/>
            </a:pPr>
            <a:endParaRPr lang="en-GB" sz="1400" dirty="0" smtClean="0"/>
          </a:p>
        </p:txBody>
      </p:sp>
      <p:sp>
        <p:nvSpPr>
          <p:cNvPr id="51" name="Text Box 2"/>
          <p:cNvSpPr txBox="1">
            <a:spLocks noChangeArrowheads="1"/>
          </p:cNvSpPr>
          <p:nvPr/>
        </p:nvSpPr>
        <p:spPr bwMode="auto">
          <a:xfrm>
            <a:off x="4776953" y="53688"/>
            <a:ext cx="4334726" cy="2063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lvl="0" indent="-171450" algn="just">
              <a:buFont typeface="Arial" panose="020B0604020202020204" pitchFamily="34" charset="0"/>
              <a:buChar char="•"/>
            </a:pPr>
            <a:r>
              <a:rPr lang="en-GB" sz="1300" dirty="0" smtClean="0"/>
              <a:t>On a termly basis the class teacher and SENCO spend time planning provision for each individual child on the SEND register using the graduated approach process – assess, plan, do, review.  </a:t>
            </a:r>
          </a:p>
          <a:p>
            <a:pPr marL="171450" lvl="0" indent="-171450" algn="just">
              <a:buFont typeface="Arial" panose="020B0604020202020204" pitchFamily="34" charset="0"/>
              <a:buChar char="•"/>
            </a:pPr>
            <a:r>
              <a:rPr lang="en-GB" sz="1300" dirty="0" smtClean="0"/>
              <a:t>They base the plan on current assessment data, advice from outside agencies, information shared by parents, pupil views and the teachers professional knowledge of the child. This provision is documented on individual children’s Graduated Approach Documents. </a:t>
            </a:r>
          </a:p>
          <a:p>
            <a:pPr marL="628650" lvl="1" indent="-171450" algn="just">
              <a:buFont typeface="Arial" panose="020B0604020202020204" pitchFamily="34" charset="0"/>
              <a:buChar char="•"/>
            </a:pPr>
            <a:r>
              <a:rPr lang="en-GB" sz="1300" dirty="0" smtClean="0"/>
              <a:t>Each child is set desirable outcomes which aim to help your child to make progress in the areas they have difficulties. </a:t>
            </a:r>
          </a:p>
          <a:p>
            <a:pPr marL="171450" lvl="0" indent="-171450" algn="just">
              <a:buFont typeface="Arial" panose="020B0604020202020204" pitchFamily="34" charset="0"/>
              <a:buChar char="•"/>
            </a:pPr>
            <a:endParaRPr lang="en-US" sz="1400" dirty="0">
              <a:latin typeface="Arial" pitchFamily="34" charset="0"/>
              <a:cs typeface="Arial" pitchFamily="34" charset="0"/>
            </a:endParaRPr>
          </a:p>
        </p:txBody>
      </p:sp>
      <p:sp>
        <p:nvSpPr>
          <p:cNvPr id="52" name="Text Box 2"/>
          <p:cNvSpPr txBox="1">
            <a:spLocks noChangeArrowheads="1"/>
          </p:cNvSpPr>
          <p:nvPr/>
        </p:nvSpPr>
        <p:spPr bwMode="auto">
          <a:xfrm>
            <a:off x="-33900" y="3492189"/>
            <a:ext cx="3254375" cy="124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lvl="0" indent="-171450" algn="just">
              <a:buFont typeface="Arial" panose="020B0604020202020204" pitchFamily="34" charset="0"/>
              <a:buChar char="•"/>
            </a:pPr>
            <a:r>
              <a:rPr lang="en-GB" sz="1400" dirty="0" smtClean="0"/>
              <a:t>Every term you will be invited to a review meeting. You will look at the progress that your child has made and look at ways that school can continue to support your child as well as to offer guidance as to how you can support your child at home to make continued progress.</a:t>
            </a:r>
          </a:p>
          <a:p>
            <a:pPr marL="171450" lvl="0" indent="-171450" algn="just">
              <a:buFont typeface="Arial" panose="020B0604020202020204" pitchFamily="34" charset="0"/>
              <a:buChar char="•"/>
            </a:pPr>
            <a:r>
              <a:rPr lang="en-GB" sz="1400" dirty="0" smtClean="0"/>
              <a:t>We will look at how effective the support has been and decide what needs to happen next for your child to continue to make good progress. This will feed into the next provision map. </a:t>
            </a:r>
          </a:p>
        </p:txBody>
      </p:sp>
      <p:sp>
        <p:nvSpPr>
          <p:cNvPr id="55" name="Text Box 2"/>
          <p:cNvSpPr txBox="1">
            <a:spLocks noChangeArrowheads="1"/>
          </p:cNvSpPr>
          <p:nvPr/>
        </p:nvSpPr>
        <p:spPr bwMode="auto">
          <a:xfrm>
            <a:off x="5733094" y="3687485"/>
            <a:ext cx="3279056" cy="1144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indent="-285750">
              <a:buFont typeface="Arial" panose="020B0604020202020204" pitchFamily="34" charset="0"/>
              <a:buChar char="•"/>
            </a:pPr>
            <a:r>
              <a:rPr lang="en-GB" sz="1400" dirty="0" smtClean="0"/>
              <a:t>The broad and balanced curriculum that we provide is  delivered to all children </a:t>
            </a:r>
            <a:r>
              <a:rPr lang="en-GB" sz="1400" dirty="0"/>
              <a:t>by </a:t>
            </a:r>
            <a:r>
              <a:rPr lang="en-GB" sz="1400" dirty="0" smtClean="0"/>
              <a:t>their class teacher, ensuring that  </a:t>
            </a:r>
            <a:r>
              <a:rPr lang="en-GB" sz="1400" dirty="0"/>
              <a:t>pupils receive a high level of </a:t>
            </a:r>
            <a:r>
              <a:rPr lang="en-GB" sz="1400" dirty="0" smtClean="0"/>
              <a:t>quality </a:t>
            </a:r>
            <a:r>
              <a:rPr lang="en-GB" sz="1400" dirty="0"/>
              <a:t>teaching. </a:t>
            </a:r>
            <a:endParaRPr kumimoji="0" lang="en-US" altLang="en-US" sz="1800" b="0" i="0" u="none" strike="noStrike" cap="none" normalizeH="0" baseline="0" dirty="0" smtClean="0">
              <a:ln>
                <a:noFill/>
              </a:ln>
              <a:solidFill>
                <a:schemeClr val="tx1"/>
              </a:solidFill>
              <a:effectLst/>
              <a:cs typeface="Arial" pitchFamily="34" charset="0"/>
            </a:endParaRPr>
          </a:p>
        </p:txBody>
      </p:sp>
      <p:grpSp>
        <p:nvGrpSpPr>
          <p:cNvPr id="58" name="Group 57"/>
          <p:cNvGrpSpPr/>
          <p:nvPr/>
        </p:nvGrpSpPr>
        <p:grpSpPr>
          <a:xfrm>
            <a:off x="285750" y="2952750"/>
            <a:ext cx="2590800" cy="336352"/>
            <a:chOff x="285750" y="2952750"/>
            <a:chExt cx="2590800" cy="336352"/>
          </a:xfrm>
        </p:grpSpPr>
        <p:sp>
          <p:nvSpPr>
            <p:cNvPr id="56" name="Rounded Rectangle 55"/>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dirty="0"/>
            </a:p>
          </p:txBody>
        </p:sp>
        <p:sp>
          <p:nvSpPr>
            <p:cNvPr id="57" name="TextBox 56">
              <a:hlinkClick r:id="rId3" action="ppaction://hlinksldjump"/>
            </p:cNvPr>
            <p:cNvSpPr txBox="1"/>
            <p:nvPr/>
          </p:nvSpPr>
          <p:spPr>
            <a:xfrm>
              <a:off x="409575" y="2981325"/>
              <a:ext cx="2447925" cy="307777"/>
            </a:xfrm>
            <a:prstGeom prst="rect">
              <a:avLst/>
            </a:prstGeom>
            <a:noFill/>
          </p:spPr>
          <p:txBody>
            <a:bodyPr wrap="square" rtlCol="0">
              <a:spAutoFit/>
            </a:bodyPr>
            <a:lstStyle/>
            <a:p>
              <a:pPr algn="ctr"/>
              <a:r>
                <a:rPr lang="en-GB" sz="1400" b="1" dirty="0" smtClean="0">
                  <a:hlinkClick r:id="rId3" action="ppaction://hlinksldjump"/>
                </a:rPr>
                <a:t>More information</a:t>
              </a:r>
              <a:endParaRPr lang="en-GB" sz="1400" b="1" dirty="0"/>
            </a:p>
          </p:txBody>
        </p:sp>
      </p:grpSp>
      <p:grpSp>
        <p:nvGrpSpPr>
          <p:cNvPr id="65" name="Group 64"/>
          <p:cNvGrpSpPr/>
          <p:nvPr/>
        </p:nvGrpSpPr>
        <p:grpSpPr>
          <a:xfrm>
            <a:off x="6354763" y="2901352"/>
            <a:ext cx="2590800" cy="336352"/>
            <a:chOff x="285750" y="2952750"/>
            <a:chExt cx="2590800" cy="336352"/>
          </a:xfrm>
        </p:grpSpPr>
        <p:sp>
          <p:nvSpPr>
            <p:cNvPr id="66" name="Rounded Rectangle 65"/>
            <p:cNvSpPr/>
            <p:nvPr/>
          </p:nvSpPr>
          <p:spPr>
            <a:xfrm>
              <a:off x="285750" y="2952750"/>
              <a:ext cx="2590800" cy="32385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dirty="0"/>
            </a:p>
          </p:txBody>
        </p:sp>
        <p:sp>
          <p:nvSpPr>
            <p:cNvPr id="67" name="TextBox 66"/>
            <p:cNvSpPr txBox="1"/>
            <p:nvPr/>
          </p:nvSpPr>
          <p:spPr>
            <a:xfrm>
              <a:off x="409575" y="2981325"/>
              <a:ext cx="2447925" cy="307777"/>
            </a:xfrm>
            <a:prstGeom prst="rect">
              <a:avLst/>
            </a:prstGeom>
            <a:noFill/>
          </p:spPr>
          <p:txBody>
            <a:bodyPr wrap="square" rtlCol="0">
              <a:spAutoFit/>
            </a:bodyPr>
            <a:lstStyle/>
            <a:p>
              <a:pPr algn="ctr"/>
              <a:r>
                <a:rPr lang="en-GB" sz="1400" b="1" dirty="0" smtClean="0">
                  <a:hlinkClick r:id="rId4" action="ppaction://hlinksldjump"/>
                </a:rPr>
                <a:t>More information</a:t>
              </a:r>
              <a:endParaRPr lang="en-GB" sz="1400" b="1" dirty="0"/>
            </a:p>
          </p:txBody>
        </p:sp>
      </p:grpSp>
      <p:grpSp>
        <p:nvGrpSpPr>
          <p:cNvPr id="68" name="Group 67"/>
          <p:cNvGrpSpPr/>
          <p:nvPr/>
        </p:nvGrpSpPr>
        <p:grpSpPr>
          <a:xfrm>
            <a:off x="285750" y="6384379"/>
            <a:ext cx="2590800" cy="323850"/>
            <a:chOff x="285750" y="2984282"/>
            <a:chExt cx="2590800" cy="323850"/>
          </a:xfrm>
        </p:grpSpPr>
        <p:sp>
          <p:nvSpPr>
            <p:cNvPr id="69" name="Rounded Rectangle 68"/>
            <p:cNvSpPr/>
            <p:nvPr/>
          </p:nvSpPr>
          <p:spPr>
            <a:xfrm>
              <a:off x="285750" y="2984282"/>
              <a:ext cx="2590800" cy="32385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GB" dirty="0"/>
            </a:p>
          </p:txBody>
        </p:sp>
        <p:sp>
          <p:nvSpPr>
            <p:cNvPr id="70" name="TextBox 69"/>
            <p:cNvSpPr txBox="1"/>
            <p:nvPr/>
          </p:nvSpPr>
          <p:spPr>
            <a:xfrm>
              <a:off x="409575" y="2997091"/>
              <a:ext cx="2447925" cy="307777"/>
            </a:xfrm>
            <a:prstGeom prst="rect">
              <a:avLst/>
            </a:prstGeom>
            <a:noFill/>
          </p:spPr>
          <p:txBody>
            <a:bodyPr wrap="square" rtlCol="0">
              <a:spAutoFit/>
            </a:bodyPr>
            <a:lstStyle/>
            <a:p>
              <a:pPr algn="ctr"/>
              <a:r>
                <a:rPr lang="en-GB" sz="1400" b="1" dirty="0" smtClean="0">
                  <a:hlinkClick r:id="rId5" action="ppaction://hlinksldjump"/>
                </a:rPr>
                <a:t>More information</a:t>
              </a:r>
              <a:endParaRPr lang="en-GB" sz="1400" b="1" dirty="0"/>
            </a:p>
          </p:txBody>
        </p:sp>
      </p:grpSp>
      <p:grpSp>
        <p:nvGrpSpPr>
          <p:cNvPr id="71" name="Group 70"/>
          <p:cNvGrpSpPr/>
          <p:nvPr/>
        </p:nvGrpSpPr>
        <p:grpSpPr>
          <a:xfrm>
            <a:off x="6224272" y="6371877"/>
            <a:ext cx="2590800" cy="336352"/>
            <a:chOff x="285750" y="2952750"/>
            <a:chExt cx="2590800" cy="336352"/>
          </a:xfrm>
        </p:grpSpPr>
        <p:sp>
          <p:nvSpPr>
            <p:cNvPr id="72" name="Rounded Rectangle 71"/>
            <p:cNvSpPr/>
            <p:nvPr/>
          </p:nvSpPr>
          <p:spPr>
            <a:xfrm>
              <a:off x="285750" y="2952750"/>
              <a:ext cx="2590800" cy="32385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
          <p:nvSpPr>
            <p:cNvPr id="73" name="TextBox 72"/>
            <p:cNvSpPr txBox="1"/>
            <p:nvPr/>
          </p:nvSpPr>
          <p:spPr>
            <a:xfrm>
              <a:off x="409575" y="2981325"/>
              <a:ext cx="2447925" cy="307777"/>
            </a:xfrm>
            <a:prstGeom prst="rect">
              <a:avLst/>
            </a:prstGeom>
            <a:noFill/>
          </p:spPr>
          <p:txBody>
            <a:bodyPr wrap="square" rtlCol="0">
              <a:spAutoFit/>
            </a:bodyPr>
            <a:lstStyle/>
            <a:p>
              <a:pPr algn="ctr"/>
              <a:r>
                <a:rPr lang="en-GB" sz="1400" b="1" dirty="0" smtClean="0">
                  <a:hlinkClick r:id="rId6" action="ppaction://hlinksldjump"/>
                </a:rPr>
                <a:t>More information</a:t>
              </a:r>
              <a:endParaRPr lang="en-GB" sz="1400" b="1" dirty="0"/>
            </a:p>
          </p:txBody>
        </p:sp>
      </p:grpSp>
      <p:sp>
        <p:nvSpPr>
          <p:cNvPr id="2" name="Isosceles Triangle 1">
            <a:hlinkClick r:id="" action="ppaction://noaction"/>
          </p:cNvPr>
          <p:cNvSpPr/>
          <p:nvPr/>
        </p:nvSpPr>
        <p:spPr>
          <a:xfrm rot="5400000">
            <a:off x="4572001" y="6605750"/>
            <a:ext cx="151980" cy="257924"/>
          </a:xfrm>
          <a:prstGeom prst="triangl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GB"/>
          </a:p>
        </p:txBody>
      </p:sp>
      <p:sp>
        <p:nvSpPr>
          <p:cNvPr id="3" name="TextBox 2"/>
          <p:cNvSpPr txBox="1"/>
          <p:nvPr/>
        </p:nvSpPr>
        <p:spPr>
          <a:xfrm>
            <a:off x="4831647" y="4831908"/>
            <a:ext cx="4147481" cy="1600438"/>
          </a:xfrm>
          <a:prstGeom prst="rect">
            <a:avLst/>
          </a:prstGeom>
          <a:noFill/>
        </p:spPr>
        <p:txBody>
          <a:bodyPr wrap="square" rtlCol="0">
            <a:spAutoFit/>
          </a:bodyPr>
          <a:lstStyle/>
          <a:p>
            <a:r>
              <a:rPr lang="en-GB" sz="1400" dirty="0"/>
              <a:t>Children work within their own class </a:t>
            </a:r>
            <a:r>
              <a:rPr lang="en-GB" sz="1400" dirty="0" smtClean="0"/>
              <a:t>where </a:t>
            </a:r>
            <a:r>
              <a:rPr lang="en-GB" sz="1400" dirty="0"/>
              <a:t>the teacher and teaching assistants provide additional support </a:t>
            </a:r>
            <a:r>
              <a:rPr lang="en-GB" sz="1400" dirty="0" smtClean="0"/>
              <a:t>in different ways. </a:t>
            </a:r>
            <a:r>
              <a:rPr lang="en-GB" sz="1400" dirty="0"/>
              <a:t>This may include</a:t>
            </a:r>
            <a:r>
              <a:rPr lang="en-GB" sz="1400" dirty="0" smtClean="0"/>
              <a:t>; accessing differentiated tasks, working in a collaborative group,  </a:t>
            </a:r>
            <a:r>
              <a:rPr lang="en-GB" sz="1400" dirty="0"/>
              <a:t>participating in intervention groups and accessing 1:1 support where appropriate. This will be planned and assessed by the class teacher. </a:t>
            </a:r>
            <a:endParaRPr lang="en-US" altLang="en-US" sz="1400" dirty="0">
              <a:cs typeface="Arial" pitchFamily="34" charset="0"/>
            </a:endParaRPr>
          </a:p>
        </p:txBody>
      </p:sp>
    </p:spTree>
    <p:extLst>
      <p:ext uri="{BB962C8B-B14F-4D97-AF65-F5344CB8AC3E}">
        <p14:creationId xmlns:p14="http://schemas.microsoft.com/office/powerpoint/2010/main" val="13709559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22225"/>
            <a:ext cx="9144000" cy="6835775"/>
          </a:xfrm>
          <a:prstGeom prst="rect">
            <a:avLst/>
          </a:prstGeom>
          <a:gradFill rotWithShape="0">
            <a:gsLst>
              <a:gs pos="100000">
                <a:srgbClr val="E5DFEC"/>
              </a:gs>
              <a:gs pos="100000">
                <a:srgbClr val="B2A1C7"/>
              </a:gs>
            </a:gsLst>
            <a:path path="shape">
              <a:fillToRect l="50000" t="50000" r="50000" b="50000"/>
            </a:path>
          </a:gradFill>
          <a:ln>
            <a:noFill/>
          </a:ln>
          <a:effectLst>
            <a:outerShdw dist="28398" dir="3806097" algn="ctr" rotWithShape="0">
              <a:srgbClr val="3F3151">
                <a:alpha val="50000"/>
              </a:srgbClr>
            </a:outerShdw>
          </a:effectLst>
          <a:extLst/>
        </p:spPr>
        <p:txBody>
          <a:bodyPr vert="horz" wrap="square" lIns="91440" tIns="45720" rIns="91440" bIns="45720" numCol="1" anchor="t" anchorCtr="0" compatLnSpc="1">
            <a:prstTxWarp prst="textNoShape">
              <a:avLst/>
            </a:prstTxWarp>
          </a:bodyPr>
          <a:lstStyle/>
          <a:p>
            <a:endParaRPr lang="en-GB"/>
          </a:p>
        </p:txBody>
      </p:sp>
      <p:pic>
        <p:nvPicPr>
          <p:cNvPr id="45" name="Picture 44"/>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295325" y="-31531"/>
            <a:ext cx="3290701" cy="3358054"/>
          </a:xfrm>
          <a:prstGeom prst="rect">
            <a:avLst/>
          </a:prstGeom>
        </p:spPr>
      </p:pic>
      <p:grpSp>
        <p:nvGrpSpPr>
          <p:cNvPr id="7" name="Group 6"/>
          <p:cNvGrpSpPr/>
          <p:nvPr/>
        </p:nvGrpSpPr>
        <p:grpSpPr>
          <a:xfrm>
            <a:off x="92724" y="319552"/>
            <a:ext cx="2514600" cy="2655887"/>
            <a:chOff x="2772862" y="2463661"/>
            <a:chExt cx="2514600" cy="2655887"/>
          </a:xfrm>
        </p:grpSpPr>
        <p:sp>
          <p:nvSpPr>
            <p:cNvPr id="5" name="AutoShape 3"/>
            <p:cNvSpPr>
              <a:spLocks noChangeArrowheads="1"/>
            </p:cNvSpPr>
            <p:nvPr/>
          </p:nvSpPr>
          <p:spPr bwMode="auto">
            <a:xfrm rot="19548732">
              <a:off x="2772862" y="2463661"/>
              <a:ext cx="2514600" cy="2655887"/>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solidFill>
              <a:schemeClr val="accent4">
                <a:lumMod val="40000"/>
                <a:lumOff val="60000"/>
              </a:schemeClr>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6" name="WordArt 4"/>
            <p:cNvSpPr>
              <a:spLocks noChangeArrowheads="1" noChangeShapeType="1" noTextEdit="1"/>
            </p:cNvSpPr>
            <p:nvPr/>
          </p:nvSpPr>
          <p:spPr bwMode="auto">
            <a:xfrm rot="-1723048">
              <a:off x="3288495" y="2808288"/>
              <a:ext cx="938213" cy="585787"/>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19881"/>
                </a:avLst>
              </a:prstTxWarp>
            </a:bodyPr>
            <a:lstStyle/>
            <a:p>
              <a:pPr algn="ctr" rtl="0">
                <a:buNone/>
              </a:pPr>
              <a:r>
                <a:rPr lang="en-GB" sz="3600" kern="10" spc="0" dirty="0" smtClean="0">
                  <a:ln w="9525">
                    <a:solidFill>
                      <a:srgbClr val="000000"/>
                    </a:solidFill>
                    <a:round/>
                    <a:headEnd/>
                    <a:tailEnd/>
                  </a:ln>
                  <a:solidFill>
                    <a:srgbClr val="000000"/>
                  </a:solidFill>
                  <a:effectLst/>
                  <a:latin typeface="Arial Black"/>
                </a:rPr>
                <a:t>Assess</a:t>
              </a:r>
              <a:endParaRPr lang="en-GB" sz="3600" kern="10" spc="0" dirty="0">
                <a:ln w="9525">
                  <a:solidFill>
                    <a:srgbClr val="000000"/>
                  </a:solidFill>
                  <a:round/>
                  <a:headEnd/>
                  <a:tailEnd/>
                </a:ln>
                <a:solidFill>
                  <a:srgbClr val="000000"/>
                </a:solidFill>
                <a:effectLst/>
                <a:latin typeface="Arial Black"/>
              </a:endParaRPr>
            </a:p>
          </p:txBody>
        </p:sp>
      </p:grpSp>
      <p:grpSp>
        <p:nvGrpSpPr>
          <p:cNvPr id="8" name="Group 7"/>
          <p:cNvGrpSpPr/>
          <p:nvPr/>
        </p:nvGrpSpPr>
        <p:grpSpPr>
          <a:xfrm>
            <a:off x="8026620" y="6369277"/>
            <a:ext cx="975491" cy="328278"/>
            <a:chOff x="285750" y="2952750"/>
            <a:chExt cx="2590800" cy="323850"/>
          </a:xfrm>
        </p:grpSpPr>
        <p:sp>
          <p:nvSpPr>
            <p:cNvPr id="9" name="Rounded Rectangle 8"/>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10" name="TextBox 9">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smtClean="0">
                  <a:hlinkClick r:id="rId5" action="ppaction://hlinksldjump"/>
                </a:rPr>
                <a:t>Main Menu</a:t>
              </a:r>
              <a:endParaRPr lang="en-GB" sz="1100" b="1" dirty="0"/>
            </a:p>
          </p:txBody>
        </p:sp>
      </p:grpSp>
      <p:sp>
        <p:nvSpPr>
          <p:cNvPr id="46" name="Text Box 2"/>
          <p:cNvSpPr txBox="1">
            <a:spLocks noChangeArrowheads="1"/>
          </p:cNvSpPr>
          <p:nvPr/>
        </p:nvSpPr>
        <p:spPr bwMode="auto">
          <a:xfrm>
            <a:off x="2911079" y="431800"/>
            <a:ext cx="5864116" cy="2431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indent="-285750">
              <a:buFont typeface="Arial" panose="020B0604020202020204" pitchFamily="34" charset="0"/>
              <a:buChar char="•"/>
            </a:pPr>
            <a:r>
              <a:rPr lang="en-GB" sz="1600" dirty="0"/>
              <a:t>If you are concerned about your child </a:t>
            </a:r>
            <a:r>
              <a:rPr lang="en-GB" sz="1600" dirty="0" smtClean="0"/>
              <a:t>in school, the first person that you need to speak to is their class teacher.</a:t>
            </a:r>
          </a:p>
          <a:p>
            <a:pPr marL="285750" indent="-285750">
              <a:buFont typeface="Arial" panose="020B0604020202020204" pitchFamily="34" charset="0"/>
              <a:buChar char="•"/>
            </a:pPr>
            <a:r>
              <a:rPr lang="en-GB" sz="1600" dirty="0" smtClean="0"/>
              <a:t>If </a:t>
            </a:r>
            <a:r>
              <a:rPr lang="en-GB" sz="1600" dirty="0"/>
              <a:t>we believe that your child has a special educational need </a:t>
            </a:r>
            <a:r>
              <a:rPr lang="en-GB" sz="1600" dirty="0" smtClean="0"/>
              <a:t>or disability we </a:t>
            </a:r>
            <a:r>
              <a:rPr lang="en-GB" sz="1600" dirty="0"/>
              <a:t>will inform you at the earliest possible opportunity. The class teacher will discuss any concerns with </a:t>
            </a:r>
            <a:r>
              <a:rPr lang="en-GB" sz="1600" dirty="0" smtClean="0"/>
              <a:t>you and then  will then get a letter confirming this. Your child’s need wills be catagorised into one of the four areas of SEND stated in the SEND Code of </a:t>
            </a:r>
            <a:r>
              <a:rPr lang="en-GB" sz="1600" dirty="0"/>
              <a:t>Practice </a:t>
            </a:r>
            <a:r>
              <a:rPr lang="en-GB" sz="1600" dirty="0" smtClean="0"/>
              <a:t>2014: </a:t>
            </a:r>
            <a:r>
              <a:rPr lang="en-GB" sz="1600" dirty="0" smtClean="0"/>
              <a:t>Cognition and Learning, Communication and Interaction, Social, Emotional and Mental Health or Sensory and/or Physical Needs. </a:t>
            </a:r>
            <a:endParaRPr lang="en-GB" sz="1600" dirty="0"/>
          </a:p>
          <a:p>
            <a:pPr marL="285750" indent="-285750">
              <a:buFont typeface="Arial" panose="020B0604020202020204" pitchFamily="34" charset="0"/>
              <a:buChar char="•"/>
            </a:pPr>
            <a:r>
              <a:rPr lang="en-GB" sz="1600" dirty="0" smtClean="0"/>
              <a:t>We </a:t>
            </a:r>
            <a:r>
              <a:rPr lang="en-GB" sz="1600" dirty="0" smtClean="0"/>
              <a:t>monitor the progress of all children very carefully. If we think that your child isn’t progressing at the correct rate across all areas, we will talk to you about our concerns in conjunction with the SENCO. The SENCO or someone from the Inclusion Team will carry out some early assessments of need through low key 1-1 assessments with the child, observations and discussions with appropriate adults.  If the SENCO feels that it is necessary then referrals to outside agencies could be made i.e. to Speech and Language Therapists, Educational Psychologists, Occupational Therapists, CAMHS </a:t>
            </a:r>
            <a:r>
              <a:rPr lang="en-GB" sz="1600" dirty="0" smtClean="0"/>
              <a:t>etc. </a:t>
            </a:r>
            <a:endParaRPr lang="en-GB" sz="1600" dirty="0"/>
          </a:p>
          <a:p>
            <a:pPr marL="285750" lvl="0" indent="-285750">
              <a:buFont typeface="Arial" panose="020B0604020202020204" pitchFamily="34" charset="0"/>
              <a:buChar char="•"/>
            </a:pPr>
            <a:r>
              <a:rPr lang="en-GB" sz="1600" dirty="0" smtClean="0"/>
              <a:t>We will ensure that if required, any  Access Arrangements for formal assessments/examinations will be made. Further information can be found </a:t>
            </a:r>
            <a:r>
              <a:rPr lang="en-GB" sz="1600" dirty="0"/>
              <a:t>at </a:t>
            </a:r>
            <a:r>
              <a:rPr lang="en-GB" sz="1600" dirty="0">
                <a:hlinkClick r:id="rId6"/>
              </a:rPr>
              <a:t>http://</a:t>
            </a:r>
            <a:r>
              <a:rPr lang="en-GB" sz="1600" dirty="0" smtClean="0">
                <a:hlinkClick r:id="rId6"/>
              </a:rPr>
              <a:t>www.jcq.org.uk/about-us </a:t>
            </a:r>
            <a:endParaRPr lang="en-GB" sz="1600" dirty="0" smtClean="0"/>
          </a:p>
        </p:txBody>
      </p:sp>
    </p:spTree>
    <p:extLst>
      <p:ext uri="{BB962C8B-B14F-4D97-AF65-F5344CB8AC3E}">
        <p14:creationId xmlns:p14="http://schemas.microsoft.com/office/powerpoint/2010/main" val="34953971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22225"/>
            <a:ext cx="9144000" cy="6835775"/>
          </a:xfrm>
          <a:prstGeom prst="rect">
            <a:avLst/>
          </a:prstGeom>
          <a:gradFill rotWithShape="0">
            <a:gsLst>
              <a:gs pos="100000">
                <a:schemeClr val="accent6">
                  <a:lumMod val="20000"/>
                  <a:lumOff val="80000"/>
                </a:schemeClr>
              </a:gs>
              <a:gs pos="100000">
                <a:schemeClr val="accent6">
                  <a:lumMod val="60000"/>
                  <a:lumOff val="40000"/>
                </a:schemeClr>
              </a:gs>
            </a:gsLst>
            <a:path path="shape">
              <a:fillToRect l="50000" t="50000" r="50000" b="50000"/>
            </a:path>
          </a:gradFill>
          <a:ln>
            <a:noFill/>
          </a:ln>
          <a:effectLst>
            <a:outerShdw dist="28398" dir="3806097" algn="ctr" rotWithShape="0">
              <a:srgbClr val="3F3151">
                <a:alpha val="50000"/>
              </a:srgbClr>
            </a:outerShdw>
          </a:effectLst>
          <a:extLst/>
        </p:spPr>
        <p:txBody>
          <a:bodyPr vert="horz" wrap="square" lIns="91440" tIns="45720" rIns="91440" bIns="45720" numCol="1" anchor="t" anchorCtr="0" compatLnSpc="1">
            <a:prstTxWarp prst="textNoShape">
              <a:avLst/>
            </a:prstTxWarp>
          </a:bodyPr>
          <a:lstStyle/>
          <a:p>
            <a:endParaRPr lang="en-GB"/>
          </a:p>
        </p:txBody>
      </p:sp>
      <p:pic>
        <p:nvPicPr>
          <p:cNvPr id="10" name="Picture 9"/>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5806002" y="-268014"/>
            <a:ext cx="3290701" cy="3358054"/>
          </a:xfrm>
          <a:prstGeom prst="rect">
            <a:avLst/>
          </a:prstGeom>
        </p:spPr>
      </p:pic>
      <p:grpSp>
        <p:nvGrpSpPr>
          <p:cNvPr id="6" name="Group 5"/>
          <p:cNvGrpSpPr/>
          <p:nvPr/>
        </p:nvGrpSpPr>
        <p:grpSpPr>
          <a:xfrm>
            <a:off x="6123408" y="121470"/>
            <a:ext cx="2655888" cy="2513012"/>
            <a:chOff x="3997325" y="2449513"/>
            <a:chExt cx="2655888" cy="2513012"/>
          </a:xfrm>
        </p:grpSpPr>
        <p:sp>
          <p:nvSpPr>
            <p:cNvPr id="3" name="AutoShape 3"/>
            <p:cNvSpPr>
              <a:spLocks noChangeArrowheads="1"/>
            </p:cNvSpPr>
            <p:nvPr/>
          </p:nvSpPr>
          <p:spPr bwMode="auto">
            <a:xfrm rot="-18229885">
              <a:off x="4068763" y="2378075"/>
              <a:ext cx="2513012" cy="2655888"/>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solidFill>
              <a:schemeClr val="accent6">
                <a:lumMod val="40000"/>
                <a:lumOff val="60000"/>
              </a:schemeClr>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5" name="WordArt 4"/>
            <p:cNvSpPr>
              <a:spLocks noChangeArrowheads="1" noChangeShapeType="1" noTextEdit="1"/>
            </p:cNvSpPr>
            <p:nvPr/>
          </p:nvSpPr>
          <p:spPr bwMode="auto">
            <a:xfrm rot="3874958">
              <a:off x="5685632" y="3124993"/>
              <a:ext cx="736600" cy="461963"/>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3006"/>
                </a:avLst>
              </a:prstTxWarp>
            </a:bodyPr>
            <a:lstStyle/>
            <a:p>
              <a:pPr algn="ctr" rtl="0">
                <a:buNone/>
              </a:pPr>
              <a:r>
                <a:rPr lang="en-GB" sz="3600" kern="10" spc="0" dirty="0" smtClean="0">
                  <a:ln w="9525">
                    <a:solidFill>
                      <a:srgbClr val="000000"/>
                    </a:solidFill>
                    <a:round/>
                    <a:headEnd/>
                    <a:tailEnd/>
                  </a:ln>
                  <a:solidFill>
                    <a:srgbClr val="000000"/>
                  </a:solidFill>
                  <a:effectLst/>
                  <a:latin typeface="Arial Black"/>
                </a:rPr>
                <a:t>Plan</a:t>
              </a:r>
              <a:endParaRPr lang="en-GB" sz="3600" kern="10" spc="0" dirty="0">
                <a:ln w="9525">
                  <a:solidFill>
                    <a:srgbClr val="000000"/>
                  </a:solidFill>
                  <a:round/>
                  <a:headEnd/>
                  <a:tailEnd/>
                </a:ln>
                <a:solidFill>
                  <a:srgbClr val="000000"/>
                </a:solidFill>
                <a:effectLst/>
                <a:latin typeface="Arial Black"/>
              </a:endParaRPr>
            </a:p>
          </p:txBody>
        </p:sp>
      </p:grpSp>
      <p:grpSp>
        <p:nvGrpSpPr>
          <p:cNvPr id="7" name="Group 6"/>
          <p:cNvGrpSpPr/>
          <p:nvPr/>
        </p:nvGrpSpPr>
        <p:grpSpPr>
          <a:xfrm>
            <a:off x="8026620" y="6369270"/>
            <a:ext cx="975491" cy="328277"/>
            <a:chOff x="285750" y="2952750"/>
            <a:chExt cx="2590800" cy="323850"/>
          </a:xfrm>
        </p:grpSpPr>
        <p:sp>
          <p:nvSpPr>
            <p:cNvPr id="8" name="Rounded Rectangle 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9" name="TextBox 8">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smtClean="0">
                  <a:hlinkClick r:id="rId5" action="ppaction://hlinksldjump"/>
                </a:rPr>
                <a:t>Main Menu</a:t>
              </a:r>
              <a:endParaRPr lang="en-GB" sz="1100" b="1" dirty="0"/>
            </a:p>
          </p:txBody>
        </p:sp>
      </p:grpSp>
      <p:sp>
        <p:nvSpPr>
          <p:cNvPr id="12" name="Rounded Rectangle 11"/>
          <p:cNvSpPr/>
          <p:nvPr/>
        </p:nvSpPr>
        <p:spPr>
          <a:xfrm>
            <a:off x="243699" y="461798"/>
            <a:ext cx="2590800" cy="32385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3" name="TextBox 12">
            <a:hlinkClick r:id="rId4" action="ppaction://hlinksldjump"/>
          </p:cNvPr>
          <p:cNvSpPr txBox="1"/>
          <p:nvPr/>
        </p:nvSpPr>
        <p:spPr>
          <a:xfrm>
            <a:off x="268015" y="490375"/>
            <a:ext cx="2547435" cy="307777"/>
          </a:xfrm>
          <a:prstGeom prst="rect">
            <a:avLst/>
          </a:prstGeom>
          <a:noFill/>
          <a:ln>
            <a:noFill/>
          </a:ln>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GB" sz="1400" b="1" dirty="0" smtClean="0">
                <a:hlinkClick r:id="rId6" action="ppaction://hlinksldjump"/>
              </a:rPr>
              <a:t>Communication and Interaction</a:t>
            </a:r>
            <a:endParaRPr lang="en-GB" sz="1400" b="1" dirty="0"/>
          </a:p>
        </p:txBody>
      </p:sp>
      <p:sp>
        <p:nvSpPr>
          <p:cNvPr id="15" name="Rounded Rectangle 14"/>
          <p:cNvSpPr/>
          <p:nvPr/>
        </p:nvSpPr>
        <p:spPr>
          <a:xfrm>
            <a:off x="238835" y="1621450"/>
            <a:ext cx="2590800" cy="32385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hlinkClick r:id="rId4" action="ppaction://hlinksldjump"/>
          </p:cNvPr>
          <p:cNvSpPr txBox="1"/>
          <p:nvPr/>
        </p:nvSpPr>
        <p:spPr>
          <a:xfrm>
            <a:off x="362660" y="1591657"/>
            <a:ext cx="2447925" cy="400110"/>
          </a:xfrm>
          <a:prstGeom prst="rect">
            <a:avLst/>
          </a:prstGeom>
          <a:noFill/>
        </p:spPr>
        <p:txBody>
          <a:bodyPr wrap="square" rtlCol="0">
            <a:spAutoFit/>
          </a:bodyPr>
          <a:lstStyle/>
          <a:p>
            <a:pPr algn="ctr"/>
            <a:r>
              <a:rPr lang="en-GB" sz="1000" b="1" dirty="0" smtClean="0">
                <a:effectLst>
                  <a:outerShdw blurRad="50800" dist="38100" dir="2700000" algn="tl" rotWithShape="0">
                    <a:prstClr val="black">
                      <a:alpha val="40000"/>
                    </a:prstClr>
                  </a:outerShdw>
                </a:effectLst>
                <a:hlinkClick r:id="rId7" action="ppaction://hlinksldjump"/>
              </a:rPr>
              <a:t>Social, Emotional and Mental </a:t>
            </a:r>
          </a:p>
          <a:p>
            <a:pPr algn="ctr"/>
            <a:r>
              <a:rPr lang="en-GB" sz="1000" b="1" dirty="0" smtClean="0">
                <a:effectLst>
                  <a:outerShdw blurRad="50800" dist="38100" dir="2700000" algn="tl" rotWithShape="0">
                    <a:prstClr val="black">
                      <a:alpha val="40000"/>
                    </a:prstClr>
                  </a:outerShdw>
                </a:effectLst>
                <a:hlinkClick r:id="rId7" action="ppaction://hlinksldjump"/>
              </a:rPr>
              <a:t>Health Difficulties</a:t>
            </a:r>
            <a:endParaRPr lang="en-GB" sz="1000" b="1" dirty="0">
              <a:effectLst>
                <a:outerShdw blurRad="50800" dist="38100" dir="2700000" algn="tl" rotWithShape="0">
                  <a:prstClr val="black">
                    <a:alpha val="40000"/>
                  </a:prstClr>
                </a:outerShdw>
              </a:effectLst>
            </a:endParaRPr>
          </a:p>
        </p:txBody>
      </p:sp>
      <p:grpSp>
        <p:nvGrpSpPr>
          <p:cNvPr id="17" name="Group 16"/>
          <p:cNvGrpSpPr/>
          <p:nvPr/>
        </p:nvGrpSpPr>
        <p:grpSpPr>
          <a:xfrm>
            <a:off x="243699" y="1041624"/>
            <a:ext cx="2590800" cy="336352"/>
            <a:chOff x="285750" y="2952750"/>
            <a:chExt cx="2590800" cy="336352"/>
          </a:xfrm>
        </p:grpSpPr>
        <p:sp>
          <p:nvSpPr>
            <p:cNvPr id="18" name="Rounded Rectangle 1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19" name="TextBox 18">
              <a:hlinkClick r:id="rId4" action="ppaction://hlinksldjump"/>
            </p:cNvPr>
            <p:cNvSpPr txBox="1"/>
            <p:nvPr/>
          </p:nvSpPr>
          <p:spPr>
            <a:xfrm>
              <a:off x="409575" y="2981325"/>
              <a:ext cx="2447925" cy="307777"/>
            </a:xfrm>
            <a:prstGeom prst="rect">
              <a:avLst/>
            </a:prstGeom>
            <a:noFill/>
          </p:spPr>
          <p:txBody>
            <a:bodyPr wrap="square" rtlCol="0">
              <a:spAutoFit/>
            </a:bodyPr>
            <a:lstStyle/>
            <a:p>
              <a:pPr algn="ctr"/>
              <a:r>
                <a:rPr lang="en-GB" sz="1400" b="1" dirty="0" smtClean="0">
                  <a:effectLst>
                    <a:outerShdw blurRad="50800" dist="38100" dir="2700000" algn="tl" rotWithShape="0">
                      <a:prstClr val="black">
                        <a:alpha val="40000"/>
                      </a:prstClr>
                    </a:outerShdw>
                  </a:effectLst>
                  <a:hlinkClick r:id="rId8" action="ppaction://hlinksldjump"/>
                </a:rPr>
                <a:t>Cognition and Learning</a:t>
              </a:r>
              <a:endParaRPr lang="en-GB" sz="1400" b="1" dirty="0">
                <a:effectLst>
                  <a:outerShdw blurRad="50800" dist="38100" dir="2700000" algn="tl" rotWithShape="0">
                    <a:prstClr val="black">
                      <a:alpha val="40000"/>
                    </a:prstClr>
                  </a:outerShdw>
                </a:effectLst>
              </a:endParaRPr>
            </a:p>
          </p:txBody>
        </p:sp>
      </p:grpSp>
      <p:sp>
        <p:nvSpPr>
          <p:cNvPr id="21" name="Rounded Rectangle 20"/>
          <p:cNvSpPr/>
          <p:nvPr/>
        </p:nvSpPr>
        <p:spPr>
          <a:xfrm>
            <a:off x="243699" y="2201275"/>
            <a:ext cx="2590800" cy="32385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GB"/>
          </a:p>
        </p:txBody>
      </p:sp>
      <p:sp>
        <p:nvSpPr>
          <p:cNvPr id="22" name="TextBox 21">
            <a:hlinkClick r:id="rId4" action="ppaction://hlinksldjump"/>
          </p:cNvPr>
          <p:cNvSpPr txBox="1"/>
          <p:nvPr/>
        </p:nvSpPr>
        <p:spPr>
          <a:xfrm>
            <a:off x="367525" y="2229852"/>
            <a:ext cx="2447925" cy="276999"/>
          </a:xfrm>
          <a:prstGeom prst="rect">
            <a:avLst/>
          </a:prstGeom>
          <a:noFill/>
        </p:spPr>
        <p:txBody>
          <a:bodyPr wrap="square" rtlCol="0">
            <a:spAutoFit/>
          </a:bodyPr>
          <a:lstStyle/>
          <a:p>
            <a:pPr algn="ctr"/>
            <a:r>
              <a:rPr lang="en-GB" sz="1200" b="1" dirty="0" smtClean="0">
                <a:effectLst>
                  <a:outerShdw blurRad="50800" dist="38100" dir="2700000" algn="tl" rotWithShape="0">
                    <a:prstClr val="black">
                      <a:alpha val="40000"/>
                    </a:prstClr>
                  </a:outerShdw>
                </a:effectLst>
                <a:hlinkClick r:id="rId9" action="ppaction://hlinksldjump"/>
              </a:rPr>
              <a:t>Sensory and/or Physical Needs</a:t>
            </a:r>
            <a:endParaRPr lang="en-GB" sz="1200" b="1" dirty="0">
              <a:effectLst>
                <a:outerShdw blurRad="50800" dist="38100" dir="2700000" algn="tl" rotWithShape="0">
                  <a:prstClr val="black">
                    <a:alpha val="40000"/>
                  </a:prstClr>
                </a:outerShdw>
              </a:effectLst>
            </a:endParaRPr>
          </a:p>
        </p:txBody>
      </p:sp>
      <p:sp>
        <p:nvSpPr>
          <p:cNvPr id="23" name="Text Box 2"/>
          <p:cNvSpPr txBox="1">
            <a:spLocks noChangeArrowheads="1"/>
          </p:cNvSpPr>
          <p:nvPr/>
        </p:nvSpPr>
        <p:spPr bwMode="auto">
          <a:xfrm>
            <a:off x="342901" y="2857500"/>
            <a:ext cx="8434059" cy="371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lvl="0" indent="-285750">
              <a:buFont typeface="Arial" panose="020B0604020202020204" pitchFamily="34" charset="0"/>
              <a:buChar char="•"/>
            </a:pPr>
            <a:endParaRPr lang="en-GB" dirty="0"/>
          </a:p>
          <a:p>
            <a:pPr marL="0" marR="0" lvl="0" indent="0" algn="l" defTabSz="914400" rtl="0" eaLnBrk="1" fontAlgn="base" latinLnBrk="0" hangingPunct="1">
              <a:lnSpc>
                <a:spcPct val="100000"/>
              </a:lnSpc>
              <a:spcBef>
                <a:spcPct val="0"/>
              </a:spcBef>
              <a:spcAft>
                <a:spcPct val="0"/>
              </a:spcAft>
              <a:buClrTx/>
              <a:buSzTx/>
              <a:buFontTx/>
              <a:buNone/>
              <a:tabLst/>
            </a:pPr>
            <a:r>
              <a:rPr lang="en-US" altLang="en-US" dirty="0" smtClean="0">
                <a:latin typeface="+mj-lt"/>
                <a:cs typeface="Arial" pitchFamily="34" charset="0"/>
              </a:rPr>
              <a:t>This section is about the additional support our school offers children/young people with SEND.</a:t>
            </a:r>
          </a:p>
          <a:p>
            <a:pPr marL="0" marR="0" lvl="0" indent="0" algn="l" defTabSz="914400" rtl="0" eaLnBrk="1" fontAlgn="base" latinLnBrk="0" hangingPunct="1">
              <a:lnSpc>
                <a:spcPct val="100000"/>
              </a:lnSpc>
              <a:spcBef>
                <a:spcPct val="0"/>
              </a:spcBef>
              <a:spcAft>
                <a:spcPct val="0"/>
              </a:spcAft>
              <a:buClrTx/>
              <a:buSzTx/>
              <a:buFontTx/>
              <a:buNone/>
              <a:tabLst/>
            </a:pPr>
            <a:r>
              <a:rPr lang="en-US" altLang="en-US" dirty="0" smtClean="0">
                <a:latin typeface="+mj-lt"/>
                <a:cs typeface="Arial" pitchFamily="34" charset="0"/>
              </a:rPr>
              <a:t>If your child has been identified as having a special need, there is a range of support that we will offer.</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effectLst/>
                <a:latin typeface="+mj-lt"/>
                <a:cs typeface="Arial" pitchFamily="34" charset="0"/>
              </a:rPr>
              <a:t>We</a:t>
            </a:r>
            <a:r>
              <a:rPr kumimoji="0" lang="en-US" altLang="en-US" sz="1800" b="0" i="0" u="none" strike="noStrike" cap="none" normalizeH="0" dirty="0" smtClean="0">
                <a:ln>
                  <a:noFill/>
                </a:ln>
                <a:effectLst/>
                <a:latin typeface="+mj-lt"/>
                <a:cs typeface="Arial" pitchFamily="34" charset="0"/>
              </a:rPr>
              <a:t> have high expectations of all of our children and expect them all to make good progress. Firstly, </a:t>
            </a:r>
            <a:r>
              <a:rPr lang="en-US" altLang="en-US" dirty="0" smtClean="0">
                <a:latin typeface="+mj-lt"/>
                <a:cs typeface="Arial" pitchFamily="34" charset="0"/>
              </a:rPr>
              <a:t>we ensure that all children receive the highest quality teaching that is targeted to their individual needs. Work will be differentiated in a range of different ways such as to make differentiated tasks, collaborative working and providing support tools to allow for independence. </a:t>
            </a:r>
            <a:r>
              <a:rPr kumimoji="0" lang="en-US" altLang="en-US" sz="1800" b="0" i="0" u="none" strike="noStrike" cap="none" normalizeH="0" dirty="0" smtClean="0">
                <a:ln>
                  <a:noFill/>
                </a:ln>
                <a:effectLst/>
                <a:latin typeface="+mj-lt"/>
                <a:cs typeface="Arial" pitchFamily="34" charset="0"/>
              </a:rPr>
              <a:t>Some children may work in smaller groups or with additional adult support. Intervention activities will be planned where appropriate to address specifically identified needs. </a:t>
            </a:r>
            <a:endParaRPr kumimoji="0" lang="en-US" altLang="en-US" sz="1800" b="0" i="0" u="none" strike="noStrike" cap="none" normalizeH="0" baseline="0" dirty="0" smtClean="0">
              <a:ln>
                <a:noFill/>
              </a:ln>
              <a:solidFill>
                <a:schemeClr val="tx1"/>
              </a:solidFill>
              <a:effectLst/>
              <a:latin typeface="+mj-lt"/>
              <a:cs typeface="Arial" pitchFamily="34" charset="0"/>
            </a:endParaRPr>
          </a:p>
        </p:txBody>
      </p:sp>
    </p:spTree>
    <p:extLst>
      <p:ext uri="{BB962C8B-B14F-4D97-AF65-F5344CB8AC3E}">
        <p14:creationId xmlns:p14="http://schemas.microsoft.com/office/powerpoint/2010/main" val="37109097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 y="2"/>
            <a:ext cx="9144000" cy="6858001"/>
          </a:xfrm>
          <a:prstGeom prst="rect">
            <a:avLst/>
          </a:prstGeom>
          <a:solidFill>
            <a:schemeClr val="accent3">
              <a:lumMod val="40000"/>
              <a:lumOff val="60000"/>
            </a:schemeClr>
          </a:solidFill>
          <a:ln>
            <a:noFill/>
          </a:ln>
          <a:effectLst>
            <a:outerShdw dist="28398" dir="3806097" algn="ctr" rotWithShape="0">
              <a:srgbClr val="3F3151">
                <a:alpha val="50000"/>
              </a:srgbClr>
            </a:outerShdw>
          </a:effectLst>
          <a:extLst/>
        </p:spPr>
        <p:txBody>
          <a:bodyPr vert="horz" wrap="square" lIns="91440" tIns="45720" rIns="91440" bIns="45720" numCol="1" anchor="t" anchorCtr="0" compatLnSpc="1">
            <a:prstTxWarp prst="textNoShape">
              <a:avLst/>
            </a:prstTxWarp>
          </a:bodyPr>
          <a:lstStyle/>
          <a:p>
            <a:endParaRPr lang="en-GB"/>
          </a:p>
        </p:txBody>
      </p:sp>
      <p:pic>
        <p:nvPicPr>
          <p:cNvPr id="13" name="Picture 12"/>
          <p:cNvPicPr>
            <a:picLocks noChangeAspect="1"/>
          </p:cNvPicPr>
          <p:nvPr/>
        </p:nvPicPr>
        <p:blipFill>
          <a:blip r:embed="rId3">
            <a:extLst>
              <a:ext uri="{BEBA8EAE-BF5A-486C-A8C5-ECC9F3942E4B}">
                <a14:imgProps xmlns:a14="http://schemas.microsoft.com/office/drawing/2010/main">
                  <a14:imgLayer r:embed="rId4">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6089709" y="3358057"/>
            <a:ext cx="3290701" cy="3358054"/>
          </a:xfrm>
          <a:prstGeom prst="rect">
            <a:avLst/>
          </a:prstGeom>
        </p:spPr>
      </p:pic>
      <p:grpSp>
        <p:nvGrpSpPr>
          <p:cNvPr id="7" name="Group 6"/>
          <p:cNvGrpSpPr/>
          <p:nvPr/>
        </p:nvGrpSpPr>
        <p:grpSpPr>
          <a:xfrm>
            <a:off x="6487511" y="3674016"/>
            <a:ext cx="2514600" cy="2655888"/>
            <a:chOff x="4057650" y="2416175"/>
            <a:chExt cx="2514600" cy="2655888"/>
          </a:xfrm>
        </p:grpSpPr>
        <p:sp>
          <p:nvSpPr>
            <p:cNvPr id="8" name="AutoShape 3"/>
            <p:cNvSpPr>
              <a:spLocks noChangeArrowheads="1"/>
            </p:cNvSpPr>
            <p:nvPr/>
          </p:nvSpPr>
          <p:spPr bwMode="auto">
            <a:xfrm rot="-12923631">
              <a:off x="4057650" y="2416175"/>
              <a:ext cx="2514600" cy="2655888"/>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solidFill>
              <a:schemeClr val="accent3">
                <a:lumMod val="60000"/>
                <a:lumOff val="40000"/>
              </a:schemeClr>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9" name="WordArt 4"/>
            <p:cNvSpPr>
              <a:spLocks noChangeArrowheads="1" noChangeShapeType="1" noTextEdit="1"/>
            </p:cNvSpPr>
            <p:nvPr/>
          </p:nvSpPr>
          <p:spPr bwMode="auto">
            <a:xfrm rot="8930439">
              <a:off x="5578475" y="4400550"/>
              <a:ext cx="355600" cy="222250"/>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0593"/>
                </a:avLst>
              </a:prstTxWarp>
            </a:bodyPr>
            <a:lstStyle/>
            <a:p>
              <a:pPr algn="ctr" rtl="0">
                <a:buNone/>
              </a:pPr>
              <a:r>
                <a:rPr lang="en-GB" sz="3600" kern="10" spc="0" dirty="0" smtClean="0">
                  <a:ln w="9525">
                    <a:solidFill>
                      <a:srgbClr val="000000"/>
                    </a:solidFill>
                    <a:round/>
                    <a:headEnd/>
                    <a:tailEnd/>
                  </a:ln>
                  <a:solidFill>
                    <a:srgbClr val="000000"/>
                  </a:solidFill>
                  <a:effectLst/>
                  <a:latin typeface="Arial Black"/>
                </a:rPr>
                <a:t>Do</a:t>
              </a:r>
              <a:endParaRPr lang="en-GB" sz="3600" kern="10" spc="0" dirty="0">
                <a:ln w="9525">
                  <a:solidFill>
                    <a:srgbClr val="000000"/>
                  </a:solidFill>
                  <a:round/>
                  <a:headEnd/>
                  <a:tailEnd/>
                </a:ln>
                <a:solidFill>
                  <a:srgbClr val="000000"/>
                </a:solidFill>
                <a:effectLst/>
                <a:latin typeface="Arial Black"/>
              </a:endParaRPr>
            </a:p>
          </p:txBody>
        </p:sp>
      </p:grpSp>
      <p:grpSp>
        <p:nvGrpSpPr>
          <p:cNvPr id="10" name="Group 9"/>
          <p:cNvGrpSpPr/>
          <p:nvPr/>
        </p:nvGrpSpPr>
        <p:grpSpPr>
          <a:xfrm>
            <a:off x="8026620" y="6369270"/>
            <a:ext cx="975491" cy="328277"/>
            <a:chOff x="285750" y="2952750"/>
            <a:chExt cx="2590800" cy="323850"/>
          </a:xfrm>
        </p:grpSpPr>
        <p:sp>
          <p:nvSpPr>
            <p:cNvPr id="11" name="Rounded Rectangle 10"/>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12" name="TextBox 11">
              <a:hlinkClick r:id="rId5"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smtClean="0">
                  <a:hlinkClick r:id="rId6" action="ppaction://hlinksldjump"/>
                </a:rPr>
                <a:t>Main Menu</a:t>
              </a:r>
              <a:endParaRPr lang="en-GB" sz="1100" b="1" dirty="0"/>
            </a:p>
          </p:txBody>
        </p:sp>
      </p:grpSp>
      <p:sp>
        <p:nvSpPr>
          <p:cNvPr id="14" name="Text Box 2"/>
          <p:cNvSpPr txBox="1">
            <a:spLocks noChangeArrowheads="1"/>
          </p:cNvSpPr>
          <p:nvPr/>
        </p:nvSpPr>
        <p:spPr bwMode="auto">
          <a:xfrm>
            <a:off x="31350" y="123806"/>
            <a:ext cx="8483015" cy="2206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lvl="0" indent="-285750">
              <a:buFont typeface="Arial" panose="020B0604020202020204" pitchFamily="34" charset="0"/>
              <a:buChar char="•"/>
            </a:pPr>
            <a:r>
              <a:rPr lang="en-GB" sz="1600" dirty="0" smtClean="0"/>
              <a:t>All learning in Harrow Gate is carefully tailored to the educational needs of all children, but especially our SEND children. </a:t>
            </a:r>
            <a:r>
              <a:rPr lang="en-GB" sz="1600" dirty="0"/>
              <a:t>SEND needs are highlighted and provision is put in </a:t>
            </a:r>
            <a:r>
              <a:rPr lang="en-GB" sz="1600" dirty="0" smtClean="0"/>
              <a:t>place. High </a:t>
            </a:r>
            <a:r>
              <a:rPr lang="en-GB" sz="1600" dirty="0"/>
              <a:t>aspirations and a focus on enabling children and young people to be as independent </a:t>
            </a:r>
            <a:r>
              <a:rPr lang="en-GB" sz="1600" dirty="0" smtClean="0"/>
              <a:t>will lead to the </a:t>
            </a:r>
            <a:r>
              <a:rPr lang="en-GB" sz="1600" dirty="0"/>
              <a:t>best </a:t>
            </a:r>
            <a:r>
              <a:rPr lang="en-GB" sz="1600" dirty="0" smtClean="0"/>
              <a:t>outcomes.</a:t>
            </a:r>
          </a:p>
          <a:p>
            <a:pPr marL="285750" lvl="0" indent="-285750">
              <a:buFont typeface="Arial" panose="020B0604020202020204" pitchFamily="34" charset="0"/>
              <a:buChar char="•"/>
            </a:pPr>
            <a:r>
              <a:rPr lang="en-GB" sz="1600" dirty="0" smtClean="0"/>
              <a:t>We have a Positive Mental Health Officer (PMHO) who works with a range of different children who usually display some social, emotional or mental health difficulties. The PMHO works therapeutically with children on bespoke programmes in the Positive Mental room (POM). In addition she supports children throughout the school day in class.  </a:t>
            </a:r>
          </a:p>
          <a:p>
            <a:pPr marL="285750" lvl="0" indent="-285750">
              <a:buFont typeface="Arial" panose="020B0604020202020204" pitchFamily="34" charset="0"/>
              <a:buChar char="•"/>
            </a:pPr>
            <a:r>
              <a:rPr lang="en-GB" sz="1600" dirty="0" smtClean="0"/>
              <a:t>Both the SENCO and PMHO have achieve ‘The Attachment Leads in Schools” qualification which means they are both attachment aware and trauma informed. Specific intervention is implement when children are highlighted as having such difficulties. </a:t>
            </a:r>
            <a:endParaRPr lang="en-GB" sz="1600" dirty="0"/>
          </a:p>
          <a:p>
            <a:pPr marL="285750" lvl="0" indent="-285750">
              <a:buFont typeface="Arial" panose="020B0604020202020204" pitchFamily="34" charset="0"/>
              <a:buChar char="•"/>
            </a:pPr>
            <a:r>
              <a:rPr lang="en-GB" sz="1600" dirty="0" smtClean="0"/>
              <a:t>School have an SLA with Speech Therapist who works in school for one day a week. We aim to identify needs and refer to this service at the earliest time, to intervene before speech and                 language issues begin to directly impact on other academic achievements. </a:t>
            </a:r>
            <a:endParaRPr lang="en-GB" sz="1600" dirty="0"/>
          </a:p>
          <a:p>
            <a:pPr marL="285750" lvl="0" indent="-285750">
              <a:buFont typeface="Arial" panose="020B0604020202020204" pitchFamily="34" charset="0"/>
              <a:buChar char="•"/>
            </a:pPr>
            <a:r>
              <a:rPr lang="en-GB" sz="1600" dirty="0" smtClean="0"/>
              <a:t>We pride ourselves on being an inclusive school and we will always do                                                         everything we can to ensure that all children have to opportunity to </a:t>
            </a:r>
          </a:p>
          <a:p>
            <a:pPr marL="285750" lvl="0" indent="-285750">
              <a:buFont typeface="Arial" panose="020B0604020202020204" pitchFamily="34" charset="0"/>
              <a:buChar char="•"/>
            </a:pPr>
            <a:r>
              <a:rPr lang="en-GB" sz="1600" dirty="0" smtClean="0"/>
              <a:t>access all activities and visits that are arranged in school. If there are </a:t>
            </a:r>
          </a:p>
          <a:p>
            <a:pPr lvl="0"/>
            <a:r>
              <a:rPr lang="en-GB" sz="1600" dirty="0"/>
              <a:t> </a:t>
            </a:r>
            <a:r>
              <a:rPr lang="en-GB" sz="1600" dirty="0" smtClean="0"/>
              <a:t>     times when either school or parents are worried about a particular </a:t>
            </a:r>
          </a:p>
          <a:p>
            <a:pPr lvl="0"/>
            <a:r>
              <a:rPr lang="en-GB" sz="1600" dirty="0"/>
              <a:t> </a:t>
            </a:r>
            <a:r>
              <a:rPr lang="en-GB" sz="1600" dirty="0" smtClean="0"/>
              <a:t>     aspect of school life then a discussion would be arranged including the </a:t>
            </a:r>
          </a:p>
          <a:p>
            <a:pPr lvl="0"/>
            <a:r>
              <a:rPr lang="en-GB" sz="1600" dirty="0"/>
              <a:t> </a:t>
            </a:r>
            <a:r>
              <a:rPr lang="en-GB" sz="1600" dirty="0" smtClean="0"/>
              <a:t>     SENCO to look at ways to resolve any possible issues. </a:t>
            </a:r>
          </a:p>
          <a:p>
            <a:pPr marL="285750" lvl="0" indent="-285750">
              <a:buFont typeface="Arial" panose="020B0604020202020204" pitchFamily="34" charset="0"/>
              <a:buChar char="•"/>
            </a:pPr>
            <a:r>
              <a:rPr lang="en-GB" sz="1600" dirty="0" smtClean="0"/>
              <a:t>School follow a systematic process for following Early Help Assessment process. </a:t>
            </a:r>
          </a:p>
          <a:p>
            <a:pPr lvl="0"/>
            <a:r>
              <a:rPr lang="en-GB" sz="1600" dirty="0"/>
              <a:t> </a:t>
            </a:r>
            <a:r>
              <a:rPr lang="en-GB" sz="1600" dirty="0" smtClean="0"/>
              <a:t>      When school feel this would benefit a child then a EHA is set up in conjunction </a:t>
            </a:r>
          </a:p>
          <a:p>
            <a:pPr lvl="0"/>
            <a:r>
              <a:rPr lang="en-GB" sz="1600" dirty="0"/>
              <a:t> </a:t>
            </a:r>
            <a:r>
              <a:rPr lang="en-GB" sz="1600" dirty="0" smtClean="0"/>
              <a:t>      with the EWO, SENCO, class teacher, parents and other professionals involved with </a:t>
            </a:r>
          </a:p>
          <a:p>
            <a:pPr lvl="0"/>
            <a:r>
              <a:rPr lang="en-GB" sz="1600" dirty="0"/>
              <a:t> </a:t>
            </a:r>
            <a:r>
              <a:rPr lang="en-GB" sz="1600" dirty="0" smtClean="0"/>
              <a:t>      the support of the child. Targets are set and reviewed regularly. </a:t>
            </a:r>
          </a:p>
          <a:p>
            <a:pPr lvl="0"/>
            <a:endParaRPr lang="en-GB"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682704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1"/>
            <a:ext cx="9144000" cy="6858000"/>
          </a:xfrm>
          <a:prstGeom prst="rect">
            <a:avLst/>
          </a:prstGeom>
          <a:solidFill>
            <a:schemeClr val="accent5">
              <a:lumMod val="40000"/>
              <a:lumOff val="60000"/>
            </a:schemeClr>
          </a:solidFill>
          <a:ln>
            <a:noFill/>
          </a:ln>
          <a:effectLst>
            <a:outerShdw dist="28398" dir="3806097" algn="ctr" rotWithShape="0">
              <a:srgbClr val="3F3151">
                <a:alpha val="50000"/>
              </a:srgbClr>
            </a:outerShdw>
          </a:effectLst>
          <a:extLst/>
        </p:spPr>
        <p:txBody>
          <a:bodyPr vert="horz" wrap="square" lIns="91440" tIns="45720" rIns="91440" bIns="45720" numCol="1" anchor="t" anchorCtr="0" compatLnSpc="1">
            <a:prstTxWarp prst="textNoShape">
              <a:avLst/>
            </a:prstTxWarp>
          </a:bodyPr>
          <a:lstStyle/>
          <a:p>
            <a:endParaRPr lang="en-GB"/>
          </a:p>
        </p:txBody>
      </p:sp>
      <p:pic>
        <p:nvPicPr>
          <p:cNvPr id="16" name="Picture 15"/>
          <p:cNvPicPr>
            <a:picLocks noChangeAspect="1"/>
          </p:cNvPicPr>
          <p:nvPr/>
        </p:nvPicPr>
        <p:blipFill>
          <a:blip r:embed="rId3">
            <a:extLst>
              <a:ext uri="{BEBA8EAE-BF5A-486C-A8C5-ECC9F3942E4B}">
                <a14:imgProps xmlns:a14="http://schemas.microsoft.com/office/drawing/2010/main">
                  <a14:imgLayer r:embed="rId4">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51515" y="3767959"/>
            <a:ext cx="3290701" cy="3358054"/>
          </a:xfrm>
          <a:prstGeom prst="rect">
            <a:avLst/>
          </a:prstGeom>
        </p:spPr>
      </p:pic>
      <p:grpSp>
        <p:nvGrpSpPr>
          <p:cNvPr id="7" name="Group 6"/>
          <p:cNvGrpSpPr/>
          <p:nvPr/>
        </p:nvGrpSpPr>
        <p:grpSpPr>
          <a:xfrm>
            <a:off x="368921" y="4190479"/>
            <a:ext cx="2655887" cy="2513013"/>
            <a:chOff x="4005263" y="2511425"/>
            <a:chExt cx="2655887" cy="2513013"/>
          </a:xfrm>
          <a:solidFill>
            <a:schemeClr val="accent5">
              <a:lumMod val="60000"/>
              <a:lumOff val="40000"/>
            </a:schemeClr>
          </a:solidFill>
        </p:grpSpPr>
        <p:sp>
          <p:nvSpPr>
            <p:cNvPr id="8" name="AutoShape 3"/>
            <p:cNvSpPr>
              <a:spLocks noChangeArrowheads="1"/>
            </p:cNvSpPr>
            <p:nvPr/>
          </p:nvSpPr>
          <p:spPr bwMode="auto">
            <a:xfrm rot="-29084141">
              <a:off x="4076700" y="2439988"/>
              <a:ext cx="2513013" cy="2655887"/>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p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9" name="WordArt 4"/>
            <p:cNvSpPr>
              <a:spLocks noChangeArrowheads="1" noChangeShapeType="1" noTextEdit="1"/>
            </p:cNvSpPr>
            <p:nvPr/>
          </p:nvSpPr>
          <p:spPr bwMode="auto">
            <a:xfrm rot="14214046">
              <a:off x="4162649" y="3952297"/>
              <a:ext cx="936625" cy="585787"/>
            </a:xfrm>
            <a:prstGeom prst="rect">
              <a:avLst/>
            </a:prstGeom>
            <a:noFill/>
            <a:ln>
              <a:noFill/>
            </a:ln>
            <a:extLst>
              <a:ext uri="{AF507438-7753-43E0-B8FC-AC1667EBCBE1}">
                <a14:hiddenEffects xmlns:a14="http://schemas.microsoft.com/office/drawing/2010/main">
                  <a:effectLst/>
                </a14:hiddenEffects>
              </a:ext>
            </a:extLst>
          </p:spPr>
          <p:txBody>
            <a:bodyPr wrap="none" fromWordArt="1">
              <a:prstTxWarp prst="textArchUp">
                <a:avLst>
                  <a:gd name="adj" fmla="val 11521066"/>
                </a:avLst>
              </a:prstTxWarp>
            </a:bodyPr>
            <a:lstStyle/>
            <a:p>
              <a:pPr algn="ctr" rtl="0">
                <a:buNone/>
              </a:pPr>
              <a:r>
                <a:rPr lang="en-GB" sz="3600" kern="10" spc="0" smtClean="0">
                  <a:ln w="9525">
                    <a:solidFill>
                      <a:srgbClr val="000000"/>
                    </a:solidFill>
                    <a:round/>
                    <a:headEnd/>
                    <a:tailEnd/>
                  </a:ln>
                  <a:solidFill>
                    <a:srgbClr val="000000"/>
                  </a:solidFill>
                  <a:effectLst/>
                  <a:latin typeface="Arial Black"/>
                </a:rPr>
                <a:t>Review</a:t>
              </a:r>
              <a:endParaRPr lang="en-GB" sz="3600" kern="10" spc="0">
                <a:ln w="9525">
                  <a:solidFill>
                    <a:srgbClr val="000000"/>
                  </a:solidFill>
                  <a:round/>
                  <a:headEnd/>
                  <a:tailEnd/>
                </a:ln>
                <a:solidFill>
                  <a:srgbClr val="000000"/>
                </a:solidFill>
                <a:effectLst/>
                <a:latin typeface="Arial Black"/>
              </a:endParaRPr>
            </a:p>
          </p:txBody>
        </p:sp>
      </p:grpSp>
      <p:grpSp>
        <p:nvGrpSpPr>
          <p:cNvPr id="13" name="Group 12"/>
          <p:cNvGrpSpPr/>
          <p:nvPr/>
        </p:nvGrpSpPr>
        <p:grpSpPr>
          <a:xfrm>
            <a:off x="8026620" y="6369270"/>
            <a:ext cx="975491" cy="328277"/>
            <a:chOff x="285750" y="2952750"/>
            <a:chExt cx="2590800" cy="323850"/>
          </a:xfrm>
        </p:grpSpPr>
        <p:sp>
          <p:nvSpPr>
            <p:cNvPr id="14" name="Rounded Rectangle 13"/>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15" name="TextBox 14">
              <a:hlinkClick r:id="rId5"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smtClean="0">
                  <a:hlinkClick r:id="rId6" action="ppaction://hlinksldjump"/>
                </a:rPr>
                <a:t>Main Menu</a:t>
              </a:r>
              <a:endParaRPr lang="en-GB" sz="1100" b="1" dirty="0"/>
            </a:p>
          </p:txBody>
        </p:sp>
      </p:grpSp>
      <p:sp>
        <p:nvSpPr>
          <p:cNvPr id="17" name="Text Box 2"/>
          <p:cNvSpPr txBox="1">
            <a:spLocks noChangeArrowheads="1"/>
          </p:cNvSpPr>
          <p:nvPr/>
        </p:nvSpPr>
        <p:spPr bwMode="auto">
          <a:xfrm>
            <a:off x="300038" y="500996"/>
            <a:ext cx="8434059" cy="2431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lvl="0" indent="-285750">
              <a:buFont typeface="Arial" panose="020B0604020202020204" pitchFamily="34" charset="0"/>
              <a:buChar char="•"/>
            </a:pPr>
            <a:r>
              <a:rPr lang="en-GB" sz="1600" dirty="0" smtClean="0"/>
              <a:t>We regularly review the progress that your child is making in school through daily in class teacher assessment, progress through a specific intervention, through more formal testing and regular data captures. We see this as a key part of the jigsaw when meeting the needs of your child. It is important that we know if progress is not being made and therefore need to know that we are required to plan different provision to meet the learning needs of your child. Equally we want to celebrate the progress success of your child and then look at ways to continue this progress. We expect all children to make good progress.</a:t>
            </a:r>
          </a:p>
          <a:p>
            <a:pPr marL="285750" lvl="0" indent="-285750">
              <a:buFont typeface="Arial" panose="020B0604020202020204" pitchFamily="34" charset="0"/>
              <a:buChar char="•"/>
            </a:pPr>
            <a:r>
              <a:rPr lang="en-GB" sz="1600" dirty="0" smtClean="0"/>
              <a:t>Termly reviews are in place for you to review, with the class teacher,  your child’s Graduated Approach Plan and their progress towards meeting the set desirable outcomes. This is your opportunity to share your thought and opinions about your child’s progress, the support that is in place, to share new information you have about your child’s needs  and to discuss the next steps</a:t>
            </a:r>
          </a:p>
          <a:p>
            <a:pPr marL="285750" lvl="0" indent="-285750">
              <a:buFont typeface="Arial" panose="020B0604020202020204" pitchFamily="34" charset="0"/>
              <a:buChar char="•"/>
            </a:pPr>
            <a:r>
              <a:rPr lang="en-GB" sz="1600" dirty="0" smtClean="0"/>
              <a:t>We </a:t>
            </a:r>
            <a:r>
              <a:rPr lang="en-GB" sz="1600" dirty="0"/>
              <a:t>involve children in our review process and ask for their opinions on how they feel they are making progress. </a:t>
            </a:r>
            <a:r>
              <a:rPr lang="en-GB" sz="1600" dirty="0" smtClean="0"/>
              <a:t>This is done through the Pupil Voice sections of the Graduated Approach plan. </a:t>
            </a:r>
            <a:endParaRPr lang="en-GB" sz="1600" dirty="0"/>
          </a:p>
          <a:p>
            <a:pPr marL="285750" lvl="0" indent="-285750">
              <a:buFont typeface="Arial" panose="020B0604020202020204" pitchFamily="34" charset="0"/>
              <a:buChar char="•"/>
            </a:pPr>
            <a:endParaRPr lang="en-GB" sz="1600" dirty="0" smtClean="0"/>
          </a:p>
          <a:p>
            <a:pPr marL="2571750" lvl="5" indent="-285750">
              <a:buFont typeface="Arial" panose="020B0604020202020204" pitchFamily="34" charset="0"/>
              <a:buChar char="•"/>
            </a:pPr>
            <a:r>
              <a:rPr lang="en-GB" sz="1600" dirty="0" smtClean="0"/>
              <a:t>If your child is accessing a planned structured intervention then the progress during this intervention is tracker throughout and overall progress is assessed at the end of the intervention period which is usually about a term. </a:t>
            </a:r>
          </a:p>
          <a:p>
            <a:pPr marL="3028950" lvl="6" indent="-285750">
              <a:buFont typeface="Arial" panose="020B0604020202020204" pitchFamily="34" charset="0"/>
              <a:buChar char="•"/>
            </a:pPr>
            <a:r>
              <a:rPr lang="en-GB" sz="1600" dirty="0" smtClean="0"/>
              <a:t>Every term you will receive a written report to let you know how your child is working in school. This will include specific information about their special educational need, their individual targets and ways in which you can support your child in meeting these targets. </a:t>
            </a:r>
          </a:p>
          <a:p>
            <a:pPr marL="285750" lvl="0" indent="-285750">
              <a:buFont typeface="Arial" panose="020B0604020202020204" pitchFamily="34" charset="0"/>
              <a:buChar char="•"/>
            </a:pPr>
            <a:endParaRPr lang="en-GB"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624272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686" y="-5698"/>
            <a:ext cx="9144000" cy="6835775"/>
          </a:xfrm>
          <a:prstGeom prst="rect">
            <a:avLst/>
          </a:prstGeom>
          <a:solidFill>
            <a:schemeClr val="accent6">
              <a:lumMod val="40000"/>
              <a:lumOff val="60000"/>
            </a:schemeClr>
          </a:solidFill>
          <a:ln>
            <a:noFill/>
          </a:ln>
          <a:effectLst>
            <a:outerShdw dist="28398" dir="3806097" algn="ctr" rotWithShape="0">
              <a:srgbClr val="3F3151">
                <a:alpha val="50000"/>
              </a:srgbClr>
            </a:outerShdw>
          </a:effectLst>
          <a:extLst/>
        </p:spPr>
        <p:txBody>
          <a:bodyPr vert="horz" wrap="square" lIns="91440" tIns="45720" rIns="91440" bIns="45720" numCol="1" anchor="t" anchorCtr="0" compatLnSpc="1">
            <a:prstTxWarp prst="textNoShape">
              <a:avLst/>
            </a:prstTxWarp>
          </a:bodyPr>
          <a:lstStyle/>
          <a:p>
            <a:endParaRPr lang="en-GB"/>
          </a:p>
        </p:txBody>
      </p:sp>
      <p:pic>
        <p:nvPicPr>
          <p:cNvPr id="10" name="Picture 9"/>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6048946" y="-282425"/>
            <a:ext cx="3290701" cy="3358054"/>
          </a:xfrm>
          <a:prstGeom prst="rect">
            <a:avLst/>
          </a:prstGeom>
        </p:spPr>
      </p:pic>
      <p:grpSp>
        <p:nvGrpSpPr>
          <p:cNvPr id="6" name="Group 5"/>
          <p:cNvGrpSpPr/>
          <p:nvPr/>
        </p:nvGrpSpPr>
        <p:grpSpPr>
          <a:xfrm>
            <a:off x="6366352" y="96629"/>
            <a:ext cx="2655888" cy="2513012"/>
            <a:chOff x="4253776" y="2445695"/>
            <a:chExt cx="2655888" cy="2513012"/>
          </a:xfrm>
        </p:grpSpPr>
        <p:sp>
          <p:nvSpPr>
            <p:cNvPr id="3" name="AutoShape 3"/>
            <p:cNvSpPr>
              <a:spLocks noChangeArrowheads="1"/>
            </p:cNvSpPr>
            <p:nvPr/>
          </p:nvSpPr>
          <p:spPr bwMode="auto">
            <a:xfrm rot="3370115">
              <a:off x="4325214" y="2374257"/>
              <a:ext cx="2513012" cy="2655888"/>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solidFill>
              <a:schemeClr val="accent6">
                <a:lumMod val="60000"/>
                <a:lumOff val="40000"/>
              </a:schemeClr>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5" name="WordArt 4"/>
            <p:cNvSpPr>
              <a:spLocks noChangeArrowheads="1" noChangeShapeType="1" noTextEdit="1"/>
            </p:cNvSpPr>
            <p:nvPr/>
          </p:nvSpPr>
          <p:spPr bwMode="auto">
            <a:xfrm rot="3874958">
              <a:off x="5685632" y="3124993"/>
              <a:ext cx="736600" cy="461963"/>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3006"/>
                </a:avLst>
              </a:prstTxWarp>
            </a:bodyPr>
            <a:lstStyle/>
            <a:p>
              <a:pPr algn="ctr" rtl="0">
                <a:buNone/>
              </a:pPr>
              <a:r>
                <a:rPr lang="en-GB" sz="3600" kern="10" spc="0" dirty="0" smtClean="0">
                  <a:ln w="9525">
                    <a:solidFill>
                      <a:srgbClr val="000000"/>
                    </a:solidFill>
                    <a:round/>
                    <a:headEnd/>
                    <a:tailEnd/>
                  </a:ln>
                  <a:solidFill>
                    <a:srgbClr val="000000"/>
                  </a:solidFill>
                  <a:effectLst/>
                  <a:latin typeface="Arial Black"/>
                </a:rPr>
                <a:t>Plan</a:t>
              </a:r>
              <a:endParaRPr lang="en-GB" sz="3600" kern="10" spc="0" dirty="0">
                <a:ln w="9525">
                  <a:solidFill>
                    <a:srgbClr val="000000"/>
                  </a:solidFill>
                  <a:round/>
                  <a:headEnd/>
                  <a:tailEnd/>
                </a:ln>
                <a:solidFill>
                  <a:srgbClr val="000000"/>
                </a:solidFill>
                <a:effectLst/>
                <a:latin typeface="Arial Black"/>
              </a:endParaRPr>
            </a:p>
          </p:txBody>
        </p:sp>
      </p:grpSp>
      <p:grpSp>
        <p:nvGrpSpPr>
          <p:cNvPr id="7" name="Group 6"/>
          <p:cNvGrpSpPr/>
          <p:nvPr/>
        </p:nvGrpSpPr>
        <p:grpSpPr>
          <a:xfrm>
            <a:off x="8026620" y="6369270"/>
            <a:ext cx="975491" cy="328277"/>
            <a:chOff x="285750" y="2952750"/>
            <a:chExt cx="2590800" cy="323850"/>
          </a:xfrm>
        </p:grpSpPr>
        <p:sp>
          <p:nvSpPr>
            <p:cNvPr id="8" name="Rounded Rectangle 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9" name="TextBox 8">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smtClean="0">
                  <a:hlinkClick r:id="rId5" action="ppaction://hlinksldjump"/>
                </a:rPr>
                <a:t>Plan Menu</a:t>
              </a:r>
              <a:endParaRPr lang="en-GB" sz="1100" b="1" dirty="0"/>
            </a:p>
          </p:txBody>
        </p:sp>
      </p:grpSp>
      <p:sp>
        <p:nvSpPr>
          <p:cNvPr id="12" name="Rounded Rectangle 11"/>
          <p:cNvSpPr/>
          <p:nvPr/>
        </p:nvSpPr>
        <p:spPr>
          <a:xfrm>
            <a:off x="199742" y="59057"/>
            <a:ext cx="2590800" cy="32385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3" name="TextBox 12">
            <a:hlinkClick r:id="rId4" action="ppaction://hlinksldjump"/>
          </p:cNvPr>
          <p:cNvSpPr txBox="1"/>
          <p:nvPr/>
        </p:nvSpPr>
        <p:spPr>
          <a:xfrm>
            <a:off x="221424" y="88039"/>
            <a:ext cx="2547435" cy="307777"/>
          </a:xfrm>
          <a:prstGeom prst="rect">
            <a:avLst/>
          </a:prstGeom>
          <a:noFill/>
          <a:ln>
            <a:noFill/>
          </a:ln>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GB" sz="1400" b="1" dirty="0" smtClean="0"/>
              <a:t>Communication and Interaction</a:t>
            </a:r>
            <a:endParaRPr lang="en-GB" sz="1400" b="1" dirty="0"/>
          </a:p>
        </p:txBody>
      </p:sp>
      <p:sp>
        <p:nvSpPr>
          <p:cNvPr id="20" name="Text Box 2"/>
          <p:cNvSpPr txBox="1">
            <a:spLocks noChangeArrowheads="1"/>
          </p:cNvSpPr>
          <p:nvPr/>
        </p:nvSpPr>
        <p:spPr bwMode="auto">
          <a:xfrm>
            <a:off x="199742" y="443451"/>
            <a:ext cx="5952032" cy="1799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lvl="0" indent="-285750" algn="just">
              <a:buFont typeface="Arial" panose="020B0604020202020204" pitchFamily="34" charset="0"/>
              <a:buChar char="•"/>
            </a:pPr>
            <a:r>
              <a:rPr lang="en-GB" sz="1400" dirty="0" smtClean="0"/>
              <a:t>Access to small group and/or individualised interventions to develop skills in communication and  interaction. These interventions include: Language Link, Colourful Semantic, Time to Talk, specific speech and language recommendations, social stories/ cartoons, emotional literacy intervention. </a:t>
            </a:r>
          </a:p>
          <a:p>
            <a:pPr marL="285750" lvl="0" indent="-285750" algn="just">
              <a:buFont typeface="Arial" panose="020B0604020202020204" pitchFamily="34" charset="0"/>
              <a:buChar char="•"/>
            </a:pPr>
            <a:r>
              <a:rPr lang="en-GB" sz="1400" dirty="0" smtClean="0"/>
              <a:t>Children’s needs are assessed using Language Link in the Early Years. </a:t>
            </a:r>
          </a:p>
          <a:p>
            <a:pPr marL="285750" lvl="0" indent="-285750" algn="just">
              <a:buFont typeface="Arial" panose="020B0604020202020204" pitchFamily="34" charset="0"/>
              <a:buChar char="•"/>
            </a:pPr>
            <a:r>
              <a:rPr lang="en-GB" sz="1400" dirty="0" smtClean="0"/>
              <a:t>KS1 and KS2 assessment of language completed by the SENCO using The Communication Trust tool, Progression Tool. Recommendations then put in place or referrals made to appropriate services. </a:t>
            </a:r>
          </a:p>
          <a:p>
            <a:pPr marL="285750" lvl="0" indent="-285750" algn="just">
              <a:buFont typeface="Arial" panose="020B0604020202020204" pitchFamily="34" charset="0"/>
              <a:buChar char="•"/>
            </a:pPr>
            <a:r>
              <a:rPr lang="en-GB" sz="1400" dirty="0" smtClean="0"/>
              <a:t>School have a Speech Therapist working in school one day a week. Children who are referred to the service access therapy through this resource where appropriate. Recommendations are provided for school to input. </a:t>
            </a:r>
          </a:p>
          <a:p>
            <a:pPr marL="285750" lvl="0" indent="-285750" algn="just">
              <a:buFont typeface="Arial" panose="020B0604020202020204" pitchFamily="34" charset="0"/>
              <a:buChar char="•"/>
            </a:pPr>
            <a:r>
              <a:rPr lang="en-GB" sz="1400" dirty="0" smtClean="0"/>
              <a:t>Children are profiled on the Launchpad for Literacy Profile and then bespoke plans are made to address highlighted needs. </a:t>
            </a:r>
          </a:p>
          <a:p>
            <a:pPr marL="285750" lvl="0" indent="-285750" algn="just">
              <a:buFont typeface="Arial" panose="020B0604020202020204" pitchFamily="34" charset="0"/>
              <a:buChar char="•"/>
            </a:pPr>
            <a:r>
              <a:rPr lang="en-GB" sz="1400" dirty="0" smtClean="0"/>
              <a:t>ASD friendly strategies are followed. Children may be withdrawn into  low stimulus area or have an individual work station within the classroom.</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3" name="Text Box 2"/>
          <p:cNvSpPr txBox="1">
            <a:spLocks noChangeArrowheads="1"/>
          </p:cNvSpPr>
          <p:nvPr/>
        </p:nvSpPr>
        <p:spPr bwMode="auto">
          <a:xfrm>
            <a:off x="243699" y="3656445"/>
            <a:ext cx="8434059" cy="2431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lvl="0" indent="-285750" algn="just">
              <a:buFont typeface="Arial" panose="020B0604020202020204" pitchFamily="34" charset="0"/>
              <a:buChar char="•"/>
            </a:pPr>
            <a:r>
              <a:rPr lang="en-GB" sz="1400" dirty="0" smtClean="0"/>
              <a:t>Modifications to lunch and/or break times such as activity groups with the support of a teaching assistant</a:t>
            </a:r>
          </a:p>
          <a:p>
            <a:pPr marL="285750" lvl="0" indent="-285750" algn="just">
              <a:buFont typeface="Arial" panose="020B0604020202020204" pitchFamily="34" charset="0"/>
              <a:buChar char="•"/>
            </a:pPr>
            <a:r>
              <a:rPr lang="en-GB" sz="1400" dirty="0" smtClean="0"/>
              <a:t>Some children with communication and interaction difficulties may require us to apply for funding for the support of an additional adult. </a:t>
            </a:r>
          </a:p>
          <a:p>
            <a:pPr marL="285750" lvl="0" indent="-285750" algn="just">
              <a:buFont typeface="Arial" panose="020B0604020202020204" pitchFamily="34" charset="0"/>
              <a:buChar char="•"/>
            </a:pPr>
            <a:r>
              <a:rPr lang="en-GB" sz="1400" dirty="0" smtClean="0"/>
              <a:t>Any transitions are planned very carefully to ensure that children are well prepared.</a:t>
            </a:r>
          </a:p>
          <a:p>
            <a:pPr marL="285750" lvl="0" indent="-285750" algn="just">
              <a:buFont typeface="Arial" panose="020B0604020202020204" pitchFamily="34" charset="0"/>
              <a:buChar char="•"/>
            </a:pPr>
            <a:r>
              <a:rPr lang="en-GB" sz="1400" dirty="0" smtClean="0"/>
              <a:t>Mentoring and/or buddy systems provide additional support around development of appropriate interaction skills. </a:t>
            </a:r>
          </a:p>
          <a:p>
            <a:pPr marL="285750" lvl="0" indent="-285750" algn="just">
              <a:buFont typeface="Arial" panose="020B0604020202020204" pitchFamily="34" charset="0"/>
              <a:buChar char="•"/>
            </a:pPr>
            <a:r>
              <a:rPr lang="en-GB" sz="1400" dirty="0" smtClean="0"/>
              <a:t>Scaffolding systems can be used to support and develop social understanding i.e. social stories, social cartoons.</a:t>
            </a:r>
          </a:p>
          <a:p>
            <a:pPr marL="285750" lvl="0" indent="-285750" algn="just">
              <a:buFont typeface="Arial" panose="020B0604020202020204" pitchFamily="34" charset="0"/>
              <a:buChar char="•"/>
            </a:pPr>
            <a:r>
              <a:rPr lang="en-GB" sz="1400" dirty="0" smtClean="0"/>
              <a:t>Visual timetables may be used alongside the language of ‘Now and Next’ to help support children with the expectations of the day. </a:t>
            </a:r>
          </a:p>
          <a:p>
            <a:pPr marL="285750" lvl="0" indent="-285750" algn="just">
              <a:buFont typeface="Arial" panose="020B0604020202020204" pitchFamily="34" charset="0"/>
              <a:buChar char="•"/>
            </a:pPr>
            <a:r>
              <a:rPr lang="en-GB" sz="1400" dirty="0" smtClean="0"/>
              <a:t>Access Technology could be used to support learning. </a:t>
            </a:r>
          </a:p>
          <a:p>
            <a:pPr marL="285750" lvl="0" indent="-285750" algn="just">
              <a:buFont typeface="Arial" panose="020B0604020202020204" pitchFamily="34" charset="0"/>
              <a:buChar char="•"/>
            </a:pPr>
            <a:r>
              <a:rPr lang="en-GB" sz="1400" dirty="0" smtClean="0"/>
              <a:t>Quality first teaching is planned which focuses on pre-teaching of vocabulary, explicit explanations, chunking of information and other language recommendations. </a:t>
            </a:r>
          </a:p>
          <a:p>
            <a:pPr marL="285750" lvl="0" indent="-285750" algn="just">
              <a:buFont typeface="Arial" panose="020B0604020202020204" pitchFamily="34" charset="0"/>
              <a:buChar char="•"/>
            </a:pPr>
            <a:r>
              <a:rPr lang="en-GB" sz="1400" dirty="0" smtClean="0"/>
              <a:t>Close liaison with outside agencies and parents to best understand the child’s needs.</a:t>
            </a:r>
          </a:p>
          <a:p>
            <a:pPr marL="285750" lvl="0" indent="-285750" algn="just">
              <a:buFont typeface="Arial" panose="020B0604020202020204" pitchFamily="34" charset="0"/>
              <a:buChar char="•"/>
            </a:pPr>
            <a:endParaRPr lang="en-GB" sz="1400" dirty="0" smtClean="0"/>
          </a:p>
          <a:p>
            <a:pPr marL="285750" lvl="0" indent="-285750" algn="just">
              <a:buFont typeface="Arial" panose="020B0604020202020204" pitchFamily="34" charset="0"/>
              <a:buChar char="•"/>
            </a:pPr>
            <a:endParaRPr lang="en-GB" dirty="0" smtClean="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4285900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686" y="-5698"/>
            <a:ext cx="9144000" cy="6835775"/>
          </a:xfrm>
          <a:prstGeom prst="rect">
            <a:avLst/>
          </a:prstGeom>
          <a:solidFill>
            <a:schemeClr val="accent6">
              <a:lumMod val="40000"/>
              <a:lumOff val="60000"/>
            </a:schemeClr>
          </a:solidFill>
          <a:ln>
            <a:noFill/>
          </a:ln>
          <a:effectLst>
            <a:outerShdw dist="28398" dir="3806097" algn="ctr" rotWithShape="0">
              <a:srgbClr val="3F3151">
                <a:alpha val="50000"/>
              </a:srgbClr>
            </a:outerShdw>
          </a:effectLst>
          <a:extLst/>
        </p:spPr>
        <p:txBody>
          <a:bodyPr vert="horz" wrap="square" lIns="91440" tIns="45720" rIns="91440" bIns="45720" numCol="1" anchor="t" anchorCtr="0" compatLnSpc="1">
            <a:prstTxWarp prst="textNoShape">
              <a:avLst/>
            </a:prstTxWarp>
          </a:bodyPr>
          <a:lstStyle/>
          <a:p>
            <a:endParaRPr lang="en-GB"/>
          </a:p>
        </p:txBody>
      </p:sp>
      <p:pic>
        <p:nvPicPr>
          <p:cNvPr id="10" name="Picture 9"/>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5806002" y="-268014"/>
            <a:ext cx="3290701" cy="3358054"/>
          </a:xfrm>
          <a:prstGeom prst="rect">
            <a:avLst/>
          </a:prstGeom>
        </p:spPr>
      </p:pic>
      <p:grpSp>
        <p:nvGrpSpPr>
          <p:cNvPr id="6" name="Group 5"/>
          <p:cNvGrpSpPr/>
          <p:nvPr/>
        </p:nvGrpSpPr>
        <p:grpSpPr>
          <a:xfrm>
            <a:off x="6123874" y="105858"/>
            <a:ext cx="2655888" cy="2513012"/>
            <a:chOff x="6868282" y="2730220"/>
            <a:chExt cx="2655888" cy="2513012"/>
          </a:xfrm>
        </p:grpSpPr>
        <p:sp>
          <p:nvSpPr>
            <p:cNvPr id="3" name="AutoShape 3"/>
            <p:cNvSpPr>
              <a:spLocks noChangeArrowheads="1"/>
            </p:cNvSpPr>
            <p:nvPr/>
          </p:nvSpPr>
          <p:spPr bwMode="auto">
            <a:xfrm rot="3370115">
              <a:off x="6939720" y="2658782"/>
              <a:ext cx="2513012" cy="2655888"/>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solidFill>
              <a:schemeClr val="accent6">
                <a:lumMod val="60000"/>
                <a:lumOff val="40000"/>
              </a:schemeClr>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5" name="WordArt 4"/>
            <p:cNvSpPr>
              <a:spLocks noChangeArrowheads="1" noChangeShapeType="1" noTextEdit="1"/>
            </p:cNvSpPr>
            <p:nvPr/>
          </p:nvSpPr>
          <p:spPr bwMode="auto">
            <a:xfrm rot="3874958">
              <a:off x="8449352" y="3501568"/>
              <a:ext cx="736600" cy="461963"/>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3006"/>
                </a:avLst>
              </a:prstTxWarp>
            </a:bodyPr>
            <a:lstStyle/>
            <a:p>
              <a:pPr algn="ctr" rtl="0">
                <a:buNone/>
              </a:pPr>
              <a:r>
                <a:rPr lang="en-GB" sz="3600" kern="10" spc="0" dirty="0" smtClean="0">
                  <a:ln w="9525">
                    <a:solidFill>
                      <a:srgbClr val="000000"/>
                    </a:solidFill>
                    <a:round/>
                    <a:headEnd/>
                    <a:tailEnd/>
                  </a:ln>
                  <a:solidFill>
                    <a:srgbClr val="000000"/>
                  </a:solidFill>
                  <a:effectLst/>
                  <a:latin typeface="Arial Black"/>
                </a:rPr>
                <a:t>Plan</a:t>
              </a:r>
              <a:endParaRPr lang="en-GB" sz="3600" kern="10" spc="0" dirty="0">
                <a:ln w="9525">
                  <a:solidFill>
                    <a:srgbClr val="000000"/>
                  </a:solidFill>
                  <a:round/>
                  <a:headEnd/>
                  <a:tailEnd/>
                </a:ln>
                <a:solidFill>
                  <a:srgbClr val="000000"/>
                </a:solidFill>
                <a:effectLst/>
                <a:latin typeface="Arial Black"/>
              </a:endParaRPr>
            </a:p>
          </p:txBody>
        </p:sp>
      </p:grpSp>
      <p:grpSp>
        <p:nvGrpSpPr>
          <p:cNvPr id="7" name="Group 6"/>
          <p:cNvGrpSpPr/>
          <p:nvPr/>
        </p:nvGrpSpPr>
        <p:grpSpPr>
          <a:xfrm>
            <a:off x="8026620" y="6369270"/>
            <a:ext cx="975491" cy="328277"/>
            <a:chOff x="285750" y="2952750"/>
            <a:chExt cx="2590800" cy="323850"/>
          </a:xfrm>
        </p:grpSpPr>
        <p:sp>
          <p:nvSpPr>
            <p:cNvPr id="8" name="Rounded Rectangle 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9" name="TextBox 8">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smtClean="0">
                  <a:hlinkClick r:id="rId5" action="ppaction://hlinksldjump"/>
                </a:rPr>
                <a:t>Plan Menu</a:t>
              </a:r>
              <a:endParaRPr lang="en-GB" sz="1100" b="1" dirty="0"/>
            </a:p>
          </p:txBody>
        </p:sp>
      </p:grpSp>
      <p:grpSp>
        <p:nvGrpSpPr>
          <p:cNvPr id="17" name="Group 16"/>
          <p:cNvGrpSpPr/>
          <p:nvPr/>
        </p:nvGrpSpPr>
        <p:grpSpPr>
          <a:xfrm>
            <a:off x="348644" y="406942"/>
            <a:ext cx="2590800" cy="336352"/>
            <a:chOff x="285750" y="2952750"/>
            <a:chExt cx="2590800" cy="336352"/>
          </a:xfrm>
        </p:grpSpPr>
        <p:sp>
          <p:nvSpPr>
            <p:cNvPr id="18" name="Rounded Rectangle 1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19" name="TextBox 18">
              <a:hlinkClick r:id="rId4" action="ppaction://hlinksldjump"/>
            </p:cNvPr>
            <p:cNvSpPr txBox="1"/>
            <p:nvPr/>
          </p:nvSpPr>
          <p:spPr>
            <a:xfrm>
              <a:off x="409575" y="2981325"/>
              <a:ext cx="2447925" cy="307777"/>
            </a:xfrm>
            <a:prstGeom prst="rect">
              <a:avLst/>
            </a:prstGeom>
            <a:noFill/>
          </p:spPr>
          <p:txBody>
            <a:bodyPr wrap="square" rtlCol="0">
              <a:spAutoFit/>
            </a:bodyPr>
            <a:lstStyle/>
            <a:p>
              <a:pPr algn="ctr"/>
              <a:r>
                <a:rPr lang="en-GB" sz="1400" b="1" dirty="0" smtClean="0">
                  <a:effectLst>
                    <a:outerShdw blurRad="50800" dist="38100" dir="2700000" algn="tl" rotWithShape="0">
                      <a:prstClr val="black">
                        <a:alpha val="40000"/>
                      </a:prstClr>
                    </a:outerShdw>
                  </a:effectLst>
                </a:rPr>
                <a:t>Cognition and Learning</a:t>
              </a:r>
              <a:endParaRPr lang="en-GB" sz="1400" b="1" dirty="0">
                <a:effectLst>
                  <a:outerShdw blurRad="50800" dist="38100" dir="2700000" algn="tl" rotWithShape="0">
                    <a:prstClr val="black">
                      <a:alpha val="40000"/>
                    </a:prstClr>
                  </a:outerShdw>
                </a:effectLst>
              </a:endParaRPr>
            </a:p>
          </p:txBody>
        </p:sp>
      </p:grpSp>
      <p:sp>
        <p:nvSpPr>
          <p:cNvPr id="20" name="Text Box 2"/>
          <p:cNvSpPr txBox="1">
            <a:spLocks noChangeArrowheads="1"/>
          </p:cNvSpPr>
          <p:nvPr/>
        </p:nvSpPr>
        <p:spPr bwMode="auto">
          <a:xfrm>
            <a:off x="202264" y="676397"/>
            <a:ext cx="5529262" cy="1799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lvl="0" indent="-285750" algn="just">
              <a:buFont typeface="Arial" panose="020B0604020202020204" pitchFamily="34" charset="0"/>
              <a:buChar char="•"/>
            </a:pPr>
            <a:endParaRPr lang="en-GB" sz="1600" dirty="0" smtClean="0"/>
          </a:p>
          <a:p>
            <a:pPr marL="285750" indent="-285750">
              <a:buFont typeface="Arial" panose="020B0604020202020204" pitchFamily="34" charset="0"/>
              <a:buChar char="•"/>
            </a:pPr>
            <a:r>
              <a:rPr lang="en-GB" sz="1500" dirty="0" smtClean="0"/>
              <a:t>Quality first teaching with highly effective differentiation:  differentiation by task, through group work, by outcome, by resources provided, by targeted teaching. Teachers follow the </a:t>
            </a:r>
            <a:r>
              <a:rPr lang="en-GB" sz="1500" dirty="0" smtClean="0"/>
              <a:t>recommendations </a:t>
            </a:r>
            <a:r>
              <a:rPr lang="en-GB" sz="1500" dirty="0" smtClean="0"/>
              <a:t>in the EEF document “</a:t>
            </a:r>
            <a:r>
              <a:rPr lang="en-GB" sz="1600" dirty="0" smtClean="0"/>
              <a:t>Special </a:t>
            </a:r>
            <a:r>
              <a:rPr lang="en-GB" sz="1600" dirty="0"/>
              <a:t>Educational Needs in Mainstream Schools” </a:t>
            </a:r>
            <a:endParaRPr lang="en-GB" sz="1600" dirty="0"/>
          </a:p>
          <a:p>
            <a:pPr marL="285750" indent="-285750">
              <a:buFont typeface="Arial" panose="020B0604020202020204" pitchFamily="34" charset="0"/>
              <a:buChar char="•"/>
            </a:pPr>
            <a:r>
              <a:rPr lang="en-GB" sz="1500" dirty="0" smtClean="0"/>
              <a:t>Following </a:t>
            </a:r>
            <a:r>
              <a:rPr lang="en-GB" sz="1500" dirty="0" smtClean="0"/>
              <a:t>the Graduated Approach process, strategies are planned with the SENCO and class teacher to meet individual children’s needs. A range of tools are used to support this planning process.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i="0" u="none" strike="noStrike" cap="none" normalizeH="0" baseline="0" dirty="0" smtClean="0">
              <a:ln>
                <a:noFill/>
              </a:ln>
              <a:effectLst/>
              <a:latin typeface="Arial" pitchFamily="34" charset="0"/>
              <a:cs typeface="Arial" pitchFamily="34" charset="0"/>
            </a:endParaRPr>
          </a:p>
        </p:txBody>
      </p:sp>
      <p:sp>
        <p:nvSpPr>
          <p:cNvPr id="23" name="Text Box 2"/>
          <p:cNvSpPr txBox="1">
            <a:spLocks noChangeArrowheads="1"/>
          </p:cNvSpPr>
          <p:nvPr/>
        </p:nvSpPr>
        <p:spPr bwMode="auto">
          <a:xfrm>
            <a:off x="202264" y="3090040"/>
            <a:ext cx="8557005" cy="1799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lvl="0" indent="-285750" algn="just">
              <a:buFont typeface="Arial" panose="020B0604020202020204" pitchFamily="34" charset="0"/>
              <a:buChar char="•"/>
            </a:pPr>
            <a:r>
              <a:rPr lang="en-GB" sz="1500" dirty="0" smtClean="0"/>
              <a:t>School can complete cognitive assessment to highlight areas of strengths and difficulties – CTOPS assessment, DST-J (Dyslexia test), </a:t>
            </a:r>
            <a:r>
              <a:rPr lang="en-GB" sz="1500" dirty="0"/>
              <a:t>D</a:t>
            </a:r>
            <a:r>
              <a:rPr lang="en-GB" sz="1500" dirty="0" smtClean="0"/>
              <a:t>yscalculia Assessment within school, use the Building Blocks for Learning Assessment, Working Memory assessments, Dynamo maths assessment. Other assessments may be completed by the Educational Psychologist</a:t>
            </a:r>
          </a:p>
          <a:p>
            <a:pPr marL="285750" lvl="0" indent="-285750" algn="just">
              <a:buFont typeface="Arial" panose="020B0604020202020204" pitchFamily="34" charset="0"/>
              <a:buChar char="•"/>
            </a:pPr>
            <a:r>
              <a:rPr lang="en-GB" sz="1500" dirty="0" smtClean="0"/>
              <a:t>Planned </a:t>
            </a:r>
            <a:r>
              <a:rPr lang="en-GB" sz="1500" dirty="0"/>
              <a:t>targeted intervention in either a small group or one-to-one : </a:t>
            </a:r>
            <a:endParaRPr lang="en-GB" sz="1500" dirty="0" smtClean="0"/>
          </a:p>
          <a:p>
            <a:pPr marL="742950" lvl="1" indent="-285750" algn="just">
              <a:buFont typeface="Arial" panose="020B0604020202020204" pitchFamily="34" charset="0"/>
              <a:buChar char="•"/>
            </a:pPr>
            <a:r>
              <a:rPr lang="en-GB" sz="1500" dirty="0" smtClean="0"/>
              <a:t>Alpha Omega </a:t>
            </a:r>
          </a:p>
          <a:p>
            <a:pPr marL="742950" lvl="1" indent="-285750" algn="just">
              <a:buFont typeface="Arial" panose="020B0604020202020204" pitchFamily="34" charset="0"/>
              <a:buChar char="•"/>
            </a:pPr>
            <a:r>
              <a:rPr lang="en-GB" sz="1500" dirty="0" smtClean="0"/>
              <a:t>Bespoke systematic phonic programmes</a:t>
            </a:r>
          </a:p>
          <a:p>
            <a:pPr marL="742950" lvl="1" indent="-285750" algn="just">
              <a:buFont typeface="Arial" panose="020B0604020202020204" pitchFamily="34" charset="0"/>
              <a:buChar char="•"/>
            </a:pPr>
            <a:r>
              <a:rPr lang="en-GB" sz="1500" dirty="0" smtClean="0"/>
              <a:t>ATTACK; </a:t>
            </a:r>
          </a:p>
          <a:p>
            <a:pPr marL="742950" lvl="1" indent="-285750" algn="just">
              <a:buFont typeface="Arial" panose="020B0604020202020204" pitchFamily="34" charset="0"/>
              <a:buChar char="•"/>
            </a:pPr>
            <a:r>
              <a:rPr lang="en-GB" sz="1500" dirty="0" smtClean="0"/>
              <a:t>Numicon intervention;</a:t>
            </a:r>
          </a:p>
          <a:p>
            <a:pPr marL="742950" lvl="1" indent="-285750" algn="just">
              <a:buFont typeface="Arial" panose="020B0604020202020204" pitchFamily="34" charset="0"/>
              <a:buChar char="•"/>
            </a:pPr>
            <a:r>
              <a:rPr lang="en-GB" sz="1500" dirty="0" smtClean="0"/>
              <a:t>Dynamo Maths</a:t>
            </a:r>
          </a:p>
          <a:p>
            <a:pPr marL="742950" lvl="1" indent="-285750" algn="just">
              <a:buFont typeface="Arial" panose="020B0604020202020204" pitchFamily="34" charset="0"/>
              <a:buChar char="•"/>
            </a:pPr>
            <a:r>
              <a:rPr lang="en-GB" sz="1500" dirty="0" smtClean="0"/>
              <a:t>Bespoke </a:t>
            </a:r>
            <a:r>
              <a:rPr lang="en-GB" sz="1500" dirty="0"/>
              <a:t>intervention to address specific </a:t>
            </a:r>
            <a:r>
              <a:rPr lang="en-GB" sz="1500" dirty="0" smtClean="0"/>
              <a:t>needs;</a:t>
            </a:r>
          </a:p>
          <a:p>
            <a:pPr marL="285750" lvl="0" indent="-285750" algn="just">
              <a:buFont typeface="Arial" panose="020B0604020202020204" pitchFamily="34" charset="0"/>
              <a:buChar char="•"/>
            </a:pPr>
            <a:r>
              <a:rPr lang="en-GB" sz="1500" dirty="0" smtClean="0"/>
              <a:t>There </a:t>
            </a:r>
            <a:r>
              <a:rPr lang="en-GB" sz="1500" dirty="0"/>
              <a:t>are many practical resources available such as table squares, time/number lines, pictures, photos to support children to be independent learners in their classrooms.</a:t>
            </a:r>
          </a:p>
          <a:p>
            <a:pPr marL="285750" lvl="0" indent="-285750" algn="just">
              <a:buFont typeface="Arial" panose="020B0604020202020204" pitchFamily="34" charset="0"/>
              <a:buChar char="•"/>
            </a:pPr>
            <a:r>
              <a:rPr lang="en-GB" sz="1500" dirty="0" smtClean="0"/>
              <a:t>Increased access to ICT resources to record work.</a:t>
            </a:r>
          </a:p>
          <a:p>
            <a:pPr marL="285750" lvl="0" indent="-285750" algn="just">
              <a:buFont typeface="Arial" panose="020B0604020202020204" pitchFamily="34" charset="0"/>
              <a:buChar char="•"/>
            </a:pPr>
            <a:endParaRPr lang="en-GB" dirty="0"/>
          </a:p>
          <a:p>
            <a:pPr lvl="0" algn="just"/>
            <a:endParaRPr lang="en-GB" dirty="0" smtClean="0"/>
          </a:p>
          <a:p>
            <a:pPr lvl="0" algn="just"/>
            <a:endParaRPr lang="en-GB"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9984013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3748</TotalTime>
  <Words>2572</Words>
  <Application>Microsoft Office PowerPoint</Application>
  <PresentationFormat>On-screen Show (4:3)</PresentationFormat>
  <Paragraphs>144</Paragraphs>
  <Slides>11</Slides>
  <Notes>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ＭＳ Ｐゴシック</vt:lpstr>
      <vt:lpstr>Arial</vt:lpstr>
      <vt:lpstr>Arial Black</vt:lpstr>
      <vt:lpstr>Calibri</vt:lpstr>
      <vt:lpstr>Office Theme</vt:lpstr>
      <vt:lpstr>Custom Design</vt:lpstr>
      <vt:lpstr>Harrow Gate Primary Academy       SEND Support offer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Joanne</dc:creator>
  <cp:lastModifiedBy>Holloway, G</cp:lastModifiedBy>
  <cp:revision>137</cp:revision>
  <cp:lastPrinted>2017-04-03T07:44:23Z</cp:lastPrinted>
  <dcterms:created xsi:type="dcterms:W3CDTF">2014-05-13T13:08:59Z</dcterms:created>
  <dcterms:modified xsi:type="dcterms:W3CDTF">2022-04-04T20:14:21Z</dcterms:modified>
</cp:coreProperties>
</file>