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2224B2-6118-47B4-8FC4-542C968C0F24}" v="2" dt="2024-02-29T14:47:06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7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9D31-E862-4BC9-80B5-EEE586A64BF6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7BE0-4D23-4CA9-A2D8-8BFD36646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04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9D31-E862-4BC9-80B5-EEE586A64BF6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7BE0-4D23-4CA9-A2D8-8BFD36646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22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9D31-E862-4BC9-80B5-EEE586A64BF6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7BE0-4D23-4CA9-A2D8-8BFD36646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141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9D31-E862-4BC9-80B5-EEE586A64BF6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7BE0-4D23-4CA9-A2D8-8BFD36646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158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9D31-E862-4BC9-80B5-EEE586A64BF6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7BE0-4D23-4CA9-A2D8-8BFD36646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913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9D31-E862-4BC9-80B5-EEE586A64BF6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7BE0-4D23-4CA9-A2D8-8BFD36646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510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9D31-E862-4BC9-80B5-EEE586A64BF6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7BE0-4D23-4CA9-A2D8-8BFD36646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65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9D31-E862-4BC9-80B5-EEE586A64BF6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7BE0-4D23-4CA9-A2D8-8BFD36646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22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9D31-E862-4BC9-80B5-EEE586A64BF6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7BE0-4D23-4CA9-A2D8-8BFD36646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77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9D31-E862-4BC9-80B5-EEE586A64BF6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7BE0-4D23-4CA9-A2D8-8BFD36646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42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9D31-E862-4BC9-80B5-EEE586A64BF6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7BE0-4D23-4CA9-A2D8-8BFD36646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88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29D31-E862-4BC9-80B5-EEE586A64BF6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67BE0-4D23-4CA9-A2D8-8BFD36646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121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348041" y="2710287"/>
            <a:ext cx="1484169" cy="141382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Letter-join Plus 40" panose="02000505000000020003" pitchFamily="50" charset="0"/>
              </a:rPr>
              <a:t>             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29015" y="3561079"/>
            <a:ext cx="1332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Letter-join Plus 40" panose="02000505000000020003" pitchFamily="50" charset="0"/>
              </a:rPr>
              <a:t>Russia</a:t>
            </a:r>
          </a:p>
        </p:txBody>
      </p:sp>
      <p:cxnSp>
        <p:nvCxnSpPr>
          <p:cNvPr id="7" name="Straight Connector 6"/>
          <p:cNvCxnSpPr/>
          <p:nvPr/>
        </p:nvCxnSpPr>
        <p:spPr>
          <a:xfrm flipH="1" flipV="1">
            <a:off x="6090125" y="1289333"/>
            <a:ext cx="8303" cy="14209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0125" y="1886147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1400" b="1" dirty="0">
              <a:latin typeface="Letter-join Plus 40" panose="02000505000000020003" pitchFamily="50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3153209" y="3414688"/>
            <a:ext cx="2207085" cy="25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4" idx="4"/>
          </p:cNvCxnSpPr>
          <p:nvPr/>
        </p:nvCxnSpPr>
        <p:spPr>
          <a:xfrm flipH="1" flipV="1">
            <a:off x="6090126" y="4124113"/>
            <a:ext cx="8051" cy="1214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790290" y="3056729"/>
            <a:ext cx="1274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Letter-join Plus 40" panose="02000505000000020003" pitchFamily="50" charset="0"/>
              </a:rPr>
              <a:t>Current Affairs</a:t>
            </a:r>
          </a:p>
        </p:txBody>
      </p:sp>
      <p:cxnSp>
        <p:nvCxnSpPr>
          <p:cNvPr id="36" name="Straight Connector 35"/>
          <p:cNvCxnSpPr>
            <a:cxnSpLocks/>
          </p:cNvCxnSpPr>
          <p:nvPr/>
        </p:nvCxnSpPr>
        <p:spPr>
          <a:xfrm flipV="1">
            <a:off x="1024703" y="1286276"/>
            <a:ext cx="5065422" cy="5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1" name="TextBox 1030"/>
          <p:cNvSpPr txBox="1"/>
          <p:nvPr/>
        </p:nvSpPr>
        <p:spPr>
          <a:xfrm>
            <a:off x="217714" y="609"/>
            <a:ext cx="1540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Letter-join Plus 40" panose="02000505000000020003" pitchFamily="50" charset="0"/>
              </a:rPr>
              <a:t>Russian civilians were unhappy with the Government 1917</a:t>
            </a:r>
          </a:p>
        </p:txBody>
      </p:sp>
      <p:sp>
        <p:nvSpPr>
          <p:cNvPr id="1035" name="AutoShape 6" descr="Image result for inventing icon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3191995" y="609"/>
            <a:ext cx="1503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Letter-join Plus 40" panose="02000505000000020003" pitchFamily="50" charset="0"/>
              </a:rPr>
              <a:t>A communist group called the Bolsheviks seized power.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741183" y="-14530"/>
            <a:ext cx="1430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Letter-join Plus 40" panose="02000505000000020003" pitchFamily="50" charset="0"/>
              </a:rPr>
              <a:t>Overthrew Tsars and formed a new elected government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692934" y="10853"/>
            <a:ext cx="135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Letter-join Plus 40" panose="02000505000000020003" pitchFamily="50" charset="0"/>
              </a:rPr>
              <a:t>Union of Soviet Socialist Republics (U.S.S.R.) </a:t>
            </a:r>
          </a:p>
        </p:txBody>
      </p:sp>
      <p:cxnSp>
        <p:nvCxnSpPr>
          <p:cNvPr id="1054" name="Straight Connector 1053"/>
          <p:cNvCxnSpPr/>
          <p:nvPr/>
        </p:nvCxnSpPr>
        <p:spPr>
          <a:xfrm>
            <a:off x="1024703" y="1194289"/>
            <a:ext cx="0" cy="1081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474576" y="1194289"/>
            <a:ext cx="0" cy="1081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3950334" y="1190473"/>
            <a:ext cx="0" cy="1081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356561" y="1182433"/>
            <a:ext cx="0" cy="1081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986230" y="2862238"/>
            <a:ext cx="1166979" cy="11049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Letter-join Plus 40" panose="02000505000000020003" pitchFamily="50" charset="0"/>
            </a:endParaRPr>
          </a:p>
        </p:txBody>
      </p:sp>
      <p:cxnSp>
        <p:nvCxnSpPr>
          <p:cNvPr id="85" name="Straight Connector 84"/>
          <p:cNvCxnSpPr>
            <a:endCxn id="34" idx="0"/>
          </p:cNvCxnSpPr>
          <p:nvPr/>
        </p:nvCxnSpPr>
        <p:spPr>
          <a:xfrm>
            <a:off x="2568244" y="2672883"/>
            <a:ext cx="1476" cy="1893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endCxn id="34" idx="7"/>
          </p:cNvCxnSpPr>
          <p:nvPr/>
        </p:nvCxnSpPr>
        <p:spPr>
          <a:xfrm flipH="1">
            <a:off x="2982309" y="2862238"/>
            <a:ext cx="127770" cy="1618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endCxn id="34" idx="1"/>
          </p:cNvCxnSpPr>
          <p:nvPr/>
        </p:nvCxnSpPr>
        <p:spPr>
          <a:xfrm>
            <a:off x="1984755" y="2862237"/>
            <a:ext cx="172375" cy="161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34" idx="2"/>
          </p:cNvCxnSpPr>
          <p:nvPr/>
        </p:nvCxnSpPr>
        <p:spPr>
          <a:xfrm flipH="1" flipV="1">
            <a:off x="1802905" y="3414687"/>
            <a:ext cx="183325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34" idx="3"/>
          </p:cNvCxnSpPr>
          <p:nvPr/>
        </p:nvCxnSpPr>
        <p:spPr>
          <a:xfrm flipH="1">
            <a:off x="2014498" y="3805329"/>
            <a:ext cx="142632" cy="1618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34" idx="4"/>
          </p:cNvCxnSpPr>
          <p:nvPr/>
        </p:nvCxnSpPr>
        <p:spPr>
          <a:xfrm flipH="1">
            <a:off x="2568244" y="3967138"/>
            <a:ext cx="1476" cy="1893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34" idx="5"/>
          </p:cNvCxnSpPr>
          <p:nvPr/>
        </p:nvCxnSpPr>
        <p:spPr>
          <a:xfrm>
            <a:off x="2982309" y="3805329"/>
            <a:ext cx="169425" cy="1618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1788222" y="1783364"/>
            <a:ext cx="1560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Letter-join Plus 40" panose="02000505000000020003" pitchFamily="50" charset="0"/>
              </a:rPr>
              <a:t>Ukraine’s Revolution</a:t>
            </a:r>
          </a:p>
          <a:p>
            <a:pPr algn="ctr"/>
            <a:r>
              <a:rPr lang="en-GB" sz="1400" dirty="0">
                <a:latin typeface="Letter-join Plus 40" panose="02000505000000020003" pitchFamily="50" charset="0"/>
              </a:rPr>
              <a:t> of Dignity 2014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3216410" y="2266744"/>
            <a:ext cx="156485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Letter-join Plus 40" panose="02000505000000020003" pitchFamily="50" charset="0"/>
              </a:rPr>
              <a:t>Russia holds power </a:t>
            </a:r>
          </a:p>
          <a:p>
            <a:r>
              <a:rPr lang="en-GB" sz="1400" dirty="0">
                <a:latin typeface="Letter-join Plus 40" panose="02000505000000020003" pitchFamily="50" charset="0"/>
              </a:rPr>
              <a:t>over Eastern </a:t>
            </a:r>
          </a:p>
          <a:p>
            <a:r>
              <a:rPr lang="en-GB" sz="1400" dirty="0">
                <a:latin typeface="Letter-join Plus 40" panose="02000505000000020003" pitchFamily="50" charset="0"/>
              </a:rPr>
              <a:t>European countries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232248" y="2920518"/>
            <a:ext cx="16121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Letter-join Plus 40" panose="02000505000000020003" pitchFamily="50" charset="0"/>
              </a:rPr>
              <a:t>February 2015 –</a:t>
            </a:r>
          </a:p>
          <a:p>
            <a:r>
              <a:rPr lang="en-GB" sz="1400" dirty="0">
                <a:latin typeface="Letter-join Plus 40" panose="02000505000000020003" pitchFamily="50" charset="0"/>
              </a:rPr>
              <a:t>Minsk II Agreement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82986" y="3875098"/>
            <a:ext cx="17000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Letter-join Plus 40" panose="02000505000000020003" pitchFamily="50" charset="0"/>
              </a:rPr>
              <a:t>2021 - Russian troops surrounded Ukrainian borders</a:t>
            </a:r>
          </a:p>
          <a:p>
            <a:r>
              <a:rPr lang="en-GB" sz="1400" dirty="0">
                <a:latin typeface="Letter-join Plus 40" panose="02000505000000020003" pitchFamily="50" charset="0"/>
              </a:rPr>
              <a:t>(Putin’s orders)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135607" y="4208967"/>
            <a:ext cx="13819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Letter-join Plus 40" panose="02000505000000020003" pitchFamily="50" charset="0"/>
              </a:rPr>
              <a:t>2022 – Russian troops invade Ukraine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248244" y="3516901"/>
            <a:ext cx="210634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Letter-join Plus 40" panose="02000505000000020003" pitchFamily="50" charset="0"/>
              </a:rPr>
              <a:t>On-going conflict effecting</a:t>
            </a:r>
          </a:p>
          <a:p>
            <a:r>
              <a:rPr lang="en-GB" sz="1400" dirty="0">
                <a:latin typeface="Letter-join Plus 40" panose="02000505000000020003" pitchFamily="50" charset="0"/>
              </a:rPr>
              <a:t>Trade, economy and life </a:t>
            </a:r>
          </a:p>
          <a:p>
            <a:r>
              <a:rPr lang="en-GB" sz="1400" dirty="0">
                <a:latin typeface="Letter-join Plus 40" panose="02000505000000020003" pitchFamily="50" charset="0"/>
              </a:rPr>
              <a:t>across the globe.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6047150" y="4781258"/>
            <a:ext cx="898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Letter-join Plus 40" panose="02000505000000020003" pitchFamily="50" charset="0"/>
              </a:rPr>
              <a:t>The Facts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1006153" y="5378358"/>
            <a:ext cx="101349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025468" y="5378358"/>
            <a:ext cx="0" cy="1384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2479387" y="5378358"/>
            <a:ext cx="0" cy="1384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950334" y="5378358"/>
            <a:ext cx="0" cy="1384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>
            <a:off x="5362854" y="5378358"/>
            <a:ext cx="0" cy="1384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6832210" y="5380561"/>
            <a:ext cx="0" cy="1384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8252993" y="5378358"/>
            <a:ext cx="0" cy="1384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9704860" y="5378358"/>
            <a:ext cx="0" cy="1384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11122925" y="5378358"/>
            <a:ext cx="0" cy="1384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ctangle 144"/>
          <p:cNvSpPr/>
          <p:nvPr/>
        </p:nvSpPr>
        <p:spPr>
          <a:xfrm>
            <a:off x="7592307" y="6124802"/>
            <a:ext cx="13657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Letter-join Plus 40" panose="02000505000000020003" pitchFamily="50" charset="0"/>
              </a:rPr>
              <a:t>9th largest economy in the world.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2727" y="6042468"/>
            <a:ext cx="14206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Letter-join Plus 40" panose="02000505000000020003" pitchFamily="50" charset="0"/>
              </a:rPr>
              <a:t>World’s largest country – one tenth of all land on Earth.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16188" y="6010508"/>
            <a:ext cx="12901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Letter-join Plus 40" panose="02000505000000020003" pitchFamily="50" charset="0"/>
              </a:rPr>
              <a:t>Spans 11 time zones and 2 continents.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302075" y="5902093"/>
            <a:ext cx="12508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Letter-join Plus 40" panose="02000505000000020003" pitchFamily="50" charset="0"/>
              </a:rPr>
              <a:t>Shores on 3 oceans (Atlantic, Pacific and Arctic Oceans)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617339" y="6063022"/>
            <a:ext cx="15024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Letter-join Plus 40" panose="02000505000000020003" pitchFamily="50" charset="0"/>
              </a:rPr>
              <a:t>Russia is made up of many different biomes and climates.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0418003" y="6033312"/>
            <a:ext cx="14506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solidFill>
                  <a:srgbClr val="222222"/>
                </a:solidFill>
                <a:latin typeface="Letter-join Plus 40" panose="02000505000000020003" pitchFamily="50" charset="0"/>
              </a:rPr>
              <a:t>Most people live in the West -population 143 million</a:t>
            </a:r>
            <a:endParaRPr lang="en-GB" sz="1200" dirty="0">
              <a:latin typeface="Letter-join Plus 40" panose="02000505000000020003" pitchFamily="50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9031425" y="6132362"/>
            <a:ext cx="13717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Letter-join Plus 40" panose="02000505000000020003" pitchFamily="50" charset="0"/>
              </a:rPr>
              <a:t>Leading producer of natural gas, oil and metals.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6202384" y="6000992"/>
            <a:ext cx="12821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Letter-join Plus 40" panose="02000505000000020003" pitchFamily="50" charset="0"/>
              </a:rPr>
              <a:t>Home to the largest number of ecosystems worldwide.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3330" y="2951465"/>
            <a:ext cx="880140" cy="592535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94" y="5587752"/>
            <a:ext cx="613818" cy="41324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t="29050" b="28905"/>
          <a:stretch/>
        </p:blipFill>
        <p:spPr>
          <a:xfrm>
            <a:off x="3550210" y="5611402"/>
            <a:ext cx="787076" cy="33092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/>
          <a:srcRect t="17551" b="17382"/>
          <a:stretch/>
        </p:blipFill>
        <p:spPr>
          <a:xfrm>
            <a:off x="2135607" y="5575580"/>
            <a:ext cx="725671" cy="47216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21251" y="5503572"/>
            <a:ext cx="576171" cy="57617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53980" y="5543295"/>
            <a:ext cx="608500" cy="6085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34972" y="5565376"/>
            <a:ext cx="576171" cy="576171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01959" y="5537537"/>
            <a:ext cx="496718" cy="496718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16122" y="5561696"/>
            <a:ext cx="499933" cy="499933"/>
          </a:xfrm>
          <a:prstGeom prst="rect">
            <a:avLst/>
          </a:prstGeom>
        </p:spPr>
      </p:pic>
      <p:sp>
        <p:nvSpPr>
          <p:cNvPr id="147" name="TextBox 146"/>
          <p:cNvSpPr txBox="1"/>
          <p:nvPr/>
        </p:nvSpPr>
        <p:spPr>
          <a:xfrm>
            <a:off x="2672805" y="1396942"/>
            <a:ext cx="16430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Letter-join Plus 40" panose="02000505000000020003" pitchFamily="50" charset="0"/>
              </a:rPr>
              <a:t>Russian Revolution 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0375" y="598548"/>
            <a:ext cx="732735" cy="73273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06954" y="526223"/>
            <a:ext cx="773644" cy="77364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36172" y="591897"/>
            <a:ext cx="576171" cy="576171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61645" y="657184"/>
            <a:ext cx="802136" cy="441072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84832" y="3191440"/>
            <a:ext cx="769775" cy="432516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542360" y="2259195"/>
            <a:ext cx="460701" cy="460701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62425" y="3281513"/>
            <a:ext cx="537037" cy="537037"/>
          </a:xfrm>
          <a:prstGeom prst="rect">
            <a:avLst/>
          </a:prstGeom>
        </p:spPr>
      </p:pic>
      <p:sp>
        <p:nvSpPr>
          <p:cNvPr id="152" name="TextBox 151"/>
          <p:cNvSpPr txBox="1"/>
          <p:nvPr/>
        </p:nvSpPr>
        <p:spPr>
          <a:xfrm>
            <a:off x="660984" y="2223980"/>
            <a:ext cx="1263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Letter-join Plus 40" panose="02000505000000020003" pitchFamily="50" charset="0"/>
              </a:rPr>
              <a:t>Conflict in</a:t>
            </a:r>
          </a:p>
          <a:p>
            <a:pPr algn="ctr"/>
            <a:r>
              <a:rPr lang="en-GB" sz="1400" dirty="0">
                <a:latin typeface="Letter-join Plus 40" panose="02000505000000020003" pitchFamily="50" charset="0"/>
              </a:rPr>
              <a:t> Eastern Europe</a:t>
            </a: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14598" y="1888045"/>
            <a:ext cx="498160" cy="498160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58027" y="4689386"/>
            <a:ext cx="596323" cy="596323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018541" y="4386966"/>
            <a:ext cx="871645" cy="871645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996950" y="3857661"/>
            <a:ext cx="515030" cy="515030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729364" y="2196685"/>
            <a:ext cx="660529" cy="6605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2"/>
          <a:srcRect l="28381" b="20725"/>
          <a:stretch/>
        </p:blipFill>
        <p:spPr>
          <a:xfrm>
            <a:off x="9173459" y="3240303"/>
            <a:ext cx="2671795" cy="2030524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B98FBC5-82B5-11C1-DB12-567483079F5E}"/>
              </a:ext>
            </a:extLst>
          </p:cNvPr>
          <p:cNvCxnSpPr>
            <a:stCxn id="4" idx="7"/>
          </p:cNvCxnSpPr>
          <p:nvPr/>
        </p:nvCxnSpPr>
        <p:spPr>
          <a:xfrm flipV="1">
            <a:off x="6614858" y="1298643"/>
            <a:ext cx="1896285" cy="16186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8E9200F-977B-D1DF-91E2-748CE7705524}"/>
              </a:ext>
            </a:extLst>
          </p:cNvPr>
          <p:cNvSpPr txBox="1"/>
          <p:nvPr/>
        </p:nvSpPr>
        <p:spPr>
          <a:xfrm rot="18992282">
            <a:off x="7198470" y="1795213"/>
            <a:ext cx="6864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Letter-join Plus 40" panose="02000505000000020003" pitchFamily="50" charset="0"/>
              </a:rPr>
              <a:t>Biomes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5CD670D-3F55-18A9-7B91-41CB86DDCEB9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013823" y="115122"/>
            <a:ext cx="4142446" cy="167094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6D7A4FEB-CFF3-1352-AA42-B17C5175ABC1}"/>
              </a:ext>
            </a:extLst>
          </p:cNvPr>
          <p:cNvSpPr txBox="1"/>
          <p:nvPr/>
        </p:nvSpPr>
        <p:spPr>
          <a:xfrm>
            <a:off x="8238218" y="1725155"/>
            <a:ext cx="33079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0" i="0" dirty="0">
                <a:solidFill>
                  <a:srgbClr val="4D5156"/>
                </a:solidFill>
                <a:effectLst/>
                <a:latin typeface="Letter-join Plus 40" panose="02000505000000020003" pitchFamily="50" charset="0"/>
              </a:rPr>
              <a:t>Russia has a variety of Biomes- </a:t>
            </a:r>
            <a:r>
              <a:rPr lang="en-GB" b="0" i="0" dirty="0">
                <a:solidFill>
                  <a:srgbClr val="040C28"/>
                </a:solidFill>
                <a:effectLst/>
                <a:latin typeface="Letter-join Plus 40" panose="02000505000000020003" pitchFamily="50" charset="0"/>
              </a:rPr>
              <a:t>Mountain ranges, tundra, temperate forest, Steppe, taiga</a:t>
            </a:r>
            <a:r>
              <a:rPr lang="en-GB" b="0" i="0" dirty="0">
                <a:solidFill>
                  <a:srgbClr val="4D5156"/>
                </a:solidFill>
                <a:effectLst/>
                <a:latin typeface="Google Sans"/>
              </a:rPr>
              <a:t>.</a:t>
            </a:r>
            <a:endParaRPr lang="en-GB" dirty="0">
              <a:latin typeface="Letter-join Plus 40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16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9" grpId="0"/>
      <p:bldP spid="30" grpId="0"/>
      <p:bldP spid="1031" grpId="0"/>
      <p:bldP spid="51" grpId="0"/>
      <p:bldP spid="53" grpId="0"/>
      <p:bldP spid="54" grpId="0"/>
      <p:bldP spid="34" grpId="0" animBg="1"/>
      <p:bldP spid="87" grpId="0"/>
      <p:bldP spid="128" grpId="0"/>
      <p:bldP spid="130" grpId="0"/>
      <p:bldP spid="131" grpId="0"/>
      <p:bldP spid="132" grpId="0"/>
      <p:bldP spid="133" grpId="0"/>
      <p:bldP spid="201" grpId="0"/>
      <p:bldP spid="145" grpId="0"/>
      <p:bldP spid="11" grpId="0"/>
      <p:bldP spid="12" grpId="0"/>
      <p:bldP spid="38" grpId="0"/>
      <p:bldP spid="40" grpId="0"/>
      <p:bldP spid="44" grpId="0"/>
      <p:bldP spid="149" grpId="0"/>
      <p:bldP spid="144" grpId="0"/>
      <p:bldP spid="147" grpId="0"/>
      <p:bldP spid="152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51225-211a-4978-8e1f-418ef71e904e" xsi:nil="true"/>
    <lcf76f155ced4ddcb4097134ff3c332f xmlns="8b373f33-a440-4ef8-82f6-332943134ac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5" ma:contentTypeDescription="Create a new document." ma:contentTypeScope="" ma:versionID="3dfc54f9de7ac5a652975ecd84099b89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7b6a3dc06c5d95915b59e5fba21850d9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a8e3918-8589-4699-a0be-3034bfa6572a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55E0C4-FEDC-415B-A1BD-242BA9932E58}">
  <ds:schemaRefs>
    <ds:schemaRef ds:uri="http://www.w3.org/XML/1998/namespace"/>
    <ds:schemaRef ds:uri="http://schemas.microsoft.com/office/2006/documentManagement/types"/>
    <ds:schemaRef ds:uri="http://purl.org/dc/elements/1.1/"/>
    <ds:schemaRef ds:uri="8b373f33-a440-4ef8-82f6-332943134ace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6a051225-211a-4978-8e1f-418ef71e904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4D24F6F-B4D6-4970-A18B-30AB9D13EF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A2D8EA-2994-4BAE-82E4-3D1649983B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373f33-a440-4ef8-82f6-332943134ace"/>
    <ds:schemaRef ds:uri="6a051225-211a-4978-8e1f-418ef71e90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1370</TotalTime>
  <Words>198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Google Sans</vt:lpstr>
      <vt:lpstr>Letter-join Plus 40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Adams, Jack</dc:creator>
  <cp:lastModifiedBy>Amos, A</cp:lastModifiedBy>
  <cp:revision>92</cp:revision>
  <cp:lastPrinted>2023-02-13T11:25:22Z</cp:lastPrinted>
  <dcterms:created xsi:type="dcterms:W3CDTF">2020-02-10T09:58:03Z</dcterms:created>
  <dcterms:modified xsi:type="dcterms:W3CDTF">2024-02-29T15:56:01Z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0x01010036B62E9770AA2B4CB9D24B4779026AFD</vt:lpwstr>
  </property>
  <property fmtid="{D5CDD505-2E9C-101B-9397-08002B2CF9AE}" pid="3" name="Order">
    <vt:r8>27819500</vt:r8>
  </property>
</Properties>
</file>