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343" autoAdjust="0"/>
  </p:normalViewPr>
  <p:slideViewPr>
    <p:cSldViewPr snapToGrid="0" snapToObjects="1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767AC-332E-481C-B4E5-30004C38EE9E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595E46-39DF-4032-817E-C2725F584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657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95E46-39DF-4032-817E-C2725F58432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528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553C-E191-8849-BC26-91D41AA03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DCF24D-BAE8-344E-BBBC-BD2C68D53C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D54BEC-5A17-CD4A-92D2-0359810A5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0161-1FD4-FA40-88AA-23EA5601E1A8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0FD14-6BF2-294A-9B69-8AE4C8E06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F225D6-81AA-8147-8048-95D3D4A61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5996-4EB0-0541-AD56-A79A47D7F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498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A5B4D-CCF1-ED4B-A5C7-4B2961551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2C9B42-E3F8-BD48-A3AE-18A346D2C6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AA168-3085-074D-9286-36E684166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0161-1FD4-FA40-88AA-23EA5601E1A8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B0A9A-43D0-FD4C-9726-0EE4C4CEC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2A846-9C9F-E44C-AA75-B1F1375F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5996-4EB0-0541-AD56-A79A47D7F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565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451D22-6870-6E4C-8CAC-617688C6C2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BDBAB-BDA2-174A-8179-626BB2B9B7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964BF-044F-D443-8B0F-4316F3E9E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0161-1FD4-FA40-88AA-23EA5601E1A8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C274F-F239-B048-B06B-149C39ABE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C6471F-21C3-6C4D-8BF9-245D456FE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5996-4EB0-0541-AD56-A79A47D7F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015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F739C-7C3A-D64B-8EC9-EA85D69B7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733AC-67E9-3B4A-9F45-CC41E28DBC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4DEDE-D6BE-FD4D-8DAC-CB6C5CE38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0161-1FD4-FA40-88AA-23EA5601E1A8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DDED7-4D3A-2C4E-9584-4B3AF1946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A7CDF0-910E-3C4F-AB80-18A8E905F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5996-4EB0-0541-AD56-A79A47D7F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906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6EDBD-AA16-FD4F-A5DD-470342971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2ED2C5-AB5C-224D-AA28-CF409970B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B555F9-2829-CB48-B52F-A994A2D59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0161-1FD4-FA40-88AA-23EA5601E1A8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2F205-F7FE-6B47-9AB5-D4B6BA279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A65C4-76E6-E749-9C4B-EEE07DDB8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5996-4EB0-0541-AD56-A79A47D7F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653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C8E4B-A4F9-9B4B-83D7-650D8257E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CA961-8071-484A-955C-1EDB3D2107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9AA667-086F-7945-BFB3-FB592894C8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A4A670-B283-8E48-A902-94F79B071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0161-1FD4-FA40-88AA-23EA5601E1A8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58F36-FA67-354C-9CD4-12E3E6C59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0A2BC-8F2B-7747-997C-5F24B04A4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5996-4EB0-0541-AD56-A79A47D7F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81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85123-7053-A840-9BAF-3F505C3D9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0B5BCB-CDA0-F545-B7F6-BA3153205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FD5054-CCA8-CE41-BC99-2EA297106D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1D8E3C-857C-7240-A3F9-B7172DACDA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762FBD-1A2E-F647-A0E1-F1D66DF541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B47E97-5D04-154A-BADA-0F7A909B3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0161-1FD4-FA40-88AA-23EA5601E1A8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5E6F56-CF9C-A242-84C3-ADD08648D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8D4F59-D19D-414F-B174-51F756CD1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5996-4EB0-0541-AD56-A79A47D7F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36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F23D6-3ACF-F44A-8D21-0A22E9B07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E62F06-8170-F64E-8CCC-B9E35A814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0161-1FD4-FA40-88AA-23EA5601E1A8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91A9DD-026C-AD45-90E2-46C479E3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6B8337-B731-FF46-BE95-9CBABC28D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5996-4EB0-0541-AD56-A79A47D7F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227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EFD20B-42B1-FC4E-9953-75FA195D4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0161-1FD4-FA40-88AA-23EA5601E1A8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E3E97B-A4FB-6C4B-9D6B-6A6AC8195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1D3BAD-42CB-EE4A-A09E-3323F6DCD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5996-4EB0-0541-AD56-A79A47D7F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648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44AD6-77D0-E44F-AC42-483E86A9B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80DBF-A74F-7349-A40D-FC9D52AAA1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A2FBDF-7BEB-844F-AA01-3C18108FC5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3B46A4-669B-D94C-A399-BD76F189D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0161-1FD4-FA40-88AA-23EA5601E1A8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738C34-D2DA-8345-90AA-07B503977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3EF572-93EA-B04E-AEAD-8520EE8EB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5996-4EB0-0541-AD56-A79A47D7F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590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6A543-24FA-684E-B479-F27F62A59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61DB1D-C49F-FE41-BFA6-326613CD72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7FDE97-777E-0944-80E2-1B8E878D94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5FAE5C-3CF8-664B-B81D-BDA420659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70161-1FD4-FA40-88AA-23EA5601E1A8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970E01-D1F1-0B47-BC44-535B6DFBE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472D43-76F6-F64C-973E-A71C0800C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75996-4EB0-0541-AD56-A79A47D7F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53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E4CA04-F27A-4E40-8D82-EB3480BF3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41D69C-73BC-2640-9B5E-B7D9BA505C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C720E-C013-824A-BC99-67C24FFBC3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70161-1FD4-FA40-88AA-23EA5601E1A8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B33E8-35B1-1947-B6BE-F512F94BCA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78419-3D18-9345-8A7F-B7A2053410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75996-4EB0-0541-AD56-A79A47D7F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51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llinsdictionary.com/dictionary/english/mea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ollinsdictionary.com/dictionary/english/cultur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DD5FA97-F3A5-B44F-9AED-40A76E4F2C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950257"/>
              </p:ext>
            </p:extLst>
          </p:nvPr>
        </p:nvGraphicFramePr>
        <p:xfrm>
          <a:off x="136551" y="300183"/>
          <a:ext cx="11764504" cy="6444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88">
                  <a:extLst>
                    <a:ext uri="{9D8B030D-6E8A-4147-A177-3AD203B41FA5}">
                      <a16:colId xmlns:a16="http://schemas.microsoft.com/office/drawing/2014/main" val="3206047619"/>
                    </a:ext>
                  </a:extLst>
                </a:gridCol>
                <a:gridCol w="10121416">
                  <a:extLst>
                    <a:ext uri="{9D8B030D-6E8A-4147-A177-3AD203B41FA5}">
                      <a16:colId xmlns:a16="http://schemas.microsoft.com/office/drawing/2014/main" val="3304586897"/>
                    </a:ext>
                  </a:extLst>
                </a:gridCol>
              </a:tblGrid>
              <a:tr h="410162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j-lt"/>
                        </a:rPr>
                        <a:t>Russia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j-lt"/>
                        </a:rPr>
                        <a:t>The largest country in the world, covering N Eurasia and bordering on the Pacific and Arctic Oceans and the Baltic, Black, and Caspian Seas.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3096614"/>
                  </a:ext>
                </a:extLst>
              </a:tr>
              <a:tr h="410162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j-lt"/>
                        </a:rPr>
                        <a:t>Russian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i="0" u="non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Russian </a:t>
                      </a:r>
                      <a:r>
                        <a:rPr lang="en-GB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  <a:hlinkClick r:id="rId3" tooltip="Definition of means"/>
                        </a:rPr>
                        <a:t>means</a:t>
                      </a:r>
                      <a:r>
                        <a:rPr lang="en-GB" sz="1200" b="0" i="0" u="non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 belonging or relating to Russia, or to its people, language, or </a:t>
                      </a:r>
                      <a:r>
                        <a:rPr lang="en-GB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  <a:hlinkClick r:id="rId4" tooltip="Definition of culture"/>
                        </a:rPr>
                        <a:t>culture</a:t>
                      </a:r>
                      <a:r>
                        <a:rPr lang="en-GB" sz="1200" b="0" i="0" u="non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endParaRPr lang="en-US" sz="1200" b="0" u="non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6942583"/>
                  </a:ext>
                </a:extLst>
              </a:tr>
              <a:tr h="410162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j-lt"/>
                        </a:rPr>
                        <a:t>Moscow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j-lt"/>
                        </a:rPr>
                        <a:t>Moscow is the</a:t>
                      </a:r>
                      <a:r>
                        <a:rPr lang="en-US" sz="1200" b="0" baseline="0" dirty="0">
                          <a:solidFill>
                            <a:schemeClr val="tx1"/>
                          </a:solidFill>
                          <a:latin typeface="+mj-lt"/>
                        </a:rPr>
                        <a:t> capital of Russia.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2218768"/>
                  </a:ext>
                </a:extLst>
              </a:tr>
              <a:tr h="410162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j-lt"/>
                        </a:rPr>
                        <a:t>Vladimir Putin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j-lt"/>
                        </a:rPr>
                        <a:t>He is </a:t>
                      </a:r>
                      <a:r>
                        <a:rPr lang="en-US" sz="1200" b="0" baseline="0" dirty="0">
                          <a:solidFill>
                            <a:schemeClr val="tx1"/>
                          </a:solidFill>
                          <a:latin typeface="+mj-lt"/>
                        </a:rPr>
                        <a:t>the p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j-lt"/>
                        </a:rPr>
                        <a:t>resident</a:t>
                      </a:r>
                      <a:r>
                        <a:rPr lang="en-US" sz="1200" b="0" baseline="0" dirty="0">
                          <a:solidFill>
                            <a:schemeClr val="tx1"/>
                          </a:solidFill>
                          <a:latin typeface="+mj-lt"/>
                        </a:rPr>
                        <a:t> of Russia.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6114064"/>
                  </a:ext>
                </a:extLst>
              </a:tr>
              <a:tr h="447978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j-lt"/>
                        </a:rPr>
                        <a:t>democracy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j-lt"/>
                        </a:rPr>
                        <a:t>Democracy is a system of government in which people choose their rulers by voting for them in elections.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8061158"/>
                  </a:ext>
                </a:extLst>
              </a:tr>
              <a:tr h="4101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j-lt"/>
                        </a:rPr>
                        <a:t>communism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j-lt"/>
                        </a:rPr>
                        <a:t>Communism is the political belief that all people are equal and that workers should control the means of producing things.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9126266"/>
                  </a:ext>
                </a:extLst>
              </a:tr>
              <a:tr h="4101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j-lt"/>
                        </a:rPr>
                        <a:t>capitalism</a:t>
                      </a:r>
                      <a:r>
                        <a:rPr lang="en-US" sz="1200" b="0" i="0" baseline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2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j-lt"/>
                        </a:rPr>
                        <a:t>Capitalism is an economic and political system in which property, business, and industry are owned by private individuals and not by the state.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4135651"/>
                  </a:ext>
                </a:extLst>
              </a:tr>
              <a:tr h="410162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j-lt"/>
                        </a:rPr>
                        <a:t>socialism</a:t>
                      </a:r>
                      <a:r>
                        <a:rPr lang="en-US" sz="1200" b="0" i="0" baseline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2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i="0" dirty="0">
                          <a:solidFill>
                            <a:schemeClr val="tx1"/>
                          </a:solidFill>
                          <a:latin typeface="+mj-lt"/>
                        </a:rPr>
                        <a:t>Socialism is a set of political principles whose general aim is to create a system in which everyone has an equal opportunity to benefit from a country's wealth. </a:t>
                      </a:r>
                      <a:endParaRPr lang="en-US" sz="12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6489555"/>
                  </a:ext>
                </a:extLst>
              </a:tr>
              <a:tr h="410162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j-lt"/>
                        </a:rPr>
                        <a:t>revolution</a:t>
                      </a:r>
                      <a:r>
                        <a:rPr lang="en-GB" sz="1200" baseline="0" dirty="0">
                          <a:latin typeface="+mj-lt"/>
                        </a:rPr>
                        <a:t> </a:t>
                      </a:r>
                      <a:endParaRPr lang="en-GB" sz="1200" dirty="0">
                        <a:latin typeface="+mj-lt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j-lt"/>
                        </a:rPr>
                        <a:t>A revolution is a successful attempt by a large group of people to change the political system of their country by force.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5235838"/>
                  </a:ext>
                </a:extLst>
              </a:tr>
              <a:tr h="447978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j-lt"/>
                        </a:rPr>
                        <a:t>abolition</a:t>
                      </a:r>
                      <a:r>
                        <a:rPr lang="en-GB" sz="1200" baseline="0" dirty="0">
                          <a:latin typeface="+mj-lt"/>
                        </a:rPr>
                        <a:t> </a:t>
                      </a:r>
                      <a:endParaRPr lang="en-GB" sz="1200" dirty="0">
                        <a:latin typeface="+mj-lt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j-lt"/>
                        </a:rPr>
                        <a:t>The abolition of something such as a system or practice is its formal ending.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3421073"/>
                  </a:ext>
                </a:extLst>
              </a:tr>
              <a:tr h="447978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j-lt"/>
                        </a:rPr>
                        <a:t>overthrow</a:t>
                      </a:r>
                      <a:r>
                        <a:rPr lang="en-US" sz="1200" b="0" i="0" baseline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en-US" sz="12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latin typeface="+mj-lt"/>
                        </a:rPr>
                        <a:t>When a government or leader is overthrown, they are removed from power by force.</a:t>
                      </a:r>
                      <a:endParaRPr lang="en-US" sz="12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4965799"/>
                  </a:ext>
                </a:extLst>
              </a:tr>
              <a:tr h="4479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j-lt"/>
                        </a:rPr>
                        <a:t>ruble</a:t>
                      </a:r>
                    </a:p>
                    <a:p>
                      <a:endParaRPr lang="en-GB" sz="1200" dirty="0">
                        <a:latin typeface="+mj-lt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j-lt"/>
                        </a:rPr>
                        <a:t>This</a:t>
                      </a:r>
                      <a:r>
                        <a:rPr lang="en-US" sz="1200" b="0" baseline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1200" b="0" baseline="0">
                          <a:solidFill>
                            <a:schemeClr val="tx1"/>
                          </a:solidFill>
                          <a:latin typeface="+mj-lt"/>
                        </a:rPr>
                        <a:t>is the </a:t>
                      </a:r>
                      <a:r>
                        <a:rPr lang="en-US" sz="1200" b="0">
                          <a:solidFill>
                            <a:schemeClr val="tx1"/>
                          </a:solidFill>
                          <a:latin typeface="+mj-lt"/>
                        </a:rPr>
                        <a:t>currency used</a:t>
                      </a:r>
                      <a:r>
                        <a:rPr lang="en-US" sz="1200" b="0" baseline="0">
                          <a:solidFill>
                            <a:schemeClr val="tx1"/>
                          </a:solidFill>
                          <a:latin typeface="+mj-lt"/>
                        </a:rPr>
                        <a:t> in Russia.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9693536"/>
                  </a:ext>
                </a:extLst>
              </a:tr>
              <a:tr h="4479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latin typeface="+mj-lt"/>
                        </a:rPr>
                        <a:t>T</a:t>
                      </a:r>
                      <a:r>
                        <a:rPr lang="en-US" sz="1200" b="0" i="0">
                          <a:solidFill>
                            <a:schemeClr val="tx1"/>
                          </a:solidFill>
                          <a:latin typeface="+mj-lt"/>
                        </a:rPr>
                        <a:t>sar</a:t>
                      </a:r>
                      <a:endParaRPr lang="en-US" sz="12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  <a:p>
                      <a:endParaRPr lang="en-GB" sz="1200" dirty="0">
                        <a:latin typeface="+mj-lt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latin typeface="+mj-lt"/>
                        </a:rPr>
                        <a:t>In former times, the </a:t>
                      </a:r>
                      <a:r>
                        <a:rPr lang="en-GB" sz="1200" b="1" i="0" u="sng" dirty="0">
                          <a:solidFill>
                            <a:schemeClr val="tx1"/>
                          </a:solidFill>
                          <a:latin typeface="+mj-lt"/>
                        </a:rPr>
                        <a:t>Tsar</a:t>
                      </a:r>
                      <a:r>
                        <a:rPr lang="en-GB" sz="1200" b="0" i="0" dirty="0">
                          <a:solidFill>
                            <a:schemeClr val="tx1"/>
                          </a:solidFill>
                          <a:latin typeface="+mj-lt"/>
                        </a:rPr>
                        <a:t> was the king of Russia.</a:t>
                      </a:r>
                      <a:endParaRPr lang="en-US" sz="12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6838013"/>
                  </a:ext>
                </a:extLst>
              </a:tr>
              <a:tr h="447978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j-lt"/>
                        </a:rPr>
                        <a:t>Soviet Union (USSR)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latin typeface="+mj-lt"/>
                        </a:rPr>
                        <a:t>A</a:t>
                      </a:r>
                      <a:r>
                        <a:rPr lang="en-GB" sz="1200" b="0" i="0" baseline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GB" sz="1200" b="0" i="0" dirty="0">
                          <a:solidFill>
                            <a:schemeClr val="tx1"/>
                          </a:solidFill>
                          <a:latin typeface="+mj-lt"/>
                        </a:rPr>
                        <a:t>former federal republic in Eastern</a:t>
                      </a:r>
                      <a:r>
                        <a:rPr lang="en-GB" sz="1200" b="0" i="0" baseline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GB" sz="1200" b="0" i="0" dirty="0">
                          <a:solidFill>
                            <a:schemeClr val="tx1"/>
                          </a:solidFill>
                          <a:latin typeface="+mj-lt"/>
                        </a:rPr>
                        <a:t>Europe and</a:t>
                      </a:r>
                      <a:r>
                        <a:rPr lang="en-GB" sz="1200" b="0" i="0" baseline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GB" sz="1200" b="0" i="0" dirty="0">
                          <a:solidFill>
                            <a:schemeClr val="tx1"/>
                          </a:solidFill>
                          <a:latin typeface="+mj-lt"/>
                        </a:rPr>
                        <a:t>Asia: the revolution of 1917 achieved the overthrow of the Russian monarchy and the Soviet Union (the USSR) was established in 1922 as a Communist state. It was the largest country in the world. </a:t>
                      </a:r>
                      <a:endParaRPr lang="en-US" sz="12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154286"/>
                  </a:ext>
                </a:extLst>
              </a:tr>
              <a:tr h="447978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latin typeface="+mj-lt"/>
                        </a:rPr>
                        <a:t>ecological footprint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latin typeface="+mj-lt"/>
                        </a:rPr>
                        <a:t>The amount of land on average used by each person for food, water, transport, housing, waste management, and other purposes.</a:t>
                      </a:r>
                      <a:endParaRPr lang="en-US" sz="12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396687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33E0AA6-3059-714A-9663-FF5D29893104}"/>
              </a:ext>
            </a:extLst>
          </p:cNvPr>
          <p:cNvSpPr txBox="1"/>
          <p:nvPr/>
        </p:nvSpPr>
        <p:spPr>
          <a:xfrm>
            <a:off x="2395193" y="0"/>
            <a:ext cx="64412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/>
              <a:t>Vocabulary </a:t>
            </a:r>
            <a:r>
              <a:rPr lang="en-US" sz="2000" b="1" u="sng" dirty="0" err="1"/>
              <a:t>Organiser</a:t>
            </a:r>
            <a:r>
              <a:rPr lang="en-US" sz="2000" b="1" u="sng" dirty="0"/>
              <a:t>- Russia</a:t>
            </a:r>
          </a:p>
        </p:txBody>
      </p:sp>
    </p:spTree>
    <p:extLst>
      <p:ext uri="{BB962C8B-B14F-4D97-AF65-F5344CB8AC3E}">
        <p14:creationId xmlns:p14="http://schemas.microsoft.com/office/powerpoint/2010/main" val="3985357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a051225-211a-4978-8e1f-418ef71e904e" xsi:nil="true"/>
    <lcf76f155ced4ddcb4097134ff3c332f xmlns="8b373f33-a440-4ef8-82f6-332943134ac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B62E9770AA2B4CB9D24B4779026AFD" ma:contentTypeVersion="15" ma:contentTypeDescription="Create a new document." ma:contentTypeScope="" ma:versionID="3dfc54f9de7ac5a652975ecd84099b89">
  <xsd:schema xmlns:xsd="http://www.w3.org/2001/XMLSchema" xmlns:xs="http://www.w3.org/2001/XMLSchema" xmlns:p="http://schemas.microsoft.com/office/2006/metadata/properties" xmlns:ns2="8b373f33-a440-4ef8-82f6-332943134ace" xmlns:ns3="6a051225-211a-4978-8e1f-418ef71e904e" targetNamespace="http://schemas.microsoft.com/office/2006/metadata/properties" ma:root="true" ma:fieldsID="7b6a3dc06c5d95915b59e5fba21850d9" ns2:_="" ns3:_="">
    <xsd:import namespace="8b373f33-a440-4ef8-82f6-332943134ace"/>
    <xsd:import namespace="6a051225-211a-4978-8e1f-418ef71e90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373f33-a440-4ef8-82f6-332943134a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051225-211a-4978-8e1f-418ef71e904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a8e3918-8589-4699-a0be-3034bfa6572a}" ma:internalName="TaxCatchAll" ma:showField="CatchAllData" ma:web="6a051225-211a-4978-8e1f-418ef71e90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663F31-87EE-4803-BC3F-916540307E0E}">
  <ds:schemaRefs>
    <ds:schemaRef ds:uri="http://purl.org/dc/elements/1.1/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6a051225-211a-4978-8e1f-418ef71e904e"/>
    <ds:schemaRef ds:uri="8b373f33-a440-4ef8-82f6-332943134ace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E7CA5D7-BAB4-4A0E-A5DB-F05A8730E8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498444-7CA6-49F8-B04F-1224EBE6FF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373f33-a440-4ef8-82f6-332943134ace"/>
    <ds:schemaRef ds:uri="6a051225-211a-4978-8e1f-418ef71e90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327</Words>
  <Application>Microsoft Office PowerPoint</Application>
  <PresentationFormat>Widescreen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Adams, Jack</dc:creator>
  <cp:lastModifiedBy>Amos, A</cp:lastModifiedBy>
  <cp:revision>52</cp:revision>
  <cp:lastPrinted>2019-12-16T14:02:02Z</cp:lastPrinted>
  <dcterms:created xsi:type="dcterms:W3CDTF">2019-10-13T21:03:17Z</dcterms:created>
  <dcterms:modified xsi:type="dcterms:W3CDTF">2024-02-29T16:00:55Z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0x01010036B62E9770AA2B4CB9D24B4779026AFD</vt:lpwstr>
  </property>
  <property fmtid="{D5CDD505-2E9C-101B-9397-08002B2CF9AE}" pid="3" name="Order">
    <vt:r8>27820300</vt:r8>
  </property>
</Properties>
</file>