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E0156-2E6F-4D96-A2AD-982DF0645C11}" v="4" dt="2023-09-18T09:04:58.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ybus, K" userId="713fa06e-b685-4e94-8118-29b3898a38f9" providerId="ADAL" clId="{02D9A862-5DE2-404E-A841-D6D173687C6B}"/>
    <pc:docChg chg="modSld">
      <pc:chgData name="Pybus, K" userId="713fa06e-b685-4e94-8118-29b3898a38f9" providerId="ADAL" clId="{02D9A862-5DE2-404E-A841-D6D173687C6B}" dt="2023-09-18T10:13:57.947" v="8" actId="20577"/>
      <pc:docMkLst>
        <pc:docMk/>
      </pc:docMkLst>
      <pc:sldChg chg="modSp mod">
        <pc:chgData name="Pybus, K" userId="713fa06e-b685-4e94-8118-29b3898a38f9" providerId="ADAL" clId="{02D9A862-5DE2-404E-A841-D6D173687C6B}" dt="2023-09-18T10:13:57.947" v="8" actId="20577"/>
        <pc:sldMkLst>
          <pc:docMk/>
          <pc:sldMk cId="3038598705" sldId="258"/>
        </pc:sldMkLst>
        <pc:spChg chg="mod">
          <ac:chgData name="Pybus, K" userId="713fa06e-b685-4e94-8118-29b3898a38f9" providerId="ADAL" clId="{02D9A862-5DE2-404E-A841-D6D173687C6B}" dt="2023-09-18T10:13:57.947" v="8" actId="20577"/>
          <ac:spMkLst>
            <pc:docMk/>
            <pc:sldMk cId="3038598705" sldId="258"/>
            <ac:spMk id="1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1507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409875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34899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CB53CE-6863-4D22-B1D2-B207D87765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88983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CB53CE-6863-4D22-B1D2-B207D8776556}" type="datetimeFigureOut">
              <a:rPr lang="en-GB" smtClean="0"/>
              <a:t>18/09/2023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39582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CB53CE-6863-4D22-B1D2-B207D8776556}"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75735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CB53CE-6863-4D22-B1D2-B207D8776556}" type="datetimeFigureOut">
              <a:rPr lang="en-GB" smtClean="0"/>
              <a:t>18/09/2023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49055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CB53CE-6863-4D22-B1D2-B207D8776556}" type="datetimeFigureOut">
              <a:rPr lang="en-GB" smtClean="0"/>
              <a:t>18/09/2023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01416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B53CE-6863-4D22-B1D2-B207D8776556}" type="datetimeFigureOut">
              <a:rPr lang="en-GB" smtClean="0"/>
              <a:t>18/09/2023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12773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B53CE-6863-4D22-B1D2-B207D8776556}"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21365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CB53CE-6863-4D22-B1D2-B207D8776556}" type="datetimeFigureOut">
              <a:rPr lang="en-GB" smtClean="0"/>
              <a:t>18/09/2023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5B29DC-B0B9-4966-A966-6B6DC5445280}" type="slidenum">
              <a:rPr lang="en-GB" smtClean="0"/>
              <a:t>‹#›</a:t>
            </a:fld>
            <a:endParaRPr lang="en-GB"/>
          </a:p>
        </p:txBody>
      </p:sp>
    </p:spTree>
    <p:extLst>
      <p:ext uri="{BB962C8B-B14F-4D97-AF65-F5344CB8AC3E}">
        <p14:creationId xmlns:p14="http://schemas.microsoft.com/office/powerpoint/2010/main" val="34152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53CE-6863-4D22-B1D2-B207D8776556}" type="datetimeFigureOut">
              <a:rPr lang="en-GB" smtClean="0"/>
              <a:t>18/09/2023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B29DC-B0B9-4966-A966-6B6DC5445280}" type="slidenum">
              <a:rPr lang="en-GB" smtClean="0"/>
              <a:t>‹#›</a:t>
            </a:fld>
            <a:endParaRPr lang="en-GB"/>
          </a:p>
        </p:txBody>
      </p:sp>
    </p:spTree>
    <p:extLst>
      <p:ext uri="{BB962C8B-B14F-4D97-AF65-F5344CB8AC3E}">
        <p14:creationId xmlns:p14="http://schemas.microsoft.com/office/powerpoint/2010/main" val="76244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littlewandlelettersandsounds.org.uk/resources/for-parents/" TargetMode="External"/><Relationship Id="rId7" Type="http://schemas.openxmlformats.org/officeDocument/2006/relationships/image" Target="../media/image4.png"/><Relationship Id="rId2" Type="http://schemas.openxmlformats.org/officeDocument/2006/relationships/hyperlink" Target="https://www.bbc.co.uk/iplayer/episodes/b08bzfnh/numberblocks"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477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 Box 2"/>
          <p:cNvSpPr txBox="1">
            <a:spLocks noChangeArrowheads="1"/>
          </p:cNvSpPr>
          <p:nvPr/>
        </p:nvSpPr>
        <p:spPr bwMode="auto">
          <a:xfrm>
            <a:off x="764771" y="663026"/>
            <a:ext cx="5600804" cy="2477730"/>
          </a:xfrm>
          <a:prstGeom prst="rect">
            <a:avLst/>
          </a:prstGeom>
          <a:solidFill>
            <a:srgbClr val="FFFFFF"/>
          </a:solidFill>
          <a:ln w="2857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book sequence for this half term is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Jabari Tries by Gaia Cornwall</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b="0" i="0" dirty="0">
              <a:solidFill>
                <a:srgbClr val="333333"/>
              </a:solidFill>
              <a:effectLst/>
              <a:latin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Arial" panose="020B0604020202020204" pitchFamily="34" charset="0"/>
                <a:cs typeface="Arial" panose="020B0604020202020204" pitchFamily="34" charset="0"/>
              </a:rPr>
              <a:t>The endearing father-child dynamic of Jabari Jumps is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Arial" panose="020B0604020202020204" pitchFamily="34" charset="0"/>
                <a:cs typeface="Arial" panose="020B0604020202020204" pitchFamily="34" charset="0"/>
              </a:rPr>
              <a:t>re-created in this sequel in which Jabari is determined to invent a</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latin typeface="Arial" panose="020B0604020202020204" pitchFamily="34" charset="0"/>
                <a:cs typeface="Arial" panose="020B0604020202020204" pitchFamily="34" charset="0"/>
              </a:rPr>
              <a:t> machine all by himself that will fly right across his back garden. He consults books, finds out about inventors and inventions and makes careful plans but he just can’t quite make it work. Then his dad suggests that partnering with his little sister Nika might help and together they produce a feat of engineering. Advice from dad about dealing with feelings of frustration plays an important part too.</a:t>
            </a:r>
            <a:endPar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GB" altLang="en-US" sz="1200" dirty="0">
                <a:latin typeface="Arial" panose="020B0604020202020204" pitchFamily="34" charset="0"/>
              </a:rPr>
              <a:t>This book will support the children with learning and talking about self-regulation, perseverance and managing feelings.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3164204" y="67300"/>
            <a:ext cx="5863593"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dirty="0">
                <a:solidFill>
                  <a:srgbClr val="00B050"/>
                </a:solidFill>
                <a:latin typeface="Arial" panose="020B0604020202020204" pitchFamily="34" charset="0"/>
                <a:ea typeface="Calibri" panose="020F0502020204030204" pitchFamily="34" charset="0"/>
                <a:cs typeface="Arial" panose="020B0604020202020204" pitchFamily="34" charset="0"/>
              </a:rPr>
              <a:t>Reception Learning for Autumn 1</a:t>
            </a:r>
            <a:endParaRPr kumimoji="0" lang="en-GB" altLang="en-US" sz="2000" b="1" i="0" u="none" strike="noStrike" cap="none" normalizeH="0" baseline="0" dirty="0">
              <a:ln>
                <a:noFill/>
              </a:ln>
              <a:solidFill>
                <a:srgbClr val="00B050"/>
              </a:solidFill>
              <a:effectLst/>
              <a:latin typeface="Arial" panose="020B0604020202020204" pitchFamily="34" charset="0"/>
            </a:endParaRPr>
          </a:p>
        </p:txBody>
      </p:sp>
      <p:sp>
        <p:nvSpPr>
          <p:cNvPr id="10" name="Text Box 2"/>
          <p:cNvSpPr txBox="1">
            <a:spLocks noChangeArrowheads="1"/>
          </p:cNvSpPr>
          <p:nvPr/>
        </p:nvSpPr>
        <p:spPr bwMode="auto">
          <a:xfrm>
            <a:off x="6447720" y="724943"/>
            <a:ext cx="3296198" cy="3512268"/>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r>
              <a:rPr lang="en-GB" b="1" dirty="0"/>
              <a:t>I Am Me!</a:t>
            </a:r>
          </a:p>
          <a:p>
            <a:pPr algn="ctr"/>
            <a:endParaRPr kumimoji="0" lang="en-GB" altLang="en-US" sz="1200" i="0" u="none" strike="noStrike" cap="none" normalizeH="0" baseline="0" dirty="0">
              <a:ln>
                <a:noFill/>
              </a:ln>
              <a:solidFill>
                <a:srgbClr val="000000"/>
              </a:solidFill>
              <a:effectLst/>
              <a:latin typeface="Arial" panose="020B0604020202020204" pitchFamily="34" charset="0"/>
            </a:endParaRPr>
          </a:p>
          <a:p>
            <a:r>
              <a:rPr kumimoji="0" lang="en-GB" altLang="en-US" sz="1400" i="0" u="none" strike="noStrike" cap="none" normalizeH="0" baseline="0" dirty="0">
                <a:ln>
                  <a:noFill/>
                </a:ln>
                <a:solidFill>
                  <a:srgbClr val="000000"/>
                </a:solidFill>
                <a:effectLst/>
                <a:latin typeface="Arial" panose="020B0604020202020204" pitchFamily="34" charset="0"/>
                <a:cs typeface="Arial" panose="020B0604020202020204" pitchFamily="34" charset="0"/>
              </a:rPr>
              <a:t>Our theme for this half term is </a:t>
            </a:r>
            <a:r>
              <a:rPr kumimoji="0" lang="en-GB" altLang="en-US" sz="1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 Am Me</a:t>
            </a:r>
            <a:r>
              <a:rPr lang="en-GB" altLang="en-US" sz="1400" b="1" baseline="0" dirty="0">
                <a:solidFill>
                  <a:srgbClr val="000000"/>
                </a:solidFill>
                <a:latin typeface="Arial" panose="020B0604020202020204" pitchFamily="34" charset="0"/>
                <a:cs typeface="Arial" panose="020B0604020202020204" pitchFamily="34" charset="0"/>
              </a:rPr>
              <a:t>!</a:t>
            </a:r>
            <a:r>
              <a:rPr kumimoji="0" lang="en-GB" altLang="en-US" sz="1400" b="1" i="0" u="none" strike="noStrike" cap="none" normalizeH="0" dirty="0">
                <a:ln>
                  <a:noFill/>
                </a:ln>
                <a:solidFill>
                  <a:srgbClr val="000000"/>
                </a:solidFill>
                <a:effectLst/>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This book is perfect for exploring how to create and develop a sense of self with children, as well as awareness of the feelings of others around them. We will spend time looking at how we manage emotions of our own as well as how we can help others.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To support with this theme, we would like you to send in photos (via Dojo is fine) of your family to be used in class discussions. </a:t>
            </a:r>
          </a:p>
        </p:txBody>
      </p:sp>
      <p:sp>
        <p:nvSpPr>
          <p:cNvPr id="15" name="Text Box 5"/>
          <p:cNvSpPr txBox="1">
            <a:spLocks noChangeArrowheads="1"/>
          </p:cNvSpPr>
          <p:nvPr/>
        </p:nvSpPr>
        <p:spPr bwMode="auto">
          <a:xfrm>
            <a:off x="9826063" y="724943"/>
            <a:ext cx="2293196" cy="602543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a:ln>
                  <a:noFill/>
                </a:ln>
                <a:solidFill>
                  <a:srgbClr val="000000"/>
                </a:solidFill>
                <a:effectLst/>
                <a:latin typeface="Arial" panose="020B0604020202020204" pitchFamily="34" charset="0"/>
              </a:rPr>
              <a:t>Maths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1"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children will build on previous experiences of number from their home and nursery environments, and further develop their subitising and counting skills. They will explore the composition of numbers within 5. They will begin to compare sets of objects and use the language of comparison.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Subitising is recognising and knowing how many there are without counting. You can support your child’s subitising skills by asking how many fingers you are holding up, or how many plates are on the table for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As part of Mastering Number, we will introduce the Number Blocks through our maths sessions.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You can watch the episodes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https://www.bbc.co.uk/iplayer/episodes/b08bzfnh/numberblocks</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effectLst/>
              <a:latin typeface="Arial" panose="020B0604020202020204" pitchFamily="34" charset="0"/>
            </a:endParaRPr>
          </a:p>
        </p:txBody>
      </p:sp>
      <p:sp>
        <p:nvSpPr>
          <p:cNvPr id="17" name="Text Box 2"/>
          <p:cNvSpPr txBox="1">
            <a:spLocks noChangeArrowheads="1"/>
          </p:cNvSpPr>
          <p:nvPr/>
        </p:nvSpPr>
        <p:spPr bwMode="auto">
          <a:xfrm>
            <a:off x="5803227" y="4354742"/>
            <a:ext cx="3912569" cy="2395633"/>
          </a:xfrm>
          <a:prstGeom prst="rect">
            <a:avLst/>
          </a:prstGeom>
          <a:noFill/>
          <a:ln w="25400"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000000"/>
                </a:solidFill>
                <a:effectLst/>
                <a:latin typeface="Arial" panose="020B0604020202020204" pitchFamily="34" charset="0"/>
              </a:rPr>
              <a:t>Phonics</a:t>
            </a:r>
            <a:endParaRPr lang="en-GB" altLang="en-US" sz="1600" b="1" u="sng" dirty="0">
              <a:solidFill>
                <a:srgbClr val="000000"/>
              </a:solidFill>
              <a:latin typeface="Arial" panose="020B0604020202020204" pitchFamily="34" charset="0"/>
            </a:endParaRPr>
          </a:p>
          <a:p>
            <a:pPr eaLnBrk="0" fontAlgn="base" hangingPunct="0">
              <a:spcBef>
                <a:spcPct val="0"/>
              </a:spcBef>
              <a:spcAft>
                <a:spcPct val="0"/>
              </a:spcAft>
            </a:pPr>
            <a:r>
              <a:rPr lang="en-GB" altLang="en-US" sz="1200" dirty="0">
                <a:solidFill>
                  <a:srgbClr val="000000"/>
                </a:solidFill>
                <a:latin typeface="Arial" panose="020B0604020202020204" pitchFamily="34" charset="0"/>
              </a:rPr>
              <a:t>The children will begin Little Wandle phonics sessions – Phase 2. We will introduce graphemes (letters) and phonemes (sounds of letters) each day. Look out for videos on Dojo of the children modelling how we say each phoneme!</a:t>
            </a:r>
          </a:p>
          <a:p>
            <a:pPr eaLnBrk="0" fontAlgn="base" hangingPunct="0">
              <a:spcBef>
                <a:spcPct val="0"/>
              </a:spcBef>
              <a:spcAft>
                <a:spcPct val="0"/>
              </a:spcAft>
            </a:pPr>
            <a:r>
              <a:rPr lang="en-GB" sz="1200" dirty="0">
                <a:latin typeface="Arial" panose="020B0604020202020204" pitchFamily="34" charset="0"/>
                <a:cs typeface="Arial" panose="020B0604020202020204" pitchFamily="34" charset="0"/>
              </a:rPr>
              <a:t>Please look at the Little Wandle Parent’s Page for support and guidance. </a:t>
            </a:r>
            <a:r>
              <a:rPr lang="en-GB" sz="1200" dirty="0">
                <a:latin typeface="Arial" panose="020B0604020202020204" pitchFamily="34" charset="0"/>
                <a:cs typeface="Arial" panose="020B0604020202020204" pitchFamily="34" charset="0"/>
                <a:hlinkClick r:id="rId3"/>
              </a:rPr>
              <a:t>https://www.littlewandlelettersandsounds.org.uk/resources/for-parents/</a:t>
            </a:r>
            <a:r>
              <a:rPr lang="en-GB" sz="1200" dirty="0">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en-GB" sz="12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1200" dirty="0">
                <a:latin typeface="Arial" panose="020B0604020202020204" pitchFamily="34" charset="0"/>
                <a:cs typeface="Arial" panose="020B0604020202020204" pitchFamily="34" charset="0"/>
              </a:rPr>
              <a:t>Any questions. Feel free to ask!</a:t>
            </a:r>
          </a:p>
        </p:txBody>
      </p:sp>
      <p:pic>
        <p:nvPicPr>
          <p:cNvPr id="18" name="Picture 17"/>
          <p:cNvPicPr>
            <a:picLocks noChangeAspect="1"/>
          </p:cNvPicPr>
          <p:nvPr/>
        </p:nvPicPr>
        <p:blipFill>
          <a:blip r:embed="rId4"/>
          <a:stretch>
            <a:fillRect/>
          </a:stretch>
        </p:blipFill>
        <p:spPr>
          <a:xfrm>
            <a:off x="8966200" y="6198162"/>
            <a:ext cx="505605" cy="505605"/>
          </a:xfrm>
          <a:prstGeom prst="rect">
            <a:avLst/>
          </a:prstGeom>
        </p:spPr>
      </p:pic>
      <p:sp>
        <p:nvSpPr>
          <p:cNvPr id="14" name="Control 1"/>
          <p:cNvSpPr>
            <a:spLocks noChangeArrowheads="1" noChangeShapeType="1"/>
          </p:cNvSpPr>
          <p:nvPr/>
        </p:nvSpPr>
        <p:spPr bwMode="auto">
          <a:xfrm>
            <a:off x="5308600" y="6448425"/>
            <a:ext cx="2978150" cy="53721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3" name="Picture 22"/>
          <p:cNvPicPr>
            <a:picLocks noChangeAspect="1"/>
          </p:cNvPicPr>
          <p:nvPr/>
        </p:nvPicPr>
        <p:blipFill>
          <a:blip r:embed="rId5"/>
          <a:stretch>
            <a:fillRect/>
          </a:stretch>
        </p:blipFill>
        <p:spPr>
          <a:xfrm>
            <a:off x="2685799" y="107480"/>
            <a:ext cx="466017" cy="432730"/>
          </a:xfrm>
          <a:prstGeom prst="rect">
            <a:avLst/>
          </a:prstGeom>
        </p:spPr>
      </p:pic>
      <p:sp>
        <p:nvSpPr>
          <p:cNvPr id="4" name="Control 1"/>
          <p:cNvSpPr>
            <a:spLocks noChangeArrowheads="1" noChangeShapeType="1"/>
          </p:cNvSpPr>
          <p:nvPr/>
        </p:nvSpPr>
        <p:spPr bwMode="auto">
          <a:xfrm>
            <a:off x="3604513" y="4656691"/>
            <a:ext cx="3657600" cy="71389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77C8B7E4-C87B-146B-6A68-CA3E929C9219}"/>
              </a:ext>
            </a:extLst>
          </p:cNvPr>
          <p:cNvPicPr>
            <a:picLocks noChangeAspect="1"/>
          </p:cNvPicPr>
          <p:nvPr/>
        </p:nvPicPr>
        <p:blipFill>
          <a:blip r:embed="rId6"/>
          <a:stretch>
            <a:fillRect/>
          </a:stretch>
        </p:blipFill>
        <p:spPr>
          <a:xfrm>
            <a:off x="9040186" y="13141"/>
            <a:ext cx="647337" cy="647337"/>
          </a:xfrm>
          <a:prstGeom prst="rect">
            <a:avLst/>
          </a:prstGeom>
        </p:spPr>
      </p:pic>
      <p:pic>
        <p:nvPicPr>
          <p:cNvPr id="7" name="Picture 6">
            <a:extLst>
              <a:ext uri="{FF2B5EF4-FFF2-40B4-BE49-F238E27FC236}">
                <a16:creationId xmlns:a16="http://schemas.microsoft.com/office/drawing/2014/main" id="{8B8EE909-A888-61D9-1AAC-958D6374EE93}"/>
              </a:ext>
            </a:extLst>
          </p:cNvPr>
          <p:cNvPicPr>
            <a:picLocks noChangeAspect="1"/>
          </p:cNvPicPr>
          <p:nvPr/>
        </p:nvPicPr>
        <p:blipFill>
          <a:blip r:embed="rId7"/>
          <a:stretch>
            <a:fillRect/>
          </a:stretch>
        </p:blipFill>
        <p:spPr>
          <a:xfrm>
            <a:off x="5344334" y="785963"/>
            <a:ext cx="708209" cy="823100"/>
          </a:xfrm>
          <a:prstGeom prst="rect">
            <a:avLst/>
          </a:prstGeom>
        </p:spPr>
      </p:pic>
      <p:graphicFrame>
        <p:nvGraphicFramePr>
          <p:cNvPr id="9" name="Table 10">
            <a:extLst>
              <a:ext uri="{FF2B5EF4-FFF2-40B4-BE49-F238E27FC236}">
                <a16:creationId xmlns:a16="http://schemas.microsoft.com/office/drawing/2014/main" id="{5A8B838D-B198-A3BF-00E5-8B24396AE2F0}"/>
              </a:ext>
            </a:extLst>
          </p:cNvPr>
          <p:cNvGraphicFramePr>
            <a:graphicFrameLocks noGrp="1"/>
          </p:cNvGraphicFramePr>
          <p:nvPr>
            <p:extLst>
              <p:ext uri="{D42A27DB-BD31-4B8C-83A1-F6EECF244321}">
                <p14:modId xmlns:p14="http://schemas.microsoft.com/office/powerpoint/2010/main" val="4253847251"/>
              </p:ext>
            </p:extLst>
          </p:nvPr>
        </p:nvGraphicFramePr>
        <p:xfrm>
          <a:off x="449488" y="3400797"/>
          <a:ext cx="5271594" cy="3131469"/>
        </p:xfrm>
        <a:graphic>
          <a:graphicData uri="http://schemas.openxmlformats.org/drawingml/2006/table">
            <a:tbl>
              <a:tblPr firstRow="1" bandRow="1">
                <a:tableStyleId>{5940675A-B579-460E-94D1-54222C63F5DA}</a:tableStyleId>
              </a:tblPr>
              <a:tblGrid>
                <a:gridCol w="1576300">
                  <a:extLst>
                    <a:ext uri="{9D8B030D-6E8A-4147-A177-3AD203B41FA5}">
                      <a16:colId xmlns:a16="http://schemas.microsoft.com/office/drawing/2014/main" val="538297396"/>
                    </a:ext>
                  </a:extLst>
                </a:gridCol>
                <a:gridCol w="3695294">
                  <a:extLst>
                    <a:ext uri="{9D8B030D-6E8A-4147-A177-3AD203B41FA5}">
                      <a16:colId xmlns:a16="http://schemas.microsoft.com/office/drawing/2014/main" val="2454907892"/>
                    </a:ext>
                  </a:extLst>
                </a:gridCol>
              </a:tblGrid>
              <a:tr h="298646">
                <a:tc gridSpan="2">
                  <a:txBody>
                    <a:bodyPr/>
                    <a:lstStyle/>
                    <a:p>
                      <a:r>
                        <a:rPr lang="en-GB" sz="1400" dirty="0">
                          <a:latin typeface="Arial" panose="020B0604020202020204" pitchFamily="34" charset="0"/>
                          <a:cs typeface="Arial" panose="020B0604020202020204" pitchFamily="34" charset="0"/>
                        </a:rPr>
                        <a:t>Vocabulary we will hear and begin to use</a:t>
                      </a:r>
                    </a:p>
                  </a:txBody>
                  <a:tcPr/>
                </a:tc>
                <a:tc hMerge="1">
                  <a:txBody>
                    <a:bodyPr/>
                    <a:lstStyle/>
                    <a:p>
                      <a:endParaRPr lang="en-GB" dirty="0"/>
                    </a:p>
                  </a:txBody>
                  <a:tcPr/>
                </a:tc>
                <a:extLst>
                  <a:ext uri="{0D108BD9-81ED-4DB2-BD59-A6C34878D82A}">
                    <a16:rowId xmlns:a16="http://schemas.microsoft.com/office/drawing/2014/main" val="3002350387"/>
                  </a:ext>
                </a:extLst>
              </a:tr>
              <a:tr h="478651">
                <a:tc>
                  <a:txBody>
                    <a:bodyPr/>
                    <a:lstStyle/>
                    <a:p>
                      <a:r>
                        <a:rPr lang="en-GB" sz="1200" dirty="0">
                          <a:latin typeface="Arial" panose="020B0604020202020204" pitchFamily="34" charset="0"/>
                          <a:cs typeface="Arial" panose="020B0604020202020204" pitchFamily="34" charset="0"/>
                        </a:rPr>
                        <a:t>Autumn</a:t>
                      </a:r>
                    </a:p>
                  </a:txBody>
                  <a:tcPr/>
                </a:tc>
                <a:tc>
                  <a:txBody>
                    <a:bodyPr/>
                    <a:lstStyle/>
                    <a:p>
                      <a:r>
                        <a:rPr lang="en-GB" sz="1100" dirty="0">
                          <a:latin typeface="Arial" panose="020B0604020202020204" pitchFamily="34" charset="0"/>
                          <a:cs typeface="Arial" panose="020B0604020202020204" pitchFamily="34" charset="0"/>
                        </a:rPr>
                        <a:t>The season between summer and winter when the weather becomes cooler, and the leaves fall off the trees.</a:t>
                      </a:r>
                    </a:p>
                  </a:txBody>
                  <a:tcPr/>
                </a:tc>
                <a:extLst>
                  <a:ext uri="{0D108BD9-81ED-4DB2-BD59-A6C34878D82A}">
                    <a16:rowId xmlns:a16="http://schemas.microsoft.com/office/drawing/2014/main" val="4204692408"/>
                  </a:ext>
                </a:extLst>
              </a:tr>
              <a:tr h="298646">
                <a:tc>
                  <a:txBody>
                    <a:bodyPr/>
                    <a:lstStyle/>
                    <a:p>
                      <a:r>
                        <a:rPr lang="en-GB" sz="1200" dirty="0">
                          <a:latin typeface="Arial" panose="020B0604020202020204" pitchFamily="34" charset="0"/>
                          <a:cs typeface="Arial" panose="020B0604020202020204" pitchFamily="34" charset="0"/>
                        </a:rPr>
                        <a:t>Family</a:t>
                      </a:r>
                    </a:p>
                  </a:txBody>
                  <a:tcPr/>
                </a:tc>
                <a:tc>
                  <a:txBody>
                    <a:bodyPr/>
                    <a:lstStyle/>
                    <a:p>
                      <a:r>
                        <a:rPr lang="en-GB" sz="1100" dirty="0">
                          <a:latin typeface="Arial" panose="020B0604020202020204" pitchFamily="34" charset="0"/>
                          <a:cs typeface="Arial" panose="020B0604020202020204" pitchFamily="34" charset="0"/>
                        </a:rPr>
                        <a:t>Who we are related to and who we live with. </a:t>
                      </a:r>
                    </a:p>
                  </a:txBody>
                  <a:tcPr/>
                </a:tc>
                <a:extLst>
                  <a:ext uri="{0D108BD9-81ED-4DB2-BD59-A6C34878D82A}">
                    <a16:rowId xmlns:a16="http://schemas.microsoft.com/office/drawing/2014/main" val="3811864862"/>
                  </a:ext>
                </a:extLst>
              </a:tr>
              <a:tr h="343647">
                <a:tc>
                  <a:txBody>
                    <a:bodyPr/>
                    <a:lstStyle/>
                    <a:p>
                      <a:r>
                        <a:rPr lang="en-GB" sz="1200" dirty="0">
                          <a:latin typeface="Arial" panose="020B0604020202020204" pitchFamily="34" charset="0"/>
                          <a:cs typeface="Arial" panose="020B0604020202020204" pitchFamily="34" charset="0"/>
                        </a:rPr>
                        <a:t>Inventor</a:t>
                      </a:r>
                    </a:p>
                  </a:txBody>
                  <a:tcPr/>
                </a:tc>
                <a:tc>
                  <a:txBody>
                    <a:bodyPr/>
                    <a:lstStyle/>
                    <a:p>
                      <a:r>
                        <a:rPr lang="en-GB" sz="1100" dirty="0">
                          <a:latin typeface="Arial" panose="020B0604020202020204" pitchFamily="34" charset="0"/>
                          <a:cs typeface="Arial" panose="020B0604020202020204" pitchFamily="34" charset="0"/>
                        </a:rPr>
                        <a:t>Someone who designs or creates something for the first time.</a:t>
                      </a:r>
                    </a:p>
                  </a:txBody>
                  <a:tcPr/>
                </a:tc>
                <a:extLst>
                  <a:ext uri="{0D108BD9-81ED-4DB2-BD59-A6C34878D82A}">
                    <a16:rowId xmlns:a16="http://schemas.microsoft.com/office/drawing/2014/main" val="66294891"/>
                  </a:ext>
                </a:extLst>
              </a:tr>
              <a:tr h="298646">
                <a:tc>
                  <a:txBody>
                    <a:bodyPr/>
                    <a:lstStyle/>
                    <a:p>
                      <a:r>
                        <a:rPr lang="en-GB" sz="1200" dirty="0">
                          <a:latin typeface="Arial" panose="020B0604020202020204" pitchFamily="34" charset="0"/>
                          <a:cs typeface="Arial" panose="020B0604020202020204" pitchFamily="34" charset="0"/>
                        </a:rPr>
                        <a:t>Engineer</a:t>
                      </a:r>
                    </a:p>
                  </a:txBody>
                  <a:tcPr/>
                </a:tc>
                <a:tc>
                  <a:txBody>
                    <a:bodyPr/>
                    <a:lstStyle/>
                    <a:p>
                      <a:r>
                        <a:rPr lang="en-GB" sz="1100" b="0" i="0" dirty="0">
                          <a:solidFill>
                            <a:srgbClr val="202124"/>
                          </a:solidFill>
                          <a:effectLst/>
                          <a:latin typeface="arial" panose="020B0604020202020204" pitchFamily="34" charset="0"/>
                        </a:rPr>
                        <a:t>A person who designs, builds or looks after machines. </a:t>
                      </a:r>
                      <a:endParaRPr lang="en-GB"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0318953"/>
                  </a:ext>
                </a:extLst>
              </a:tr>
              <a:tr h="611005">
                <a:tc>
                  <a:txBody>
                    <a:bodyPr/>
                    <a:lstStyle/>
                    <a:p>
                      <a:r>
                        <a:rPr lang="en-GB" sz="1200" dirty="0">
                          <a:latin typeface="Arial" panose="020B0604020202020204" pitchFamily="34" charset="0"/>
                          <a:cs typeface="Arial" panose="020B0604020202020204" pitchFamily="34" charset="0"/>
                        </a:rPr>
                        <a:t>Feelings</a:t>
                      </a:r>
                    </a:p>
                  </a:txBody>
                  <a:tcPr/>
                </a:tc>
                <a:tc>
                  <a:txBody>
                    <a:bodyPr/>
                    <a:lstStyle/>
                    <a:p>
                      <a:r>
                        <a:rPr lang="en-GB" sz="1100" dirty="0">
                          <a:latin typeface="Arial" panose="020B0604020202020204" pitchFamily="34" charset="0"/>
                          <a:cs typeface="Arial" panose="020B0604020202020204" pitchFamily="34" charset="0"/>
                        </a:rPr>
                        <a:t>Something that we feel inside. Our emotions and feelings can change depending on what is happening around us.</a:t>
                      </a:r>
                    </a:p>
                  </a:txBody>
                  <a:tcPr/>
                </a:tc>
                <a:extLst>
                  <a:ext uri="{0D108BD9-81ED-4DB2-BD59-A6C34878D82A}">
                    <a16:rowId xmlns:a16="http://schemas.microsoft.com/office/drawing/2014/main" val="1480142800"/>
                  </a:ext>
                </a:extLst>
              </a:tr>
              <a:tr h="597292">
                <a:tc gridSpan="2">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6377824"/>
                  </a:ext>
                </a:extLst>
              </a:tr>
            </a:tbl>
          </a:graphicData>
        </a:graphic>
      </p:graphicFrame>
      <p:pic>
        <p:nvPicPr>
          <p:cNvPr id="12" name="Picture 11">
            <a:extLst>
              <a:ext uri="{FF2B5EF4-FFF2-40B4-BE49-F238E27FC236}">
                <a16:creationId xmlns:a16="http://schemas.microsoft.com/office/drawing/2014/main" id="{D656AC06-C451-F5D8-602D-D77E70F468F3}"/>
              </a:ext>
            </a:extLst>
          </p:cNvPr>
          <p:cNvPicPr>
            <a:picLocks noChangeAspect="1"/>
          </p:cNvPicPr>
          <p:nvPr/>
        </p:nvPicPr>
        <p:blipFill>
          <a:blip r:embed="rId8"/>
          <a:stretch>
            <a:fillRect/>
          </a:stretch>
        </p:blipFill>
        <p:spPr>
          <a:xfrm>
            <a:off x="9889212" y="4966531"/>
            <a:ext cx="2166897" cy="1513491"/>
          </a:xfrm>
          <a:prstGeom prst="rect">
            <a:avLst/>
          </a:prstGeom>
        </p:spPr>
      </p:pic>
    </p:spTree>
    <p:extLst>
      <p:ext uri="{BB962C8B-B14F-4D97-AF65-F5344CB8AC3E}">
        <p14:creationId xmlns:p14="http://schemas.microsoft.com/office/powerpoint/2010/main" val="428689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9527" y="997527"/>
            <a:ext cx="3796146" cy="1154546"/>
          </a:xfrm>
          <a:prstGeom prst="rect">
            <a:avLst/>
          </a:prstGeom>
          <a:noFill/>
        </p:spPr>
        <p:txBody>
          <a:bodyPr wrap="square" rtlCol="0">
            <a:spAutoFit/>
          </a:bodyPr>
          <a:lstStyle/>
          <a:p>
            <a:endParaRPr lang="en-GB" dirty="0"/>
          </a:p>
        </p:txBody>
      </p:sp>
      <p:sp>
        <p:nvSpPr>
          <p:cNvPr id="8" name="TextBox 7"/>
          <p:cNvSpPr txBox="1"/>
          <p:nvPr/>
        </p:nvSpPr>
        <p:spPr>
          <a:xfrm>
            <a:off x="6096000" y="904382"/>
            <a:ext cx="4839822" cy="3539430"/>
          </a:xfrm>
          <a:prstGeom prst="rect">
            <a:avLst/>
          </a:prstGeom>
          <a:noFill/>
          <a:ln w="28575">
            <a:solidFill>
              <a:schemeClr val="accent6">
                <a:lumMod val="75000"/>
              </a:schemeClr>
            </a:solidFill>
          </a:ln>
        </p:spPr>
        <p:txBody>
          <a:bodyPr wrap="square" rtlCol="0">
            <a:spAutoFit/>
          </a:bodyPr>
          <a:lstStyle/>
          <a:p>
            <a:r>
              <a:rPr lang="en-GB" sz="1400" dirty="0">
                <a:latin typeface="Arial" panose="020B0604020202020204" pitchFamily="34" charset="0"/>
                <a:cs typeface="Arial" panose="020B0604020202020204" pitchFamily="34" charset="0"/>
              </a:rPr>
              <a:t>Forest School sessions offer the opportunity for children to become completely immersed in the natural environment, develop their physical, problem-solving and communication skills. </a:t>
            </a:r>
          </a:p>
          <a:p>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Forest School will take place every </a:t>
            </a:r>
            <a:r>
              <a:rPr lang="en-GB" sz="1400" b="1" dirty="0">
                <a:latin typeface="Arial" panose="020B0604020202020204" pitchFamily="34" charset="0"/>
                <a:cs typeface="Arial" panose="020B0604020202020204" pitchFamily="34" charset="0"/>
              </a:rPr>
              <a:t>Tuesday.</a:t>
            </a:r>
          </a:p>
          <a:p>
            <a:r>
              <a:rPr lang="en-GB" sz="1400" dirty="0">
                <a:latin typeface="Arial" panose="020B0604020202020204" pitchFamily="34" charset="0"/>
                <a:cs typeface="Arial" panose="020B0604020202020204" pitchFamily="34" charset="0"/>
              </a:rPr>
              <a:t>Please ensure that your child wears comfortable and appropriate clothing on this day. Children’s legs and arms must be covered so long sleeves and trousers or leggings are a must. We will provide children with waterproof suits. We have some spare wellies, but not enough for everyone, so if your child has a pair at home, we would appreciate you sending them in. Children can leave wellies at school as these are use daily. </a:t>
            </a:r>
          </a:p>
          <a:p>
            <a:r>
              <a:rPr lang="en-GB" sz="1400" dirty="0">
                <a:latin typeface="Arial" panose="020B0604020202020204" pitchFamily="34" charset="0"/>
                <a:cs typeface="Arial" panose="020B0604020202020204" pitchFamily="34" charset="0"/>
              </a:rPr>
              <a:t>It is important that they are prepared for all weathers as we will always be going outside. </a:t>
            </a:r>
          </a:p>
        </p:txBody>
      </p:sp>
      <p:pic>
        <p:nvPicPr>
          <p:cNvPr id="9" name="Picture 8"/>
          <p:cNvPicPr>
            <a:picLocks noChangeAspect="1"/>
          </p:cNvPicPr>
          <p:nvPr/>
        </p:nvPicPr>
        <p:blipFill>
          <a:blip r:embed="rId2"/>
          <a:stretch>
            <a:fillRect/>
          </a:stretch>
        </p:blipFill>
        <p:spPr>
          <a:xfrm>
            <a:off x="1046045" y="819283"/>
            <a:ext cx="4793673" cy="1720797"/>
          </a:xfrm>
          <a:prstGeom prst="rect">
            <a:avLst/>
          </a:prstGeom>
        </p:spPr>
      </p:pic>
      <p:pic>
        <p:nvPicPr>
          <p:cNvPr id="10" name="Picture 9"/>
          <p:cNvPicPr>
            <a:picLocks noChangeAspect="1"/>
          </p:cNvPicPr>
          <p:nvPr/>
        </p:nvPicPr>
        <p:blipFill>
          <a:blip r:embed="rId3"/>
          <a:stretch>
            <a:fillRect/>
          </a:stretch>
        </p:blipFill>
        <p:spPr>
          <a:xfrm>
            <a:off x="3857755" y="2704873"/>
            <a:ext cx="1488620" cy="1488620"/>
          </a:xfrm>
          <a:prstGeom prst="rect">
            <a:avLst/>
          </a:prstGeom>
        </p:spPr>
      </p:pic>
      <p:pic>
        <p:nvPicPr>
          <p:cNvPr id="12" name="Picture 11"/>
          <p:cNvPicPr>
            <a:picLocks noChangeAspect="1"/>
          </p:cNvPicPr>
          <p:nvPr/>
        </p:nvPicPr>
        <p:blipFill>
          <a:blip r:embed="rId4"/>
          <a:stretch>
            <a:fillRect/>
          </a:stretch>
        </p:blipFill>
        <p:spPr>
          <a:xfrm>
            <a:off x="1677611" y="2733781"/>
            <a:ext cx="1697629" cy="853559"/>
          </a:xfrm>
          <a:prstGeom prst="rect">
            <a:avLst/>
          </a:prstGeom>
        </p:spPr>
      </p:pic>
      <p:sp>
        <p:nvSpPr>
          <p:cNvPr id="13" name="TextBox 12"/>
          <p:cNvSpPr txBox="1"/>
          <p:nvPr/>
        </p:nvSpPr>
        <p:spPr>
          <a:xfrm>
            <a:off x="3686894" y="4842712"/>
            <a:ext cx="7248928" cy="1138773"/>
          </a:xfrm>
          <a:prstGeom prst="rect">
            <a:avLst/>
          </a:prstGeom>
          <a:noFill/>
          <a:ln w="28575">
            <a:solidFill>
              <a:srgbClr val="7030A0"/>
            </a:solidFill>
          </a:ln>
        </p:spPr>
        <p:txBody>
          <a:bodyPr wrap="square" rtlCol="0">
            <a:spAutoFit/>
          </a:bodyPr>
          <a:lstStyle/>
          <a:p>
            <a:r>
              <a:rPr lang="en-GB" sz="2000" dirty="0">
                <a:latin typeface="Arial" panose="020B0604020202020204" pitchFamily="34" charset="0"/>
                <a:cs typeface="Arial" panose="020B0604020202020204" pitchFamily="34" charset="0"/>
              </a:rPr>
              <a:t>Please can we remind parents and carers to put your child’s name in their jumpers and cardigans as this makes it easier-  Thank you.</a:t>
            </a:r>
            <a:r>
              <a:rPr lang="en-GB" sz="2800" dirty="0">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a:blip r:embed="rId5"/>
          <a:stretch>
            <a:fillRect/>
          </a:stretch>
        </p:blipFill>
        <p:spPr>
          <a:xfrm>
            <a:off x="2909223" y="192852"/>
            <a:ext cx="466017" cy="432730"/>
          </a:xfrm>
          <a:prstGeom prst="rect">
            <a:avLst/>
          </a:prstGeom>
        </p:spPr>
      </p:pic>
      <p:sp>
        <p:nvSpPr>
          <p:cNvPr id="19" name="Rectangle 18"/>
          <p:cNvSpPr/>
          <p:nvPr/>
        </p:nvSpPr>
        <p:spPr>
          <a:xfrm>
            <a:off x="3179574" y="131270"/>
            <a:ext cx="5863593" cy="523220"/>
          </a:xfrm>
          <a:prstGeom prst="rect">
            <a:avLst/>
          </a:prstGeom>
          <a:effectLst>
            <a:softEdge rad="127000"/>
          </a:effectLst>
        </p:spPr>
        <p:txBody>
          <a:bodyPr wrap="none">
            <a:spAutoFit/>
          </a:bodyPr>
          <a:lstStyle/>
          <a:p>
            <a:pPr lvl="0" algn="ctr" eaLnBrk="0" fontAlgn="base" hangingPunct="0">
              <a:spcBef>
                <a:spcPct val="0"/>
              </a:spcBef>
              <a:spcAft>
                <a:spcPct val="0"/>
              </a:spcAft>
            </a:pPr>
            <a:r>
              <a:rPr lang="en-GB" altLang="en-US" sz="2800" b="1">
                <a:solidFill>
                  <a:srgbClr val="00B050"/>
                </a:solidFill>
                <a:latin typeface="Arial" panose="020B0604020202020204" pitchFamily="34" charset="0"/>
                <a:ea typeface="Calibri" panose="020F0502020204030204" pitchFamily="34" charset="0"/>
                <a:cs typeface="Arial" panose="020B0604020202020204" pitchFamily="34" charset="0"/>
              </a:rPr>
              <a:t>Reception </a:t>
            </a:r>
            <a:r>
              <a:rPr lang="en-GB" altLang="en-US" sz="2800" b="1" dirty="0">
                <a:solidFill>
                  <a:srgbClr val="00B050"/>
                </a:solidFill>
                <a:latin typeface="Arial" panose="020B0604020202020204" pitchFamily="34" charset="0"/>
                <a:ea typeface="Calibri" panose="020F0502020204030204" pitchFamily="34" charset="0"/>
                <a:cs typeface="Arial" panose="020B0604020202020204" pitchFamily="34" charset="0"/>
              </a:rPr>
              <a:t>Learning for Autumn 1</a:t>
            </a:r>
            <a:endParaRPr kumimoji="0" lang="en-GB" altLang="en-US" sz="2000" b="1" i="0" u="none" strike="noStrike" cap="none" normalizeH="0" baseline="0" dirty="0">
              <a:ln>
                <a:noFill/>
              </a:ln>
              <a:solidFill>
                <a:srgbClr val="00B050"/>
              </a:solidFill>
              <a:effectLst/>
              <a:latin typeface="Arial" panose="020B0604020202020204" pitchFamily="34" charset="0"/>
            </a:endParaRPr>
          </a:p>
        </p:txBody>
      </p:sp>
      <p:sp>
        <p:nvSpPr>
          <p:cNvPr id="22" name="TextBox 21"/>
          <p:cNvSpPr txBox="1"/>
          <p:nvPr/>
        </p:nvSpPr>
        <p:spPr>
          <a:xfrm>
            <a:off x="397618" y="4317921"/>
            <a:ext cx="2744613" cy="1661993"/>
          </a:xfrm>
          <a:prstGeom prst="rect">
            <a:avLst/>
          </a:prstGeom>
          <a:noFill/>
          <a:ln w="28575">
            <a:solidFill>
              <a:srgbClr val="7030A0"/>
            </a:solidFill>
          </a:ln>
        </p:spPr>
        <p:txBody>
          <a:bodyPr wrap="square" rtlCol="0">
            <a:spAutoFit/>
          </a:bodyPr>
          <a:lstStyle/>
          <a:p>
            <a:pPr algn="ctr"/>
            <a:r>
              <a:rPr lang="en-GB" b="1" u="sng" dirty="0">
                <a:latin typeface="Arial" panose="020B0604020202020204" pitchFamily="34" charset="0"/>
                <a:cs typeface="Arial" panose="020B0604020202020204" pitchFamily="34" charset="0"/>
              </a:rPr>
              <a:t>PE</a:t>
            </a:r>
          </a:p>
          <a:p>
            <a:pPr algn="ctr"/>
            <a:endParaRPr lang="en-GB" u="sng"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children are taking part in Balance Bike lessons every </a:t>
            </a:r>
            <a:r>
              <a:rPr lang="en-GB" b="1" dirty="0">
                <a:latin typeface="Arial" panose="020B0604020202020204" pitchFamily="34" charset="0"/>
                <a:cs typeface="Arial" panose="020B0604020202020204" pitchFamily="34" charset="0"/>
              </a:rPr>
              <a:t>Thursday. </a:t>
            </a:r>
          </a:p>
          <a:p>
            <a:endParaRPr lang="en-GB" sz="12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33A6773-A3D8-9BBB-9806-A5E5582FCF85}"/>
              </a:ext>
            </a:extLst>
          </p:cNvPr>
          <p:cNvPicPr>
            <a:picLocks noChangeAspect="1"/>
          </p:cNvPicPr>
          <p:nvPr/>
        </p:nvPicPr>
        <p:blipFill>
          <a:blip r:embed="rId6"/>
          <a:stretch>
            <a:fillRect/>
          </a:stretch>
        </p:blipFill>
        <p:spPr>
          <a:xfrm>
            <a:off x="8849457" y="27797"/>
            <a:ext cx="648633" cy="648633"/>
          </a:xfrm>
          <a:prstGeom prst="rect">
            <a:avLst/>
          </a:prstGeom>
        </p:spPr>
      </p:pic>
    </p:spTree>
    <p:extLst>
      <p:ext uri="{BB962C8B-B14F-4D97-AF65-F5344CB8AC3E}">
        <p14:creationId xmlns:p14="http://schemas.microsoft.com/office/powerpoint/2010/main" val="3038598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4" ma:contentTypeDescription="Create a new document." ma:contentTypeScope="" ma:versionID="3ad53a5ead3f9db0904571b272c86c5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6558724928b5459cd39869abaee4648c"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a8e3918-8589-4699-a0be-3034bfa6572a}"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16021-BD62-4EDE-A786-1807C5395B97}">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6a051225-211a-4978-8e1f-418ef71e904e"/>
    <ds:schemaRef ds:uri="http://purl.org/dc/dcmitype/"/>
    <ds:schemaRef ds:uri="http://www.w3.org/XML/1998/namespace"/>
    <ds:schemaRef ds:uri="8b373f33-a440-4ef8-82f6-332943134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8274CE9-C495-4CDC-9A28-0E43CF343754}">
  <ds:schemaRefs>
    <ds:schemaRef ds:uri="http://schemas.microsoft.com/sharepoint/v3/contenttype/forms"/>
  </ds:schemaRefs>
</ds:datastoreItem>
</file>

<file path=customXml/itemProps3.xml><?xml version="1.0" encoding="utf-8"?>
<ds:datastoreItem xmlns:ds="http://schemas.openxmlformats.org/officeDocument/2006/customXml" ds:itemID="{D0A8E15A-D6EF-4FF0-AF18-2E5037507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3f33-a440-4ef8-82f6-332943134ace"/>
    <ds:schemaRef ds:uri="6a051225-211a-4978-8e1f-418ef71e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978</TotalTime>
  <Words>704</Words>
  <Application>Microsoft Office PowerPoint</Application>
  <PresentationFormat>Widescreen</PresentationFormat>
  <Paragraphs>53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vt:lpstr>
      <vt:lpstr>Calibri</vt:lpstr>
      <vt:lpstr>Calibri Light</vt:lpstr>
      <vt:lpstr>Poppins</vt:lpstr>
      <vt:lpstr>Office Theme</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Ward.S</dc:creator>
  <cp:lastModifiedBy>Pybus, K</cp:lastModifiedBy>
  <cp:revision>82</cp:revision>
  <dcterms:created xsi:type="dcterms:W3CDTF">2022-10-25T18:05:51Z</dcterms:created>
  <dcterms:modified xsi:type="dcterms:W3CDTF">2023-09-18T10:13:59Z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Order">
    <vt:r8>3552100</vt:r8>
  </property>
  <property fmtid="{D5CDD505-2E9C-101B-9397-08002B2CF9AE}" pid="4" name="MediaServiceImageTags">
    <vt:lpwstr/>
  </property>
</Properties>
</file>