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79" autoAdjust="0"/>
    <p:restoredTop sz="94660"/>
  </p:normalViewPr>
  <p:slideViewPr>
    <p:cSldViewPr snapToGrid="0">
      <p:cViewPr>
        <p:scale>
          <a:sx n="130" d="100"/>
          <a:sy n="130" d="100"/>
        </p:scale>
        <p:origin x="-3522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79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87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6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68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25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75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35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36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27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2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5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A6230-4C44-4065-ACF9-7FA29E017B1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CA31-67F4-4BB2-99B1-D28241319A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4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Relationship Id="rId35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traight Connector 105"/>
          <p:cNvCxnSpPr/>
          <p:nvPr/>
        </p:nvCxnSpPr>
        <p:spPr>
          <a:xfrm>
            <a:off x="1658598" y="4291072"/>
            <a:ext cx="3435" cy="426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230495" y="3291767"/>
            <a:ext cx="1747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CLASSIFICATION</a:t>
            </a:r>
          </a:p>
          <a:p>
            <a:pPr algn="ctr"/>
            <a:r>
              <a:rPr lang="en-GB" b="1" dirty="0" smtClean="0"/>
              <a:t>OF LIVING </a:t>
            </a:r>
          </a:p>
          <a:p>
            <a:pPr algn="ctr"/>
            <a:r>
              <a:rPr lang="en-GB" b="1" dirty="0" smtClean="0"/>
              <a:t>THINGS</a:t>
            </a:r>
          </a:p>
          <a:p>
            <a:endParaRPr lang="en-GB" b="1" dirty="0"/>
          </a:p>
        </p:txBody>
      </p:sp>
      <p:sp>
        <p:nvSpPr>
          <p:cNvPr id="101" name="Oval 100"/>
          <p:cNvSpPr/>
          <p:nvPr/>
        </p:nvSpPr>
        <p:spPr>
          <a:xfrm>
            <a:off x="5273883" y="2581141"/>
            <a:ext cx="1646909" cy="17026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pic>
        <p:nvPicPr>
          <p:cNvPr id="102" name="Picture 10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4342" y="2692737"/>
            <a:ext cx="645987" cy="619223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101" idx="2"/>
          </p:cNvCxnSpPr>
          <p:nvPr/>
        </p:nvCxnSpPr>
        <p:spPr>
          <a:xfrm flipH="1" flipV="1">
            <a:off x="2948159" y="3427437"/>
            <a:ext cx="2325724" cy="50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49978" y="4477558"/>
            <a:ext cx="102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PLANTS</a:t>
            </a:r>
            <a:endParaRPr lang="en-GB" sz="1600" b="1" dirty="0"/>
          </a:p>
        </p:txBody>
      </p:sp>
      <p:cxnSp>
        <p:nvCxnSpPr>
          <p:cNvPr id="61" name="Straight Connector 60"/>
          <p:cNvCxnSpPr>
            <a:stCxn id="101" idx="0"/>
            <a:endCxn id="63" idx="4"/>
          </p:cNvCxnSpPr>
          <p:nvPr/>
        </p:nvCxnSpPr>
        <p:spPr>
          <a:xfrm flipH="1" flipV="1">
            <a:off x="6094046" y="2109958"/>
            <a:ext cx="3292" cy="4711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5601186" y="1086790"/>
            <a:ext cx="985720" cy="10231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9" name="Picture 10" descr="Image result for question mark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493" y="1144481"/>
            <a:ext cx="388597" cy="388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TextBox 82"/>
          <p:cNvSpPr txBox="1"/>
          <p:nvPr/>
        </p:nvSpPr>
        <p:spPr>
          <a:xfrm>
            <a:off x="5555878" y="1464277"/>
            <a:ext cx="1110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HOW DOES IT WORK?</a:t>
            </a:r>
            <a:endParaRPr lang="en-GB" sz="1400" b="1" dirty="0"/>
          </a:p>
        </p:txBody>
      </p:sp>
      <p:sp>
        <p:nvSpPr>
          <p:cNvPr id="86" name="Rectangle 85"/>
          <p:cNvSpPr/>
          <p:nvPr/>
        </p:nvSpPr>
        <p:spPr>
          <a:xfrm>
            <a:off x="3873344" y="2099446"/>
            <a:ext cx="12435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sorts </a:t>
            </a:r>
            <a:r>
              <a:rPr lang="en-GB" sz="1400" dirty="0"/>
              <a:t>living things into </a:t>
            </a:r>
            <a:r>
              <a:rPr lang="en-GB" sz="1400" dirty="0" smtClean="0"/>
              <a:t>groups</a:t>
            </a:r>
            <a:endParaRPr lang="en-GB" sz="1400" dirty="0"/>
          </a:p>
        </p:txBody>
      </p:sp>
      <p:sp>
        <p:nvSpPr>
          <p:cNvPr id="87" name="Rectangle 86"/>
          <p:cNvSpPr/>
          <p:nvPr/>
        </p:nvSpPr>
        <p:spPr>
          <a:xfrm>
            <a:off x="3157911" y="1094563"/>
            <a:ext cx="18946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g</a:t>
            </a:r>
            <a:r>
              <a:rPr lang="en-GB" sz="1400" dirty="0" smtClean="0"/>
              <a:t>roups organisms based </a:t>
            </a:r>
            <a:r>
              <a:rPr lang="en-GB" sz="1400" dirty="0"/>
              <a:t>on shared characteristics or features</a:t>
            </a:r>
          </a:p>
        </p:txBody>
      </p:sp>
      <p:pic>
        <p:nvPicPr>
          <p:cNvPr id="89" name="Picture 12" descr="Image result for grouping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893" y="1918177"/>
            <a:ext cx="721979" cy="72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characteristics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296" y="1270676"/>
            <a:ext cx="605278" cy="60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Image result for world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932" y="1338779"/>
            <a:ext cx="506948" cy="50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6" name="Rectangle 155"/>
          <p:cNvSpPr/>
          <p:nvPr/>
        </p:nvSpPr>
        <p:spPr>
          <a:xfrm>
            <a:off x="7448354" y="1217443"/>
            <a:ext cx="15609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h</a:t>
            </a:r>
            <a:r>
              <a:rPr lang="en-GB" sz="1400" dirty="0" smtClean="0"/>
              <a:t>elps us make sense of the world</a:t>
            </a:r>
            <a:endParaRPr lang="en-GB" sz="1400" dirty="0"/>
          </a:p>
        </p:txBody>
      </p:sp>
      <p:sp>
        <p:nvSpPr>
          <p:cNvPr id="93" name="Rectangle 92"/>
          <p:cNvSpPr/>
          <p:nvPr/>
        </p:nvSpPr>
        <p:spPr>
          <a:xfrm>
            <a:off x="3349409" y="294183"/>
            <a:ext cx="21141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u</a:t>
            </a:r>
            <a:r>
              <a:rPr lang="en-GB" sz="1400" dirty="0" smtClean="0"/>
              <a:t>ses an accepted universal </a:t>
            </a:r>
            <a:r>
              <a:rPr lang="en-GB" sz="1400" dirty="0"/>
              <a:t>biological language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115773" y="61074"/>
            <a:ext cx="20675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uses </a:t>
            </a:r>
            <a:r>
              <a:rPr lang="en-GB" sz="1400" dirty="0"/>
              <a:t>a hierarchical system</a:t>
            </a:r>
          </a:p>
        </p:txBody>
      </p:sp>
      <p:pic>
        <p:nvPicPr>
          <p:cNvPr id="95" name="Picture 20" descr="Image result for languag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636" y="497818"/>
            <a:ext cx="699833" cy="69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Rectangle 125"/>
          <p:cNvSpPr/>
          <p:nvPr/>
        </p:nvSpPr>
        <p:spPr>
          <a:xfrm>
            <a:off x="7296395" y="2110442"/>
            <a:ext cx="1864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without </a:t>
            </a:r>
            <a:r>
              <a:rPr lang="en-GB" sz="1400" dirty="0"/>
              <a:t>them the world would be chaos</a:t>
            </a:r>
          </a:p>
        </p:txBody>
      </p:sp>
      <p:pic>
        <p:nvPicPr>
          <p:cNvPr id="1027" name="Picture 26" descr="Image result for chaos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51" t="15831" r="19654" b="35514"/>
          <a:stretch/>
        </p:blipFill>
        <p:spPr bwMode="auto">
          <a:xfrm>
            <a:off x="6608944" y="1929179"/>
            <a:ext cx="706681" cy="62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1028"/>
          <p:cNvSpPr/>
          <p:nvPr/>
        </p:nvSpPr>
        <p:spPr>
          <a:xfrm>
            <a:off x="7169893" y="514917"/>
            <a:ext cx="20487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make everyday life easier</a:t>
            </a:r>
            <a:endParaRPr lang="en-GB" sz="1400" dirty="0"/>
          </a:p>
        </p:txBody>
      </p:sp>
      <p:pic>
        <p:nvPicPr>
          <p:cNvPr id="1031" name="Picture 28" descr="Image result for everyday life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109" y="502021"/>
            <a:ext cx="604574" cy="60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1" name="Straight Connector 170"/>
          <p:cNvCxnSpPr/>
          <p:nvPr/>
        </p:nvCxnSpPr>
        <p:spPr>
          <a:xfrm flipH="1" flipV="1">
            <a:off x="6918611" y="3417392"/>
            <a:ext cx="2417894" cy="100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TextBox 171"/>
          <p:cNvSpPr txBox="1"/>
          <p:nvPr/>
        </p:nvSpPr>
        <p:spPr>
          <a:xfrm>
            <a:off x="7365946" y="3119885"/>
            <a:ext cx="2082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MICRO-ORGANISMS</a:t>
            </a:r>
            <a:endParaRPr lang="en-GB" sz="1600" b="1" dirty="0"/>
          </a:p>
        </p:txBody>
      </p:sp>
      <p:sp>
        <p:nvSpPr>
          <p:cNvPr id="178" name="Oval 177"/>
          <p:cNvSpPr/>
          <p:nvPr/>
        </p:nvSpPr>
        <p:spPr>
          <a:xfrm>
            <a:off x="9343932" y="2915853"/>
            <a:ext cx="985720" cy="102316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9" name="Picture 17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87363" y="3118814"/>
            <a:ext cx="681654" cy="640422"/>
          </a:xfrm>
          <a:prstGeom prst="rect">
            <a:avLst/>
          </a:prstGeom>
        </p:spPr>
      </p:pic>
      <p:cxnSp>
        <p:nvCxnSpPr>
          <p:cNvPr id="180" name="Straight Connector 179"/>
          <p:cNvCxnSpPr>
            <a:stCxn id="221" idx="0"/>
            <a:endCxn id="101" idx="4"/>
          </p:cNvCxnSpPr>
          <p:nvPr/>
        </p:nvCxnSpPr>
        <p:spPr>
          <a:xfrm flipH="1" flipV="1">
            <a:off x="6097338" y="4283783"/>
            <a:ext cx="6900" cy="5090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Straight Connector 1046"/>
          <p:cNvCxnSpPr>
            <a:stCxn id="178" idx="0"/>
          </p:cNvCxnSpPr>
          <p:nvPr/>
        </p:nvCxnSpPr>
        <p:spPr>
          <a:xfrm flipV="1">
            <a:off x="9836792" y="2540895"/>
            <a:ext cx="0" cy="3749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9317736" y="1252845"/>
            <a:ext cx="194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c</a:t>
            </a:r>
            <a:r>
              <a:rPr lang="en-GB" sz="1400" dirty="0" smtClean="0"/>
              <a:t>an only be seen using</a:t>
            </a:r>
          </a:p>
          <a:p>
            <a:r>
              <a:rPr lang="en-GB" sz="1400" dirty="0"/>
              <a:t> </a:t>
            </a:r>
            <a:r>
              <a:rPr lang="en-GB" sz="1400" dirty="0" smtClean="0"/>
              <a:t>a microscope</a:t>
            </a:r>
            <a:endParaRPr lang="en-GB" sz="1400" dirty="0"/>
          </a:p>
        </p:txBody>
      </p:sp>
      <p:pic>
        <p:nvPicPr>
          <p:cNvPr id="129" name="Picture 30" descr="Image result for microscope icon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336" y="1791154"/>
            <a:ext cx="565509" cy="56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5" name="Straight Connector 184"/>
          <p:cNvCxnSpPr>
            <a:stCxn id="178" idx="7"/>
          </p:cNvCxnSpPr>
          <p:nvPr/>
        </p:nvCxnSpPr>
        <p:spPr>
          <a:xfrm flipV="1">
            <a:off x="10185297" y="2769078"/>
            <a:ext cx="275008" cy="2966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10337079" y="3439025"/>
            <a:ext cx="361166" cy="50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10169017" y="1934924"/>
            <a:ext cx="20260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dirty="0"/>
              <a:t>Some animals and plants are microorganisms</a:t>
            </a:r>
            <a:endParaRPr lang="en-GB" sz="1400" dirty="0"/>
          </a:p>
        </p:txBody>
      </p:sp>
      <p:pic>
        <p:nvPicPr>
          <p:cNvPr id="1056" name="Picture 32" descr="Image result for micro animals ic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457" y="2434197"/>
            <a:ext cx="435437" cy="43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ectangle 137"/>
          <p:cNvSpPr/>
          <p:nvPr/>
        </p:nvSpPr>
        <p:spPr>
          <a:xfrm>
            <a:off x="11123759" y="3165827"/>
            <a:ext cx="10682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1400" dirty="0" smtClean="0"/>
              <a:t>Fungi</a:t>
            </a:r>
          </a:p>
          <a:p>
            <a:r>
              <a:rPr lang="en-GB" sz="1400" dirty="0" smtClean="0"/>
              <a:t>(e.g. mould)</a:t>
            </a:r>
            <a:endParaRPr lang="en-GB" sz="1400" dirty="0"/>
          </a:p>
        </p:txBody>
      </p:sp>
      <p:pic>
        <p:nvPicPr>
          <p:cNvPr id="196" name="Picture 19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706806" y="3135648"/>
            <a:ext cx="499078" cy="485214"/>
          </a:xfrm>
          <a:prstGeom prst="rect">
            <a:avLst/>
          </a:prstGeom>
        </p:spPr>
      </p:pic>
      <p:cxnSp>
        <p:nvCxnSpPr>
          <p:cNvPr id="197" name="Straight Connector 196"/>
          <p:cNvCxnSpPr>
            <a:endCxn id="178" idx="5"/>
          </p:cNvCxnSpPr>
          <p:nvPr/>
        </p:nvCxnSpPr>
        <p:spPr>
          <a:xfrm flipH="1" flipV="1">
            <a:off x="10185297" y="3789182"/>
            <a:ext cx="303415" cy="296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0" name="Picture 19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557420" y="3990222"/>
            <a:ext cx="451474" cy="454156"/>
          </a:xfrm>
          <a:prstGeom prst="rect">
            <a:avLst/>
          </a:prstGeom>
        </p:spPr>
      </p:pic>
      <p:sp>
        <p:nvSpPr>
          <p:cNvPr id="201" name="Rectangle 200"/>
          <p:cNvSpPr/>
          <p:nvPr/>
        </p:nvSpPr>
        <p:spPr>
          <a:xfrm>
            <a:off x="10956345" y="4243729"/>
            <a:ext cx="11897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Bacteria</a:t>
            </a:r>
          </a:p>
          <a:p>
            <a:r>
              <a:rPr lang="en-GB" sz="1400" dirty="0" smtClean="0"/>
              <a:t>(single celled)</a:t>
            </a:r>
            <a:endParaRPr lang="en-GB" sz="1400" dirty="0"/>
          </a:p>
        </p:txBody>
      </p:sp>
      <p:cxnSp>
        <p:nvCxnSpPr>
          <p:cNvPr id="202" name="Straight Connector 201"/>
          <p:cNvCxnSpPr>
            <a:stCxn id="178" idx="4"/>
          </p:cNvCxnSpPr>
          <p:nvPr/>
        </p:nvCxnSpPr>
        <p:spPr>
          <a:xfrm>
            <a:off x="9836792" y="3939021"/>
            <a:ext cx="0" cy="41340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Picture 14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608172" y="4473409"/>
            <a:ext cx="457240" cy="457240"/>
          </a:xfrm>
          <a:prstGeom prst="rect">
            <a:avLst/>
          </a:prstGeom>
        </p:spPr>
      </p:pic>
      <p:sp>
        <p:nvSpPr>
          <p:cNvPr id="210" name="Rectangle 209"/>
          <p:cNvSpPr/>
          <p:nvPr/>
        </p:nvSpPr>
        <p:spPr>
          <a:xfrm>
            <a:off x="9420930" y="4898615"/>
            <a:ext cx="149617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Virus (unusual micro-organism,</a:t>
            </a:r>
          </a:p>
          <a:p>
            <a:r>
              <a:rPr lang="en-GB" altLang="en-US" sz="1400" dirty="0"/>
              <a:t>infectious agents that </a:t>
            </a:r>
            <a:r>
              <a:rPr lang="en-GB" altLang="en-US" sz="1400" dirty="0" smtClean="0"/>
              <a:t>replicate inside cells)</a:t>
            </a:r>
            <a:endParaRPr lang="en-GB" sz="1400" dirty="0"/>
          </a:p>
        </p:txBody>
      </p:sp>
      <p:pic>
        <p:nvPicPr>
          <p:cNvPr id="148" name="Picture 34" descr="Image result for hierarchical ic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967" y="262328"/>
            <a:ext cx="654158" cy="65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36" descr="Image result for plants ico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394" y="4283783"/>
            <a:ext cx="545992" cy="54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" name="Picture 50" descr="Image result for animal icon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5" t="11906" r="12743" b="18053"/>
          <a:stretch/>
        </p:blipFill>
        <p:spPr bwMode="auto">
          <a:xfrm>
            <a:off x="3412395" y="2915853"/>
            <a:ext cx="428956" cy="44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8" name="TextBox 217"/>
          <p:cNvSpPr txBox="1"/>
          <p:nvPr/>
        </p:nvSpPr>
        <p:spPr>
          <a:xfrm>
            <a:off x="3838188" y="3118814"/>
            <a:ext cx="1024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ANIMALS</a:t>
            </a:r>
            <a:endParaRPr lang="en-GB" sz="1600" b="1" dirty="0"/>
          </a:p>
        </p:txBody>
      </p:sp>
      <p:sp>
        <p:nvSpPr>
          <p:cNvPr id="153" name="Oval 152"/>
          <p:cNvSpPr/>
          <p:nvPr/>
        </p:nvSpPr>
        <p:spPr>
          <a:xfrm>
            <a:off x="2663306" y="3291767"/>
            <a:ext cx="293800" cy="2782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1" name="Oval 220"/>
          <p:cNvSpPr/>
          <p:nvPr/>
        </p:nvSpPr>
        <p:spPr>
          <a:xfrm>
            <a:off x="5957338" y="4792858"/>
            <a:ext cx="293800" cy="30777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8" name="Straight Connector 227"/>
          <p:cNvCxnSpPr>
            <a:stCxn id="63" idx="0"/>
            <a:endCxn id="148" idx="2"/>
          </p:cNvCxnSpPr>
          <p:nvPr/>
        </p:nvCxnSpPr>
        <p:spPr>
          <a:xfrm flipV="1">
            <a:off x="6094046" y="916486"/>
            <a:ext cx="0" cy="17030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>
            <a:stCxn id="63" idx="7"/>
          </p:cNvCxnSpPr>
          <p:nvPr/>
        </p:nvCxnSpPr>
        <p:spPr>
          <a:xfrm flipV="1">
            <a:off x="6442551" y="1086790"/>
            <a:ext cx="166393" cy="1498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flipV="1">
            <a:off x="6575687" y="1603778"/>
            <a:ext cx="224272" cy="3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 flipV="1">
            <a:off x="5403032" y="1603889"/>
            <a:ext cx="188330" cy="14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>
            <a:stCxn id="63" idx="5"/>
          </p:cNvCxnSpPr>
          <p:nvPr/>
        </p:nvCxnSpPr>
        <p:spPr>
          <a:xfrm>
            <a:off x="6442551" y="1960119"/>
            <a:ext cx="154179" cy="13849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5591181" y="1968197"/>
            <a:ext cx="156812" cy="1529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>
            <a:endCxn id="63" idx="1"/>
          </p:cNvCxnSpPr>
          <p:nvPr/>
        </p:nvCxnSpPr>
        <p:spPr>
          <a:xfrm>
            <a:off x="5583057" y="1083800"/>
            <a:ext cx="162484" cy="152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>
            <a:endCxn id="153" idx="1"/>
          </p:cNvCxnSpPr>
          <p:nvPr/>
        </p:nvCxnSpPr>
        <p:spPr>
          <a:xfrm>
            <a:off x="2484979" y="3116433"/>
            <a:ext cx="221353" cy="2160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endCxn id="153" idx="3"/>
          </p:cNvCxnSpPr>
          <p:nvPr/>
        </p:nvCxnSpPr>
        <p:spPr>
          <a:xfrm flipV="1">
            <a:off x="2502671" y="3529257"/>
            <a:ext cx="203661" cy="2294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907962" y="2813534"/>
            <a:ext cx="1238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VERTEBRATES</a:t>
            </a:r>
            <a:endParaRPr lang="en-GB" sz="1400" b="1" dirty="0"/>
          </a:p>
        </p:txBody>
      </p:sp>
      <p:sp>
        <p:nvSpPr>
          <p:cNvPr id="263" name="TextBox 262"/>
          <p:cNvSpPr txBox="1"/>
          <p:nvPr/>
        </p:nvSpPr>
        <p:spPr>
          <a:xfrm>
            <a:off x="837688" y="3727401"/>
            <a:ext cx="1377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INVERTEBRATES</a:t>
            </a:r>
            <a:endParaRPr lang="en-GB" sz="1400" b="1" dirty="0"/>
          </a:p>
        </p:txBody>
      </p:sp>
      <p:pic>
        <p:nvPicPr>
          <p:cNvPr id="264" name="Picture 26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055361" y="2562092"/>
            <a:ext cx="371447" cy="682892"/>
          </a:xfrm>
          <a:prstGeom prst="rect">
            <a:avLst/>
          </a:prstGeom>
        </p:spPr>
      </p:pic>
      <p:pic>
        <p:nvPicPr>
          <p:cNvPr id="265" name="Picture 264"/>
          <p:cNvPicPr>
            <a:picLocks noChangeAspect="1"/>
          </p:cNvPicPr>
          <p:nvPr/>
        </p:nvPicPr>
        <p:blipFill rotWithShape="1">
          <a:blip r:embed="rId20"/>
          <a:srcRect l="3142" t="15653"/>
          <a:stretch/>
        </p:blipFill>
        <p:spPr>
          <a:xfrm>
            <a:off x="2159786" y="3804061"/>
            <a:ext cx="740457" cy="27811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666800" y="2287671"/>
            <a:ext cx="3435" cy="426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605903" y="2288019"/>
            <a:ext cx="2027273" cy="3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614461" y="1167151"/>
            <a:ext cx="5639" cy="112334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118826" y="1854145"/>
            <a:ext cx="3435" cy="426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666720" y="1215378"/>
            <a:ext cx="1718" cy="1082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109930" y="1852778"/>
            <a:ext cx="3435" cy="426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600521" y="1270013"/>
            <a:ext cx="12072" cy="101539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953" y="402441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A</a:t>
            </a:r>
            <a:r>
              <a:rPr lang="en-GB" sz="1400" dirty="0" smtClean="0"/>
              <a:t>mphibians</a:t>
            </a:r>
            <a:endParaRPr lang="en-GB" sz="1400" dirty="0"/>
          </a:p>
        </p:txBody>
      </p:sp>
      <p:sp>
        <p:nvSpPr>
          <p:cNvPr id="82" name="Oval 81"/>
          <p:cNvSpPr/>
          <p:nvPr/>
        </p:nvSpPr>
        <p:spPr>
          <a:xfrm>
            <a:off x="1523818" y="2539794"/>
            <a:ext cx="293800" cy="270016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1858577" y="1145311"/>
            <a:ext cx="54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B</a:t>
            </a:r>
            <a:r>
              <a:rPr lang="en-GB" sz="1400" dirty="0" smtClean="0"/>
              <a:t>irds</a:t>
            </a:r>
            <a:endParaRPr lang="en-GB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2282828" y="404685"/>
            <a:ext cx="909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M</a:t>
            </a:r>
            <a:r>
              <a:rPr lang="en-GB" sz="1400" dirty="0" smtClean="0"/>
              <a:t>ammals</a:t>
            </a:r>
            <a:endParaRPr lang="en-GB" sz="1400" dirty="0"/>
          </a:p>
        </p:txBody>
      </p:sp>
      <p:sp>
        <p:nvSpPr>
          <p:cNvPr id="88" name="TextBox 87"/>
          <p:cNvSpPr txBox="1"/>
          <p:nvPr/>
        </p:nvSpPr>
        <p:spPr>
          <a:xfrm>
            <a:off x="1420939" y="398636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</a:t>
            </a:r>
            <a:r>
              <a:rPr lang="en-GB" sz="1400" dirty="0" smtClean="0"/>
              <a:t>ish</a:t>
            </a:r>
            <a:endParaRPr lang="en-GB" sz="1400" dirty="0"/>
          </a:p>
        </p:txBody>
      </p:sp>
      <p:sp>
        <p:nvSpPr>
          <p:cNvPr id="90" name="TextBox 89"/>
          <p:cNvSpPr txBox="1"/>
          <p:nvPr/>
        </p:nvSpPr>
        <p:spPr>
          <a:xfrm>
            <a:off x="758473" y="1145312"/>
            <a:ext cx="767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R</a:t>
            </a:r>
            <a:r>
              <a:rPr lang="en-GB" sz="1400" dirty="0" smtClean="0"/>
              <a:t>eptiles</a:t>
            </a:r>
            <a:endParaRPr lang="en-GB" sz="1400" dirty="0"/>
          </a:p>
        </p:txBody>
      </p:sp>
      <p:sp>
        <p:nvSpPr>
          <p:cNvPr id="92" name="Oval 91"/>
          <p:cNvSpPr/>
          <p:nvPr/>
        </p:nvSpPr>
        <p:spPr>
          <a:xfrm>
            <a:off x="523064" y="1106313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1574267" y="1115154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2516282" y="1106313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/>
          <p:cNvSpPr/>
          <p:nvPr/>
        </p:nvSpPr>
        <p:spPr>
          <a:xfrm>
            <a:off x="1021270" y="1802696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2013199" y="1801986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Image result for amphibian icon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3" r="16745"/>
          <a:stretch/>
        </p:blipFill>
        <p:spPr bwMode="auto">
          <a:xfrm>
            <a:off x="411552" y="585781"/>
            <a:ext cx="451414" cy="66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snake icon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934" y="1376451"/>
            <a:ext cx="417233" cy="417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fish icon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831" y="580083"/>
            <a:ext cx="556435" cy="556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bird icon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45" y="1378979"/>
            <a:ext cx="424814" cy="42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bear icon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246" y="582658"/>
            <a:ext cx="562653" cy="56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Oval 104"/>
          <p:cNvSpPr/>
          <p:nvPr/>
        </p:nvSpPr>
        <p:spPr>
          <a:xfrm>
            <a:off x="1517482" y="4020832"/>
            <a:ext cx="293800" cy="274073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303301" y="4718533"/>
            <a:ext cx="264485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303301" y="4700947"/>
            <a:ext cx="0" cy="382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Rectangle 224"/>
          <p:cNvSpPr/>
          <p:nvPr/>
        </p:nvSpPr>
        <p:spPr>
          <a:xfrm>
            <a:off x="328975" y="6390875"/>
            <a:ext cx="11312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E</a:t>
            </a:r>
            <a:r>
              <a:rPr lang="en-GB" sz="1400" dirty="0" smtClean="0"/>
              <a:t>chinoderms</a:t>
            </a:r>
            <a:endParaRPr lang="en-GB" sz="1400" dirty="0"/>
          </a:p>
        </p:txBody>
      </p:sp>
      <p:sp>
        <p:nvSpPr>
          <p:cNvPr id="226" name="Rectangle 225"/>
          <p:cNvSpPr/>
          <p:nvPr/>
        </p:nvSpPr>
        <p:spPr>
          <a:xfrm>
            <a:off x="-74978" y="5553456"/>
            <a:ext cx="7580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P</a:t>
            </a:r>
            <a:r>
              <a:rPr lang="en-GB" sz="1400" dirty="0" smtClean="0"/>
              <a:t>orifera</a:t>
            </a:r>
            <a:endParaRPr lang="en-GB" sz="1400" dirty="0"/>
          </a:p>
        </p:txBody>
      </p:sp>
      <p:sp>
        <p:nvSpPr>
          <p:cNvPr id="227" name="Rectangle 226"/>
          <p:cNvSpPr/>
          <p:nvPr/>
        </p:nvSpPr>
        <p:spPr>
          <a:xfrm>
            <a:off x="945451" y="5553457"/>
            <a:ext cx="8162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A</a:t>
            </a:r>
            <a:r>
              <a:rPr lang="en-GB" sz="1400" dirty="0" smtClean="0"/>
              <a:t>nnelids</a:t>
            </a:r>
            <a:endParaRPr lang="en-GB" sz="1400" dirty="0"/>
          </a:p>
        </p:txBody>
      </p:sp>
      <p:sp>
        <p:nvSpPr>
          <p:cNvPr id="229" name="Rectangle 228"/>
          <p:cNvSpPr/>
          <p:nvPr/>
        </p:nvSpPr>
        <p:spPr>
          <a:xfrm>
            <a:off x="1580947" y="6390989"/>
            <a:ext cx="8274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Molluscs</a:t>
            </a:r>
          </a:p>
        </p:txBody>
      </p:sp>
      <p:sp>
        <p:nvSpPr>
          <p:cNvPr id="230" name="Rectangle 229"/>
          <p:cNvSpPr/>
          <p:nvPr/>
        </p:nvSpPr>
        <p:spPr>
          <a:xfrm>
            <a:off x="1938130" y="5535806"/>
            <a:ext cx="1015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Arthropods</a:t>
            </a:r>
          </a:p>
        </p:txBody>
      </p:sp>
      <p:sp>
        <p:nvSpPr>
          <p:cNvPr id="233" name="Rectangle 232"/>
          <p:cNvSpPr/>
          <p:nvPr/>
        </p:nvSpPr>
        <p:spPr>
          <a:xfrm>
            <a:off x="2472709" y="6390875"/>
            <a:ext cx="9541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Cnidarians</a:t>
            </a:r>
          </a:p>
        </p:txBody>
      </p:sp>
      <p:cxnSp>
        <p:nvCxnSpPr>
          <p:cNvPr id="123" name="Straight Connector 122"/>
          <p:cNvCxnSpPr/>
          <p:nvPr/>
        </p:nvCxnSpPr>
        <p:spPr>
          <a:xfrm>
            <a:off x="850727" y="4716387"/>
            <a:ext cx="1718" cy="1082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1353056" y="4733552"/>
            <a:ext cx="3435" cy="426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1908277" y="4728281"/>
            <a:ext cx="1718" cy="1082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430974" y="4728281"/>
            <a:ext cx="3435" cy="4263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2954812" y="4700947"/>
            <a:ext cx="1718" cy="10827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9" name="Picture 14" descr="Image result for star fish icon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22" y="5877098"/>
            <a:ext cx="529262" cy="52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Image result for sponge icon"/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6" y="5171346"/>
            <a:ext cx="533081" cy="41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Image result for worm ico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620" y="5072284"/>
            <a:ext cx="618760" cy="61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mollusc ico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037" y="5889607"/>
            <a:ext cx="546671" cy="54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crab icon"/>
          <p:cNvPicPr>
            <a:picLocks noChangeAspect="1" noChangeArrowheads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6" t="12208" r="10920" b="14397"/>
          <a:stretch/>
        </p:blipFill>
        <p:spPr bwMode="auto">
          <a:xfrm>
            <a:off x="2224800" y="5199149"/>
            <a:ext cx="435517" cy="42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Image result for anemone icon"/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288" y="5828222"/>
            <a:ext cx="646057" cy="64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5" name="Straight Connector 244"/>
          <p:cNvCxnSpPr>
            <a:stCxn id="221" idx="2"/>
          </p:cNvCxnSpPr>
          <p:nvPr/>
        </p:nvCxnSpPr>
        <p:spPr>
          <a:xfrm flipH="1" flipV="1">
            <a:off x="4978935" y="4941475"/>
            <a:ext cx="978403" cy="52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flipH="1" flipV="1">
            <a:off x="6251138" y="4941475"/>
            <a:ext cx="978403" cy="52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3585096" y="4703538"/>
            <a:ext cx="1542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Non - Vascular</a:t>
            </a:r>
          </a:p>
          <a:p>
            <a:r>
              <a:rPr lang="en-GB" sz="1400" dirty="0" smtClean="0"/>
              <a:t>(has no true roots)</a:t>
            </a:r>
            <a:endParaRPr lang="en-GB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7197228" y="4703538"/>
            <a:ext cx="96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Vascular</a:t>
            </a:r>
          </a:p>
          <a:p>
            <a:pPr algn="ctr"/>
            <a:r>
              <a:rPr lang="en-GB" sz="1400" dirty="0" smtClean="0"/>
              <a:t>(has roots)</a:t>
            </a:r>
            <a:endParaRPr lang="en-GB" sz="1400" dirty="0"/>
          </a:p>
        </p:txBody>
      </p:sp>
      <p:cxnSp>
        <p:nvCxnSpPr>
          <p:cNvPr id="255" name="Straight Connector 254"/>
          <p:cNvCxnSpPr>
            <a:stCxn id="149" idx="2"/>
          </p:cNvCxnSpPr>
          <p:nvPr/>
        </p:nvCxnSpPr>
        <p:spPr>
          <a:xfrm flipH="1">
            <a:off x="7680052" y="5226758"/>
            <a:ext cx="1" cy="250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59" idx="1"/>
            <a:endCxn id="36" idx="3"/>
          </p:cNvCxnSpPr>
          <p:nvPr/>
        </p:nvCxnSpPr>
        <p:spPr>
          <a:xfrm flipH="1" flipV="1">
            <a:off x="5832448" y="5466098"/>
            <a:ext cx="2329732" cy="41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H="1">
            <a:off x="5372224" y="5582610"/>
            <a:ext cx="1" cy="250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912003" y="5312209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Has Seeds</a:t>
            </a:r>
            <a:endParaRPr lang="en-GB" sz="1400" dirty="0"/>
          </a:p>
        </p:txBody>
      </p:sp>
      <p:sp>
        <p:nvSpPr>
          <p:cNvPr id="159" name="TextBox 158"/>
          <p:cNvSpPr txBox="1"/>
          <p:nvPr/>
        </p:nvSpPr>
        <p:spPr>
          <a:xfrm>
            <a:off x="8162180" y="5316318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No Seeds</a:t>
            </a:r>
            <a:endParaRPr lang="en-GB" sz="140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5002102" y="5837010"/>
            <a:ext cx="1723217" cy="8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 flipH="1">
            <a:off x="5014503" y="5828222"/>
            <a:ext cx="1" cy="250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H="1">
            <a:off x="6720029" y="5823095"/>
            <a:ext cx="1" cy="250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4574359" y="6050018"/>
            <a:ext cx="902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Flowering</a:t>
            </a:r>
            <a:endParaRPr lang="en-GB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6077570" y="6052066"/>
            <a:ext cx="1301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Non- Flowering</a:t>
            </a:r>
            <a:endParaRPr lang="en-GB" sz="1400" dirty="0"/>
          </a:p>
        </p:txBody>
      </p:sp>
      <p:cxnSp>
        <p:nvCxnSpPr>
          <p:cNvPr id="170" name="Straight Connector 169"/>
          <p:cNvCxnSpPr/>
          <p:nvPr/>
        </p:nvCxnSpPr>
        <p:spPr>
          <a:xfrm flipH="1">
            <a:off x="8596003" y="5573195"/>
            <a:ext cx="1" cy="250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4" name="Picture 30" descr="Image result for fern icon"/>
          <p:cNvPicPr>
            <a:picLocks noChangeAspect="1" noChangeArrowheads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481" y="5838902"/>
            <a:ext cx="458528" cy="458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2" descr="Image result for growing moss icon"/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583" y="5475211"/>
            <a:ext cx="465181" cy="46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3" name="Straight Connector 172"/>
          <p:cNvCxnSpPr/>
          <p:nvPr/>
        </p:nvCxnSpPr>
        <p:spPr>
          <a:xfrm flipH="1">
            <a:off x="4350493" y="5187017"/>
            <a:ext cx="1" cy="250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8" name="Picture 34" descr="Image result for daffodil icon"/>
          <p:cNvPicPr>
            <a:picLocks noChangeAspect="1" noChangeArrowheads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216" y="6323355"/>
            <a:ext cx="460573" cy="46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Image result for pine icon"/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181" y="6335625"/>
            <a:ext cx="436032" cy="436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Image result for seed icon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87" y="5061126"/>
            <a:ext cx="334441" cy="33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38" descr="Image result for seed icon"/>
          <p:cNvPicPr>
            <a:picLocks noChangeAspect="1" noChangeArrowheads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5525" y="5061125"/>
            <a:ext cx="334441" cy="334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44"/>
          <p:cNvCxnSpPr/>
          <p:nvPr/>
        </p:nvCxnSpPr>
        <p:spPr>
          <a:xfrm>
            <a:off x="8407387" y="5066946"/>
            <a:ext cx="350456" cy="306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>
            <a:off x="8407387" y="5079805"/>
            <a:ext cx="355563" cy="293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88855" y="5887741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mosses</a:t>
            </a:r>
            <a:endParaRPr lang="en-GB" sz="1400" dirty="0"/>
          </a:p>
        </p:txBody>
      </p:sp>
      <p:sp>
        <p:nvSpPr>
          <p:cNvPr id="186" name="TextBox 185"/>
          <p:cNvSpPr txBox="1"/>
          <p:nvPr/>
        </p:nvSpPr>
        <p:spPr>
          <a:xfrm>
            <a:off x="8324761" y="6195518"/>
            <a:ext cx="552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ferns</a:t>
            </a:r>
            <a:endParaRPr lang="en-GB" sz="1400" dirty="0"/>
          </a:p>
        </p:txBody>
      </p:sp>
      <p:sp>
        <p:nvSpPr>
          <p:cNvPr id="188" name="Oval 187"/>
          <p:cNvSpPr/>
          <p:nvPr/>
        </p:nvSpPr>
        <p:spPr>
          <a:xfrm>
            <a:off x="199600" y="4988774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9" name="Oval 188"/>
          <p:cNvSpPr/>
          <p:nvPr/>
        </p:nvSpPr>
        <p:spPr>
          <a:xfrm>
            <a:off x="752993" y="5730920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0" name="Oval 189"/>
          <p:cNvSpPr/>
          <p:nvPr/>
        </p:nvSpPr>
        <p:spPr>
          <a:xfrm>
            <a:off x="1244417" y="4984604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1" name="Oval 190"/>
          <p:cNvSpPr/>
          <p:nvPr/>
        </p:nvSpPr>
        <p:spPr>
          <a:xfrm>
            <a:off x="1813764" y="5729226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2" name="Oval 191"/>
          <p:cNvSpPr/>
          <p:nvPr/>
        </p:nvSpPr>
        <p:spPr>
          <a:xfrm>
            <a:off x="2327102" y="4986194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3" name="Oval 192"/>
          <p:cNvSpPr/>
          <p:nvPr/>
        </p:nvSpPr>
        <p:spPr>
          <a:xfrm>
            <a:off x="2863336" y="5729226"/>
            <a:ext cx="186583" cy="1637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86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101" grpId="0" animBg="1"/>
      <p:bldP spid="56" grpId="0"/>
      <p:bldP spid="63" grpId="0" animBg="1"/>
      <p:bldP spid="83" grpId="0"/>
      <p:bldP spid="86" grpId="0"/>
      <p:bldP spid="87" grpId="0"/>
      <p:bldP spid="156" grpId="0"/>
      <p:bldP spid="93" grpId="0"/>
      <p:bldP spid="94" grpId="0"/>
      <p:bldP spid="126" grpId="0"/>
      <p:bldP spid="1029" grpId="0"/>
      <p:bldP spid="172" grpId="0"/>
      <p:bldP spid="178" grpId="0" animBg="1"/>
      <p:bldP spid="128" grpId="0"/>
      <p:bldP spid="136" grpId="0"/>
      <p:bldP spid="138" grpId="0"/>
      <p:bldP spid="201" grpId="0"/>
      <p:bldP spid="210" grpId="0"/>
      <p:bldP spid="218" grpId="0"/>
      <p:bldP spid="153" grpId="0" animBg="1"/>
      <p:bldP spid="221" grpId="0" animBg="1"/>
      <p:bldP spid="231" grpId="0"/>
      <p:bldP spid="263" grpId="0"/>
      <p:bldP spid="15" grpId="0"/>
      <p:bldP spid="82" grpId="0" animBg="1"/>
      <p:bldP spid="84" grpId="0"/>
      <p:bldP spid="85" grpId="0"/>
      <p:bldP spid="88" grpId="0"/>
      <p:bldP spid="90" grpId="0"/>
      <p:bldP spid="92" grpId="0" animBg="1"/>
      <p:bldP spid="96" grpId="0" animBg="1"/>
      <p:bldP spid="97" grpId="0" animBg="1"/>
      <p:bldP spid="98" grpId="0" animBg="1"/>
      <p:bldP spid="100" grpId="0" animBg="1"/>
      <p:bldP spid="105" grpId="0" animBg="1"/>
      <p:bldP spid="225" grpId="0"/>
      <p:bldP spid="226" grpId="0"/>
      <p:bldP spid="227" grpId="0"/>
      <p:bldP spid="229" grpId="0"/>
      <p:bldP spid="230" grpId="0"/>
      <p:bldP spid="233" grpId="0"/>
      <p:bldP spid="252" grpId="0"/>
      <p:bldP spid="149" grpId="0"/>
      <p:bldP spid="36" grpId="0"/>
      <p:bldP spid="159" grpId="0"/>
      <p:bldP spid="168" grpId="0"/>
      <p:bldP spid="169" grpId="0"/>
      <p:bldP spid="49" grpId="0"/>
      <p:bldP spid="186" grpId="0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126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Jack</dc:creator>
  <cp:lastModifiedBy>Adams, Jack</cp:lastModifiedBy>
  <cp:revision>95</cp:revision>
  <dcterms:created xsi:type="dcterms:W3CDTF">2019-12-16T08:22:19Z</dcterms:created>
  <dcterms:modified xsi:type="dcterms:W3CDTF">2020-01-09T13:40:19Z</dcterms:modified>
</cp:coreProperties>
</file>