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8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6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9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7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5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25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8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71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27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89EF5-B67C-49B5-B38A-160D244CB4D0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646C-FABF-425D-B033-B84D645FBE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0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 descr="Image result for root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AutoShape 4" descr="Image result for water icon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" name="AutoShape 6" descr="Image result for sun icon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" descr="Image result for sun clipart black and wh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24707" y="5467543"/>
            <a:ext cx="1972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SassoonPrimaryType" pitchFamily="2" charset="0"/>
              </a:rPr>
              <a:t>.</a:t>
            </a:r>
            <a:endParaRPr lang="en-GB" sz="1600" b="1" dirty="0">
              <a:latin typeface="SassoonPrimaryType" pitchFamily="2" charset="0"/>
            </a:endParaRPr>
          </a:p>
        </p:txBody>
      </p:sp>
      <p:sp>
        <p:nvSpPr>
          <p:cNvPr id="51" name="AutoShape 4" descr="Image result for temperature emoji black and wh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AutoShape 6" descr="Image result for plant bul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0" name="Group 169"/>
          <p:cNvGrpSpPr/>
          <p:nvPr/>
        </p:nvGrpSpPr>
        <p:grpSpPr>
          <a:xfrm>
            <a:off x="852479" y="1461353"/>
            <a:ext cx="3410761" cy="213569"/>
            <a:chOff x="747260" y="883028"/>
            <a:chExt cx="3691810" cy="247458"/>
          </a:xfrm>
        </p:grpSpPr>
        <p:cxnSp>
          <p:nvCxnSpPr>
            <p:cNvPr id="148" name="Straight Connector 147"/>
            <p:cNvCxnSpPr/>
            <p:nvPr/>
          </p:nvCxnSpPr>
          <p:spPr>
            <a:xfrm flipV="1">
              <a:off x="845547" y="1022205"/>
              <a:ext cx="3593523" cy="26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Oval 160"/>
            <p:cNvSpPr/>
            <p:nvPr/>
          </p:nvSpPr>
          <p:spPr>
            <a:xfrm>
              <a:off x="747260" y="898185"/>
              <a:ext cx="188276" cy="181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 flipV="1">
              <a:off x="2855691" y="924824"/>
              <a:ext cx="200513" cy="205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3914729" y="883028"/>
              <a:ext cx="258100" cy="2153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/>
            <p:cNvSpPr/>
            <p:nvPr/>
          </p:nvSpPr>
          <p:spPr>
            <a:xfrm flipV="1">
              <a:off x="1764342" y="924824"/>
              <a:ext cx="200513" cy="205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4" name="AutoShape 10" descr="Image result for seed with a root]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2" name="Group 81"/>
          <p:cNvGrpSpPr/>
          <p:nvPr/>
        </p:nvGrpSpPr>
        <p:grpSpPr>
          <a:xfrm>
            <a:off x="6673167" y="1485744"/>
            <a:ext cx="5291298" cy="215006"/>
            <a:chOff x="270503" y="879920"/>
            <a:chExt cx="5937565" cy="215006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270503" y="1046437"/>
              <a:ext cx="5937565" cy="2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747260" y="898185"/>
              <a:ext cx="188276" cy="181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 flipV="1">
              <a:off x="2754622" y="879920"/>
              <a:ext cx="200513" cy="205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3629814" y="898185"/>
              <a:ext cx="188276" cy="18102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/>
          </p:nvSpPr>
          <p:spPr>
            <a:xfrm flipV="1">
              <a:off x="1766853" y="889264"/>
              <a:ext cx="200513" cy="2056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28" y="2921723"/>
            <a:ext cx="1600200" cy="339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5809" y="2605094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SassoonPrimaryType" pitchFamily="2" charset="0"/>
              </a:rPr>
              <a:t>James Cook </a:t>
            </a:r>
            <a:endParaRPr lang="en-GB" sz="1600" b="1" dirty="0">
              <a:latin typeface="SassoonPrimaryType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65175" y="2841833"/>
            <a:ext cx="261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SassoonPrimaryType" pitchFamily="2" charset="0"/>
              </a:rPr>
              <a:t>Francis Drake  </a:t>
            </a:r>
            <a:endParaRPr lang="en-GB" sz="1600" b="1" dirty="0">
              <a:latin typeface="SassoonPrimaryType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088317" y="3237938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First Englishman to sail around the world.</a:t>
            </a:r>
            <a:endParaRPr lang="en-GB" sz="1200" dirty="0">
              <a:latin typeface="SassoonPrimaryType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109668" y="372754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Captained a ship called The Judith.</a:t>
            </a:r>
            <a:endParaRPr lang="en-GB" sz="1200" dirty="0">
              <a:latin typeface="SassoonPrimaryType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091765" y="483074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He was a privateer and attacked many enemy ships.</a:t>
            </a:r>
            <a:endParaRPr lang="en-GB" sz="1200" dirty="0">
              <a:latin typeface="SassoonPrimaryType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070588" y="532724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Sailed to South America and plundered the Spanish.</a:t>
            </a:r>
            <a:endParaRPr lang="en-GB" sz="1200" dirty="0">
              <a:latin typeface="SassoonPrimaryType" pitchFamily="2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977240" y="287903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SassoonPrimaryType" pitchFamily="2" charset="0"/>
              </a:rPr>
              <a:t>Francis Drake</a:t>
            </a:r>
            <a:endParaRPr lang="en-GB" sz="1600" b="1" dirty="0">
              <a:latin typeface="SassoonPrimaryType" pitchFamily="2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306633" y="424587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SassoonPrimaryType" pitchFamily="2" charset="0"/>
              </a:rPr>
              <a:t>James Cook</a:t>
            </a:r>
            <a:endParaRPr lang="en-GB" sz="1600" b="1" dirty="0">
              <a:latin typeface="SassoonPrimaryType" pitchFamily="2" charset="0"/>
            </a:endParaRPr>
          </a:p>
        </p:txBody>
      </p:sp>
      <p:sp>
        <p:nvSpPr>
          <p:cNvPr id="4" name="AutoShape 2" descr="Image result for henry moore graphic ic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6" name="TextBox 125"/>
          <p:cNvSpPr txBox="1"/>
          <p:nvPr/>
        </p:nvSpPr>
        <p:spPr>
          <a:xfrm>
            <a:off x="552629" y="1765242"/>
            <a:ext cx="81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SassoonPrimaryType" pitchFamily="2" charset="0"/>
              </a:rPr>
              <a:t>1540-1544</a:t>
            </a:r>
          </a:p>
          <a:p>
            <a:pPr algn="ctr"/>
            <a:r>
              <a:rPr lang="en-GB" sz="1000" dirty="0" smtClean="0">
                <a:latin typeface="SassoonPrimaryType" pitchFamily="2" charset="0"/>
              </a:rPr>
              <a:t>Francis Drake was born.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497168" y="1714948"/>
            <a:ext cx="860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SassoonPrimaryType" pitchFamily="2" charset="0"/>
              </a:rPr>
              <a:t>1577</a:t>
            </a:r>
          </a:p>
          <a:p>
            <a:pPr algn="ctr"/>
            <a:r>
              <a:rPr lang="en-GB" sz="1000" dirty="0" smtClean="0">
                <a:latin typeface="SassoonPrimaryType" pitchFamily="2" charset="0"/>
              </a:rPr>
              <a:t>Queen Elizabeth asked Drake to sail around the world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2568759" y="1737648"/>
            <a:ext cx="734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SassoonPrimaryType" pitchFamily="2" charset="0"/>
              </a:rPr>
              <a:t>1580</a:t>
            </a:r>
          </a:p>
          <a:p>
            <a:pPr algn="ctr"/>
            <a:r>
              <a:rPr lang="en-GB" sz="1050" dirty="0" smtClean="0">
                <a:latin typeface="SassoonPrimaryType" pitchFamily="2" charset="0"/>
              </a:rPr>
              <a:t>Returned to England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379769" y="1732669"/>
            <a:ext cx="1120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SassoonPrimaryType" pitchFamily="2" charset="0"/>
              </a:rPr>
              <a:t>1596</a:t>
            </a:r>
          </a:p>
          <a:p>
            <a:pPr algn="ctr"/>
            <a:r>
              <a:rPr lang="en-GB" sz="1200" dirty="0" smtClean="0">
                <a:latin typeface="SassoonPrimaryType" pitchFamily="2" charset="0"/>
              </a:rPr>
              <a:t>Francis </a:t>
            </a:r>
            <a:r>
              <a:rPr lang="en-GB" sz="1200" dirty="0">
                <a:latin typeface="SassoonPrimaryType" pitchFamily="2" charset="0"/>
              </a:rPr>
              <a:t>Drake died in Panama</a:t>
            </a:r>
            <a:endParaRPr lang="en-GB" sz="1200" dirty="0" smtClean="0">
              <a:latin typeface="SassoonPrimaryType" pitchFamily="2" charset="0"/>
            </a:endParaRPr>
          </a:p>
          <a:p>
            <a:pPr algn="ctr"/>
            <a:r>
              <a:rPr lang="en-GB" sz="1200" dirty="0" smtClean="0">
                <a:latin typeface="SassoonPrimaryType" pitchFamily="2" charset="0"/>
              </a:rPr>
              <a:t>.</a:t>
            </a:r>
          </a:p>
        </p:txBody>
      </p:sp>
      <p:sp>
        <p:nvSpPr>
          <p:cNvPr id="20" name="AutoShape 4" descr="Image result for antony gormley human figur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7" name="TextBox 136"/>
          <p:cNvSpPr txBox="1"/>
          <p:nvPr/>
        </p:nvSpPr>
        <p:spPr>
          <a:xfrm>
            <a:off x="6810541" y="1666640"/>
            <a:ext cx="817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latin typeface="SassoonPrimaryType" pitchFamily="2" charset="0"/>
              </a:rPr>
              <a:t>1728</a:t>
            </a:r>
            <a:r>
              <a:rPr lang="en-GB" sz="1050" dirty="0" smtClean="0">
                <a:latin typeface="SassoonPrimaryType" pitchFamily="2" charset="0"/>
              </a:rPr>
              <a:t> </a:t>
            </a:r>
          </a:p>
          <a:p>
            <a:pPr algn="ctr"/>
            <a:r>
              <a:rPr lang="en-GB" sz="1050" dirty="0" smtClean="0">
                <a:latin typeface="SassoonPrimaryType" pitchFamily="2" charset="0"/>
              </a:rPr>
              <a:t>James Cook was born in </a:t>
            </a:r>
            <a:r>
              <a:rPr lang="en-GB" sz="1050" dirty="0" err="1" smtClean="0">
                <a:latin typeface="SassoonPrimaryType" pitchFamily="2" charset="0"/>
              </a:rPr>
              <a:t>Marton</a:t>
            </a:r>
            <a:r>
              <a:rPr lang="en-GB" sz="1200" dirty="0" smtClean="0">
                <a:latin typeface="SassoonPrimaryType" pitchFamily="2" charset="0"/>
              </a:rPr>
              <a:t>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602980" y="1703519"/>
            <a:ext cx="8790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latin typeface="SassoonPrimaryType" pitchFamily="2" charset="0"/>
              </a:rPr>
              <a:t>1736</a:t>
            </a:r>
          </a:p>
          <a:p>
            <a:pPr algn="ctr"/>
            <a:r>
              <a:rPr lang="en-GB" sz="1050" dirty="0" smtClean="0">
                <a:latin typeface="SassoonPrimaryType" pitchFamily="2" charset="0"/>
              </a:rPr>
              <a:t>He moved to Great Ayton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505953" y="1719656"/>
            <a:ext cx="8790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latin typeface="SassoonPrimaryType" pitchFamily="2" charset="0"/>
              </a:rPr>
              <a:t>1746</a:t>
            </a:r>
          </a:p>
          <a:p>
            <a:pPr algn="ctr"/>
            <a:r>
              <a:rPr lang="en-GB" sz="1050" dirty="0" smtClean="0">
                <a:latin typeface="SassoonPrimaryType" pitchFamily="2" charset="0"/>
              </a:rPr>
              <a:t>Worked in Whitby.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9318816" y="1686434"/>
            <a:ext cx="879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latin typeface="SassoonPrimaryType" pitchFamily="2" charset="0"/>
              </a:rPr>
              <a:t>1755</a:t>
            </a:r>
          </a:p>
          <a:p>
            <a:pPr algn="ctr"/>
            <a:r>
              <a:rPr lang="en-GB" sz="1050" dirty="0" smtClean="0">
                <a:latin typeface="SassoonPrimaryType" pitchFamily="2" charset="0"/>
              </a:rPr>
              <a:t>James Cook joins the Navy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/>
          <a:srcRect b="1695"/>
          <a:stretch/>
        </p:blipFill>
        <p:spPr>
          <a:xfrm>
            <a:off x="4314594" y="2604985"/>
            <a:ext cx="3843282" cy="1985342"/>
          </a:xfrm>
          <a:prstGeom prst="rect">
            <a:avLst/>
          </a:prstGeom>
        </p:spPr>
      </p:pic>
      <p:sp>
        <p:nvSpPr>
          <p:cNvPr id="81" name="Oval 80"/>
          <p:cNvSpPr/>
          <p:nvPr/>
        </p:nvSpPr>
        <p:spPr>
          <a:xfrm>
            <a:off x="10408400" y="1518269"/>
            <a:ext cx="167783" cy="181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11082628" y="1537148"/>
            <a:ext cx="167783" cy="181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10068011" y="1709903"/>
            <a:ext cx="879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latin typeface="SassoonPrimaryType" pitchFamily="2" charset="0"/>
              </a:rPr>
              <a:t>1768 – </a:t>
            </a:r>
          </a:p>
          <a:p>
            <a:pPr algn="ctr"/>
            <a:r>
              <a:rPr lang="en-GB" sz="1050" b="1" dirty="0" smtClean="0">
                <a:latin typeface="SassoonPrimaryType" pitchFamily="2" charset="0"/>
              </a:rPr>
              <a:t>1771</a:t>
            </a:r>
          </a:p>
          <a:p>
            <a:pPr algn="ctr"/>
            <a:r>
              <a:rPr lang="en-GB" sz="1050" dirty="0" smtClean="0">
                <a:latin typeface="SassoonPrimaryType" pitchFamily="2" charset="0"/>
              </a:rPr>
              <a:t>First Expedition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0718068" y="1702046"/>
            <a:ext cx="879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latin typeface="SassoonPrimaryType" pitchFamily="2" charset="0"/>
              </a:rPr>
              <a:t>1772-</a:t>
            </a:r>
          </a:p>
          <a:p>
            <a:pPr algn="ctr"/>
            <a:r>
              <a:rPr lang="en-GB" sz="1050" b="1" dirty="0" smtClean="0">
                <a:latin typeface="SassoonPrimaryType" pitchFamily="2" charset="0"/>
              </a:rPr>
              <a:t>1775</a:t>
            </a:r>
          </a:p>
          <a:p>
            <a:pPr algn="ctr"/>
            <a:r>
              <a:rPr lang="en-GB" sz="1050" dirty="0" smtClean="0">
                <a:latin typeface="SassoonPrimaryType" pitchFamily="2" charset="0"/>
              </a:rPr>
              <a:t>Second Expedition</a:t>
            </a:r>
          </a:p>
        </p:txBody>
      </p:sp>
      <p:sp>
        <p:nvSpPr>
          <p:cNvPr id="90" name="Oval 89"/>
          <p:cNvSpPr/>
          <p:nvPr/>
        </p:nvSpPr>
        <p:spPr>
          <a:xfrm>
            <a:off x="11778842" y="1518269"/>
            <a:ext cx="167783" cy="1810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TextBox 90"/>
          <p:cNvSpPr txBox="1"/>
          <p:nvPr/>
        </p:nvSpPr>
        <p:spPr>
          <a:xfrm>
            <a:off x="11339315" y="1695223"/>
            <a:ext cx="8790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>
                <a:latin typeface="SassoonPrimaryType" pitchFamily="2" charset="0"/>
              </a:rPr>
              <a:t>1776 – </a:t>
            </a:r>
          </a:p>
          <a:p>
            <a:pPr algn="ctr"/>
            <a:r>
              <a:rPr lang="en-GB" sz="1050" b="1" dirty="0" smtClean="0">
                <a:latin typeface="SassoonPrimaryType" pitchFamily="2" charset="0"/>
              </a:rPr>
              <a:t>1779</a:t>
            </a:r>
          </a:p>
          <a:p>
            <a:pPr algn="ctr"/>
            <a:r>
              <a:rPr lang="en-GB" sz="1050" dirty="0" smtClean="0">
                <a:latin typeface="SassoonPrimaryType" pitchFamily="2" charset="0"/>
              </a:rPr>
              <a:t>Final Expedition</a:t>
            </a:r>
          </a:p>
          <a:p>
            <a:pPr algn="ctr"/>
            <a:r>
              <a:rPr lang="en-GB" sz="1050" dirty="0" smtClean="0">
                <a:latin typeface="SassoonPrimaryType" pitchFamily="2" charset="0"/>
              </a:rPr>
              <a:t>James Cook was killed by natives in Hawaii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93" y="3402523"/>
            <a:ext cx="1373355" cy="3121333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9694574" y="3068549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Best known for exploring the South Pacific</a:t>
            </a:r>
            <a:endParaRPr lang="en-GB" sz="1200" dirty="0">
              <a:latin typeface="SassoonPrimaryType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703939" y="370097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At 18 he took on apprenticeship with the Royal Navy at the start of a war</a:t>
            </a:r>
            <a:endParaRPr lang="en-GB" sz="1200" dirty="0">
              <a:latin typeface="SassoonPrimaryType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705148" y="446372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Cook was given command of a cat-collier ship named The </a:t>
            </a:r>
            <a:r>
              <a:rPr lang="en-GB" sz="1200" dirty="0" err="1" smtClean="0">
                <a:latin typeface="SassoonPrimaryType" pitchFamily="2" charset="0"/>
              </a:rPr>
              <a:t>Endeavor</a:t>
            </a:r>
            <a:r>
              <a:rPr lang="en-GB" sz="1200" dirty="0" smtClean="0">
                <a:latin typeface="SassoonPrimaryType" pitchFamily="2" charset="0"/>
              </a:rPr>
              <a:t>.</a:t>
            </a:r>
            <a:endParaRPr lang="en-GB" sz="1200" dirty="0">
              <a:latin typeface="SassoonPrimaryType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703939" y="512859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First voyage to observe Venus and landed in New Zealand and </a:t>
            </a:r>
            <a:r>
              <a:rPr lang="en-GB" sz="1200" dirty="0" err="1" smtClean="0">
                <a:latin typeface="SassoonPrimaryType" pitchFamily="2" charset="0"/>
              </a:rPr>
              <a:t>Austrailia</a:t>
            </a:r>
            <a:r>
              <a:rPr lang="en-GB" sz="1200" dirty="0" smtClean="0">
                <a:latin typeface="SassoonPrimaryType" pitchFamily="2" charset="0"/>
              </a:rPr>
              <a:t>..</a:t>
            </a:r>
            <a:endParaRPr lang="en-GB" sz="1200" dirty="0">
              <a:latin typeface="SassoonPrimaryType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688295" y="568482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Third voyage he landed in Hawaii and angered the natives. Captain Cook was killed in Hawaii. </a:t>
            </a:r>
            <a:endParaRPr lang="en-GB" sz="1200" dirty="0">
              <a:latin typeface="SassoonPrimaryType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671" y="4443089"/>
            <a:ext cx="478677" cy="520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47" y="3646718"/>
            <a:ext cx="476924" cy="5181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9703" t="3475" r="4620" b="5751"/>
          <a:stretch/>
        </p:blipFill>
        <p:spPr>
          <a:xfrm>
            <a:off x="6950234" y="791094"/>
            <a:ext cx="463378" cy="5966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36" y="813925"/>
            <a:ext cx="452073" cy="5184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3034" y="846216"/>
            <a:ext cx="447688" cy="4776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253" y="781050"/>
            <a:ext cx="421763" cy="5841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197" y="803645"/>
            <a:ext cx="490365" cy="52615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415" y="3249138"/>
            <a:ext cx="355209" cy="4185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2283" y="4820692"/>
            <a:ext cx="478681" cy="47868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952" y="5533917"/>
            <a:ext cx="405202" cy="3886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4494" y="3170577"/>
            <a:ext cx="408981" cy="41942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66803" y="3731254"/>
            <a:ext cx="390933" cy="46060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0086" y="5949491"/>
            <a:ext cx="397306" cy="433756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7226" y="5698981"/>
            <a:ext cx="465998" cy="50001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5262" y="999209"/>
            <a:ext cx="390933" cy="46060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41337" y="853668"/>
            <a:ext cx="525204" cy="5232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83008" y="850347"/>
            <a:ext cx="655786" cy="52992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92633" y="891891"/>
            <a:ext cx="397306" cy="56973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51380" y="5031493"/>
            <a:ext cx="715711" cy="591497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62028" y="1005607"/>
            <a:ext cx="408981" cy="419429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 flipV="1">
            <a:off x="8976249" y="5622990"/>
            <a:ext cx="0" cy="13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18398" y="5284996"/>
            <a:ext cx="493747" cy="50016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0"/>
          <a:srcRect l="3301" t="2275" b="7874"/>
          <a:stretch/>
        </p:blipFill>
        <p:spPr>
          <a:xfrm>
            <a:off x="6141981" y="5759575"/>
            <a:ext cx="406339" cy="37882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109" y="5551001"/>
            <a:ext cx="615858" cy="66915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75842" y="5774921"/>
            <a:ext cx="345220" cy="3361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95968" y="4597429"/>
            <a:ext cx="711493" cy="738285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5889793" y="5001871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SassoonPrimaryType" pitchFamily="2" charset="0"/>
              </a:rPr>
              <a:t>Transit of Venus</a:t>
            </a:r>
            <a:endParaRPr lang="en-GB" sz="1600" b="1" dirty="0">
              <a:latin typeface="SassoonPrimaryType" pitchFamily="2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H="1" flipV="1">
            <a:off x="5712222" y="5406080"/>
            <a:ext cx="2070718" cy="136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" name="Picture 143"/>
          <p:cNvPicPr>
            <a:picLocks noChangeAspect="1"/>
          </p:cNvPicPr>
          <p:nvPr/>
        </p:nvPicPr>
        <p:blipFill rotWithShape="1">
          <a:blip r:embed="rId20"/>
          <a:srcRect l="3301" t="2275" b="7874"/>
          <a:stretch/>
        </p:blipFill>
        <p:spPr>
          <a:xfrm>
            <a:off x="10246463" y="992113"/>
            <a:ext cx="406339" cy="37882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22548" y="6061867"/>
            <a:ext cx="172577" cy="516659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2053555" y="603665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Queen knighted him Sir Francis Drake..</a:t>
            </a:r>
            <a:endParaRPr lang="en-GB" sz="1200" dirty="0">
              <a:latin typeface="SassoonPrimaryTyp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00299" y="179506"/>
            <a:ext cx="664027" cy="638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12068" y="913842"/>
            <a:ext cx="80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Scurvy</a:t>
            </a:r>
          </a:p>
          <a:p>
            <a:r>
              <a:rPr lang="en-GB" sz="1400" dirty="0" smtClean="0"/>
              <a:t>disease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28575" y="125902"/>
            <a:ext cx="645803" cy="7255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84612" y="931147"/>
            <a:ext cx="879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Vitamin C</a:t>
            </a:r>
            <a:endParaRPr lang="en-GB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887291" y="826969"/>
            <a:ext cx="14623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 flipV="1">
            <a:off x="5196109" y="716676"/>
            <a:ext cx="150039" cy="2056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 flipV="1">
            <a:off x="5984776" y="747516"/>
            <a:ext cx="150039" cy="2056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TextBox 102"/>
          <p:cNvSpPr txBox="1"/>
          <p:nvPr/>
        </p:nvSpPr>
        <p:spPr>
          <a:xfrm>
            <a:off x="2072018" y="422735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assoonPrimaryType" pitchFamily="2" charset="0"/>
              </a:rPr>
              <a:t>Sailed to Africa and captured</a:t>
            </a:r>
          </a:p>
          <a:p>
            <a:r>
              <a:rPr lang="en-GB" sz="1200" dirty="0" smtClean="0">
                <a:latin typeface="SassoonPrimaryType" pitchFamily="2" charset="0"/>
              </a:rPr>
              <a:t>people</a:t>
            </a:r>
            <a:r>
              <a:rPr lang="en-GB" sz="1200" dirty="0">
                <a:latin typeface="SassoonPrimaryType" pitchFamily="2" charset="0"/>
              </a:rPr>
              <a:t> </a:t>
            </a:r>
            <a:r>
              <a:rPr lang="en-GB" sz="1200" dirty="0" smtClean="0">
                <a:latin typeface="SassoonPrimaryType" pitchFamily="2" charset="0"/>
              </a:rPr>
              <a:t>to sell into slavery.</a:t>
            </a:r>
            <a:endParaRPr lang="en-GB" sz="1200" dirty="0">
              <a:latin typeface="SassoonPrimaryType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201463" y="3519308"/>
            <a:ext cx="295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 flipV="1">
            <a:off x="1472009" y="3388912"/>
            <a:ext cx="185248" cy="17749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86487" y="4186911"/>
            <a:ext cx="557375" cy="4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D5FA97-F3A5-B44F-9AED-40A76E4F2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06030"/>
              </p:ext>
            </p:extLst>
          </p:nvPr>
        </p:nvGraphicFramePr>
        <p:xfrm>
          <a:off x="205378" y="621969"/>
          <a:ext cx="12055448" cy="593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334">
                  <a:extLst>
                    <a:ext uri="{9D8B030D-6E8A-4147-A177-3AD203B41FA5}">
                      <a16:colId xmlns:a16="http://schemas.microsoft.com/office/drawing/2014/main" val="3206047619"/>
                    </a:ext>
                  </a:extLst>
                </a:gridCol>
                <a:gridCol w="9514114">
                  <a:extLst>
                    <a:ext uri="{9D8B030D-6E8A-4147-A177-3AD203B41FA5}">
                      <a16:colId xmlns:a16="http://schemas.microsoft.com/office/drawing/2014/main" val="3304586897"/>
                    </a:ext>
                  </a:extLst>
                </a:gridCol>
              </a:tblGrid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Fleet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group of ships.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114064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Battle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fight between armed forces.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069310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Voyage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a long journey involving travel by sea.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316540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Commander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person who has authority.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072286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Invasion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Invading a country with an armed force.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394785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countries armed services that conduct military operations at sea.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483374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travel around a place to find out what is </a:t>
                      </a:r>
                      <a:r>
                        <a:rPr lang="en-GB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like.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324870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Privateer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 armed ship owned and crewed by private individuals holding a government commission and authorized for use in war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126791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Pirate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person who attacks or robs ships at sea.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3916374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Occupation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work a person does to earn a living; </a:t>
                      </a:r>
                      <a:r>
                        <a:rPr lang="en-GB" sz="1200" b="1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profession</a:t>
                      </a: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245008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Expedition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journey undertaken by a group of people with a particular purpose.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114757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Plunder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Steal goods from a place or a person.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1425083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Knighted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knighthood is a title that is given to a man by a British king or queen for his achievements or his service to his country.    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150638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Merchant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 </a:t>
                      </a: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merchant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is a company or individual who sells a service or goods.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999823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Surveying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act of looking, seeing or </a:t>
                      </a:r>
                      <a:r>
                        <a:rPr lang="en-GB" sz="12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orbserving</a:t>
                      </a: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038755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Navigating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222222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plan and direct the course of a ship, aircraft, or other form of transport, especially by using instruments or maps.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220858"/>
                  </a:ext>
                </a:extLst>
              </a:tr>
              <a:tr h="46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Natives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Someone who is born in a particular country.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1262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33E0AA6-3059-714A-9663-FF5D29893104}"/>
              </a:ext>
            </a:extLst>
          </p:cNvPr>
          <p:cNvSpPr txBox="1"/>
          <p:nvPr/>
        </p:nvSpPr>
        <p:spPr>
          <a:xfrm>
            <a:off x="2663555" y="0"/>
            <a:ext cx="6441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Vocabulary </a:t>
            </a:r>
            <a:r>
              <a:rPr lang="en-US" sz="2000" b="1" u="sng" dirty="0" err="1" smtClean="0"/>
              <a:t>Organiser</a:t>
            </a:r>
            <a:r>
              <a:rPr lang="en-US" sz="2000" b="1" u="sng" dirty="0" smtClean="0"/>
              <a:t>- History</a:t>
            </a:r>
            <a:endParaRPr lang="en-US" sz="20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4325" y="1297969"/>
            <a:ext cx="323631" cy="322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05" y="1650432"/>
            <a:ext cx="295565" cy="340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14" r="708"/>
          <a:stretch/>
        </p:blipFill>
        <p:spPr>
          <a:xfrm flipH="1">
            <a:off x="2227356" y="2359183"/>
            <a:ext cx="341489" cy="2711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168" y="2669443"/>
            <a:ext cx="350802" cy="314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1" b="-9399"/>
          <a:stretch/>
        </p:blipFill>
        <p:spPr>
          <a:xfrm>
            <a:off x="2293529" y="3373800"/>
            <a:ext cx="264273" cy="338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b="940"/>
          <a:stretch/>
        </p:blipFill>
        <p:spPr>
          <a:xfrm>
            <a:off x="2357407" y="4455698"/>
            <a:ext cx="221687" cy="231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6207" y="4737133"/>
            <a:ext cx="430942" cy="314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1657" y="5428855"/>
            <a:ext cx="434583" cy="285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79090" y="5726227"/>
            <a:ext cx="339485" cy="30672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79090" y="533842"/>
            <a:ext cx="414072" cy="398702"/>
            <a:chOff x="3879011" y="2076450"/>
            <a:chExt cx="1014502" cy="80255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86262" y="2076450"/>
              <a:ext cx="507251" cy="40127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79011" y="2076450"/>
              <a:ext cx="507251" cy="40127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86262" y="2477729"/>
              <a:ext cx="507251" cy="40127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79011" y="2477728"/>
              <a:ext cx="507251" cy="401279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8159" y="6091713"/>
            <a:ext cx="400819" cy="449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237277" y="5061191"/>
            <a:ext cx="297697" cy="2699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37277" y="970027"/>
            <a:ext cx="285220" cy="2778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30836" y="3730533"/>
            <a:ext cx="257120" cy="2596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51511" y="3034765"/>
            <a:ext cx="287399" cy="2979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1362" y="4047275"/>
            <a:ext cx="402193" cy="34002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58405" y="2035810"/>
            <a:ext cx="405150" cy="298613"/>
            <a:chOff x="6262322" y="2076450"/>
            <a:chExt cx="2569495" cy="265332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62322" y="2076450"/>
              <a:ext cx="2569495" cy="26533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54114" y="3045158"/>
              <a:ext cx="910896" cy="720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5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52584"/>
              </p:ext>
            </p:extLst>
          </p:nvPr>
        </p:nvGraphicFramePr>
        <p:xfrm>
          <a:off x="136552" y="791152"/>
          <a:ext cx="12055448" cy="3563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334">
                  <a:extLst>
                    <a:ext uri="{9D8B030D-6E8A-4147-A177-3AD203B41FA5}">
                      <a16:colId xmlns:a16="http://schemas.microsoft.com/office/drawing/2014/main" val="1878274859"/>
                    </a:ext>
                  </a:extLst>
                </a:gridCol>
                <a:gridCol w="9514114">
                  <a:extLst>
                    <a:ext uri="{9D8B030D-6E8A-4147-A177-3AD203B41FA5}">
                      <a16:colId xmlns:a16="http://schemas.microsoft.com/office/drawing/2014/main" val="1015921457"/>
                    </a:ext>
                  </a:extLst>
                </a:gridCol>
              </a:tblGrid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 - collier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ship designed to carry coal.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888211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Hygiene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Keeping yourself clean to stop the spread of germs.  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16212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Scurvy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disease caused by a deficiency of vitamin C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413293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Astronomers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Astronomers are scientists who study the universe, stars and planets. 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5692717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Maori tribe</a:t>
                      </a:r>
                      <a:endParaRPr lang="en-GB" sz="11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 </a:t>
                      </a:r>
                      <a:r>
                        <a:rPr lang="en-GB" sz="1200" b="0" i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Maori People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are an indigenous community of New Zealand. This means they were the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orginial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owners and caretakers of this region. 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872891"/>
                  </a:ext>
                </a:extLst>
              </a:tr>
              <a:tr h="440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Coral reef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ridge of rock in the sea formed by the growth and deposit of coral.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331419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Malaria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Malaria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is a serious tropical disease spread by mosquitoes.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45261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Capture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be taken into one’s possession or taken by force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995046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Slave</a:t>
                      </a:r>
                      <a:endParaRPr lang="en-GB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person who is the legal property of someone and is forced</a:t>
                      </a:r>
                      <a:r>
                        <a:rPr lang="en-GB" sz="1200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obey  them.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603096"/>
                  </a:ext>
                </a:extLst>
              </a:tr>
              <a:tr h="341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Ransom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sum of money demanded or paid for the release of a captive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67896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974" y="1136703"/>
            <a:ext cx="337300" cy="314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974" y="1858524"/>
            <a:ext cx="340278" cy="323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185" y="2547377"/>
            <a:ext cx="337300" cy="330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378" y="2906019"/>
            <a:ext cx="353896" cy="281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430" y="2169450"/>
            <a:ext cx="269948" cy="3779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143" y="750839"/>
            <a:ext cx="767275" cy="261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2285874" y="1527733"/>
            <a:ext cx="213921" cy="211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6083" y="3956785"/>
            <a:ext cx="342395" cy="35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527</Words>
  <Application>Microsoft Office PowerPoint</Application>
  <PresentationFormat>Widescreen</PresentationFormat>
  <Paragraphs>103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SassoonPrimaryType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Vernon, Angela</dc:creator>
  <cp:lastModifiedBy>Tash, Rebecca</cp:lastModifiedBy>
  <cp:revision>122</cp:revision>
  <cp:lastPrinted>2020-07-03T10:09:57Z</cp:lastPrinted>
  <dcterms:created xsi:type="dcterms:W3CDTF">2019-12-05T08:13:21Z</dcterms:created>
  <dcterms:modified xsi:type="dcterms:W3CDTF">2020-07-03T10:12:38Z</dcterms:modified>
</cp:coreProperties>
</file>