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5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8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7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5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2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2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2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2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77B9-A4E8-46B8-B277-DB63358D414D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241EF-1808-4E03-B138-D08FEE24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8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34218" y="2113433"/>
            <a:ext cx="843157" cy="34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Knife 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9672" y="2142306"/>
            <a:ext cx="830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Grater 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5313" y="2121558"/>
            <a:ext cx="103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Scissors 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6585" y="5654838"/>
            <a:ext cx="75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Claw </a:t>
            </a:r>
            <a:endParaRPr lang="en-GB" sz="1600" dirty="0">
              <a:latin typeface="SassoonPrimaryInfant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2433557" y="-99278"/>
            <a:ext cx="400470" cy="4012154"/>
            <a:chOff x="1080655" y="1191491"/>
            <a:chExt cx="263236" cy="4012154"/>
          </a:xfrm>
        </p:grpSpPr>
        <p:cxnSp>
          <p:nvCxnSpPr>
            <p:cNvPr id="16" name="Straight Connector 15"/>
            <p:cNvCxnSpPr>
              <a:endCxn id="25" idx="4"/>
            </p:cNvCxnSpPr>
            <p:nvPr/>
          </p:nvCxnSpPr>
          <p:spPr>
            <a:xfrm flipH="1">
              <a:off x="1214582" y="1191491"/>
              <a:ext cx="4618" cy="40121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094509" y="1191491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094509" y="2073563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089891" y="2973227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1080655" y="3921991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089891" y="4945027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74592" y="2136998"/>
            <a:ext cx="114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Juicer </a:t>
            </a:r>
            <a:endParaRPr lang="en-GB" sz="1600" dirty="0">
              <a:latin typeface="SassoonPrimaryInfant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85" y="915497"/>
            <a:ext cx="490088" cy="6785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18165" y="985458"/>
            <a:ext cx="678459" cy="649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53" y="1019089"/>
            <a:ext cx="565439" cy="6213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533456" y="1001528"/>
            <a:ext cx="331743" cy="6388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828"/>
          <a:stretch/>
        </p:blipFill>
        <p:spPr>
          <a:xfrm>
            <a:off x="4300996" y="1149220"/>
            <a:ext cx="464607" cy="45355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0132" y="2163133"/>
            <a:ext cx="883173" cy="34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Peeler 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5180" y="5654838"/>
            <a:ext cx="845906" cy="34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Bridge 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0942" y="5661890"/>
            <a:ext cx="90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Peeling 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53152" y="412103"/>
            <a:ext cx="176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SassoonPrimaryInfant" pitchFamily="2" charset="0"/>
              </a:rPr>
              <a:t>Hygiene rules</a:t>
            </a:r>
            <a:endParaRPr lang="en-GB" b="1" dirty="0">
              <a:latin typeface="SassoonPrimaryInfant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96550" y="4828335"/>
            <a:ext cx="17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Wash hands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43083" y="2975543"/>
            <a:ext cx="17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Roll up sleeves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992579" y="3910000"/>
            <a:ext cx="17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Put on apron</a:t>
            </a:r>
            <a:endParaRPr lang="en-GB" sz="1600" dirty="0">
              <a:latin typeface="SassoonPrimaryInfant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9398421" y="1106223"/>
            <a:ext cx="263236" cy="4975018"/>
            <a:chOff x="10017718" y="1156352"/>
            <a:chExt cx="263236" cy="4975018"/>
          </a:xfrm>
        </p:grpSpPr>
        <p:grpSp>
          <p:nvGrpSpPr>
            <p:cNvPr id="58" name="Group 57"/>
            <p:cNvGrpSpPr/>
            <p:nvPr/>
          </p:nvGrpSpPr>
          <p:grpSpPr>
            <a:xfrm>
              <a:off x="10017718" y="1156352"/>
              <a:ext cx="263236" cy="4012154"/>
              <a:chOff x="1080655" y="1048082"/>
              <a:chExt cx="263236" cy="4012154"/>
            </a:xfrm>
          </p:grpSpPr>
          <p:cxnSp>
            <p:nvCxnSpPr>
              <p:cNvPr id="59" name="Straight Connector 58"/>
              <p:cNvCxnSpPr>
                <a:endCxn id="64" idx="4"/>
              </p:cNvCxnSpPr>
              <p:nvPr/>
            </p:nvCxnSpPr>
            <p:spPr>
              <a:xfrm flipH="1">
                <a:off x="1214582" y="1048082"/>
                <a:ext cx="4618" cy="40121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1094509" y="1191491"/>
                <a:ext cx="249382" cy="258618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94509" y="2073563"/>
                <a:ext cx="249382" cy="258618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89891" y="2973227"/>
                <a:ext cx="249382" cy="258618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80655" y="3921991"/>
                <a:ext cx="249382" cy="258618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089891" y="4801618"/>
                <a:ext cx="249382" cy="258618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0" name="Straight Connector 69"/>
            <p:cNvCxnSpPr>
              <a:stCxn id="64" idx="4"/>
            </p:cNvCxnSpPr>
            <p:nvPr/>
          </p:nvCxnSpPr>
          <p:spPr>
            <a:xfrm>
              <a:off x="10151645" y="5168506"/>
              <a:ext cx="0" cy="6901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0026954" y="5872752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9867793" y="2120548"/>
            <a:ext cx="17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Tie hair back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977604" y="5746670"/>
            <a:ext cx="17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Cover any cuts</a:t>
            </a:r>
            <a:endParaRPr lang="en-GB" sz="1600" dirty="0">
              <a:latin typeface="SassoonPrimaryInfant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57531" y="1151700"/>
            <a:ext cx="17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Remove jewellery </a:t>
            </a:r>
            <a:endParaRPr lang="en-GB" sz="1600" dirty="0">
              <a:latin typeface="SassoonPrimaryInfant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132" y="1202673"/>
            <a:ext cx="402866" cy="34665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41091" y="2028407"/>
            <a:ext cx="374801" cy="41578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8541" y="2793333"/>
            <a:ext cx="613660" cy="831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4608" y="3871401"/>
            <a:ext cx="537089" cy="61121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0971" y="4809722"/>
            <a:ext cx="420812" cy="37578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7216" y="5591067"/>
            <a:ext cx="466045" cy="45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88374" y="4330054"/>
            <a:ext cx="678459" cy="64914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59921" y="2681668"/>
            <a:ext cx="2235200" cy="13876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27467" y="2963361"/>
            <a:ext cx="14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Food</a:t>
            </a:r>
            <a:endParaRPr lang="en-GB" sz="3600" dirty="0"/>
          </a:p>
        </p:txBody>
      </p:sp>
      <p:grpSp>
        <p:nvGrpSpPr>
          <p:cNvPr id="53" name="Group 52"/>
          <p:cNvGrpSpPr/>
          <p:nvPr/>
        </p:nvGrpSpPr>
        <p:grpSpPr>
          <a:xfrm rot="5400000">
            <a:off x="2467835" y="3312655"/>
            <a:ext cx="400470" cy="4012154"/>
            <a:chOff x="1080655" y="1191491"/>
            <a:chExt cx="263236" cy="4012154"/>
          </a:xfrm>
        </p:grpSpPr>
        <p:cxnSp>
          <p:nvCxnSpPr>
            <p:cNvPr id="57" name="Straight Connector 56"/>
            <p:cNvCxnSpPr>
              <a:endCxn id="86" idx="4"/>
            </p:cNvCxnSpPr>
            <p:nvPr/>
          </p:nvCxnSpPr>
          <p:spPr>
            <a:xfrm flipH="1">
              <a:off x="1214582" y="1191491"/>
              <a:ext cx="4618" cy="40121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094509" y="1191491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1094509" y="2073563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1089891" y="2973227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1080655" y="3921991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1089891" y="4945027"/>
              <a:ext cx="249382" cy="258618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40512" y="341946"/>
            <a:ext cx="22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Tools</a:t>
            </a:r>
            <a:endParaRPr lang="en-GB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403950" y="3807676"/>
            <a:ext cx="225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Techniques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9672" y="4338286"/>
            <a:ext cx="700945" cy="56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3357" y="4451695"/>
            <a:ext cx="564422" cy="46080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17" y="4347829"/>
            <a:ext cx="565439" cy="621338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437433" y="5650374"/>
            <a:ext cx="75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PrimaryInfant" pitchFamily="2" charset="0"/>
              </a:rPr>
              <a:t>cut </a:t>
            </a:r>
            <a:endParaRPr lang="en-GB" sz="1600" dirty="0">
              <a:latin typeface="SassoonPrimaryInfant" pitchFamily="2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833" y="4279917"/>
            <a:ext cx="490088" cy="678584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329000" y="5675900"/>
            <a:ext cx="898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assoonPrimaryInfant" pitchFamily="2" charset="0"/>
              </a:rPr>
              <a:t>grating</a:t>
            </a:r>
            <a:endParaRPr lang="en-GB" sz="16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6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D5FA97-F3A5-B44F-9AED-40A76E4F2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15348"/>
              </p:ext>
            </p:extLst>
          </p:nvPr>
        </p:nvGraphicFramePr>
        <p:xfrm>
          <a:off x="0" y="722483"/>
          <a:ext cx="12544975" cy="456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174">
                  <a:extLst>
                    <a:ext uri="{9D8B030D-6E8A-4147-A177-3AD203B41FA5}">
                      <a16:colId xmlns:a16="http://schemas.microsoft.com/office/drawing/2014/main" val="3206047619"/>
                    </a:ext>
                  </a:extLst>
                </a:gridCol>
                <a:gridCol w="9819801">
                  <a:extLst>
                    <a:ext uri="{9D8B030D-6E8A-4147-A177-3AD203B41FA5}">
                      <a16:colId xmlns:a16="http://schemas.microsoft.com/office/drawing/2014/main" val="3304586897"/>
                    </a:ext>
                  </a:extLst>
                </a:gridCol>
              </a:tblGrid>
              <a:tr h="341488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Fruit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kern="1200" dirty="0" smtClean="0">
                          <a:solidFill>
                            <a:schemeClr val="tx1"/>
                          </a:solidFill>
                          <a:effectLst/>
                          <a:latin typeface="SassoonPrimaryInfant" pitchFamily="2" charset="0"/>
                          <a:ea typeface="+mn-ea"/>
                          <a:cs typeface="+mn-cs"/>
                        </a:rPr>
                        <a:t>A plant or tree’s edible seed with envelope.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14064"/>
                  </a:ext>
                </a:extLst>
              </a:tr>
              <a:tr h="33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Vegetable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kern="1200" dirty="0" smtClean="0">
                          <a:solidFill>
                            <a:schemeClr val="tx1"/>
                          </a:solidFill>
                          <a:effectLst/>
                          <a:latin typeface="SassoonPrimaryInfant" pitchFamily="2" charset="0"/>
                          <a:ea typeface="+mn-ea"/>
                          <a:cs typeface="+mn-cs"/>
                        </a:rPr>
                        <a:t>Plant used for 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26266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Nutrients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All the things in food that the body needs to remain</a:t>
                      </a: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 healthy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135651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Pith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The soft white lining inside fruit such as oranges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489555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Salad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 cold dish of</a:t>
                      </a: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 fresh and/or cooked vegetables or fruit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35838"/>
                  </a:ext>
                </a:extLst>
              </a:tr>
              <a:tr h="339004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Sensory</a:t>
                      </a: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 evaluation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Subjective testing of foods where</a:t>
                      </a: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 senses are used to evaluate qualities such as appearance, smell, taste, texture (mouth feel)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421073"/>
                  </a:ext>
                </a:extLst>
              </a:tr>
              <a:tr h="390418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Kebab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Cooked and/or fresh ingredients on a skewer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965799"/>
                  </a:ext>
                </a:extLst>
              </a:tr>
              <a:tr h="352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Apron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ssoonPrimaryInfant" pitchFamily="2" charset="0"/>
                          <a:ea typeface="+mn-ea"/>
                          <a:cs typeface="+mn-cs"/>
                        </a:rPr>
                        <a:t>A protective garment worn over the front of one's clothes and tied at the back.</a:t>
                      </a:r>
                      <a:endParaRPr lang="en-GB" sz="1500" b="0" i="0" kern="1200" dirty="0" smtClean="0">
                        <a:solidFill>
                          <a:schemeClr val="tx1"/>
                        </a:solidFill>
                        <a:effectLst/>
                        <a:latin typeface="SassoonPrimaryInfan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93536"/>
                  </a:ext>
                </a:extLst>
              </a:tr>
              <a:tr h="418105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Grater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ssoonPrimaryInfant" pitchFamily="2" charset="0"/>
                          <a:ea typeface="+mn-ea"/>
                          <a:cs typeface="+mn-cs"/>
                        </a:rPr>
                        <a:t>An object covered with holes edged by slightly raised cutting edges, used for grating cheese and other foods.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838013"/>
                  </a:ext>
                </a:extLst>
              </a:tr>
              <a:tr h="418105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Peeler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 sharp object used </a:t>
                      </a:r>
                      <a:r>
                        <a:rPr lang="en-GB" sz="15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ssoonPrimaryInfant" pitchFamily="2" charset="0"/>
                          <a:ea typeface="+mn-ea"/>
                          <a:cs typeface="+mn-cs"/>
                        </a:rPr>
                        <a:t>for removing the skin from fruit and vegetables.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026299"/>
                  </a:ext>
                </a:extLst>
              </a:tr>
              <a:tr h="418105">
                <a:tc>
                  <a:txBody>
                    <a:bodyPr/>
                    <a:lstStyle/>
                    <a:p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Juicer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 tool used to</a:t>
                      </a:r>
                      <a:r>
                        <a:rPr lang="en-US" sz="1500" b="0" i="0" baseline="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 squeeze the juice from </a:t>
                      </a:r>
                      <a:r>
                        <a:rPr lang="en-US" sz="1500" b="0" i="0" baseline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certain fruits.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03668"/>
                  </a:ext>
                </a:extLst>
              </a:tr>
              <a:tr h="494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 smtClean="0">
                        <a:effectLst/>
                        <a:latin typeface="SassoonPrimaryInfan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49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3E0AA6-3059-714A-9663-FF5D29893104}"/>
              </a:ext>
            </a:extLst>
          </p:cNvPr>
          <p:cNvSpPr txBox="1"/>
          <p:nvPr/>
        </p:nvSpPr>
        <p:spPr>
          <a:xfrm>
            <a:off x="2695639" y="17175"/>
            <a:ext cx="64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Vocabulary </a:t>
            </a:r>
            <a:r>
              <a:rPr lang="en-US" sz="2000" b="1" u="sng" dirty="0" err="1" smtClean="0"/>
              <a:t>Organiser</a:t>
            </a:r>
            <a:r>
              <a:rPr lang="en-US" sz="2000" b="1" u="sng" dirty="0" smtClean="0"/>
              <a:t>- </a:t>
            </a:r>
            <a:r>
              <a:rPr lang="en-US" sz="2000" b="1" u="sng" smtClean="0"/>
              <a:t>Design Technology</a:t>
            </a:r>
            <a:endParaRPr lang="en-US" sz="2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73" y="651307"/>
            <a:ext cx="261112" cy="373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92" y="1096412"/>
            <a:ext cx="334674" cy="302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 flipH="1">
            <a:off x="2089892" y="1703773"/>
            <a:ext cx="360889" cy="365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18379"/>
            <a:ext cx="20638" cy="21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673" y="2152470"/>
            <a:ext cx="304223" cy="286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1955567" y="2828562"/>
            <a:ext cx="422300" cy="394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2158505" y="1442999"/>
            <a:ext cx="266062" cy="270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3" b="23550"/>
          <a:stretch/>
        </p:blipFill>
        <p:spPr>
          <a:xfrm>
            <a:off x="1730235" y="2528976"/>
            <a:ext cx="450664" cy="240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5673" y="2522322"/>
            <a:ext cx="388578" cy="273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892" y="3603545"/>
            <a:ext cx="220431" cy="305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0323" y="3185858"/>
            <a:ext cx="320847" cy="365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biLevel thresh="50000"/>
          </a:blip>
          <a:stretch>
            <a:fillRect/>
          </a:stretch>
        </p:blipFill>
        <p:spPr>
          <a:xfrm>
            <a:off x="2126673" y="3969245"/>
            <a:ext cx="365083" cy="349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/>
          <a:srcRect r="828"/>
          <a:stretch/>
        </p:blipFill>
        <p:spPr>
          <a:xfrm>
            <a:off x="2126673" y="4455696"/>
            <a:ext cx="300936" cy="2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6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182</Words>
  <Application>Microsoft Office PowerPoint</Application>
  <PresentationFormat>Widescreen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SassoonPrimaryInfant</vt:lpstr>
      <vt:lpstr>Times New Roman</vt:lpstr>
      <vt:lpstr>Office Theme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Duncan, Emily</dc:creator>
  <cp:lastModifiedBy>Duncan, Emily</cp:lastModifiedBy>
  <cp:revision>26</cp:revision>
  <cp:lastPrinted>2020-07-10T12:29:57Z</cp:lastPrinted>
  <dcterms:created xsi:type="dcterms:W3CDTF">2020-05-11T10:39:54Z</dcterms:created>
  <dcterms:modified xsi:type="dcterms:W3CDTF">2020-07-10T12:47:50Z</dcterms:modified>
</cp:coreProperties>
</file>