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4EFF-0194-441D-84AA-E51BC528F474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DE42-BA13-40D1-9878-524E33C71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246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4EFF-0194-441D-84AA-E51BC528F474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DE42-BA13-40D1-9878-524E33C71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298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4EFF-0194-441D-84AA-E51BC528F474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DE42-BA13-40D1-9878-524E33C71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137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4EFF-0194-441D-84AA-E51BC528F474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DE42-BA13-40D1-9878-524E33C71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08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4EFF-0194-441D-84AA-E51BC528F474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DE42-BA13-40D1-9878-524E33C71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856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4EFF-0194-441D-84AA-E51BC528F474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DE42-BA13-40D1-9878-524E33C71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84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4EFF-0194-441D-84AA-E51BC528F474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DE42-BA13-40D1-9878-524E33C71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611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4EFF-0194-441D-84AA-E51BC528F474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DE42-BA13-40D1-9878-524E33C71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27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4EFF-0194-441D-84AA-E51BC528F474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DE42-BA13-40D1-9878-524E33C71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232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4EFF-0194-441D-84AA-E51BC528F474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DE42-BA13-40D1-9878-524E33C71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434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04EFF-0194-441D-84AA-E51BC528F474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FDE42-BA13-40D1-9878-524E33C71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30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04EFF-0194-441D-84AA-E51BC528F474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FDE42-BA13-40D1-9878-524E33C71D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774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microsoft.com/office/2007/relationships/hdphoto" Target="../media/hdphoto1.wdp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811925"/>
              </p:ext>
            </p:extLst>
          </p:nvPr>
        </p:nvGraphicFramePr>
        <p:xfrm>
          <a:off x="0" y="1"/>
          <a:ext cx="12192000" cy="68770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231560747"/>
                    </a:ext>
                  </a:extLst>
                </a:gridCol>
                <a:gridCol w="8991600">
                  <a:extLst>
                    <a:ext uri="{9D8B030D-6E8A-4147-A177-3AD203B41FA5}">
                      <a16:colId xmlns:a16="http://schemas.microsoft.com/office/drawing/2014/main" val="358948536"/>
                    </a:ext>
                  </a:extLst>
                </a:gridCol>
              </a:tblGrid>
              <a:tr h="511823">
                <a:tc gridSpan="2">
                  <a:txBody>
                    <a:bodyPr/>
                    <a:lstStyle/>
                    <a:p>
                      <a:r>
                        <a:rPr lang="en-GB" sz="2800" b="1" u="sng" dirty="0" smtClean="0"/>
                        <a:t>Geography</a:t>
                      </a:r>
                      <a:r>
                        <a:rPr lang="en-GB" sz="2800" b="1" u="sng" baseline="0" dirty="0" smtClean="0"/>
                        <a:t> Vocabulary Organiser</a:t>
                      </a:r>
                      <a:endParaRPr lang="en-GB" sz="2800" b="1" u="sn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480626"/>
                  </a:ext>
                </a:extLst>
              </a:tr>
              <a:tr h="483866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economy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 country's economy is the wealth that it gets from business and industry.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5527755"/>
                  </a:ext>
                </a:extLst>
              </a:tr>
              <a:tr h="51182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land use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Land use involves the management and change of natural environment or wilderness into built environment such as settlements,</a:t>
                      </a:r>
                      <a:r>
                        <a:rPr lang="en-GB" sz="1400" baseline="0" dirty="0" smtClean="0"/>
                        <a:t> industry and farmland – usually to boost the economy.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834517"/>
                  </a:ext>
                </a:extLst>
              </a:tr>
              <a:tr h="483866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continuous urban</a:t>
                      </a:r>
                      <a:r>
                        <a:rPr lang="en-GB" sz="1400" baseline="0" dirty="0" smtClean="0"/>
                        <a:t> fabric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Areas</a:t>
                      </a:r>
                      <a:r>
                        <a:rPr lang="en-GB" sz="1400" baseline="0" dirty="0" smtClean="0"/>
                        <a:t> of land where more than 80% of it is buildings, homes or roads. 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139934"/>
                  </a:ext>
                </a:extLst>
              </a:tr>
              <a:tr h="511823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discontinuous urban fabric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Areas of land where there are few houses or structures in no particular pattern</a:t>
                      </a:r>
                      <a:r>
                        <a:rPr lang="en-GB" sz="1400" baseline="0" dirty="0" smtClean="0"/>
                        <a:t> or system, for example small villages or independent settlements. 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119193"/>
                  </a:ext>
                </a:extLst>
              </a:tr>
              <a:tr h="483866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industrial and commercial land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Land</a:t>
                      </a:r>
                      <a:r>
                        <a:rPr lang="en-GB" sz="1400" baseline="0" dirty="0" smtClean="0"/>
                        <a:t> used for industrial, shopping or commercial sales purposes, for example shopping centres or power stations.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722255"/>
                  </a:ext>
                </a:extLst>
              </a:tr>
              <a:tr h="483866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natural</a:t>
                      </a:r>
                      <a:r>
                        <a:rPr lang="en-GB" sz="1400" baseline="0" dirty="0" smtClean="0"/>
                        <a:t> land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Land</a:t>
                      </a:r>
                      <a:r>
                        <a:rPr lang="en-GB" sz="1400" baseline="0" dirty="0" smtClean="0"/>
                        <a:t> where there has been no human impact or changes, usually in the countryside or rural areas. 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555958"/>
                  </a:ext>
                </a:extLst>
              </a:tr>
              <a:tr h="483866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green urban spaces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Land</a:t>
                      </a:r>
                      <a:r>
                        <a:rPr lang="en-GB" sz="1400" baseline="0" dirty="0" smtClean="0"/>
                        <a:t> used for recreational activities that are man-made, for example sports fields, local parks or planted woodlands.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661265"/>
                  </a:ext>
                </a:extLst>
              </a:tr>
              <a:tr h="483866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farmland and</a:t>
                      </a:r>
                      <a:r>
                        <a:rPr lang="en-GB" sz="1400" baseline="0" dirty="0" smtClean="0"/>
                        <a:t> agriculture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Land used for farming and </a:t>
                      </a:r>
                      <a:r>
                        <a:rPr lang="en-GB" sz="1400" dirty="0" smtClean="0"/>
                        <a:t>the </a:t>
                      </a:r>
                      <a:r>
                        <a:rPr lang="en-GB" sz="1400" dirty="0" smtClean="0"/>
                        <a:t>growth and productions</a:t>
                      </a:r>
                      <a:r>
                        <a:rPr lang="en-GB" sz="1400" baseline="0" dirty="0" smtClean="0"/>
                        <a:t> of crops or livestock. 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437215"/>
                  </a:ext>
                </a:extLst>
              </a:tr>
              <a:tr h="483866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ordinance survey map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 detailed map of an area,</a:t>
                      </a:r>
                      <a:r>
                        <a:rPr lang="en-GB" sz="1400" baseline="0" dirty="0" smtClean="0"/>
                        <a:t> identifying key points using symbols. 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248117"/>
                  </a:ext>
                </a:extLst>
              </a:tr>
              <a:tr h="483866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grid reference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 method of finding a specific location on a map,</a:t>
                      </a:r>
                      <a:r>
                        <a:rPr lang="en-GB" sz="1400" baseline="0" dirty="0" smtClean="0"/>
                        <a:t> this can be 4 or 6 figures depending on </a:t>
                      </a:r>
                      <a:r>
                        <a:rPr lang="en-GB" sz="1400" baseline="0" dirty="0" smtClean="0"/>
                        <a:t>its </a:t>
                      </a:r>
                      <a:r>
                        <a:rPr lang="en-GB" sz="1400" baseline="0" dirty="0" smtClean="0"/>
                        <a:t>level of accuracy. 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294688"/>
                  </a:ext>
                </a:extLst>
              </a:tr>
              <a:tr h="483866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contour line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 method used in ordinance survey maps to measure the height of ground,</a:t>
                      </a:r>
                      <a:r>
                        <a:rPr lang="en-GB" sz="1400" baseline="0" dirty="0" smtClean="0"/>
                        <a:t> </a:t>
                      </a:r>
                      <a:r>
                        <a:rPr lang="en-GB" sz="1400" dirty="0" smtClean="0"/>
                        <a:t>above sea level.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04661"/>
                  </a:ext>
                </a:extLst>
              </a:tr>
              <a:tr h="483866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county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</a:t>
                      </a:r>
                      <a:r>
                        <a:rPr lang="en-GB" sz="1400" baseline="0" dirty="0" smtClean="0"/>
                        <a:t> region of land containing different land uses, cities and towns. 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4320192"/>
                  </a:ext>
                </a:extLst>
              </a:tr>
              <a:tr h="483866"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city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An </a:t>
                      </a:r>
                      <a:r>
                        <a:rPr lang="en-GB" sz="1400" dirty="0" smtClean="0"/>
                        <a:t>area of land</a:t>
                      </a:r>
                      <a:r>
                        <a:rPr lang="en-GB" sz="1400" baseline="0" dirty="0" smtClean="0"/>
                        <a:t> with a large population and sophisticated development of human living.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249291"/>
                  </a:ext>
                </a:extLst>
              </a:tr>
            </a:tbl>
          </a:graphicData>
        </a:graphic>
      </p:graphicFrame>
      <p:pic>
        <p:nvPicPr>
          <p:cNvPr id="1026" name="Picture 2" descr="Image result for money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662" y="551906"/>
            <a:ext cx="401683" cy="401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land icon"/>
          <p:cNvPicPr>
            <a:picLocks noChangeAspect="1" noChangeArrowheads="1"/>
          </p:cNvPicPr>
          <p:nvPr/>
        </p:nvPicPr>
        <p:blipFill rotWithShape="1">
          <a:blip r:embed="rId3" cstate="print">
            <a:biLevel thresh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0676"/>
          <a:stretch/>
        </p:blipFill>
        <p:spPr bwMode="auto">
          <a:xfrm>
            <a:off x="2654662" y="1049315"/>
            <a:ext cx="388770" cy="361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elated imag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027" y="1505495"/>
            <a:ext cx="386318" cy="38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Image result for village ico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982" y="2076979"/>
            <a:ext cx="369041" cy="36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2605276" y="2561926"/>
            <a:ext cx="434748" cy="383659"/>
            <a:chOff x="10887456" y="4825521"/>
            <a:chExt cx="1136739" cy="1057229"/>
          </a:xfrm>
        </p:grpSpPr>
        <p:pic>
          <p:nvPicPr>
            <p:cNvPr id="11" name="Picture 20" descr="Image result for industry icon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7456" y="5051056"/>
              <a:ext cx="754888" cy="8316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16044458">
              <a:off x="11384750" y="4749127"/>
              <a:ext cx="563051" cy="715839"/>
            </a:xfrm>
            <a:prstGeom prst="rect">
              <a:avLst/>
            </a:prstGeom>
          </p:spPr>
        </p:pic>
      </p:grpSp>
      <p:pic>
        <p:nvPicPr>
          <p:cNvPr id="13" name="Picture 18" descr="Image result for forest icon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95067" y="3005017"/>
            <a:ext cx="417804" cy="417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37807" y="3545217"/>
            <a:ext cx="407695" cy="407695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2574145" y="3969099"/>
            <a:ext cx="522730" cy="483326"/>
            <a:chOff x="11011233" y="3378199"/>
            <a:chExt cx="1006795" cy="799196"/>
          </a:xfrm>
        </p:grpSpPr>
        <p:pic>
          <p:nvPicPr>
            <p:cNvPr id="17" name="Picture 12" descr="Image result for farmer icon"/>
            <p:cNvPicPr>
              <a:picLocks noChangeAspect="1" noChangeArrowheads="1"/>
            </p:cNvPicPr>
            <p:nvPr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834" r="24833"/>
            <a:stretch/>
          </p:blipFill>
          <p:spPr bwMode="auto">
            <a:xfrm>
              <a:off x="11591790" y="3378199"/>
              <a:ext cx="426238" cy="7991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11011233" y="3499917"/>
              <a:ext cx="569510" cy="569510"/>
            </a:xfrm>
            <a:prstGeom prst="rect">
              <a:avLst/>
            </a:prstGeom>
          </p:spPr>
        </p:pic>
      </p:grpSp>
      <p:pic>
        <p:nvPicPr>
          <p:cNvPr id="19" name="Picture 2" descr="Image result for map ico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220" y="4502862"/>
            <a:ext cx="462564" cy="462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637807" y="5025935"/>
            <a:ext cx="380174" cy="38187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670027" y="5478427"/>
            <a:ext cx="381871" cy="38187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16"/>
          <a:srcRect b="9306"/>
          <a:stretch/>
        </p:blipFill>
        <p:spPr>
          <a:xfrm>
            <a:off x="2670366" y="5976205"/>
            <a:ext cx="398940" cy="329483"/>
          </a:xfrm>
          <a:prstGeom prst="rect">
            <a:avLst/>
          </a:prstGeom>
        </p:spPr>
      </p:pic>
      <p:pic>
        <p:nvPicPr>
          <p:cNvPr id="23" name="Picture 22" descr="City, smart, smart city, technology, smart buildings, smart technology"/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49" y="6412865"/>
            <a:ext cx="445135" cy="445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9644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B62E9770AA2B4CB9D24B4779026AFD" ma:contentTypeVersion="14" ma:contentTypeDescription="Create a new document." ma:contentTypeScope="" ma:versionID="3ad53a5ead3f9db0904571b272c86c59">
  <xsd:schema xmlns:xsd="http://www.w3.org/2001/XMLSchema" xmlns:xs="http://www.w3.org/2001/XMLSchema" xmlns:p="http://schemas.microsoft.com/office/2006/metadata/properties" xmlns:ns2="8b373f33-a440-4ef8-82f6-332943134ace" xmlns:ns3="6a051225-211a-4978-8e1f-418ef71e904e" targetNamespace="http://schemas.microsoft.com/office/2006/metadata/properties" ma:root="true" ma:fieldsID="6558724928b5459cd39869abaee4648c" ns2:_="" ns3:_="">
    <xsd:import namespace="8b373f33-a440-4ef8-82f6-332943134ace"/>
    <xsd:import namespace="6a051225-211a-4978-8e1f-418ef71e90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73f33-a440-4ef8-82f6-332943134a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051225-211a-4978-8e1f-418ef71e904e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a8e3918-8589-4699-a0be-3034bfa6572a}" ma:internalName="TaxCatchAll" ma:showField="CatchAllData" ma:web="6a051225-211a-4978-8e1f-418ef71e90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a051225-211a-4978-8e1f-418ef71e904e" xsi:nil="true"/>
    <lcf76f155ced4ddcb4097134ff3c332f xmlns="8b373f33-a440-4ef8-82f6-332943134ac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B1C3EC5-0FC1-4346-AD05-B9DB708FE560}"/>
</file>

<file path=customXml/itemProps2.xml><?xml version="1.0" encoding="utf-8"?>
<ds:datastoreItem xmlns:ds="http://schemas.openxmlformats.org/officeDocument/2006/customXml" ds:itemID="{651E43A3-961D-465E-9E23-388FA597871B}"/>
</file>

<file path=customXml/itemProps3.xml><?xml version="1.0" encoding="utf-8"?>
<ds:datastoreItem xmlns:ds="http://schemas.openxmlformats.org/officeDocument/2006/customXml" ds:itemID="{B3746BC8-E054-4BD5-BD6C-951F68C3BB8A}"/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274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Dawson, Vinny</dc:creator>
  <cp:lastModifiedBy>Yeadon, Emma</cp:lastModifiedBy>
  <cp:revision>10</cp:revision>
  <dcterms:created xsi:type="dcterms:W3CDTF">2020-01-13T16:23:20Z</dcterms:created>
  <dcterms:modified xsi:type="dcterms:W3CDTF">2021-09-02T10:48:38Z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0x01010036B62E9770AA2B4CB9D24B4779026AFD</vt:lpwstr>
  </property>
  <property fmtid="{D5CDD505-2E9C-101B-9397-08002B2CF9AE}" pid="3" name="Order">
    <vt:r8>15908100</vt:r8>
  </property>
</Properties>
</file>