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14"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159B8D9-0899-4176-A308-955800FA2267}" type="datetimeFigureOut">
              <a:rPr lang="en-GB" smtClean="0"/>
              <a:t>01/11/2021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7B61ED-8890-442D-9A75-F50626883354}" type="slidenum">
              <a:rPr lang="en-GB" smtClean="0"/>
              <a:t>‹#›</a:t>
            </a:fld>
            <a:endParaRPr lang="en-GB"/>
          </a:p>
        </p:txBody>
      </p:sp>
    </p:spTree>
    <p:extLst>
      <p:ext uri="{BB962C8B-B14F-4D97-AF65-F5344CB8AC3E}">
        <p14:creationId xmlns:p14="http://schemas.microsoft.com/office/powerpoint/2010/main" val="3718268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59B8D9-0899-4176-A308-955800FA2267}" type="datetimeFigureOut">
              <a:rPr lang="en-GB" smtClean="0"/>
              <a:t>01/11/2021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7B61ED-8890-442D-9A75-F50626883354}" type="slidenum">
              <a:rPr lang="en-GB" smtClean="0"/>
              <a:t>‹#›</a:t>
            </a:fld>
            <a:endParaRPr lang="en-GB"/>
          </a:p>
        </p:txBody>
      </p:sp>
    </p:spTree>
    <p:extLst>
      <p:ext uri="{BB962C8B-B14F-4D97-AF65-F5344CB8AC3E}">
        <p14:creationId xmlns:p14="http://schemas.microsoft.com/office/powerpoint/2010/main" val="3481013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59B8D9-0899-4176-A308-955800FA2267}" type="datetimeFigureOut">
              <a:rPr lang="en-GB" smtClean="0"/>
              <a:t>01/11/2021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7B61ED-8890-442D-9A75-F50626883354}" type="slidenum">
              <a:rPr lang="en-GB" smtClean="0"/>
              <a:t>‹#›</a:t>
            </a:fld>
            <a:endParaRPr lang="en-GB"/>
          </a:p>
        </p:txBody>
      </p:sp>
    </p:spTree>
    <p:extLst>
      <p:ext uri="{BB962C8B-B14F-4D97-AF65-F5344CB8AC3E}">
        <p14:creationId xmlns:p14="http://schemas.microsoft.com/office/powerpoint/2010/main" val="1683940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59B8D9-0899-4176-A308-955800FA2267}" type="datetimeFigureOut">
              <a:rPr lang="en-GB" smtClean="0"/>
              <a:t>01/11/2021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7B61ED-8890-442D-9A75-F50626883354}" type="slidenum">
              <a:rPr lang="en-GB" smtClean="0"/>
              <a:t>‹#›</a:t>
            </a:fld>
            <a:endParaRPr lang="en-GB"/>
          </a:p>
        </p:txBody>
      </p:sp>
    </p:spTree>
    <p:extLst>
      <p:ext uri="{BB962C8B-B14F-4D97-AF65-F5344CB8AC3E}">
        <p14:creationId xmlns:p14="http://schemas.microsoft.com/office/powerpoint/2010/main" val="690760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159B8D9-0899-4176-A308-955800FA2267}" type="datetimeFigureOut">
              <a:rPr lang="en-GB" smtClean="0"/>
              <a:t>01/11/2021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7B61ED-8890-442D-9A75-F50626883354}" type="slidenum">
              <a:rPr lang="en-GB" smtClean="0"/>
              <a:t>‹#›</a:t>
            </a:fld>
            <a:endParaRPr lang="en-GB"/>
          </a:p>
        </p:txBody>
      </p:sp>
    </p:spTree>
    <p:extLst>
      <p:ext uri="{BB962C8B-B14F-4D97-AF65-F5344CB8AC3E}">
        <p14:creationId xmlns:p14="http://schemas.microsoft.com/office/powerpoint/2010/main" val="4227010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159B8D9-0899-4176-A308-955800FA2267}" type="datetimeFigureOut">
              <a:rPr lang="en-GB" smtClean="0"/>
              <a:t>01/11/2021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7B61ED-8890-442D-9A75-F50626883354}" type="slidenum">
              <a:rPr lang="en-GB" smtClean="0"/>
              <a:t>‹#›</a:t>
            </a:fld>
            <a:endParaRPr lang="en-GB"/>
          </a:p>
        </p:txBody>
      </p:sp>
    </p:spTree>
    <p:extLst>
      <p:ext uri="{BB962C8B-B14F-4D97-AF65-F5344CB8AC3E}">
        <p14:creationId xmlns:p14="http://schemas.microsoft.com/office/powerpoint/2010/main" val="3088340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159B8D9-0899-4176-A308-955800FA2267}" type="datetimeFigureOut">
              <a:rPr lang="en-GB" smtClean="0"/>
              <a:t>01/11/2021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F7B61ED-8890-442D-9A75-F50626883354}" type="slidenum">
              <a:rPr lang="en-GB" smtClean="0"/>
              <a:t>‹#›</a:t>
            </a:fld>
            <a:endParaRPr lang="en-GB"/>
          </a:p>
        </p:txBody>
      </p:sp>
    </p:spTree>
    <p:extLst>
      <p:ext uri="{BB962C8B-B14F-4D97-AF65-F5344CB8AC3E}">
        <p14:creationId xmlns:p14="http://schemas.microsoft.com/office/powerpoint/2010/main" val="2768823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159B8D9-0899-4176-A308-955800FA2267}" type="datetimeFigureOut">
              <a:rPr lang="en-GB" smtClean="0"/>
              <a:t>01/11/2021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F7B61ED-8890-442D-9A75-F50626883354}" type="slidenum">
              <a:rPr lang="en-GB" smtClean="0"/>
              <a:t>‹#›</a:t>
            </a:fld>
            <a:endParaRPr lang="en-GB"/>
          </a:p>
        </p:txBody>
      </p:sp>
    </p:spTree>
    <p:extLst>
      <p:ext uri="{BB962C8B-B14F-4D97-AF65-F5344CB8AC3E}">
        <p14:creationId xmlns:p14="http://schemas.microsoft.com/office/powerpoint/2010/main" val="3362018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9B8D9-0899-4176-A308-955800FA2267}" type="datetimeFigureOut">
              <a:rPr lang="en-GB" smtClean="0"/>
              <a:t>01/11/2021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F7B61ED-8890-442D-9A75-F50626883354}" type="slidenum">
              <a:rPr lang="en-GB" smtClean="0"/>
              <a:t>‹#›</a:t>
            </a:fld>
            <a:endParaRPr lang="en-GB"/>
          </a:p>
        </p:txBody>
      </p:sp>
    </p:spTree>
    <p:extLst>
      <p:ext uri="{BB962C8B-B14F-4D97-AF65-F5344CB8AC3E}">
        <p14:creationId xmlns:p14="http://schemas.microsoft.com/office/powerpoint/2010/main" val="3883507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59B8D9-0899-4176-A308-955800FA2267}" type="datetimeFigureOut">
              <a:rPr lang="en-GB" smtClean="0"/>
              <a:t>01/11/2021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7B61ED-8890-442D-9A75-F50626883354}" type="slidenum">
              <a:rPr lang="en-GB" smtClean="0"/>
              <a:t>‹#›</a:t>
            </a:fld>
            <a:endParaRPr lang="en-GB"/>
          </a:p>
        </p:txBody>
      </p:sp>
    </p:spTree>
    <p:extLst>
      <p:ext uri="{BB962C8B-B14F-4D97-AF65-F5344CB8AC3E}">
        <p14:creationId xmlns:p14="http://schemas.microsoft.com/office/powerpoint/2010/main" val="2130425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59B8D9-0899-4176-A308-955800FA2267}" type="datetimeFigureOut">
              <a:rPr lang="en-GB" smtClean="0"/>
              <a:t>01/11/2021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7B61ED-8890-442D-9A75-F50626883354}" type="slidenum">
              <a:rPr lang="en-GB" smtClean="0"/>
              <a:t>‹#›</a:t>
            </a:fld>
            <a:endParaRPr lang="en-GB"/>
          </a:p>
        </p:txBody>
      </p:sp>
    </p:spTree>
    <p:extLst>
      <p:ext uri="{BB962C8B-B14F-4D97-AF65-F5344CB8AC3E}">
        <p14:creationId xmlns:p14="http://schemas.microsoft.com/office/powerpoint/2010/main" val="1794937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59B8D9-0899-4176-A308-955800FA2267}" type="datetimeFigureOut">
              <a:rPr lang="en-GB" smtClean="0"/>
              <a:t>01/11/2021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7B61ED-8890-442D-9A75-F50626883354}" type="slidenum">
              <a:rPr lang="en-GB" smtClean="0"/>
              <a:t>‹#›</a:t>
            </a:fld>
            <a:endParaRPr lang="en-GB"/>
          </a:p>
        </p:txBody>
      </p:sp>
    </p:spTree>
    <p:extLst>
      <p:ext uri="{BB962C8B-B14F-4D97-AF65-F5344CB8AC3E}">
        <p14:creationId xmlns:p14="http://schemas.microsoft.com/office/powerpoint/2010/main" val="1985779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jpe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30.png"/><Relationship Id="rId3" Type="http://schemas.openxmlformats.org/officeDocument/2006/relationships/image" Target="../media/image20.png"/><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23.png"/><Relationship Id="rId11" Type="http://schemas.openxmlformats.org/officeDocument/2006/relationships/image" Target="../media/image28.png"/><Relationship Id="rId5" Type="http://schemas.openxmlformats.org/officeDocument/2006/relationships/image" Target="../media/image22.png"/><Relationship Id="rId10" Type="http://schemas.openxmlformats.org/officeDocument/2006/relationships/image" Target="../media/image27.png"/><Relationship Id="rId4" Type="http://schemas.openxmlformats.org/officeDocument/2006/relationships/image" Target="../media/image21.png"/><Relationship Id="rId9"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5138737" y="2598737"/>
            <a:ext cx="1300163" cy="1300163"/>
          </a:xfrm>
          <a:prstGeom prst="rect">
            <a:avLst/>
          </a:prstGeom>
        </p:spPr>
      </p:pic>
      <p:sp>
        <p:nvSpPr>
          <p:cNvPr id="6" name="TextBox 5"/>
          <p:cNvSpPr txBox="1"/>
          <p:nvPr/>
        </p:nvSpPr>
        <p:spPr>
          <a:xfrm>
            <a:off x="4944268" y="3898900"/>
            <a:ext cx="1689100" cy="381000"/>
          </a:xfrm>
          <a:prstGeom prst="rect">
            <a:avLst/>
          </a:prstGeom>
          <a:noFill/>
        </p:spPr>
        <p:txBody>
          <a:bodyPr wrap="square" rtlCol="0">
            <a:spAutoFit/>
          </a:bodyPr>
          <a:lstStyle/>
          <a:p>
            <a:r>
              <a:rPr lang="en-GB" dirty="0" smtClean="0"/>
              <a:t>Earth and Space</a:t>
            </a:r>
            <a:endParaRPr lang="en-GB" dirty="0"/>
          </a:p>
        </p:txBody>
      </p:sp>
      <p:cxnSp>
        <p:nvCxnSpPr>
          <p:cNvPr id="8" name="Straight Connector 7"/>
          <p:cNvCxnSpPr>
            <a:stCxn id="5" idx="0"/>
          </p:cNvCxnSpPr>
          <p:nvPr/>
        </p:nvCxnSpPr>
        <p:spPr>
          <a:xfrm flipV="1">
            <a:off x="5788819" y="952500"/>
            <a:ext cx="15081" cy="1646237"/>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flipH="1" flipV="1">
            <a:off x="8165428" y="2611237"/>
            <a:ext cx="34632" cy="2725937"/>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p:cNvCxnSpPr>
            <a:endCxn id="5" idx="1"/>
          </p:cNvCxnSpPr>
          <p:nvPr/>
        </p:nvCxnSpPr>
        <p:spPr>
          <a:xfrm flipV="1">
            <a:off x="3657600" y="3248819"/>
            <a:ext cx="1481137" cy="650081"/>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flipV="1">
            <a:off x="1397000" y="839388"/>
            <a:ext cx="0" cy="279400"/>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a:off x="2433361" y="952500"/>
            <a:ext cx="7777439" cy="26588"/>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flipV="1">
            <a:off x="8978900" y="852088"/>
            <a:ext cx="0" cy="279400"/>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V="1">
            <a:off x="7934971" y="839388"/>
            <a:ext cx="0" cy="279400"/>
          </a:xfrm>
          <a:prstGeom prst="line">
            <a:avLst/>
          </a:prstGeom>
        </p:spPr>
        <p:style>
          <a:lnRef idx="1">
            <a:schemeClr val="dk1"/>
          </a:lnRef>
          <a:fillRef idx="0">
            <a:schemeClr val="dk1"/>
          </a:fillRef>
          <a:effectRef idx="0">
            <a:schemeClr val="dk1"/>
          </a:effectRef>
          <a:fontRef idx="minor">
            <a:schemeClr val="tx1"/>
          </a:fontRef>
        </p:style>
      </p:cxnSp>
      <p:cxnSp>
        <p:nvCxnSpPr>
          <p:cNvPr id="35" name="Straight Connector 34"/>
          <p:cNvCxnSpPr/>
          <p:nvPr/>
        </p:nvCxnSpPr>
        <p:spPr>
          <a:xfrm flipV="1">
            <a:off x="6738791" y="826688"/>
            <a:ext cx="0" cy="279400"/>
          </a:xfrm>
          <a:prstGeom prst="line">
            <a:avLst/>
          </a:prstGeom>
        </p:spPr>
        <p:style>
          <a:lnRef idx="1">
            <a:schemeClr val="dk1"/>
          </a:lnRef>
          <a:fillRef idx="0">
            <a:schemeClr val="dk1"/>
          </a:fillRef>
          <a:effectRef idx="0">
            <a:schemeClr val="dk1"/>
          </a:effectRef>
          <a:fontRef idx="minor">
            <a:schemeClr val="tx1"/>
          </a:fontRef>
        </p:style>
      </p:cxnSp>
      <p:cxnSp>
        <p:nvCxnSpPr>
          <p:cNvPr id="36" name="Straight Connector 35"/>
          <p:cNvCxnSpPr/>
          <p:nvPr/>
        </p:nvCxnSpPr>
        <p:spPr>
          <a:xfrm flipV="1">
            <a:off x="4607718" y="839388"/>
            <a:ext cx="0" cy="279400"/>
          </a:xfrm>
          <a:prstGeom prst="line">
            <a:avLst/>
          </a:prstGeom>
        </p:spPr>
        <p:style>
          <a:lnRef idx="1">
            <a:schemeClr val="dk1"/>
          </a:lnRef>
          <a:fillRef idx="0">
            <a:schemeClr val="dk1"/>
          </a:fillRef>
          <a:effectRef idx="0">
            <a:schemeClr val="dk1"/>
          </a:effectRef>
          <a:fontRef idx="minor">
            <a:schemeClr val="tx1"/>
          </a:fontRef>
        </p:style>
      </p:cxnSp>
      <p:cxnSp>
        <p:nvCxnSpPr>
          <p:cNvPr id="37" name="Straight Connector 36"/>
          <p:cNvCxnSpPr/>
          <p:nvPr/>
        </p:nvCxnSpPr>
        <p:spPr>
          <a:xfrm flipV="1">
            <a:off x="3467893" y="852088"/>
            <a:ext cx="0" cy="279400"/>
          </a:xfrm>
          <a:prstGeom prst="line">
            <a:avLst/>
          </a:prstGeom>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flipV="1">
            <a:off x="2433654" y="812800"/>
            <a:ext cx="0" cy="279400"/>
          </a:xfrm>
          <a:prstGeom prst="line">
            <a:avLst/>
          </a:prstGeom>
        </p:spPr>
        <p:style>
          <a:lnRef idx="1">
            <a:schemeClr val="dk1"/>
          </a:lnRef>
          <a:fillRef idx="0">
            <a:schemeClr val="dk1"/>
          </a:fillRef>
          <a:effectRef idx="0">
            <a:schemeClr val="dk1"/>
          </a:effectRef>
          <a:fontRef idx="minor">
            <a:schemeClr val="tx1"/>
          </a:fontRef>
        </p:style>
      </p:cxnSp>
      <p:cxnSp>
        <p:nvCxnSpPr>
          <p:cNvPr id="39" name="Straight Connector 38"/>
          <p:cNvCxnSpPr/>
          <p:nvPr/>
        </p:nvCxnSpPr>
        <p:spPr>
          <a:xfrm flipV="1">
            <a:off x="10195718" y="852088"/>
            <a:ext cx="0" cy="279400"/>
          </a:xfrm>
          <a:prstGeom prst="line">
            <a:avLst/>
          </a:prstGeom>
        </p:spPr>
        <p:style>
          <a:lnRef idx="1">
            <a:schemeClr val="dk1"/>
          </a:lnRef>
          <a:fillRef idx="0">
            <a:schemeClr val="dk1"/>
          </a:fillRef>
          <a:effectRef idx="0">
            <a:schemeClr val="dk1"/>
          </a:effectRef>
          <a:fontRef idx="minor">
            <a:schemeClr val="tx1"/>
          </a:fontRef>
        </p:style>
      </p:cxnSp>
      <p:cxnSp>
        <p:nvCxnSpPr>
          <p:cNvPr id="43" name="Straight Connector 42"/>
          <p:cNvCxnSpPr>
            <a:stCxn id="5" idx="3"/>
          </p:cNvCxnSpPr>
          <p:nvPr/>
        </p:nvCxnSpPr>
        <p:spPr>
          <a:xfrm>
            <a:off x="6438900" y="3248819"/>
            <a:ext cx="1726526" cy="721517"/>
          </a:xfrm>
          <a:prstGeom prst="line">
            <a:avLst/>
          </a:prstGeom>
        </p:spPr>
        <p:style>
          <a:lnRef idx="1">
            <a:schemeClr val="dk1"/>
          </a:lnRef>
          <a:fillRef idx="0">
            <a:schemeClr val="dk1"/>
          </a:fillRef>
          <a:effectRef idx="0">
            <a:schemeClr val="dk1"/>
          </a:effectRef>
          <a:fontRef idx="minor">
            <a:schemeClr val="tx1"/>
          </a:fontRef>
        </p:style>
      </p:cxnSp>
      <p:sp>
        <p:nvSpPr>
          <p:cNvPr id="47" name="TextBox 46"/>
          <p:cNvSpPr txBox="1"/>
          <p:nvPr/>
        </p:nvSpPr>
        <p:spPr>
          <a:xfrm rot="20221317">
            <a:off x="3749045" y="3255064"/>
            <a:ext cx="1268412" cy="381000"/>
          </a:xfrm>
          <a:prstGeom prst="rect">
            <a:avLst/>
          </a:prstGeom>
          <a:noFill/>
        </p:spPr>
        <p:txBody>
          <a:bodyPr wrap="square" rtlCol="0">
            <a:spAutoFit/>
          </a:bodyPr>
          <a:lstStyle/>
          <a:p>
            <a:r>
              <a:rPr lang="en-GB" dirty="0" smtClean="0"/>
              <a:t>Movement</a:t>
            </a:r>
            <a:endParaRPr lang="en-GB" dirty="0"/>
          </a:p>
        </p:txBody>
      </p:sp>
      <p:sp>
        <p:nvSpPr>
          <p:cNvPr id="48" name="TextBox 47"/>
          <p:cNvSpPr txBox="1"/>
          <p:nvPr/>
        </p:nvSpPr>
        <p:spPr>
          <a:xfrm rot="1479907">
            <a:off x="6474098" y="3182713"/>
            <a:ext cx="1763166" cy="369332"/>
          </a:xfrm>
          <a:prstGeom prst="rect">
            <a:avLst/>
          </a:prstGeom>
          <a:noFill/>
        </p:spPr>
        <p:txBody>
          <a:bodyPr wrap="square" rtlCol="0">
            <a:spAutoFit/>
          </a:bodyPr>
          <a:lstStyle/>
          <a:p>
            <a:r>
              <a:rPr lang="en-GB" dirty="0" smtClean="0"/>
              <a:t>Historical beliefs</a:t>
            </a:r>
            <a:endParaRPr lang="en-GB" dirty="0"/>
          </a:p>
        </p:txBody>
      </p:sp>
      <p:sp>
        <p:nvSpPr>
          <p:cNvPr id="50" name="TextBox 49"/>
          <p:cNvSpPr txBox="1"/>
          <p:nvPr/>
        </p:nvSpPr>
        <p:spPr>
          <a:xfrm rot="16200000">
            <a:off x="5090326" y="1758141"/>
            <a:ext cx="1443053" cy="646331"/>
          </a:xfrm>
          <a:prstGeom prst="rect">
            <a:avLst/>
          </a:prstGeom>
          <a:noFill/>
        </p:spPr>
        <p:txBody>
          <a:bodyPr wrap="square" rtlCol="0">
            <a:spAutoFit/>
          </a:bodyPr>
          <a:lstStyle/>
          <a:p>
            <a:pPr algn="ctr"/>
            <a:r>
              <a:rPr lang="en-GB" dirty="0" smtClean="0"/>
              <a:t>Planets of Solar System</a:t>
            </a:r>
            <a:endParaRPr lang="en-GB" dirty="0"/>
          </a:p>
        </p:txBody>
      </p:sp>
      <p:cxnSp>
        <p:nvCxnSpPr>
          <p:cNvPr id="52" name="Straight Connector 51"/>
          <p:cNvCxnSpPr/>
          <p:nvPr/>
        </p:nvCxnSpPr>
        <p:spPr>
          <a:xfrm flipH="1" flipV="1">
            <a:off x="3620293" y="2598737"/>
            <a:ext cx="37308" cy="2738437"/>
          </a:xfrm>
          <a:prstGeom prst="line">
            <a:avLst/>
          </a:prstGeom>
        </p:spPr>
        <p:style>
          <a:lnRef idx="1">
            <a:schemeClr val="dk1"/>
          </a:lnRef>
          <a:fillRef idx="0">
            <a:schemeClr val="dk1"/>
          </a:fillRef>
          <a:effectRef idx="0">
            <a:schemeClr val="dk1"/>
          </a:effectRef>
          <a:fontRef idx="minor">
            <a:schemeClr val="tx1"/>
          </a:fontRef>
        </p:style>
      </p:cxnSp>
      <p:cxnSp>
        <p:nvCxnSpPr>
          <p:cNvPr id="54" name="Straight Connector 53"/>
          <p:cNvCxnSpPr/>
          <p:nvPr/>
        </p:nvCxnSpPr>
        <p:spPr>
          <a:xfrm>
            <a:off x="2715419" y="2594669"/>
            <a:ext cx="941111" cy="4069"/>
          </a:xfrm>
          <a:prstGeom prst="line">
            <a:avLst/>
          </a:prstGeom>
        </p:spPr>
        <p:style>
          <a:lnRef idx="1">
            <a:schemeClr val="dk1"/>
          </a:lnRef>
          <a:fillRef idx="0">
            <a:schemeClr val="dk1"/>
          </a:fillRef>
          <a:effectRef idx="0">
            <a:schemeClr val="dk1"/>
          </a:effectRef>
          <a:fontRef idx="minor">
            <a:schemeClr val="tx1"/>
          </a:fontRef>
        </p:style>
      </p:cxnSp>
      <p:cxnSp>
        <p:nvCxnSpPr>
          <p:cNvPr id="57" name="Straight Connector 56"/>
          <p:cNvCxnSpPr/>
          <p:nvPr/>
        </p:nvCxnSpPr>
        <p:spPr>
          <a:xfrm>
            <a:off x="2726393" y="5313608"/>
            <a:ext cx="941111" cy="4069"/>
          </a:xfrm>
          <a:prstGeom prst="line">
            <a:avLst/>
          </a:prstGeom>
        </p:spPr>
        <p:style>
          <a:lnRef idx="1">
            <a:schemeClr val="dk1"/>
          </a:lnRef>
          <a:fillRef idx="0">
            <a:schemeClr val="dk1"/>
          </a:fillRef>
          <a:effectRef idx="0">
            <a:schemeClr val="dk1"/>
          </a:effectRef>
          <a:fontRef idx="minor">
            <a:schemeClr val="tx1"/>
          </a:fontRef>
        </p:style>
      </p:cxnSp>
      <p:cxnSp>
        <p:nvCxnSpPr>
          <p:cNvPr id="60" name="Straight Connector 59"/>
          <p:cNvCxnSpPr/>
          <p:nvPr/>
        </p:nvCxnSpPr>
        <p:spPr>
          <a:xfrm>
            <a:off x="8151015" y="2611237"/>
            <a:ext cx="941111" cy="4069"/>
          </a:xfrm>
          <a:prstGeom prst="line">
            <a:avLst/>
          </a:prstGeom>
        </p:spPr>
        <p:style>
          <a:lnRef idx="1">
            <a:schemeClr val="dk1"/>
          </a:lnRef>
          <a:fillRef idx="0">
            <a:schemeClr val="dk1"/>
          </a:fillRef>
          <a:effectRef idx="0">
            <a:schemeClr val="dk1"/>
          </a:effectRef>
          <a:fontRef idx="minor">
            <a:schemeClr val="tx1"/>
          </a:fontRef>
        </p:style>
      </p:cxnSp>
      <p:cxnSp>
        <p:nvCxnSpPr>
          <p:cNvPr id="62" name="Straight Connector 61"/>
          <p:cNvCxnSpPr/>
          <p:nvPr/>
        </p:nvCxnSpPr>
        <p:spPr>
          <a:xfrm>
            <a:off x="8165426" y="5337174"/>
            <a:ext cx="941111" cy="4069"/>
          </a:xfrm>
          <a:prstGeom prst="line">
            <a:avLst/>
          </a:prstGeom>
        </p:spPr>
        <p:style>
          <a:lnRef idx="1">
            <a:schemeClr val="dk1"/>
          </a:lnRef>
          <a:fillRef idx="0">
            <a:schemeClr val="dk1"/>
          </a:fillRef>
          <a:effectRef idx="0">
            <a:schemeClr val="dk1"/>
          </a:effectRef>
          <a:fontRef idx="minor">
            <a:schemeClr val="tx1"/>
          </a:fontRef>
        </p:style>
      </p:cxnSp>
      <p:pic>
        <p:nvPicPr>
          <p:cNvPr id="63" name="Picture 62"/>
          <p:cNvPicPr>
            <a:picLocks noChangeAspect="1"/>
          </p:cNvPicPr>
          <p:nvPr/>
        </p:nvPicPr>
        <p:blipFill>
          <a:blip r:embed="rId3"/>
          <a:stretch>
            <a:fillRect/>
          </a:stretch>
        </p:blipFill>
        <p:spPr>
          <a:xfrm>
            <a:off x="10720703" y="4529220"/>
            <a:ext cx="1485900" cy="1838325"/>
          </a:xfrm>
          <a:prstGeom prst="rect">
            <a:avLst/>
          </a:prstGeom>
        </p:spPr>
      </p:pic>
      <p:pic>
        <p:nvPicPr>
          <p:cNvPr id="1024" name="Picture 1023"/>
          <p:cNvPicPr>
            <a:picLocks noChangeAspect="1"/>
          </p:cNvPicPr>
          <p:nvPr/>
        </p:nvPicPr>
        <p:blipFill>
          <a:blip r:embed="rId4"/>
          <a:stretch>
            <a:fillRect/>
          </a:stretch>
        </p:blipFill>
        <p:spPr>
          <a:xfrm>
            <a:off x="9168883" y="4524457"/>
            <a:ext cx="1438275" cy="1847850"/>
          </a:xfrm>
          <a:prstGeom prst="rect">
            <a:avLst/>
          </a:prstGeom>
        </p:spPr>
      </p:pic>
      <p:pic>
        <p:nvPicPr>
          <p:cNvPr id="1030" name="Picture 6" descr="Moon Orbit Icons - Download Free Vector Icons | Noun Projec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5246" y="1715891"/>
            <a:ext cx="1996041" cy="199604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Rotating Earth Icons - Download Free Vector Icons | Noun Projec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47146" y="5004984"/>
            <a:ext cx="453332" cy="453332"/>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Sun Icon - Download in Line Styl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8910" y="4720288"/>
            <a:ext cx="1077577" cy="1077577"/>
          </a:xfrm>
          <a:prstGeom prst="rect">
            <a:avLst/>
          </a:prstGeom>
          <a:noFill/>
          <a:extLst>
            <a:ext uri="{909E8E84-426E-40DD-AFC4-6F175D3DCCD1}">
              <a14:hiddenFill xmlns:a14="http://schemas.microsoft.com/office/drawing/2010/main">
                <a:solidFill>
                  <a:srgbClr val="FFFFFF"/>
                </a:solidFill>
              </a14:hiddenFill>
            </a:ext>
          </a:extLst>
        </p:spPr>
      </p:pic>
      <p:sp>
        <p:nvSpPr>
          <p:cNvPr id="1025" name="Curved Up Arrow 1024"/>
          <p:cNvSpPr/>
          <p:nvPr/>
        </p:nvSpPr>
        <p:spPr>
          <a:xfrm flipH="1" flipV="1">
            <a:off x="186480" y="3916141"/>
            <a:ext cx="2246881" cy="702470"/>
          </a:xfrm>
          <a:prstGeom prst="curvedUp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1" name="Curved Up Arrow 70"/>
          <p:cNvSpPr/>
          <p:nvPr/>
        </p:nvSpPr>
        <p:spPr>
          <a:xfrm rot="10800000" flipH="1" flipV="1">
            <a:off x="224406" y="5797865"/>
            <a:ext cx="2246881" cy="702470"/>
          </a:xfrm>
          <a:prstGeom prst="curvedUp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2" name="TextBox 71"/>
          <p:cNvSpPr txBox="1"/>
          <p:nvPr/>
        </p:nvSpPr>
        <p:spPr>
          <a:xfrm>
            <a:off x="2125562" y="1921485"/>
            <a:ext cx="1689100" cy="646331"/>
          </a:xfrm>
          <a:prstGeom prst="rect">
            <a:avLst/>
          </a:prstGeom>
          <a:noFill/>
        </p:spPr>
        <p:txBody>
          <a:bodyPr wrap="square" rtlCol="0">
            <a:spAutoFit/>
          </a:bodyPr>
          <a:lstStyle/>
          <a:p>
            <a:r>
              <a:rPr lang="en-GB" dirty="0" smtClean="0"/>
              <a:t>Moon orbits the Earth</a:t>
            </a:r>
            <a:endParaRPr lang="en-GB" dirty="0"/>
          </a:p>
        </p:txBody>
      </p:sp>
      <p:sp>
        <p:nvSpPr>
          <p:cNvPr id="73" name="TextBox 72"/>
          <p:cNvSpPr txBox="1"/>
          <p:nvPr/>
        </p:nvSpPr>
        <p:spPr>
          <a:xfrm>
            <a:off x="2395276" y="5676985"/>
            <a:ext cx="1808424" cy="646331"/>
          </a:xfrm>
          <a:prstGeom prst="rect">
            <a:avLst/>
          </a:prstGeom>
          <a:noFill/>
        </p:spPr>
        <p:txBody>
          <a:bodyPr wrap="square" rtlCol="0">
            <a:spAutoFit/>
          </a:bodyPr>
          <a:lstStyle/>
          <a:p>
            <a:r>
              <a:rPr lang="en-GB" dirty="0" smtClean="0"/>
              <a:t>Earth rotates and orbits the Sun</a:t>
            </a:r>
            <a:endParaRPr lang="en-GB" dirty="0"/>
          </a:p>
        </p:txBody>
      </p:sp>
      <p:pic>
        <p:nvPicPr>
          <p:cNvPr id="1027" name="Picture 1026"/>
          <p:cNvPicPr>
            <a:picLocks noChangeAspect="1"/>
          </p:cNvPicPr>
          <p:nvPr/>
        </p:nvPicPr>
        <p:blipFill>
          <a:blip r:embed="rId8"/>
          <a:stretch>
            <a:fillRect/>
          </a:stretch>
        </p:blipFill>
        <p:spPr>
          <a:xfrm>
            <a:off x="9399758" y="1874418"/>
            <a:ext cx="1265238" cy="837456"/>
          </a:xfrm>
          <a:prstGeom prst="rect">
            <a:avLst/>
          </a:prstGeom>
        </p:spPr>
      </p:pic>
      <p:pic>
        <p:nvPicPr>
          <p:cNvPr id="1036" name="Picture 12" descr="Online Civil forum - Online CivilForum"/>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440933" y="2759660"/>
            <a:ext cx="1030288" cy="1030288"/>
          </a:xfrm>
          <a:prstGeom prst="rect">
            <a:avLst/>
          </a:prstGeom>
          <a:noFill/>
          <a:extLst>
            <a:ext uri="{909E8E84-426E-40DD-AFC4-6F175D3DCCD1}">
              <a14:hiddenFill xmlns:a14="http://schemas.microsoft.com/office/drawing/2010/main">
                <a:solidFill>
                  <a:srgbClr val="FFFFFF"/>
                </a:solidFill>
              </a14:hiddenFill>
            </a:ext>
          </a:extLst>
        </p:spPr>
      </p:pic>
      <p:sp>
        <p:nvSpPr>
          <p:cNvPr id="76" name="TextBox 75"/>
          <p:cNvSpPr txBox="1"/>
          <p:nvPr/>
        </p:nvSpPr>
        <p:spPr>
          <a:xfrm>
            <a:off x="10686447" y="1965539"/>
            <a:ext cx="1689100" cy="381000"/>
          </a:xfrm>
          <a:prstGeom prst="rect">
            <a:avLst/>
          </a:prstGeom>
          <a:noFill/>
        </p:spPr>
        <p:txBody>
          <a:bodyPr wrap="square" rtlCol="0">
            <a:spAutoFit/>
          </a:bodyPr>
          <a:lstStyle/>
          <a:p>
            <a:r>
              <a:rPr lang="en-GB" dirty="0" smtClean="0"/>
              <a:t>Flat Earth</a:t>
            </a:r>
            <a:endParaRPr lang="en-GB" dirty="0"/>
          </a:p>
        </p:txBody>
      </p:sp>
      <p:sp>
        <p:nvSpPr>
          <p:cNvPr id="77" name="TextBox 76"/>
          <p:cNvSpPr txBox="1"/>
          <p:nvPr/>
        </p:nvSpPr>
        <p:spPr>
          <a:xfrm>
            <a:off x="10517503" y="3058318"/>
            <a:ext cx="1689100" cy="381000"/>
          </a:xfrm>
          <a:prstGeom prst="rect">
            <a:avLst/>
          </a:prstGeom>
          <a:noFill/>
        </p:spPr>
        <p:txBody>
          <a:bodyPr wrap="square" rtlCol="0">
            <a:spAutoFit/>
          </a:bodyPr>
          <a:lstStyle/>
          <a:p>
            <a:r>
              <a:rPr lang="en-GB" dirty="0" smtClean="0"/>
              <a:t>Spherical Earth</a:t>
            </a:r>
            <a:endParaRPr lang="en-GB" dirty="0"/>
          </a:p>
        </p:txBody>
      </p:sp>
      <p:sp>
        <p:nvSpPr>
          <p:cNvPr id="78" name="TextBox 77"/>
          <p:cNvSpPr txBox="1"/>
          <p:nvPr/>
        </p:nvSpPr>
        <p:spPr>
          <a:xfrm>
            <a:off x="11075872" y="2550011"/>
            <a:ext cx="455125" cy="381000"/>
          </a:xfrm>
          <a:prstGeom prst="rect">
            <a:avLst/>
          </a:prstGeom>
          <a:noFill/>
        </p:spPr>
        <p:txBody>
          <a:bodyPr wrap="square" rtlCol="0">
            <a:spAutoFit/>
          </a:bodyPr>
          <a:lstStyle/>
          <a:p>
            <a:r>
              <a:rPr lang="en-GB" dirty="0" smtClean="0"/>
              <a:t>V</a:t>
            </a:r>
            <a:endParaRPr lang="en-GB" dirty="0"/>
          </a:p>
        </p:txBody>
      </p:sp>
      <p:sp>
        <p:nvSpPr>
          <p:cNvPr id="79" name="TextBox 78"/>
          <p:cNvSpPr txBox="1"/>
          <p:nvPr/>
        </p:nvSpPr>
        <p:spPr>
          <a:xfrm>
            <a:off x="10517503" y="5123108"/>
            <a:ext cx="455125" cy="381000"/>
          </a:xfrm>
          <a:prstGeom prst="rect">
            <a:avLst/>
          </a:prstGeom>
          <a:noFill/>
        </p:spPr>
        <p:txBody>
          <a:bodyPr wrap="square" rtlCol="0">
            <a:spAutoFit/>
          </a:bodyPr>
          <a:lstStyle/>
          <a:p>
            <a:r>
              <a:rPr lang="en-GB" dirty="0" smtClean="0"/>
              <a:t>V</a:t>
            </a:r>
            <a:endParaRPr lang="en-GB" dirty="0"/>
          </a:p>
        </p:txBody>
      </p:sp>
      <p:pic>
        <p:nvPicPr>
          <p:cNvPr id="1031" name="Picture 1030"/>
          <p:cNvPicPr>
            <a:picLocks noChangeAspect="1"/>
          </p:cNvPicPr>
          <p:nvPr/>
        </p:nvPicPr>
        <p:blipFill>
          <a:blip r:embed="rId10"/>
          <a:stretch>
            <a:fillRect/>
          </a:stretch>
        </p:blipFill>
        <p:spPr>
          <a:xfrm>
            <a:off x="1033500" y="153286"/>
            <a:ext cx="685729" cy="674040"/>
          </a:xfrm>
          <a:prstGeom prst="rect">
            <a:avLst/>
          </a:prstGeom>
        </p:spPr>
      </p:pic>
      <p:pic>
        <p:nvPicPr>
          <p:cNvPr id="1039" name="Picture 1038"/>
          <p:cNvPicPr>
            <a:picLocks noChangeAspect="1"/>
          </p:cNvPicPr>
          <p:nvPr/>
        </p:nvPicPr>
        <p:blipFill>
          <a:blip r:embed="rId11"/>
          <a:stretch>
            <a:fillRect/>
          </a:stretch>
        </p:blipFill>
        <p:spPr>
          <a:xfrm>
            <a:off x="2142227" y="83832"/>
            <a:ext cx="584166" cy="748931"/>
          </a:xfrm>
          <a:prstGeom prst="rect">
            <a:avLst/>
          </a:prstGeom>
        </p:spPr>
      </p:pic>
      <p:pic>
        <p:nvPicPr>
          <p:cNvPr id="1040" name="Picture 1039"/>
          <p:cNvPicPr>
            <a:picLocks noChangeAspect="1"/>
          </p:cNvPicPr>
          <p:nvPr/>
        </p:nvPicPr>
        <p:blipFill>
          <a:blip r:embed="rId12"/>
          <a:stretch>
            <a:fillRect/>
          </a:stretch>
        </p:blipFill>
        <p:spPr>
          <a:xfrm>
            <a:off x="3256196" y="90962"/>
            <a:ext cx="573916" cy="760252"/>
          </a:xfrm>
          <a:prstGeom prst="rect">
            <a:avLst/>
          </a:prstGeom>
        </p:spPr>
      </p:pic>
      <p:pic>
        <p:nvPicPr>
          <p:cNvPr id="1041" name="Picture 1040"/>
          <p:cNvPicPr>
            <a:picLocks noChangeAspect="1"/>
          </p:cNvPicPr>
          <p:nvPr/>
        </p:nvPicPr>
        <p:blipFill>
          <a:blip r:embed="rId13"/>
          <a:stretch>
            <a:fillRect/>
          </a:stretch>
        </p:blipFill>
        <p:spPr>
          <a:xfrm>
            <a:off x="4362764" y="91145"/>
            <a:ext cx="725229" cy="748131"/>
          </a:xfrm>
          <a:prstGeom prst="rect">
            <a:avLst/>
          </a:prstGeom>
        </p:spPr>
      </p:pic>
      <p:pic>
        <p:nvPicPr>
          <p:cNvPr id="1042" name="Picture 1041"/>
          <p:cNvPicPr>
            <a:picLocks noChangeAspect="1"/>
          </p:cNvPicPr>
          <p:nvPr/>
        </p:nvPicPr>
        <p:blipFill>
          <a:blip r:embed="rId14"/>
          <a:stretch>
            <a:fillRect/>
          </a:stretch>
        </p:blipFill>
        <p:spPr>
          <a:xfrm>
            <a:off x="5466483" y="84419"/>
            <a:ext cx="638127" cy="754857"/>
          </a:xfrm>
          <a:prstGeom prst="rect">
            <a:avLst/>
          </a:prstGeom>
        </p:spPr>
      </p:pic>
      <p:pic>
        <p:nvPicPr>
          <p:cNvPr id="1043" name="Picture 1042"/>
          <p:cNvPicPr>
            <a:picLocks noChangeAspect="1"/>
          </p:cNvPicPr>
          <p:nvPr/>
        </p:nvPicPr>
        <p:blipFill>
          <a:blip r:embed="rId15"/>
          <a:stretch>
            <a:fillRect/>
          </a:stretch>
        </p:blipFill>
        <p:spPr>
          <a:xfrm>
            <a:off x="6426835" y="89097"/>
            <a:ext cx="623911" cy="750179"/>
          </a:xfrm>
          <a:prstGeom prst="rect">
            <a:avLst/>
          </a:prstGeom>
        </p:spPr>
      </p:pic>
      <p:pic>
        <p:nvPicPr>
          <p:cNvPr id="1044" name="Picture 1043"/>
          <p:cNvPicPr>
            <a:picLocks noChangeAspect="1"/>
          </p:cNvPicPr>
          <p:nvPr/>
        </p:nvPicPr>
        <p:blipFill>
          <a:blip r:embed="rId16"/>
          <a:stretch>
            <a:fillRect/>
          </a:stretch>
        </p:blipFill>
        <p:spPr>
          <a:xfrm>
            <a:off x="7409596" y="76509"/>
            <a:ext cx="1050750" cy="762767"/>
          </a:xfrm>
          <a:prstGeom prst="rect">
            <a:avLst/>
          </a:prstGeom>
        </p:spPr>
      </p:pic>
      <p:cxnSp>
        <p:nvCxnSpPr>
          <p:cNvPr id="92" name="Straight Connector 91"/>
          <p:cNvCxnSpPr/>
          <p:nvPr/>
        </p:nvCxnSpPr>
        <p:spPr>
          <a:xfrm flipV="1">
            <a:off x="5803900" y="801289"/>
            <a:ext cx="0" cy="279400"/>
          </a:xfrm>
          <a:prstGeom prst="line">
            <a:avLst/>
          </a:prstGeom>
        </p:spPr>
        <p:style>
          <a:lnRef idx="1">
            <a:schemeClr val="dk1"/>
          </a:lnRef>
          <a:fillRef idx="0">
            <a:schemeClr val="dk1"/>
          </a:fillRef>
          <a:effectRef idx="0">
            <a:schemeClr val="dk1"/>
          </a:effectRef>
          <a:fontRef idx="minor">
            <a:schemeClr val="tx1"/>
          </a:fontRef>
        </p:style>
      </p:cxnSp>
      <p:pic>
        <p:nvPicPr>
          <p:cNvPr id="1045" name="Picture 1044"/>
          <p:cNvPicPr>
            <a:picLocks noChangeAspect="1"/>
          </p:cNvPicPr>
          <p:nvPr/>
        </p:nvPicPr>
        <p:blipFill>
          <a:blip r:embed="rId17"/>
          <a:stretch>
            <a:fillRect/>
          </a:stretch>
        </p:blipFill>
        <p:spPr>
          <a:xfrm>
            <a:off x="8635981" y="76509"/>
            <a:ext cx="643011" cy="750179"/>
          </a:xfrm>
          <a:prstGeom prst="rect">
            <a:avLst/>
          </a:prstGeom>
        </p:spPr>
      </p:pic>
      <p:pic>
        <p:nvPicPr>
          <p:cNvPr id="1046" name="Picture 1045"/>
          <p:cNvPicPr>
            <a:picLocks noChangeAspect="1"/>
          </p:cNvPicPr>
          <p:nvPr/>
        </p:nvPicPr>
        <p:blipFill>
          <a:blip r:embed="rId18"/>
          <a:stretch>
            <a:fillRect/>
          </a:stretch>
        </p:blipFill>
        <p:spPr>
          <a:xfrm>
            <a:off x="9785974" y="90963"/>
            <a:ext cx="685248" cy="795518"/>
          </a:xfrm>
          <a:prstGeom prst="rect">
            <a:avLst/>
          </a:prstGeom>
        </p:spPr>
      </p:pic>
      <p:pic>
        <p:nvPicPr>
          <p:cNvPr id="95" name="Picture 94" descr="Image result for Brian Cox â 1968 fact for kids"/>
          <p:cNvPicPr/>
          <p:nvPr/>
        </p:nvPicPr>
        <p:blipFill>
          <a:blip r:embed="rId19">
            <a:extLst>
              <a:ext uri="{28A0092B-C50C-407E-A947-70E740481C1C}">
                <a14:useLocalDpi xmlns:a14="http://schemas.microsoft.com/office/drawing/2010/main" val="0"/>
              </a:ext>
            </a:extLst>
          </a:blip>
          <a:srcRect/>
          <a:stretch>
            <a:fillRect/>
          </a:stretch>
        </p:blipFill>
        <p:spPr bwMode="auto">
          <a:xfrm>
            <a:off x="5244172" y="4420876"/>
            <a:ext cx="1120140" cy="1676400"/>
          </a:xfrm>
          <a:prstGeom prst="rect">
            <a:avLst/>
          </a:prstGeom>
          <a:noFill/>
          <a:ln>
            <a:noFill/>
          </a:ln>
        </p:spPr>
      </p:pic>
      <p:sp>
        <p:nvSpPr>
          <p:cNvPr id="1047" name="Rectangle 1046"/>
          <p:cNvSpPr/>
          <p:nvPr/>
        </p:nvSpPr>
        <p:spPr>
          <a:xfrm>
            <a:off x="4981071" y="6168631"/>
            <a:ext cx="1757212" cy="590162"/>
          </a:xfrm>
          <a:prstGeom prst="rect">
            <a:avLst/>
          </a:prstGeom>
        </p:spPr>
        <p:txBody>
          <a:bodyPr wrap="none">
            <a:spAutoFit/>
          </a:bodyPr>
          <a:lstStyle/>
          <a:p>
            <a:pPr>
              <a:lnSpc>
                <a:spcPct val="107000"/>
              </a:lnSpc>
              <a:spcAft>
                <a:spcPts val="800"/>
              </a:spcAft>
            </a:pPr>
            <a:r>
              <a:rPr lang="en-GB" sz="1200" b="1" dirty="0">
                <a:latin typeface="Arial" panose="020B0604020202020204" pitchFamily="34" charset="0"/>
                <a:ea typeface="Calibri" panose="020F0502020204030204" pitchFamily="34" charset="0"/>
                <a:cs typeface="Times New Roman" panose="02020603050405020304" pitchFamily="18" charset="0"/>
              </a:rPr>
              <a:t>Professor Brian Cox  </a:t>
            </a:r>
            <a:endParaRPr lang="en-GB" sz="1200" b="1" dirty="0" smtClean="0">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200" b="1" dirty="0" smtClean="0">
                <a:latin typeface="Arial" panose="020B0604020202020204" pitchFamily="34" charset="0"/>
                <a:ea typeface="Calibri" panose="020F0502020204030204" pitchFamily="34" charset="0"/>
                <a:cs typeface="Times New Roman" panose="02020603050405020304" pitchFamily="18" charset="0"/>
              </a:rPr>
              <a:t>(</a:t>
            </a:r>
            <a:r>
              <a:rPr lang="en-GB" sz="1200" b="1" dirty="0">
                <a:latin typeface="Arial" panose="020B0604020202020204" pitchFamily="34" charset="0"/>
                <a:ea typeface="Calibri" panose="020F0502020204030204" pitchFamily="34" charset="0"/>
                <a:cs typeface="Times New Roman" panose="02020603050405020304" pitchFamily="18" charset="0"/>
              </a:rPr>
              <a:t>1968 – present)</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7" name="TextBox 96"/>
          <p:cNvSpPr txBox="1"/>
          <p:nvPr/>
        </p:nvSpPr>
        <p:spPr>
          <a:xfrm>
            <a:off x="1135463" y="1082873"/>
            <a:ext cx="594510" cy="369332"/>
          </a:xfrm>
          <a:prstGeom prst="rect">
            <a:avLst/>
          </a:prstGeom>
          <a:noFill/>
        </p:spPr>
        <p:txBody>
          <a:bodyPr wrap="square" rtlCol="0">
            <a:spAutoFit/>
          </a:bodyPr>
          <a:lstStyle/>
          <a:p>
            <a:r>
              <a:rPr lang="en-GB" dirty="0" smtClean="0">
                <a:solidFill>
                  <a:srgbClr val="FF0000"/>
                </a:solidFill>
              </a:rPr>
              <a:t>S</a:t>
            </a:r>
            <a:r>
              <a:rPr lang="en-GB" dirty="0" smtClean="0"/>
              <a:t>un</a:t>
            </a:r>
            <a:endParaRPr lang="en-GB" dirty="0"/>
          </a:p>
        </p:txBody>
      </p:sp>
      <p:sp>
        <p:nvSpPr>
          <p:cNvPr id="98" name="TextBox 97"/>
          <p:cNvSpPr txBox="1"/>
          <p:nvPr/>
        </p:nvSpPr>
        <p:spPr>
          <a:xfrm>
            <a:off x="1948873" y="1082873"/>
            <a:ext cx="1035627" cy="369332"/>
          </a:xfrm>
          <a:prstGeom prst="rect">
            <a:avLst/>
          </a:prstGeom>
          <a:noFill/>
        </p:spPr>
        <p:txBody>
          <a:bodyPr wrap="square" rtlCol="0">
            <a:spAutoFit/>
          </a:bodyPr>
          <a:lstStyle/>
          <a:p>
            <a:r>
              <a:rPr lang="en-GB" dirty="0" smtClean="0">
                <a:solidFill>
                  <a:srgbClr val="FF0000"/>
                </a:solidFill>
              </a:rPr>
              <a:t>M</a:t>
            </a:r>
            <a:r>
              <a:rPr lang="en-GB" dirty="0" smtClean="0"/>
              <a:t>ercury</a:t>
            </a:r>
            <a:endParaRPr lang="en-GB" dirty="0"/>
          </a:p>
        </p:txBody>
      </p:sp>
      <p:sp>
        <p:nvSpPr>
          <p:cNvPr id="99" name="TextBox 98"/>
          <p:cNvSpPr txBox="1"/>
          <p:nvPr/>
        </p:nvSpPr>
        <p:spPr>
          <a:xfrm>
            <a:off x="3129978" y="1080954"/>
            <a:ext cx="1035627" cy="369332"/>
          </a:xfrm>
          <a:prstGeom prst="rect">
            <a:avLst/>
          </a:prstGeom>
          <a:noFill/>
        </p:spPr>
        <p:txBody>
          <a:bodyPr wrap="square" rtlCol="0">
            <a:spAutoFit/>
          </a:bodyPr>
          <a:lstStyle/>
          <a:p>
            <a:r>
              <a:rPr lang="en-GB" dirty="0" smtClean="0">
                <a:solidFill>
                  <a:srgbClr val="FF0000"/>
                </a:solidFill>
              </a:rPr>
              <a:t>V</a:t>
            </a:r>
            <a:r>
              <a:rPr lang="en-GB" dirty="0" smtClean="0"/>
              <a:t>enus</a:t>
            </a:r>
            <a:endParaRPr lang="en-GB" dirty="0"/>
          </a:p>
        </p:txBody>
      </p:sp>
      <p:sp>
        <p:nvSpPr>
          <p:cNvPr id="100" name="TextBox 99"/>
          <p:cNvSpPr txBox="1"/>
          <p:nvPr/>
        </p:nvSpPr>
        <p:spPr>
          <a:xfrm>
            <a:off x="4282440" y="1080954"/>
            <a:ext cx="1035627" cy="369332"/>
          </a:xfrm>
          <a:prstGeom prst="rect">
            <a:avLst/>
          </a:prstGeom>
          <a:noFill/>
        </p:spPr>
        <p:txBody>
          <a:bodyPr wrap="square" rtlCol="0">
            <a:spAutoFit/>
          </a:bodyPr>
          <a:lstStyle/>
          <a:p>
            <a:r>
              <a:rPr lang="en-GB" dirty="0" smtClean="0">
                <a:solidFill>
                  <a:srgbClr val="FF0000"/>
                </a:solidFill>
              </a:rPr>
              <a:t>E</a:t>
            </a:r>
            <a:r>
              <a:rPr lang="en-GB" dirty="0" smtClean="0"/>
              <a:t>arth</a:t>
            </a:r>
            <a:endParaRPr lang="en-GB" dirty="0"/>
          </a:p>
        </p:txBody>
      </p:sp>
      <p:sp>
        <p:nvSpPr>
          <p:cNvPr id="101" name="TextBox 100"/>
          <p:cNvSpPr txBox="1"/>
          <p:nvPr/>
        </p:nvSpPr>
        <p:spPr>
          <a:xfrm>
            <a:off x="5448697" y="990449"/>
            <a:ext cx="753596" cy="369332"/>
          </a:xfrm>
          <a:prstGeom prst="rect">
            <a:avLst/>
          </a:prstGeom>
          <a:solidFill>
            <a:schemeClr val="bg1"/>
          </a:solidFill>
        </p:spPr>
        <p:txBody>
          <a:bodyPr wrap="square" rtlCol="0">
            <a:spAutoFit/>
          </a:bodyPr>
          <a:lstStyle/>
          <a:p>
            <a:r>
              <a:rPr lang="en-GB" dirty="0" smtClean="0">
                <a:solidFill>
                  <a:srgbClr val="FF0000"/>
                </a:solidFill>
              </a:rPr>
              <a:t>M</a:t>
            </a:r>
            <a:r>
              <a:rPr lang="en-GB" dirty="0" smtClean="0"/>
              <a:t>ars</a:t>
            </a:r>
            <a:endParaRPr lang="en-GB" dirty="0"/>
          </a:p>
        </p:txBody>
      </p:sp>
      <p:sp>
        <p:nvSpPr>
          <p:cNvPr id="102" name="TextBox 101"/>
          <p:cNvSpPr txBox="1"/>
          <p:nvPr/>
        </p:nvSpPr>
        <p:spPr>
          <a:xfrm>
            <a:off x="6347766" y="1080954"/>
            <a:ext cx="828961" cy="369332"/>
          </a:xfrm>
          <a:prstGeom prst="rect">
            <a:avLst/>
          </a:prstGeom>
          <a:noFill/>
        </p:spPr>
        <p:txBody>
          <a:bodyPr wrap="square" rtlCol="0">
            <a:spAutoFit/>
          </a:bodyPr>
          <a:lstStyle/>
          <a:p>
            <a:r>
              <a:rPr lang="en-GB" dirty="0" smtClean="0">
                <a:solidFill>
                  <a:srgbClr val="FF0000"/>
                </a:solidFill>
              </a:rPr>
              <a:t>J</a:t>
            </a:r>
            <a:r>
              <a:rPr lang="en-GB" dirty="0" smtClean="0"/>
              <a:t>upiter</a:t>
            </a:r>
            <a:endParaRPr lang="en-GB" dirty="0"/>
          </a:p>
        </p:txBody>
      </p:sp>
      <p:sp>
        <p:nvSpPr>
          <p:cNvPr id="103" name="TextBox 102"/>
          <p:cNvSpPr txBox="1"/>
          <p:nvPr/>
        </p:nvSpPr>
        <p:spPr>
          <a:xfrm>
            <a:off x="7504287" y="1080954"/>
            <a:ext cx="828961" cy="369332"/>
          </a:xfrm>
          <a:prstGeom prst="rect">
            <a:avLst/>
          </a:prstGeom>
          <a:noFill/>
        </p:spPr>
        <p:txBody>
          <a:bodyPr wrap="square" rtlCol="0">
            <a:spAutoFit/>
          </a:bodyPr>
          <a:lstStyle/>
          <a:p>
            <a:r>
              <a:rPr lang="en-GB" dirty="0" smtClean="0">
                <a:solidFill>
                  <a:srgbClr val="FF0000"/>
                </a:solidFill>
              </a:rPr>
              <a:t>S</a:t>
            </a:r>
            <a:r>
              <a:rPr lang="en-GB" dirty="0" smtClean="0"/>
              <a:t>aturn</a:t>
            </a:r>
            <a:endParaRPr lang="en-GB" dirty="0"/>
          </a:p>
        </p:txBody>
      </p:sp>
      <p:sp>
        <p:nvSpPr>
          <p:cNvPr id="104" name="TextBox 103"/>
          <p:cNvSpPr txBox="1"/>
          <p:nvPr/>
        </p:nvSpPr>
        <p:spPr>
          <a:xfrm>
            <a:off x="8533716" y="1093523"/>
            <a:ext cx="927909" cy="369332"/>
          </a:xfrm>
          <a:prstGeom prst="rect">
            <a:avLst/>
          </a:prstGeom>
          <a:noFill/>
        </p:spPr>
        <p:txBody>
          <a:bodyPr wrap="square" rtlCol="0">
            <a:spAutoFit/>
          </a:bodyPr>
          <a:lstStyle/>
          <a:p>
            <a:r>
              <a:rPr lang="en-GB" dirty="0" smtClean="0">
                <a:solidFill>
                  <a:srgbClr val="FF0000"/>
                </a:solidFill>
              </a:rPr>
              <a:t>U</a:t>
            </a:r>
            <a:r>
              <a:rPr lang="en-GB" dirty="0" smtClean="0"/>
              <a:t>ranus</a:t>
            </a:r>
            <a:endParaRPr lang="en-GB" dirty="0"/>
          </a:p>
        </p:txBody>
      </p:sp>
      <p:sp>
        <p:nvSpPr>
          <p:cNvPr id="105" name="TextBox 104"/>
          <p:cNvSpPr txBox="1"/>
          <p:nvPr/>
        </p:nvSpPr>
        <p:spPr>
          <a:xfrm>
            <a:off x="9778197" y="1118788"/>
            <a:ext cx="1040417" cy="369332"/>
          </a:xfrm>
          <a:prstGeom prst="rect">
            <a:avLst/>
          </a:prstGeom>
          <a:noFill/>
        </p:spPr>
        <p:txBody>
          <a:bodyPr wrap="square" rtlCol="0">
            <a:spAutoFit/>
          </a:bodyPr>
          <a:lstStyle/>
          <a:p>
            <a:r>
              <a:rPr lang="en-GB" dirty="0" smtClean="0">
                <a:solidFill>
                  <a:srgbClr val="FF0000"/>
                </a:solidFill>
              </a:rPr>
              <a:t>N</a:t>
            </a:r>
            <a:r>
              <a:rPr lang="en-GB" dirty="0" smtClean="0"/>
              <a:t>eptune</a:t>
            </a:r>
            <a:endParaRPr lang="en-GB" dirty="0"/>
          </a:p>
        </p:txBody>
      </p:sp>
      <p:sp>
        <p:nvSpPr>
          <p:cNvPr id="1049" name="Rectangle 1048"/>
          <p:cNvSpPr/>
          <p:nvPr/>
        </p:nvSpPr>
        <p:spPr>
          <a:xfrm>
            <a:off x="901700" y="76509"/>
            <a:ext cx="954787" cy="13863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96163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341848201"/>
              </p:ext>
            </p:extLst>
          </p:nvPr>
        </p:nvGraphicFramePr>
        <p:xfrm>
          <a:off x="165100" y="137655"/>
          <a:ext cx="11874499" cy="6583846"/>
        </p:xfrm>
        <a:graphic>
          <a:graphicData uri="http://schemas.openxmlformats.org/drawingml/2006/table">
            <a:tbl>
              <a:tblPr firstRow="1" bandRow="1">
                <a:tableStyleId>{5C22544A-7EE6-4342-B048-85BDC9FD1C3A}</a:tableStyleId>
              </a:tblPr>
              <a:tblGrid>
                <a:gridCol w="1246143">
                  <a:extLst>
                    <a:ext uri="{9D8B030D-6E8A-4147-A177-3AD203B41FA5}">
                      <a16:colId xmlns:a16="http://schemas.microsoft.com/office/drawing/2014/main" val="3088045241"/>
                    </a:ext>
                  </a:extLst>
                </a:gridCol>
                <a:gridCol w="1665025">
                  <a:extLst>
                    <a:ext uri="{9D8B030D-6E8A-4147-A177-3AD203B41FA5}">
                      <a16:colId xmlns:a16="http://schemas.microsoft.com/office/drawing/2014/main" val="2285999375"/>
                    </a:ext>
                  </a:extLst>
                </a:gridCol>
                <a:gridCol w="8963331">
                  <a:extLst>
                    <a:ext uri="{9D8B030D-6E8A-4147-A177-3AD203B41FA5}">
                      <a16:colId xmlns:a16="http://schemas.microsoft.com/office/drawing/2014/main" val="2833525298"/>
                    </a:ext>
                  </a:extLst>
                </a:gridCol>
              </a:tblGrid>
              <a:tr h="4157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dirty="0">
                        <a:solidFill>
                          <a:schemeClr val="tx1"/>
                        </a:solidFill>
                        <a:latin typeface="+mn-lt"/>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r>
                        <a:rPr lang="en-GB" sz="1600" b="0" dirty="0" smtClean="0">
                          <a:solidFill>
                            <a:schemeClr val="tx1"/>
                          </a:solidFill>
                          <a:latin typeface="+mn-lt"/>
                        </a:rPr>
                        <a:t>Physics</a:t>
                      </a:r>
                      <a:endParaRPr lang="en-GB"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r>
                        <a:rPr lang="en-GB" sz="1600" b="0" dirty="0" smtClean="0">
                          <a:solidFill>
                            <a:schemeClr val="tx1"/>
                          </a:solidFill>
                          <a:latin typeface="+mn-lt"/>
                        </a:rPr>
                        <a:t>Physics is the study of energy and matter in space and time and how they are related to each other.</a:t>
                      </a:r>
                      <a:endParaRPr lang="en-GB"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0271087"/>
                  </a:ext>
                </a:extLst>
              </a:tr>
              <a:tr h="5729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dirty="0" smtClean="0">
                        <a:solidFill>
                          <a:schemeClr val="tx1"/>
                        </a:solidFill>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latin typeface="+mn-lt"/>
                        </a:rPr>
                        <a:t>Earth</a:t>
                      </a:r>
                      <a:endParaRPr lang="en-GB" sz="16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latin typeface="+mn-lt"/>
                        </a:rPr>
                        <a:t>Earth is the third planet from the Sun. It is the only planet known to have life on it. The Earth formed around 4.5 billion years ago.</a:t>
                      </a:r>
                      <a:endParaRPr lang="en-GB" sz="1600" dirty="0">
                        <a:latin typeface="+mn-l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99306331"/>
                  </a:ext>
                </a:extLst>
              </a:tr>
              <a:tr h="4758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0" dirty="0">
                        <a:solidFill>
                          <a:schemeClr val="tx1"/>
                        </a:solidFill>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smtClean="0">
                          <a:solidFill>
                            <a:schemeClr val="tx1"/>
                          </a:solidFill>
                          <a:latin typeface="+mn-lt"/>
                        </a:rPr>
                        <a:t>Solar system </a:t>
                      </a:r>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smtClean="0">
                          <a:solidFill>
                            <a:schemeClr val="tx1"/>
                          </a:solidFill>
                          <a:latin typeface="+mn-lt"/>
                        </a:rPr>
                        <a:t>The collection of eight planets and their Moons in orbit round the sun.</a:t>
                      </a:r>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98058177"/>
                  </a:ext>
                </a:extLst>
              </a:tr>
              <a:tr h="4814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0" dirty="0" smtClean="0">
                        <a:solidFill>
                          <a:schemeClr val="tx1"/>
                        </a:solidFill>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smtClean="0">
                          <a:solidFill>
                            <a:schemeClr val="tx1"/>
                          </a:solidFill>
                          <a:latin typeface="+mn-lt"/>
                        </a:rPr>
                        <a:t>orbit</a:t>
                      </a:r>
                      <a:endParaRPr lang="en-GB" sz="1600" b="0" i="0" dirty="0" smtClean="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smtClean="0">
                          <a:solidFill>
                            <a:schemeClr val="tx1"/>
                          </a:solidFill>
                          <a:latin typeface="+mn-lt"/>
                        </a:rPr>
                        <a:t>The regularly repeated elliptical course of an object or spacecraft around a star or planet.</a:t>
                      </a:r>
                      <a:endParaRPr lang="en-GB" sz="1600" b="0" i="0" dirty="0" smtClean="0">
                        <a:solidFill>
                          <a:schemeClr val="tx1"/>
                        </a:solidFill>
                        <a:latin typeface="+mn-l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45743322"/>
                  </a:ext>
                </a:extLst>
              </a:tr>
              <a:tr h="5721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0" dirty="0" smtClean="0">
                        <a:solidFill>
                          <a:schemeClr val="tx1"/>
                        </a:solidFill>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smtClean="0">
                          <a:solidFill>
                            <a:schemeClr val="tx1"/>
                          </a:solidFill>
                          <a:latin typeface="+mn-lt"/>
                        </a:rPr>
                        <a:t>spherical Body </a:t>
                      </a:r>
                      <a:endParaRPr lang="en-GB" sz="1600" b="0" i="0" dirty="0" smtClean="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smtClean="0">
                          <a:solidFill>
                            <a:schemeClr val="tx1"/>
                          </a:solidFill>
                          <a:latin typeface="+mn-lt"/>
                        </a:rPr>
                        <a:t>An object in orbit around the Sun that is large enough to have its self-gravity pull itself into a round (or near spherical) shape.</a:t>
                      </a:r>
                      <a:endParaRPr lang="en-GB" sz="1600" b="0" i="0" dirty="0" smtClean="0">
                        <a:solidFill>
                          <a:schemeClr val="tx1"/>
                        </a:solidFill>
                        <a:latin typeface="+mn-l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9883144"/>
                  </a:ext>
                </a:extLst>
              </a:tr>
              <a:tr h="4288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0" dirty="0">
                        <a:solidFill>
                          <a:schemeClr val="tx1"/>
                        </a:solidFill>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600" b="0" dirty="0" smtClean="0">
                          <a:solidFill>
                            <a:schemeClr val="tx1"/>
                          </a:solidFill>
                          <a:effectLst/>
                          <a:latin typeface="+mn-lt"/>
                          <a:ea typeface="Calibri" panose="020F0502020204030204" pitchFamily="34" charset="0"/>
                          <a:cs typeface="Times New Roman" panose="02020603050405020304" pitchFamily="18" charset="0"/>
                        </a:rPr>
                        <a:t>moon Phases </a:t>
                      </a:r>
                      <a:endParaRPr lang="en-GB" sz="16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600" b="0" dirty="0" smtClean="0">
                          <a:solidFill>
                            <a:schemeClr val="tx1"/>
                          </a:solidFill>
                          <a:effectLst/>
                          <a:latin typeface="+mn-lt"/>
                          <a:ea typeface="Calibri" panose="020F0502020204030204" pitchFamily="34" charset="0"/>
                          <a:cs typeface="Times New Roman" panose="02020603050405020304" pitchFamily="18" charset="0"/>
                        </a:rPr>
                        <a:t>The changing portions of the Moon that are visible during the 27-day cycle.</a:t>
                      </a:r>
                      <a:endParaRPr lang="en-GB" sz="16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42931940"/>
                  </a:ext>
                </a:extLst>
              </a:tr>
              <a:tr h="4758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0" dirty="0">
                        <a:solidFill>
                          <a:schemeClr val="tx1"/>
                        </a:solidFill>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smtClean="0">
                          <a:solidFill>
                            <a:schemeClr val="tx1"/>
                          </a:solidFill>
                          <a:latin typeface="+mn-lt"/>
                        </a:rPr>
                        <a:t>celestial body </a:t>
                      </a:r>
                      <a:endParaRPr lang="en-GB" sz="1600" b="0" i="0" dirty="0" smtClean="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smtClean="0">
                          <a:solidFill>
                            <a:schemeClr val="tx1"/>
                          </a:solidFill>
                          <a:latin typeface="+mn-lt"/>
                        </a:rPr>
                        <a:t>Any natural body outside of the Earth's atmosphere (e.g. the Moon, Sun or any other planet).</a:t>
                      </a:r>
                      <a:endParaRPr lang="en-GB" sz="1600" b="0" i="0" dirty="0" smtClean="0">
                        <a:solidFill>
                          <a:schemeClr val="tx1"/>
                        </a:solidFill>
                        <a:latin typeface="+mn-l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3453031"/>
                  </a:ext>
                </a:extLst>
              </a:tr>
              <a:tr h="5721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0" dirty="0">
                        <a:solidFill>
                          <a:schemeClr val="tx1"/>
                        </a:solidFill>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smtClean="0">
                          <a:solidFill>
                            <a:schemeClr val="tx1"/>
                          </a:solidFill>
                          <a:latin typeface="+mn-lt"/>
                        </a:rPr>
                        <a:t>axis</a:t>
                      </a:r>
                      <a:endParaRPr lang="en-GB" sz="1600" b="0" i="0" dirty="0" smtClean="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smtClean="0">
                          <a:solidFill>
                            <a:schemeClr val="tx1"/>
                          </a:solidFill>
                          <a:latin typeface="+mn-lt"/>
                        </a:rPr>
                        <a:t>An imaginary straight line passing through the North Pole, the centre of the Earth, and the South Pole. The Earth rotates around this axis.</a:t>
                      </a:r>
                      <a:endParaRPr lang="en-GB" sz="1600" b="0" i="0" dirty="0" smtClean="0">
                        <a:solidFill>
                          <a:schemeClr val="tx1"/>
                        </a:solidFill>
                        <a:latin typeface="+mn-l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37649657"/>
                  </a:ext>
                </a:extLst>
              </a:tr>
              <a:tr h="4157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0" dirty="0" smtClean="0">
                        <a:solidFill>
                          <a:schemeClr val="tx1"/>
                        </a:solidFill>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smtClean="0">
                          <a:solidFill>
                            <a:schemeClr val="tx1"/>
                          </a:solidFill>
                          <a:latin typeface="+mn-lt"/>
                        </a:rPr>
                        <a:t>rotation</a:t>
                      </a:r>
                      <a:endParaRPr lang="en-GB" sz="1600" b="0" i="0" dirty="0" smtClean="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smtClean="0">
                          <a:solidFill>
                            <a:schemeClr val="tx1"/>
                          </a:solidFill>
                          <a:latin typeface="+mn-lt"/>
                        </a:rPr>
                        <a:t>The circular movement of an object about a point in space.</a:t>
                      </a:r>
                      <a:endParaRPr lang="en-GB" sz="1600" b="0" i="0" dirty="0" smtClean="0">
                        <a:solidFill>
                          <a:schemeClr val="tx1"/>
                        </a:solidFill>
                        <a:latin typeface="+mn-l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2307327"/>
                  </a:ext>
                </a:extLst>
              </a:tr>
              <a:tr h="5721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0" dirty="0">
                        <a:solidFill>
                          <a:schemeClr val="tx1"/>
                        </a:solidFill>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geocentric</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smtClean="0">
                          <a:solidFill>
                            <a:schemeClr val="tx1"/>
                          </a:solidFill>
                          <a:latin typeface="+mn-lt"/>
                        </a:rPr>
                        <a:t>People used to believe that the earth was the centre of the solar system and that the sun, and all the other planets, orbited it.</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4027412"/>
                  </a:ext>
                </a:extLst>
              </a:tr>
              <a:tr h="5721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0" dirty="0">
                        <a:solidFill>
                          <a:schemeClr val="tx1"/>
                        </a:solidFill>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heliocentric</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smtClean="0">
                          <a:solidFill>
                            <a:schemeClr val="tx1"/>
                          </a:solidFill>
                          <a:latin typeface="+mn-lt"/>
                        </a:rPr>
                        <a:t>Over hundreds of years, scientists began to understand that the sun was at the centre of the universe. They realised that all the planets actually orbited the sun not the earth.</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4510911"/>
                  </a:ext>
                </a:extLst>
              </a:tr>
              <a:tr h="5721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0" dirty="0">
                        <a:solidFill>
                          <a:schemeClr val="tx1"/>
                        </a:solidFill>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gravity</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smtClean="0">
                          <a:solidFill>
                            <a:schemeClr val="tx1"/>
                          </a:solidFill>
                          <a:latin typeface="+mn-lt"/>
                        </a:rPr>
                        <a:t>A force which tries to pull two objects toward each other. Gravity is what holds the planets in orbit around the Sun and what keeps the Moon in orbit around Earth.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2350638"/>
                  </a:ext>
                </a:extLst>
              </a:tr>
              <a:tr h="4157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0" dirty="0">
                        <a:solidFill>
                          <a:schemeClr val="tx1"/>
                        </a:solidFill>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dirty="0" smtClean="0"/>
                        <a:t>gravitational pull </a:t>
                      </a:r>
                      <a:endParaRPr lang="en-GB"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smtClean="0">
                          <a:solidFill>
                            <a:schemeClr val="tx1"/>
                          </a:solidFill>
                          <a:latin typeface="+mn-lt"/>
                        </a:rPr>
                        <a:t>The closer you are to an object, the stronger its gravitational pull is. Gravity is what gives you weight</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7948290"/>
                  </a:ext>
                </a:extLst>
              </a:tr>
            </a:tbl>
          </a:graphicData>
        </a:graphic>
      </p:graphicFrame>
      <p:pic>
        <p:nvPicPr>
          <p:cNvPr id="4" name="Picture 3"/>
          <p:cNvPicPr>
            <a:picLocks noChangeAspect="1"/>
          </p:cNvPicPr>
          <p:nvPr/>
        </p:nvPicPr>
        <p:blipFill>
          <a:blip r:embed="rId2"/>
          <a:stretch>
            <a:fillRect/>
          </a:stretch>
        </p:blipFill>
        <p:spPr>
          <a:xfrm>
            <a:off x="603250" y="61912"/>
            <a:ext cx="530225" cy="530225"/>
          </a:xfrm>
          <a:prstGeom prst="rect">
            <a:avLst/>
          </a:prstGeom>
        </p:spPr>
      </p:pic>
      <p:pic>
        <p:nvPicPr>
          <p:cNvPr id="5" name="Picture 4"/>
          <p:cNvPicPr>
            <a:picLocks noChangeAspect="1"/>
          </p:cNvPicPr>
          <p:nvPr/>
        </p:nvPicPr>
        <p:blipFill>
          <a:blip r:embed="rId3"/>
          <a:stretch>
            <a:fillRect/>
          </a:stretch>
        </p:blipFill>
        <p:spPr>
          <a:xfrm>
            <a:off x="553807" y="524102"/>
            <a:ext cx="644525" cy="644525"/>
          </a:xfrm>
          <a:prstGeom prst="rect">
            <a:avLst/>
          </a:prstGeom>
        </p:spPr>
      </p:pic>
      <p:pic>
        <p:nvPicPr>
          <p:cNvPr id="7" name="Picture 6"/>
          <p:cNvPicPr>
            <a:picLocks noChangeAspect="1"/>
          </p:cNvPicPr>
          <p:nvPr/>
        </p:nvPicPr>
        <p:blipFill>
          <a:blip r:embed="rId4"/>
          <a:stretch>
            <a:fillRect/>
          </a:stretch>
        </p:blipFill>
        <p:spPr>
          <a:xfrm>
            <a:off x="639580" y="1117495"/>
            <a:ext cx="482600" cy="482600"/>
          </a:xfrm>
          <a:prstGeom prst="rect">
            <a:avLst/>
          </a:prstGeom>
        </p:spPr>
      </p:pic>
      <p:pic>
        <p:nvPicPr>
          <p:cNvPr id="8" name="Picture 7"/>
          <p:cNvPicPr>
            <a:picLocks noChangeAspect="1"/>
          </p:cNvPicPr>
          <p:nvPr/>
        </p:nvPicPr>
        <p:blipFill>
          <a:blip r:embed="rId5"/>
          <a:stretch>
            <a:fillRect/>
          </a:stretch>
        </p:blipFill>
        <p:spPr>
          <a:xfrm>
            <a:off x="518652" y="1512179"/>
            <a:ext cx="682625" cy="682625"/>
          </a:xfrm>
          <a:prstGeom prst="rect">
            <a:avLst/>
          </a:prstGeom>
        </p:spPr>
      </p:pic>
      <p:pic>
        <p:nvPicPr>
          <p:cNvPr id="9" name="Picture 8"/>
          <p:cNvPicPr>
            <a:picLocks noChangeAspect="1"/>
          </p:cNvPicPr>
          <p:nvPr/>
        </p:nvPicPr>
        <p:blipFill>
          <a:blip r:embed="rId6"/>
          <a:stretch>
            <a:fillRect/>
          </a:stretch>
        </p:blipFill>
        <p:spPr>
          <a:xfrm>
            <a:off x="627062" y="2150181"/>
            <a:ext cx="482600" cy="482600"/>
          </a:xfrm>
          <a:prstGeom prst="rect">
            <a:avLst/>
          </a:prstGeom>
        </p:spPr>
      </p:pic>
      <p:pic>
        <p:nvPicPr>
          <p:cNvPr id="10" name="Picture 9"/>
          <p:cNvPicPr>
            <a:picLocks noChangeAspect="1"/>
          </p:cNvPicPr>
          <p:nvPr/>
        </p:nvPicPr>
        <p:blipFill>
          <a:blip r:embed="rId7"/>
          <a:stretch>
            <a:fillRect/>
          </a:stretch>
        </p:blipFill>
        <p:spPr>
          <a:xfrm>
            <a:off x="606425" y="2625470"/>
            <a:ext cx="503237" cy="503237"/>
          </a:xfrm>
          <a:prstGeom prst="rect">
            <a:avLst/>
          </a:prstGeom>
        </p:spPr>
      </p:pic>
      <p:pic>
        <p:nvPicPr>
          <p:cNvPr id="11" name="Picture 10"/>
          <p:cNvPicPr>
            <a:picLocks noChangeAspect="1"/>
          </p:cNvPicPr>
          <p:nvPr/>
        </p:nvPicPr>
        <p:blipFill>
          <a:blip r:embed="rId8"/>
          <a:stretch>
            <a:fillRect/>
          </a:stretch>
        </p:blipFill>
        <p:spPr>
          <a:xfrm>
            <a:off x="553807" y="3087992"/>
            <a:ext cx="520700" cy="520700"/>
          </a:xfrm>
          <a:prstGeom prst="rect">
            <a:avLst/>
          </a:prstGeom>
        </p:spPr>
      </p:pic>
      <p:pic>
        <p:nvPicPr>
          <p:cNvPr id="12" name="Picture 11"/>
          <p:cNvPicPr>
            <a:picLocks noChangeAspect="1"/>
          </p:cNvPicPr>
          <p:nvPr/>
        </p:nvPicPr>
        <p:blipFill>
          <a:blip r:embed="rId9"/>
          <a:stretch>
            <a:fillRect/>
          </a:stretch>
        </p:blipFill>
        <p:spPr>
          <a:xfrm>
            <a:off x="649057" y="3657218"/>
            <a:ext cx="406400" cy="406400"/>
          </a:xfrm>
          <a:prstGeom prst="rect">
            <a:avLst/>
          </a:prstGeom>
        </p:spPr>
      </p:pic>
      <p:pic>
        <p:nvPicPr>
          <p:cNvPr id="13" name="Picture 12"/>
          <p:cNvPicPr>
            <a:picLocks noChangeAspect="1"/>
          </p:cNvPicPr>
          <p:nvPr/>
        </p:nvPicPr>
        <p:blipFill>
          <a:blip r:embed="rId10"/>
          <a:stretch>
            <a:fillRect/>
          </a:stretch>
        </p:blipFill>
        <p:spPr>
          <a:xfrm>
            <a:off x="599205" y="4105348"/>
            <a:ext cx="511632" cy="511632"/>
          </a:xfrm>
          <a:prstGeom prst="rect">
            <a:avLst/>
          </a:prstGeom>
        </p:spPr>
      </p:pic>
      <p:pic>
        <p:nvPicPr>
          <p:cNvPr id="14" name="Picture 13"/>
          <p:cNvPicPr>
            <a:picLocks noChangeAspect="1"/>
          </p:cNvPicPr>
          <p:nvPr/>
        </p:nvPicPr>
        <p:blipFill>
          <a:blip r:embed="rId11"/>
          <a:stretch>
            <a:fillRect/>
          </a:stretch>
        </p:blipFill>
        <p:spPr>
          <a:xfrm>
            <a:off x="658145" y="4698271"/>
            <a:ext cx="388224" cy="388224"/>
          </a:xfrm>
          <a:prstGeom prst="rect">
            <a:avLst/>
          </a:prstGeom>
        </p:spPr>
      </p:pic>
      <p:sp>
        <p:nvSpPr>
          <p:cNvPr id="15" name="TextBox 14"/>
          <p:cNvSpPr txBox="1"/>
          <p:nvPr/>
        </p:nvSpPr>
        <p:spPr>
          <a:xfrm>
            <a:off x="714146" y="4704117"/>
            <a:ext cx="279400" cy="369332"/>
          </a:xfrm>
          <a:prstGeom prst="rect">
            <a:avLst/>
          </a:prstGeom>
          <a:noFill/>
        </p:spPr>
        <p:txBody>
          <a:bodyPr wrap="square" rtlCol="0">
            <a:spAutoFit/>
          </a:bodyPr>
          <a:lstStyle/>
          <a:p>
            <a:r>
              <a:rPr lang="en-GB" dirty="0" smtClean="0"/>
              <a:t>E</a:t>
            </a:r>
            <a:endParaRPr lang="en-GB" dirty="0"/>
          </a:p>
        </p:txBody>
      </p:sp>
      <p:sp>
        <p:nvSpPr>
          <p:cNvPr id="16" name="TextBox 15"/>
          <p:cNvSpPr txBox="1"/>
          <p:nvPr/>
        </p:nvSpPr>
        <p:spPr>
          <a:xfrm>
            <a:off x="714146" y="5220934"/>
            <a:ext cx="279400" cy="369332"/>
          </a:xfrm>
          <a:prstGeom prst="rect">
            <a:avLst/>
          </a:prstGeom>
          <a:noFill/>
        </p:spPr>
        <p:txBody>
          <a:bodyPr wrap="square" rtlCol="0">
            <a:spAutoFit/>
          </a:bodyPr>
          <a:lstStyle/>
          <a:p>
            <a:r>
              <a:rPr lang="en-GB" dirty="0" smtClean="0"/>
              <a:t>S</a:t>
            </a:r>
            <a:endParaRPr lang="en-GB" dirty="0"/>
          </a:p>
        </p:txBody>
      </p:sp>
      <p:pic>
        <p:nvPicPr>
          <p:cNvPr id="17" name="Picture 16"/>
          <p:cNvPicPr>
            <a:picLocks noChangeAspect="1"/>
          </p:cNvPicPr>
          <p:nvPr/>
        </p:nvPicPr>
        <p:blipFill>
          <a:blip r:embed="rId11"/>
          <a:stretch>
            <a:fillRect/>
          </a:stretch>
        </p:blipFill>
        <p:spPr>
          <a:xfrm>
            <a:off x="658145" y="5233980"/>
            <a:ext cx="388224" cy="388224"/>
          </a:xfrm>
          <a:prstGeom prst="rect">
            <a:avLst/>
          </a:prstGeom>
        </p:spPr>
      </p:pic>
      <p:pic>
        <p:nvPicPr>
          <p:cNvPr id="18" name="Picture 17"/>
          <p:cNvPicPr>
            <a:picLocks noChangeAspect="1"/>
          </p:cNvPicPr>
          <p:nvPr/>
        </p:nvPicPr>
        <p:blipFill>
          <a:blip r:embed="rId12"/>
          <a:stretch>
            <a:fillRect/>
          </a:stretch>
        </p:blipFill>
        <p:spPr>
          <a:xfrm>
            <a:off x="651796" y="5769689"/>
            <a:ext cx="431800" cy="431800"/>
          </a:xfrm>
          <a:prstGeom prst="rect">
            <a:avLst/>
          </a:prstGeom>
        </p:spPr>
      </p:pic>
      <p:pic>
        <p:nvPicPr>
          <p:cNvPr id="20" name="Picture 19"/>
          <p:cNvPicPr>
            <a:picLocks noChangeAspect="1"/>
          </p:cNvPicPr>
          <p:nvPr/>
        </p:nvPicPr>
        <p:blipFill>
          <a:blip r:embed="rId13"/>
          <a:stretch>
            <a:fillRect/>
          </a:stretch>
        </p:blipFill>
        <p:spPr>
          <a:xfrm rot="5400000">
            <a:off x="727996" y="6324318"/>
            <a:ext cx="355600" cy="355600"/>
          </a:xfrm>
          <a:prstGeom prst="rect">
            <a:avLst/>
          </a:prstGeom>
        </p:spPr>
      </p:pic>
    </p:spTree>
    <p:extLst>
      <p:ext uri="{BB962C8B-B14F-4D97-AF65-F5344CB8AC3E}">
        <p14:creationId xmlns:p14="http://schemas.microsoft.com/office/powerpoint/2010/main" val="16090253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TotalTime>
  <Words>361</Words>
  <Application>Microsoft Office PowerPoint</Application>
  <PresentationFormat>Widescreen</PresentationFormat>
  <Paragraphs>49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OneIT Services and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Yeadon, Emma</dc:creator>
  <cp:lastModifiedBy>Yeadon, Emma</cp:lastModifiedBy>
  <cp:revision>16</cp:revision>
  <cp:lastPrinted>2021-11-01T15:41:09Z</cp:lastPrinted>
  <dcterms:created xsi:type="dcterms:W3CDTF">2021-11-01T12:08:49Z</dcterms:created>
  <dcterms:modified xsi:type="dcterms:W3CDTF">2021-11-01T15:54:57Z</dcterms:modified>
</cp:coreProperties>
</file>