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28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87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17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38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8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64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0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56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67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1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61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CBC8-AF3F-481A-BC85-ABC941123F26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70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4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microsoft.com/office/2007/relationships/hdphoto" Target="../media/hdphoto1.wdp"/><Relationship Id="rId29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2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jpg"/><Relationship Id="rId14" Type="http://schemas.openxmlformats.org/officeDocument/2006/relationships/image" Target="../media/image13.jpeg"/><Relationship Id="rId22" Type="http://schemas.openxmlformats.org/officeDocument/2006/relationships/image" Target="../media/image20.jpe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901546" y="616358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Judaism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86402" y="708183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Christianity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873" y="11711245"/>
            <a:ext cx="121090" cy="1210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20763" y="53928"/>
            <a:ext cx="92137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latin typeface="Sassoon Primary"/>
                <a:ea typeface="Calibri" panose="020F0502020204030204" pitchFamily="34" charset="0"/>
              </a:rPr>
              <a:t>Y2 – </a:t>
            </a:r>
            <a:r>
              <a:rPr lang="en-GB" sz="2000" u="sng" dirty="0" smtClean="0">
                <a:latin typeface="SassoonPrimaryInfant" pitchFamily="2" charset="0"/>
              </a:rPr>
              <a:t>How </a:t>
            </a:r>
            <a:r>
              <a:rPr lang="en-GB" sz="2000" u="sng" dirty="0">
                <a:latin typeface="SassoonPrimaryInfant" pitchFamily="2" charset="0"/>
              </a:rPr>
              <a:t>are Christmas and </a:t>
            </a:r>
            <a:r>
              <a:rPr lang="en-GB" sz="2000" u="sng" dirty="0" smtClean="0">
                <a:latin typeface="SassoonPrimaryInfant" pitchFamily="2" charset="0"/>
              </a:rPr>
              <a:t>Hanukkah </a:t>
            </a:r>
            <a:r>
              <a:rPr lang="en-GB" sz="2000" u="sng" dirty="0">
                <a:latin typeface="SassoonPrimaryInfant" pitchFamily="2" charset="0"/>
              </a:rPr>
              <a:t>similar and different</a:t>
            </a:r>
            <a:r>
              <a:rPr lang="en-GB" sz="2000" u="sng" dirty="0" smtClean="0">
                <a:latin typeface="SassoonPrimaryInfant" pitchFamily="2" charset="0"/>
              </a:rPr>
              <a:t>?</a:t>
            </a:r>
            <a:endParaRPr lang="en-GB" sz="2000" dirty="0">
              <a:latin typeface="SassoonPrimaryInfant" pitchFamily="2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9205782" y="1192448"/>
            <a:ext cx="2833556" cy="4718942"/>
            <a:chOff x="9219417" y="959379"/>
            <a:chExt cx="2833556" cy="4718942"/>
          </a:xfrm>
        </p:grpSpPr>
        <p:grpSp>
          <p:nvGrpSpPr>
            <p:cNvPr id="13" name="Group 12"/>
            <p:cNvGrpSpPr/>
            <p:nvPr/>
          </p:nvGrpSpPr>
          <p:grpSpPr>
            <a:xfrm>
              <a:off x="9984815" y="1050849"/>
              <a:ext cx="220869" cy="4512418"/>
              <a:chOff x="1042049" y="1157442"/>
              <a:chExt cx="220869" cy="4512418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86D89B8F-725D-ED42-9CF6-E231044822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53556" y="1268040"/>
                <a:ext cx="0" cy="431046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4194" y="1157442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2049" y="1956201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4194" y="2859272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4194" y="3762343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2049" y="4529781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2049" y="5448665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Rectangle 34"/>
            <p:cNvSpPr/>
            <p:nvPr/>
          </p:nvSpPr>
          <p:spPr>
            <a:xfrm>
              <a:off x="10315046" y="980329"/>
              <a:ext cx="164181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Largest religion </a:t>
              </a:r>
              <a:r>
                <a:rPr lang="en-GB" sz="1400" dirty="0">
                  <a:latin typeface="SassoonPrimaryInfant" pitchFamily="2" charset="0"/>
                  <a:ea typeface="Calibri" panose="020F0502020204030204" pitchFamily="34" charset="0"/>
                </a:rPr>
                <a:t>in the </a:t>
              </a:r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world</a:t>
              </a:r>
              <a:endParaRPr lang="en-GB" sz="1400" dirty="0">
                <a:latin typeface="SassoonPrimaryInfant" pitchFamily="2" charset="0"/>
              </a:endParaRPr>
            </a:p>
          </p:txBody>
        </p:sp>
        <p:pic>
          <p:nvPicPr>
            <p:cNvPr id="30" name="Picture 2" descr="Image result for world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34270" y="959379"/>
              <a:ext cx="476554" cy="476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2921" y="2435833"/>
              <a:ext cx="638175" cy="752475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10283752" y="1664112"/>
              <a:ext cx="1641819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</a:rPr>
                <a:t>Focuses on the life and teachings of Jesus Christ</a:t>
              </a:r>
              <a:endParaRPr lang="en-GB" sz="1400" dirty="0">
                <a:latin typeface="SassoonPrimaryInfant" pitchFamily="2" charset="0"/>
              </a:endParaRPr>
            </a:p>
          </p:txBody>
        </p:sp>
        <p:pic>
          <p:nvPicPr>
            <p:cNvPr id="32" name="Picture 4" descr="Image result for pray icon black and white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791" t="4284" r="16916" b="12535"/>
            <a:stretch/>
          </p:blipFill>
          <p:spPr bwMode="auto">
            <a:xfrm>
              <a:off x="9427251" y="3348420"/>
              <a:ext cx="412847" cy="5859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9417" y="1721727"/>
              <a:ext cx="685185" cy="578212"/>
            </a:xfrm>
            <a:prstGeom prst="rect">
              <a:avLst/>
            </a:prstGeom>
          </p:spPr>
        </p:pic>
        <p:sp>
          <p:nvSpPr>
            <p:cNvPr id="50" name="Rectangle 49"/>
            <p:cNvSpPr/>
            <p:nvPr/>
          </p:nvSpPr>
          <p:spPr>
            <a:xfrm>
              <a:off x="10301941" y="2597715"/>
              <a:ext cx="164181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</a:rPr>
                <a:t>Jesus Christ is the son of God</a:t>
              </a:r>
              <a:endParaRPr lang="en-GB" sz="1400" dirty="0">
                <a:latin typeface="SassoonPrimaryInfant" pitchFamily="2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348740" y="5155101"/>
              <a:ext cx="164181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</a:rPr>
                <a:t>Jesus was crucified on a cross</a:t>
              </a:r>
              <a:endParaRPr lang="en-GB" sz="1400" dirty="0">
                <a:latin typeface="SassoonPrimaryInfant" pitchFamily="2" charset="0"/>
              </a:endParaRPr>
            </a:p>
          </p:txBody>
        </p:sp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498" t="13496" r="26497" b="13995"/>
            <a:stretch/>
          </p:blipFill>
          <p:spPr>
            <a:xfrm>
              <a:off x="9427172" y="5099290"/>
              <a:ext cx="365021" cy="575305"/>
            </a:xfrm>
            <a:prstGeom prst="rect">
              <a:avLst/>
            </a:prstGeom>
          </p:spPr>
        </p:pic>
        <p:sp>
          <p:nvSpPr>
            <p:cNvPr id="53" name="Rectangle 52"/>
            <p:cNvSpPr/>
            <p:nvPr/>
          </p:nvSpPr>
          <p:spPr>
            <a:xfrm>
              <a:off x="10337833" y="3331338"/>
              <a:ext cx="1641819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latin typeface="SassoonPrimaryInfant" pitchFamily="2" charset="0"/>
                </a:rPr>
                <a:t>Jesus taught his disciples the ‘Lord’s </a:t>
              </a:r>
              <a:r>
                <a:rPr lang="en-GB" sz="1400" dirty="0" smtClean="0">
                  <a:latin typeface="SassoonPrimaryInfant" pitchFamily="2" charset="0"/>
                </a:rPr>
                <a:t>Prayer’</a:t>
              </a:r>
              <a:endParaRPr lang="en-GB" sz="1100" dirty="0">
                <a:latin typeface="SassoonPrimaryInfant" pitchFamily="2" charset="0"/>
              </a:endParaRPr>
            </a:p>
          </p:txBody>
        </p:sp>
        <p:pic>
          <p:nvPicPr>
            <p:cNvPr id="40" name="Picture 14" descr="Image result for love icon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69013" y="4309545"/>
              <a:ext cx="474892" cy="426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Rectangle 62"/>
            <p:cNvSpPr/>
            <p:nvPr/>
          </p:nvSpPr>
          <p:spPr>
            <a:xfrm>
              <a:off x="10381821" y="4129464"/>
              <a:ext cx="167115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latin typeface="SassoonPrimaryInfant" pitchFamily="2" charset="0"/>
                </a:rPr>
                <a:t>Jesus </a:t>
              </a:r>
              <a:r>
                <a:rPr lang="en-GB" sz="1400" dirty="0" smtClean="0">
                  <a:latin typeface="SassoonPrimaryInfant" pitchFamily="2" charset="0"/>
                </a:rPr>
                <a:t>taught people to love God </a:t>
              </a:r>
              <a:r>
                <a:rPr lang="en-GB" sz="1400" smtClean="0">
                  <a:latin typeface="SassoonPrimaryInfant" pitchFamily="2" charset="0"/>
                </a:rPr>
                <a:t>and </a:t>
              </a:r>
              <a:r>
                <a:rPr lang="en-GB" sz="1400" smtClean="0">
                  <a:latin typeface="SassoonPrimaryInfant" pitchFamily="2" charset="0"/>
                </a:rPr>
                <a:t>show </a:t>
              </a:r>
              <a:r>
                <a:rPr lang="en-GB" sz="1400" dirty="0" smtClean="0">
                  <a:latin typeface="SassoonPrimaryInfant" pitchFamily="2" charset="0"/>
                </a:rPr>
                <a:t>kindness to others</a:t>
              </a:r>
              <a:endParaRPr lang="en-GB" sz="1100" dirty="0">
                <a:latin typeface="SassoonPrimaryInfant" pitchFamily="2" charset="0"/>
              </a:endParaRPr>
            </a:p>
          </p:txBody>
        </p:sp>
      </p:grpSp>
      <p:sp>
        <p:nvSpPr>
          <p:cNvPr id="81" name="Rectangle 80"/>
          <p:cNvSpPr/>
          <p:nvPr/>
        </p:nvSpPr>
        <p:spPr>
          <a:xfrm>
            <a:off x="-94850" y="4542743"/>
            <a:ext cx="18156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400" dirty="0" smtClean="0">
              <a:latin typeface="SassoonPrimaryInfant" pitchFamily="2" charset="0"/>
              <a:ea typeface="Calibri" panose="020F0502020204030204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2497136" y="547295"/>
            <a:ext cx="6612833" cy="5858514"/>
            <a:chOff x="2497136" y="547295"/>
            <a:chExt cx="6612833" cy="5416543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7136" y="847235"/>
              <a:ext cx="6612833" cy="5116603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895" y="1439412"/>
              <a:ext cx="545161" cy="545161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55" t="4074" r="23222" b="3229"/>
            <a:stretch/>
          </p:blipFill>
          <p:spPr>
            <a:xfrm>
              <a:off x="6978500" y="4089268"/>
              <a:ext cx="495924" cy="453475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0642" y="2399978"/>
              <a:ext cx="591553" cy="591553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4228982" y="549122"/>
              <a:ext cx="1110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SassoonPrimaryInfant" pitchFamily="2" charset="0"/>
                </a:rPr>
                <a:t>Hanukkah</a:t>
              </a:r>
              <a:endParaRPr lang="en-GB" dirty="0">
                <a:latin typeface="SassoonPrimaryInfant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338651" y="547295"/>
              <a:ext cx="11031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SassoonPrimaryInfant" pitchFamily="2" charset="0"/>
                </a:rPr>
                <a:t>Christmas</a:t>
              </a:r>
              <a:endParaRPr lang="en-GB" dirty="0">
                <a:latin typeface="SassoonPrimaryInfant" pitchFamily="2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671832" y="4903513"/>
              <a:ext cx="157412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>
                  <a:latin typeface="SassoonPrimaryInfant" pitchFamily="2" charset="0"/>
                </a:rPr>
                <a:t>W</a:t>
              </a:r>
              <a:r>
                <a:rPr lang="en-GB" sz="1400" dirty="0" smtClean="0">
                  <a:latin typeface="SassoonPrimaryInfant" pitchFamily="2" charset="0"/>
                </a:rPr>
                <a:t>orship in temples </a:t>
              </a:r>
            </a:p>
            <a:p>
              <a:pPr algn="ctr"/>
              <a:r>
                <a:rPr lang="en-GB" sz="1400" dirty="0" smtClean="0">
                  <a:latin typeface="SassoonPrimaryInfant" pitchFamily="2" charset="0"/>
                </a:rPr>
                <a:t>called synagogues </a:t>
              </a:r>
              <a:endParaRPr lang="en-GB" sz="1400" dirty="0">
                <a:latin typeface="SassoonPrimaryInfant" pitchFamily="2" charset="0"/>
              </a:endParaRPr>
            </a:p>
          </p:txBody>
        </p:sp>
        <p:pic>
          <p:nvPicPr>
            <p:cNvPr id="36" name="Picture 6" descr="Image result for 25th icon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0380" y="1044764"/>
              <a:ext cx="548777" cy="54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Rectangle 54"/>
            <p:cNvSpPr/>
            <p:nvPr/>
          </p:nvSpPr>
          <p:spPr>
            <a:xfrm>
              <a:off x="6693860" y="1568029"/>
              <a:ext cx="164181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smtClean="0">
                  <a:latin typeface="SassoonPrimaryInfant" pitchFamily="2" charset="0"/>
                </a:rPr>
                <a:t>Celebrated on 25</a:t>
              </a:r>
              <a:r>
                <a:rPr lang="en-GB" sz="1400" baseline="30000" dirty="0" smtClean="0">
                  <a:latin typeface="SassoonPrimaryInfant" pitchFamily="2" charset="0"/>
                </a:rPr>
                <a:t>th</a:t>
              </a:r>
              <a:r>
                <a:rPr lang="en-GB" sz="1400" dirty="0" smtClean="0">
                  <a:latin typeface="SassoonPrimaryInfant" pitchFamily="2" charset="0"/>
                </a:rPr>
                <a:t> December</a:t>
              </a:r>
              <a:endParaRPr lang="en-GB" sz="1400" dirty="0">
                <a:latin typeface="SassoonPrimaryInfant" pitchFamily="2" charset="0"/>
              </a:endParaRPr>
            </a:p>
          </p:txBody>
        </p:sp>
        <p:pic>
          <p:nvPicPr>
            <p:cNvPr id="38" name="Picture 8" descr="Image result for Jesus in a stable   black and white icon"/>
            <p:cNvPicPr>
              <a:picLocks noChangeAspect="1" noChangeArrowheads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19" t="16821" r="3678" b="23813"/>
            <a:stretch/>
          </p:blipFill>
          <p:spPr bwMode="auto">
            <a:xfrm>
              <a:off x="7755441" y="2238428"/>
              <a:ext cx="849577" cy="54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Rectangle 56"/>
            <p:cNvSpPr/>
            <p:nvPr/>
          </p:nvSpPr>
          <p:spPr>
            <a:xfrm>
              <a:off x="7310383" y="2794794"/>
              <a:ext cx="164181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smtClean="0">
                  <a:latin typeface="SassoonPrimaryInfant" pitchFamily="2" charset="0"/>
                </a:rPr>
                <a:t>Marks the birth of </a:t>
              </a:r>
            </a:p>
            <a:p>
              <a:pPr algn="ctr"/>
              <a:r>
                <a:rPr lang="en-GB" sz="1400" dirty="0" smtClean="0">
                  <a:latin typeface="SassoonPrimaryInfant" pitchFamily="2" charset="0"/>
                </a:rPr>
                <a:t>Jesus Christ</a:t>
              </a:r>
              <a:endParaRPr lang="en-GB" sz="1400" dirty="0">
                <a:latin typeface="SassoonPrimaryInfant" pitchFamily="2" charset="0"/>
              </a:endParaRPr>
            </a:p>
          </p:txBody>
        </p:sp>
        <p:pic>
          <p:nvPicPr>
            <p:cNvPr id="1036" name="Picture 12" descr="Image result for one god icon"/>
            <p:cNvPicPr>
              <a:picLocks noChangeAspect="1" noChangeArrowheads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88" t="19042" r="25455" b="12207"/>
            <a:stretch/>
          </p:blipFill>
          <p:spPr bwMode="auto">
            <a:xfrm>
              <a:off x="6163435" y="2297530"/>
              <a:ext cx="430130" cy="6205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Rectangle 59"/>
            <p:cNvSpPr/>
            <p:nvPr/>
          </p:nvSpPr>
          <p:spPr>
            <a:xfrm>
              <a:off x="5784475" y="2918046"/>
              <a:ext cx="120186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smtClean="0">
                  <a:latin typeface="SassoonPrimaryInfant" pitchFamily="2" charset="0"/>
                </a:rPr>
                <a:t>Only one God</a:t>
              </a:r>
              <a:endParaRPr lang="en-GB" sz="1400" dirty="0">
                <a:latin typeface="SassoonPrimaryInfant" pitchFamily="2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535037" y="4501013"/>
              <a:ext cx="1410686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smtClean="0">
                  <a:latin typeface="SassoonPrimaryInfant" pitchFamily="2" charset="0"/>
                </a:rPr>
                <a:t>Worship in churches</a:t>
              </a:r>
            </a:p>
            <a:p>
              <a:pPr algn="ctr"/>
              <a:r>
                <a:rPr lang="en-GB" sz="1400" dirty="0">
                  <a:latin typeface="SassoonPrimaryInfant" pitchFamily="2" charset="0"/>
                </a:rPr>
                <a:t>a</a:t>
              </a:r>
              <a:r>
                <a:rPr lang="en-GB" sz="1400" dirty="0" smtClean="0">
                  <a:latin typeface="SassoonPrimaryInfant" pitchFamily="2" charset="0"/>
                </a:rPr>
                <a:t>nd cathedrals</a:t>
              </a:r>
              <a:endParaRPr lang="en-GB" sz="1400" dirty="0">
                <a:latin typeface="SassoonPrimaryInfant" pitchFamily="2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436785" y="1494930"/>
              <a:ext cx="1641819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smtClean="0">
                  <a:latin typeface="SassoonPrimaryInfant" pitchFamily="2" charset="0"/>
                </a:rPr>
                <a:t>Celebrated on 22</a:t>
              </a:r>
              <a:r>
                <a:rPr lang="en-GB" sz="1400" baseline="30000" dirty="0" smtClean="0">
                  <a:latin typeface="SassoonPrimaryInfant" pitchFamily="2" charset="0"/>
                </a:rPr>
                <a:t>nd</a:t>
              </a:r>
              <a:r>
                <a:rPr lang="en-GB" sz="1400" dirty="0" smtClean="0">
                  <a:latin typeface="SassoonPrimaryInfant" pitchFamily="2" charset="0"/>
                </a:rPr>
                <a:t> December but can vary</a:t>
              </a:r>
              <a:endParaRPr lang="en-GB" sz="1400" dirty="0">
                <a:latin typeface="SassoonPrimaryInfant" pitchFamily="2" charset="0"/>
              </a:endParaRP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292712" y="1034980"/>
              <a:ext cx="505939" cy="505939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4086523" y="4339849"/>
              <a:ext cx="554993" cy="554993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2954160" y="2241749"/>
              <a:ext cx="790847" cy="639866"/>
            </a:xfrm>
            <a:prstGeom prst="rect">
              <a:avLst/>
            </a:prstGeom>
          </p:spPr>
        </p:pic>
        <p:sp>
          <p:nvSpPr>
            <p:cNvPr id="54" name="Rectangle 53"/>
            <p:cNvSpPr/>
            <p:nvPr/>
          </p:nvSpPr>
          <p:spPr>
            <a:xfrm>
              <a:off x="2975230" y="2850955"/>
              <a:ext cx="7167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600" dirty="0" err="1" smtClean="0">
                  <a:latin typeface="SassoonPrimaryInfant" pitchFamily="2" charset="0"/>
                </a:rPr>
                <a:t>Yaweh</a:t>
              </a:r>
              <a:endParaRPr lang="en-GB" sz="1600" dirty="0">
                <a:latin typeface="SassoonPrimaryInfant" pitchFamily="2" charset="0"/>
              </a:endParaRPr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19"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957955" y="3292841"/>
              <a:ext cx="619937" cy="619937"/>
            </a:xfrm>
            <a:prstGeom prst="rect">
              <a:avLst/>
            </a:prstGeom>
          </p:spPr>
        </p:pic>
        <p:sp>
          <p:nvSpPr>
            <p:cNvPr id="58" name="Rectangle 57"/>
            <p:cNvSpPr/>
            <p:nvPr/>
          </p:nvSpPr>
          <p:spPr>
            <a:xfrm>
              <a:off x="3888177" y="3960187"/>
              <a:ext cx="7280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GB" sz="1600" dirty="0" smtClean="0">
                  <a:solidFill>
                    <a:prstClr val="black"/>
                  </a:solidFill>
                  <a:latin typeface="SassoonPrimaryInfant" pitchFamily="2" charset="0"/>
                </a:rPr>
                <a:t>Rabbis</a:t>
              </a:r>
              <a:endParaRPr lang="en-GB" sz="1600" dirty="0">
                <a:solidFill>
                  <a:prstClr val="black"/>
                </a:solidFill>
                <a:latin typeface="SassoonPrimaryInfant" pitchFamily="2" charset="0"/>
              </a:endParaRPr>
            </a:p>
          </p:txBody>
        </p:sp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0031" y="2451362"/>
              <a:ext cx="584200" cy="584200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2910708" y="3668204"/>
              <a:ext cx="7612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err="1" smtClean="0">
                  <a:latin typeface="SassoonPrimaryInfant" pitchFamily="2" charset="0"/>
                </a:rPr>
                <a:t>kippah</a:t>
              </a:r>
              <a:endParaRPr lang="en-GB" sz="1600" dirty="0">
                <a:latin typeface="SassoonPrimaryInfant" pitchFamily="2" charset="0"/>
              </a:endParaRPr>
            </a:p>
          </p:txBody>
        </p:sp>
        <p:pic>
          <p:nvPicPr>
            <p:cNvPr id="41" name="Picture 2" descr="Image result for kippah icon"/>
            <p:cNvPicPr>
              <a:picLocks noChangeAspect="1" noChangeArrowheads="1"/>
            </p:cNvPicPr>
            <p:nvPr/>
          </p:nvPicPr>
          <p:blipFill rotWithShape="1"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56" t="20101" r="8282" b="26055"/>
            <a:stretch/>
          </p:blipFill>
          <p:spPr bwMode="auto">
            <a:xfrm>
              <a:off x="2984408" y="3310508"/>
              <a:ext cx="627580" cy="4351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5" name="Rectangle 84"/>
            <p:cNvSpPr/>
            <p:nvPr/>
          </p:nvSpPr>
          <p:spPr>
            <a:xfrm>
              <a:off x="7441838" y="3575871"/>
              <a:ext cx="12864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smtClean="0">
                  <a:latin typeface="SassoonPrimaryInfant" pitchFamily="2" charset="0"/>
                </a:rPr>
                <a:t>The New Testament</a:t>
              </a:r>
              <a:endParaRPr lang="en-GB" sz="1400" dirty="0">
                <a:latin typeface="SassoonPrimaryInfant" pitchFamily="2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221763" y="3960187"/>
              <a:ext cx="12864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smtClean="0">
                  <a:latin typeface="SassoonPrimaryInfant" pitchFamily="2" charset="0"/>
                </a:rPr>
                <a:t>The Old Testament</a:t>
              </a:r>
              <a:endParaRPr lang="en-GB" sz="1400" dirty="0">
                <a:latin typeface="SassoonPrimaryInfant" pitchFamily="2" charset="0"/>
              </a:endParaRPr>
            </a:p>
          </p:txBody>
        </p:sp>
      </p:grpSp>
      <p:sp>
        <p:nvSpPr>
          <p:cNvPr id="88" name="Oval 87">
            <a:extLst>
              <a:ext uri="{FF2B5EF4-FFF2-40B4-BE49-F238E27FC236}">
                <a16:creationId xmlns:a16="http://schemas.microsoft.com/office/drawing/2014/main" id="{2CDF6AD8-0E9A-B646-B0A5-E21659FFE0E9}"/>
              </a:ext>
            </a:extLst>
          </p:cNvPr>
          <p:cNvSpPr/>
          <p:nvPr/>
        </p:nvSpPr>
        <p:spPr>
          <a:xfrm>
            <a:off x="1583940" y="6148130"/>
            <a:ext cx="218724" cy="22119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22889" y="1141015"/>
            <a:ext cx="2522278" cy="5392931"/>
            <a:chOff x="31738" y="916955"/>
            <a:chExt cx="2522278" cy="5392931"/>
          </a:xfrm>
        </p:grpSpPr>
        <p:sp>
          <p:nvSpPr>
            <p:cNvPr id="3" name="Rectangle 2"/>
            <p:cNvSpPr/>
            <p:nvPr/>
          </p:nvSpPr>
          <p:spPr>
            <a:xfrm>
              <a:off x="49013" y="1722963"/>
              <a:ext cx="166656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Founders are Abraham and Moses</a:t>
              </a: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1851551" y="916955"/>
              <a:ext cx="690189" cy="693270"/>
            </a:xfrm>
            <a:prstGeom prst="rect">
              <a:avLst/>
            </a:prstGeom>
          </p:spPr>
        </p:pic>
        <p:sp>
          <p:nvSpPr>
            <p:cNvPr id="72" name="Rectangle 71"/>
            <p:cNvSpPr/>
            <p:nvPr/>
          </p:nvSpPr>
          <p:spPr>
            <a:xfrm>
              <a:off x="139126" y="2535707"/>
              <a:ext cx="181561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Most important </a:t>
              </a:r>
            </a:p>
            <a:p>
              <a:r>
                <a:rPr lang="en-GB" sz="1400" dirty="0">
                  <a:latin typeface="SassoonPrimaryInfant" pitchFamily="2" charset="0"/>
                  <a:ea typeface="Calibri" panose="020F0502020204030204" pitchFamily="34" charset="0"/>
                </a:rPr>
                <a:t>r</a:t>
              </a:r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eligious text</a:t>
              </a:r>
            </a:p>
          </p:txBody>
        </p: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1849041" y="2566692"/>
              <a:ext cx="585267" cy="585267"/>
            </a:xfrm>
            <a:prstGeom prst="rect">
              <a:avLst/>
            </a:prstGeom>
          </p:spPr>
        </p:pic>
        <p:sp>
          <p:nvSpPr>
            <p:cNvPr id="75" name="Rectangle 74"/>
            <p:cNvSpPr/>
            <p:nvPr/>
          </p:nvSpPr>
          <p:spPr>
            <a:xfrm>
              <a:off x="61078" y="925448"/>
              <a:ext cx="1610879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Began over 3500 years ago in Middle East</a:t>
              </a:r>
            </a:p>
          </p:txBody>
        </p: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1968426" y="1723894"/>
              <a:ext cx="466790" cy="577710"/>
            </a:xfrm>
            <a:prstGeom prst="rect">
              <a:avLst/>
            </a:prstGeom>
          </p:spPr>
        </p:pic>
        <p:sp>
          <p:nvSpPr>
            <p:cNvPr id="80" name="Rectangle 79"/>
            <p:cNvSpPr/>
            <p:nvPr/>
          </p:nvSpPr>
          <p:spPr>
            <a:xfrm>
              <a:off x="127497" y="3320865"/>
              <a:ext cx="181561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During Hanukkah Jewish people celebrate victory</a:t>
              </a:r>
            </a:p>
          </p:txBody>
        </p:sp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1902347" y="4179361"/>
              <a:ext cx="571676" cy="571676"/>
            </a:xfrm>
            <a:prstGeom prst="rect">
              <a:avLst/>
            </a:prstGeom>
          </p:spPr>
        </p:pic>
        <p:sp>
          <p:nvSpPr>
            <p:cNvPr id="83" name="Rectangle 82"/>
            <p:cNvSpPr/>
            <p:nvPr/>
          </p:nvSpPr>
          <p:spPr>
            <a:xfrm>
              <a:off x="98683" y="4169426"/>
              <a:ext cx="156722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Hanukkah (festival of light) 8 days </a:t>
              </a:r>
            </a:p>
          </p:txBody>
        </p:sp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1795720" y="3280428"/>
              <a:ext cx="758296" cy="758296"/>
            </a:xfrm>
            <a:prstGeom prst="rect">
              <a:avLst/>
            </a:prstGeom>
          </p:spPr>
        </p:pic>
        <p:pic>
          <p:nvPicPr>
            <p:cNvPr id="86" name="Picture 85"/>
            <p:cNvPicPr>
              <a:picLocks noChangeAspect="1"/>
            </p:cNvPicPr>
            <p:nvPr/>
          </p:nvPicPr>
          <p:blipFill rotWithShape="1"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888" t="15644" r="11062" b="10308"/>
            <a:stretch/>
          </p:blipFill>
          <p:spPr>
            <a:xfrm>
              <a:off x="1847352" y="5071949"/>
              <a:ext cx="635000" cy="635000"/>
            </a:xfrm>
            <a:prstGeom prst="rect">
              <a:avLst/>
            </a:prstGeom>
          </p:spPr>
        </p:pic>
        <p:sp>
          <p:nvSpPr>
            <p:cNvPr id="89" name="Rectangle 88"/>
            <p:cNvSpPr/>
            <p:nvPr/>
          </p:nvSpPr>
          <p:spPr>
            <a:xfrm>
              <a:off x="116008" y="5087780"/>
              <a:ext cx="181561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Religious sign of Judaism</a:t>
              </a: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1585078" y="968388"/>
              <a:ext cx="220869" cy="4512418"/>
              <a:chOff x="1042049" y="1157442"/>
              <a:chExt cx="220869" cy="4512418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86D89B8F-725D-ED42-9CF6-E231044822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53556" y="1268040"/>
                <a:ext cx="0" cy="431046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4194" y="1157442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2049" y="1956201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4194" y="2859272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4194" y="3762343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2049" y="4529781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2049" y="5448665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" name="Straight Connector 4"/>
            <p:cNvCxnSpPr>
              <a:stCxn id="84" idx="4"/>
            </p:cNvCxnSpPr>
            <p:nvPr/>
          </p:nvCxnSpPr>
          <p:spPr>
            <a:xfrm>
              <a:off x="1694440" y="5480806"/>
              <a:ext cx="7711" cy="4862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2" descr="Free Number 10 Clip Art with No Background - ClipartKey"/>
            <p:cNvPicPr>
              <a:picLocks noChangeAspect="1" noChangeArrowheads="1"/>
            </p:cNvPicPr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3704" y="5906961"/>
              <a:ext cx="465882" cy="402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" name="Rectangle 89"/>
            <p:cNvSpPr/>
            <p:nvPr/>
          </p:nvSpPr>
          <p:spPr>
            <a:xfrm>
              <a:off x="31738" y="5873972"/>
              <a:ext cx="181561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10 commandments</a:t>
              </a:r>
            </a:p>
          </p:txBody>
        </p:sp>
      </p:grpSp>
      <p:cxnSp>
        <p:nvCxnSpPr>
          <p:cNvPr id="68" name="Straight Connector 67"/>
          <p:cNvCxnSpPr>
            <a:stCxn id="20" idx="4"/>
          </p:cNvCxnSpPr>
          <p:nvPr/>
        </p:nvCxnSpPr>
        <p:spPr>
          <a:xfrm flipH="1">
            <a:off x="10079031" y="5796336"/>
            <a:ext cx="1511" cy="454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Oval 93">
            <a:extLst>
              <a:ext uri="{FF2B5EF4-FFF2-40B4-BE49-F238E27FC236}">
                <a16:creationId xmlns:a16="http://schemas.microsoft.com/office/drawing/2014/main" id="{2CDF6AD8-0E9A-B646-B0A5-E21659FFE0E9}"/>
              </a:ext>
            </a:extLst>
          </p:cNvPr>
          <p:cNvSpPr/>
          <p:nvPr/>
        </p:nvSpPr>
        <p:spPr>
          <a:xfrm>
            <a:off x="9969669" y="6131021"/>
            <a:ext cx="218724" cy="22119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0322731" y="6185970"/>
            <a:ext cx="16665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latin typeface="SassoonPrimaryInfant" pitchFamily="2" charset="0"/>
                <a:ea typeface="Calibri" panose="020F0502020204030204" pitchFamily="34" charset="0"/>
              </a:rPr>
              <a:t>Founders are Jesus and his disciples</a:t>
            </a:r>
          </a:p>
        </p:txBody>
      </p:sp>
      <p:pic>
        <p:nvPicPr>
          <p:cNvPr id="96" name="Picture 9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7435" y="6079358"/>
            <a:ext cx="448205" cy="52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96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144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Sassoon Primary</vt:lpstr>
      <vt:lpstr>SassoonPrimaryInfant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Tash, Rebecca</dc:creator>
  <cp:lastModifiedBy>Tash, Rebecca</cp:lastModifiedBy>
  <cp:revision>45</cp:revision>
  <cp:lastPrinted>2020-10-15T06:35:53Z</cp:lastPrinted>
  <dcterms:created xsi:type="dcterms:W3CDTF">2019-10-16T16:19:13Z</dcterms:created>
  <dcterms:modified xsi:type="dcterms:W3CDTF">2020-11-09T10:45:45Z</dcterms:modified>
</cp:coreProperties>
</file>