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4CB53CE-6863-4D22-B1D2-B207D8776556}" type="datetimeFigureOut">
              <a:rPr lang="en-GB" smtClean="0"/>
              <a:t>10/02/2023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1150724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CB53CE-6863-4D22-B1D2-B207D8776556}" type="datetimeFigureOut">
              <a:rPr lang="en-GB" smtClean="0"/>
              <a:t>10/02/2023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409875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CB53CE-6863-4D22-B1D2-B207D8776556}" type="datetimeFigureOut">
              <a:rPr lang="en-GB" smtClean="0"/>
              <a:t>10/02/2023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334899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CB53CE-6863-4D22-B1D2-B207D8776556}" type="datetimeFigureOut">
              <a:rPr lang="en-GB" smtClean="0"/>
              <a:t>10/02/2023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288983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CB53CE-6863-4D22-B1D2-B207D8776556}" type="datetimeFigureOut">
              <a:rPr lang="en-GB" smtClean="0"/>
              <a:t>10/02/2023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1395829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CB53CE-6863-4D22-B1D2-B207D8776556}" type="datetimeFigureOut">
              <a:rPr lang="en-GB" smtClean="0"/>
              <a:t>10/02/2023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2757354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4CB53CE-6863-4D22-B1D2-B207D8776556}" type="datetimeFigureOut">
              <a:rPr lang="en-GB" smtClean="0"/>
              <a:t>10/02/2023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3490554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4CB53CE-6863-4D22-B1D2-B207D8776556}" type="datetimeFigureOut">
              <a:rPr lang="en-GB" smtClean="0"/>
              <a:t>10/02/2023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301416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B53CE-6863-4D22-B1D2-B207D8776556}" type="datetimeFigureOut">
              <a:rPr lang="en-GB" smtClean="0"/>
              <a:t>10/02/2023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1277334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CB53CE-6863-4D22-B1D2-B207D8776556}" type="datetimeFigureOut">
              <a:rPr lang="en-GB" smtClean="0"/>
              <a:t>10/02/2023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21365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CB53CE-6863-4D22-B1D2-B207D8776556}" type="datetimeFigureOut">
              <a:rPr lang="en-GB" smtClean="0"/>
              <a:t>10/02/2023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341523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B53CE-6863-4D22-B1D2-B207D8776556}" type="datetimeFigureOut">
              <a:rPr lang="en-GB" smtClean="0"/>
              <a:t>10/02/2023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B29DC-B0B9-4966-A966-6B6DC5445280}" type="slidenum">
              <a:rPr lang="en-GB" smtClean="0"/>
              <a:t>‹#›</a:t>
            </a:fld>
            <a:endParaRPr lang="en-GB"/>
          </a:p>
        </p:txBody>
      </p:sp>
    </p:spTree>
    <p:extLst>
      <p:ext uri="{BB962C8B-B14F-4D97-AF65-F5344CB8AC3E}">
        <p14:creationId xmlns:p14="http://schemas.microsoft.com/office/powerpoint/2010/main" val="762443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764771"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Text Box 2"/>
          <p:cNvSpPr txBox="1">
            <a:spLocks noChangeArrowheads="1"/>
          </p:cNvSpPr>
          <p:nvPr/>
        </p:nvSpPr>
        <p:spPr bwMode="auto">
          <a:xfrm>
            <a:off x="2956863" y="722670"/>
            <a:ext cx="3408712" cy="2477730"/>
          </a:xfrm>
          <a:prstGeom prst="rect">
            <a:avLst/>
          </a:prstGeom>
          <a:solidFill>
            <a:srgbClr val="FFFFFF"/>
          </a:solidFill>
          <a:ln w="28575">
            <a:solidFill>
              <a:srgbClr val="7030A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Our book sequence for this half term is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Yucky Worms</a:t>
            </a:r>
            <a:r>
              <a:rPr kumimoji="0" lang="en-US" altLang="en-US" sz="1200" b="1" i="0" u="none" strike="noStrike" cap="none" normalizeH="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by Vivian French.</a:t>
            </a:r>
            <a:endParaRPr kumimoji="0" lang="en-US"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pPr>
            <a:r>
              <a:rPr lang="en-US" altLang="en-US"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This term we will be using the story to </a:t>
            </a:r>
            <a:r>
              <a:rPr lang="en-US" altLang="en-US"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find out how we can help our environment </a:t>
            </a:r>
            <a:r>
              <a:rPr lang="en-GB" sz="1200" dirty="0">
                <a:latin typeface="Arial" panose="020B0604020202020204" pitchFamily="34" charset="0"/>
                <a:cs typeface="Arial" panose="020B0604020202020204" pitchFamily="34" charset="0"/>
              </a:rPr>
              <a:t>We will be looking closely at the environment around us and how we can take care of it, this will include plants, animals and insects. We will be looking to attract more insects and creatures to our garden by developing our planting areas.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endParaRPr lang="en-GB" altLang="en-US" sz="12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p:cNvSpPr/>
          <p:nvPr/>
        </p:nvSpPr>
        <p:spPr>
          <a:xfrm>
            <a:off x="3526819" y="80645"/>
            <a:ext cx="5176418" cy="523220"/>
          </a:xfrm>
          <a:prstGeom prst="rect">
            <a:avLst/>
          </a:prstGeom>
          <a:effectLst>
            <a:softEdge rad="127000"/>
          </a:effectLst>
        </p:spPr>
        <p:txBody>
          <a:bodyPr wrap="none">
            <a:spAutoFit/>
          </a:bodyPr>
          <a:lstStyle/>
          <a:p>
            <a:pPr lvl="0" algn="ctr" eaLnBrk="0" fontAlgn="base" hangingPunct="0">
              <a:spcBef>
                <a:spcPct val="0"/>
              </a:spcBef>
              <a:spcAft>
                <a:spcPct val="0"/>
              </a:spcAft>
            </a:pPr>
            <a:r>
              <a:rPr lang="en-GB" altLang="en-US" sz="2800" b="1" dirty="0" smtClean="0">
                <a:solidFill>
                  <a:srgbClr val="00B050"/>
                </a:solidFill>
                <a:latin typeface="Arial" panose="020B0604020202020204" pitchFamily="34" charset="0"/>
                <a:ea typeface="Calibri" panose="020F0502020204030204" pitchFamily="34" charset="0"/>
                <a:cs typeface="Arial" panose="020B0604020202020204" pitchFamily="34" charset="0"/>
              </a:rPr>
              <a:t>Daisies </a:t>
            </a:r>
            <a:r>
              <a:rPr lang="en-GB" altLang="en-US" sz="2800" b="1" dirty="0">
                <a:solidFill>
                  <a:srgbClr val="00B050"/>
                </a:solidFill>
                <a:latin typeface="Arial" panose="020B0604020202020204" pitchFamily="34" charset="0"/>
                <a:ea typeface="Calibri" panose="020F0502020204030204" pitchFamily="34" charset="0"/>
                <a:cs typeface="Arial" panose="020B0604020202020204" pitchFamily="34" charset="0"/>
              </a:rPr>
              <a:t>Learning for </a:t>
            </a:r>
            <a:r>
              <a:rPr lang="en-GB" altLang="en-US" sz="2800" b="1" dirty="0" smtClean="0">
                <a:solidFill>
                  <a:srgbClr val="00B050"/>
                </a:solidFill>
                <a:latin typeface="Arial" panose="020B0604020202020204" pitchFamily="34" charset="0"/>
                <a:ea typeface="Calibri" panose="020F0502020204030204" pitchFamily="34" charset="0"/>
                <a:cs typeface="Arial" panose="020B0604020202020204" pitchFamily="34" charset="0"/>
              </a:rPr>
              <a:t>Spring </a:t>
            </a:r>
            <a:r>
              <a:rPr lang="en-GB" altLang="en-US" sz="2800" b="1" dirty="0" smtClean="0">
                <a:solidFill>
                  <a:srgbClr val="00B050"/>
                </a:solidFill>
                <a:latin typeface="Arial" panose="020B0604020202020204" pitchFamily="34" charset="0"/>
                <a:ea typeface="Calibri" panose="020F0502020204030204" pitchFamily="34" charset="0"/>
                <a:cs typeface="Arial" panose="020B0604020202020204" pitchFamily="34" charset="0"/>
              </a:rPr>
              <a:t>2</a:t>
            </a:r>
            <a:endParaRPr kumimoji="0" lang="en-GB" altLang="en-US" sz="2000" b="1" i="0" u="none" strike="noStrike" cap="none" normalizeH="0" baseline="0" dirty="0">
              <a:ln>
                <a:noFill/>
              </a:ln>
              <a:solidFill>
                <a:srgbClr val="00B050"/>
              </a:solidFill>
              <a:effectLst/>
              <a:latin typeface="Arial" panose="020B0604020202020204" pitchFamily="34" charset="0"/>
            </a:endParaRPr>
          </a:p>
        </p:txBody>
      </p:sp>
      <p:sp>
        <p:nvSpPr>
          <p:cNvPr id="3" name="Rectangle 2"/>
          <p:cNvSpPr/>
          <p:nvPr/>
        </p:nvSpPr>
        <p:spPr>
          <a:xfrm>
            <a:off x="159659" y="96033"/>
            <a:ext cx="1968863" cy="1015663"/>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Hearing synonyms throughout the story will</a:t>
            </a:r>
            <a:r>
              <a:rPr lang="en-GB" sz="1200" dirty="0">
                <a:solidFill>
                  <a:prstClr val="black"/>
                </a:solidFill>
                <a:latin typeface="Arial" panose="020B0604020202020204" pitchFamily="34" charset="0"/>
                <a:cs typeface="Arial" panose="020B0604020202020204" pitchFamily="34" charset="0"/>
              </a:rPr>
              <a:t> allow your child to experience and use newly acquired vocabulary.</a:t>
            </a:r>
            <a:r>
              <a:rPr lang="en-GB" sz="1200" dirty="0">
                <a:latin typeface="Arial" panose="020B0604020202020204" pitchFamily="34" charset="0"/>
                <a:cs typeface="Arial" panose="020B0604020202020204" pitchFamily="34" charset="0"/>
              </a:rPr>
              <a:t> </a:t>
            </a:r>
          </a:p>
        </p:txBody>
      </p:sp>
      <p:sp>
        <p:nvSpPr>
          <p:cNvPr id="10" name="Text Box 2"/>
          <p:cNvSpPr txBox="1">
            <a:spLocks noChangeArrowheads="1"/>
          </p:cNvSpPr>
          <p:nvPr/>
        </p:nvSpPr>
        <p:spPr bwMode="auto">
          <a:xfrm>
            <a:off x="6558742" y="724943"/>
            <a:ext cx="3185176" cy="2608186"/>
          </a:xfrm>
          <a:prstGeom prst="rect">
            <a:avLst/>
          </a:prstGeom>
          <a:noFill/>
          <a:ln w="25400" algn="ctr">
            <a:solidFill>
              <a:srgbClr val="8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a:r>
              <a:rPr lang="en-GB" b="1" dirty="0" smtClean="0"/>
              <a:t>How does your garden grow?</a:t>
            </a:r>
            <a:endParaRPr lang="en-GB" b="1" dirty="0" smtClean="0"/>
          </a:p>
          <a:p>
            <a:pPr algn="ctr"/>
            <a:endParaRPr kumimoji="0" lang="en-GB" altLang="en-US" sz="1200" i="0" u="none" strike="noStrike" cap="none" normalizeH="0" baseline="0" dirty="0" smtClean="0">
              <a:ln>
                <a:noFill/>
              </a:ln>
              <a:solidFill>
                <a:srgbClr val="000000"/>
              </a:solidFill>
              <a:effectLst/>
              <a:latin typeface="Arial" panose="020B0604020202020204" pitchFamily="34" charset="0"/>
            </a:endParaRPr>
          </a:p>
          <a:p>
            <a:r>
              <a:rPr kumimoji="0" lang="en-GB" altLang="en-US" sz="1400" i="0" u="none" strike="noStrike" cap="none" normalizeH="0" baseline="0" dirty="0" smtClean="0">
                <a:ln>
                  <a:noFill/>
                </a:ln>
                <a:solidFill>
                  <a:srgbClr val="000000"/>
                </a:solidFill>
                <a:effectLst/>
                <a:latin typeface="Arial" panose="020B0604020202020204" pitchFamily="34" charset="0"/>
              </a:rPr>
              <a:t>Our theme for this half term is </a:t>
            </a:r>
            <a:r>
              <a:rPr kumimoji="0" lang="en-GB" altLang="en-US" sz="1400" b="1" i="0" u="none" strike="noStrike" cap="none" normalizeH="0" baseline="0" dirty="0" smtClean="0">
                <a:ln>
                  <a:noFill/>
                </a:ln>
                <a:solidFill>
                  <a:srgbClr val="000000"/>
                </a:solidFill>
                <a:effectLst/>
                <a:latin typeface="Arial" panose="020B0604020202020204" pitchFamily="34" charset="0"/>
              </a:rPr>
              <a:t>How does your garden</a:t>
            </a:r>
            <a:r>
              <a:rPr kumimoji="0" lang="en-GB" altLang="en-US" sz="1400" b="1" i="0" u="none" strike="noStrike" cap="none" normalizeH="0" dirty="0" smtClean="0">
                <a:ln>
                  <a:noFill/>
                </a:ln>
                <a:solidFill>
                  <a:srgbClr val="000000"/>
                </a:solidFill>
                <a:effectLst/>
                <a:latin typeface="Arial" panose="020B0604020202020204" pitchFamily="34" charset="0"/>
              </a:rPr>
              <a:t> grow</a:t>
            </a:r>
            <a:r>
              <a:rPr lang="en-GB" altLang="en-US" sz="1400" b="1" dirty="0">
                <a:solidFill>
                  <a:srgbClr val="000000"/>
                </a:solidFill>
                <a:latin typeface="Arial" panose="020B0604020202020204" pitchFamily="34" charset="0"/>
              </a:rPr>
              <a:t>?</a:t>
            </a:r>
            <a:r>
              <a:rPr kumimoji="0" lang="en-GB" altLang="en-US" sz="1400" i="0" u="none" strike="noStrike" cap="none" normalizeH="0" baseline="0" dirty="0" smtClean="0">
                <a:ln>
                  <a:noFill/>
                </a:ln>
                <a:solidFill>
                  <a:srgbClr val="000000"/>
                </a:solidFill>
                <a:effectLst/>
                <a:latin typeface="Arial" panose="020B0604020202020204" pitchFamily="34" charset="0"/>
              </a:rPr>
              <a:t> We will be investigating the life</a:t>
            </a:r>
            <a:r>
              <a:rPr kumimoji="0" lang="en-GB" altLang="en-US" sz="1400" i="0" u="none" strike="noStrike" cap="none" normalizeH="0" dirty="0" smtClean="0">
                <a:ln>
                  <a:noFill/>
                </a:ln>
                <a:solidFill>
                  <a:srgbClr val="000000"/>
                </a:solidFill>
                <a:effectLst/>
                <a:latin typeface="Arial" panose="020B0604020202020204" pitchFamily="34" charset="0"/>
              </a:rPr>
              <a:t> cycles of </a:t>
            </a:r>
            <a:r>
              <a:rPr lang="en-GB" altLang="en-US" sz="1400" dirty="0" smtClean="0">
                <a:solidFill>
                  <a:srgbClr val="000000"/>
                </a:solidFill>
                <a:latin typeface="Arial" panose="020B0604020202020204" pitchFamily="34" charset="0"/>
              </a:rPr>
              <a:t>creatures, different features in our environment and what we can do to help the environment. We will do this by researching and investigating different creatures, their habitats and their life cycle. </a:t>
            </a:r>
            <a:endParaRPr kumimoji="0" lang="en-GB" altLang="en-US" sz="140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p:txBody>
      </p:sp>
      <p:sp>
        <p:nvSpPr>
          <p:cNvPr id="15" name="Text Box 5"/>
          <p:cNvSpPr txBox="1">
            <a:spLocks noChangeArrowheads="1"/>
          </p:cNvSpPr>
          <p:nvPr/>
        </p:nvSpPr>
        <p:spPr bwMode="auto">
          <a:xfrm>
            <a:off x="9772040" y="67299"/>
            <a:ext cx="2347219" cy="6761375"/>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smtClean="0">
                <a:ln>
                  <a:noFill/>
                </a:ln>
                <a:solidFill>
                  <a:srgbClr val="000000"/>
                </a:solidFill>
                <a:effectLst/>
                <a:latin typeface="Arial" panose="020B0604020202020204" pitchFamily="34" charset="0"/>
              </a:rPr>
              <a:t>Maths</a:t>
            </a:r>
            <a:endParaRPr kumimoji="0" lang="en-GB" altLang="en-US" sz="1200" b="1" i="0" u="sng" strike="noStrike" cap="none" normalizeH="0" baseline="0" dirty="0">
              <a:ln>
                <a:noFill/>
              </a:ln>
              <a:solidFill>
                <a:srgbClr val="000000"/>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200" b="1" i="0" strike="noStrike" cap="none" normalizeH="0" baseline="0" dirty="0">
                <a:ln>
                  <a:noFill/>
                </a:ln>
                <a:solidFill>
                  <a:srgbClr val="000000"/>
                </a:solidFill>
                <a:effectLst/>
                <a:latin typeface="Arial" panose="020B0604020202020204" pitchFamily="34" charset="0"/>
              </a:rPr>
              <a:t>Counting – </a:t>
            </a:r>
            <a:r>
              <a:rPr kumimoji="0" lang="en-GB" altLang="en-US" sz="1200" b="1" i="0" strike="noStrike" cap="none" normalizeH="0" baseline="0" dirty="0" smtClean="0">
                <a:ln>
                  <a:noFill/>
                </a:ln>
                <a:solidFill>
                  <a:srgbClr val="000000"/>
                </a:solidFill>
                <a:effectLst/>
                <a:latin typeface="Arial" panose="020B0604020202020204" pitchFamily="34" charset="0"/>
              </a:rPr>
              <a:t> </a:t>
            </a:r>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100" i="0" strike="noStrike" cap="none" normalizeH="0" dirty="0" smtClean="0">
                <a:ln>
                  <a:noFill/>
                </a:ln>
                <a:solidFill>
                  <a:srgbClr val="000000"/>
                </a:solidFill>
                <a:effectLst/>
                <a:latin typeface="Arial" panose="020B0604020202020204" pitchFamily="34" charset="0"/>
              </a:rPr>
              <a:t>We will be practising counting beyond 10 and matching number names to the items we count.</a:t>
            </a:r>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1100" dirty="0" smtClean="0">
                <a:solidFill>
                  <a:srgbClr val="000000"/>
                </a:solidFill>
                <a:latin typeface="Arial" panose="020B0604020202020204" pitchFamily="34" charset="0"/>
              </a:rPr>
              <a:t>We will be talking about the different ways the number 10 can be made. </a:t>
            </a:r>
          </a:p>
          <a:p>
            <a:pPr lvl="0" eaLnBrk="0" fontAlgn="base" hangingPunct="0">
              <a:spcBef>
                <a:spcPct val="0"/>
              </a:spcBef>
              <a:spcAft>
                <a:spcPct val="0"/>
              </a:spcAft>
            </a:pPr>
            <a:r>
              <a:rPr lang="en-GB" altLang="en-US" sz="1200" b="1" dirty="0" smtClean="0">
                <a:latin typeface="Arial" panose="020B0604020202020204" pitchFamily="34" charset="0"/>
              </a:rPr>
              <a:t>Numerical patterns</a:t>
            </a:r>
            <a:endParaRPr lang="en-GB" altLang="en-US" sz="1200" dirty="0">
              <a:latin typeface="Arial" panose="020B0604020202020204" pitchFamily="34" charset="0"/>
            </a:endParaRPr>
          </a:p>
          <a:p>
            <a:pPr marL="171450" indent="-171450" eaLnBrk="0" fontAlgn="base" hangingPunct="0">
              <a:spcBef>
                <a:spcPct val="0"/>
              </a:spcBef>
              <a:spcAft>
                <a:spcPct val="0"/>
              </a:spcAft>
              <a:buFont typeface="Arial" panose="020B0604020202020204" pitchFamily="34" charset="0"/>
              <a:buChar char="•"/>
            </a:pPr>
            <a:r>
              <a:rPr lang="en-GB" sz="1100" dirty="0" smtClean="0">
                <a:latin typeface="Arial" panose="020B0604020202020204" pitchFamily="34" charset="0"/>
                <a:cs typeface="Arial" panose="020B0604020202020204" pitchFamily="34" charset="0"/>
              </a:rPr>
              <a:t>We will be </a:t>
            </a:r>
            <a:r>
              <a:rPr lang="en-GB" sz="1100" dirty="0" smtClean="0">
                <a:solidFill>
                  <a:schemeClr val="dk1"/>
                </a:solidFill>
                <a:latin typeface="Arial" panose="020B0604020202020204" pitchFamily="34" charset="0"/>
                <a:cs typeface="Arial" panose="020B0604020202020204" pitchFamily="34" charset="0"/>
              </a:rPr>
              <a:t>counting </a:t>
            </a:r>
            <a:r>
              <a:rPr lang="en-GB" sz="1100" dirty="0">
                <a:solidFill>
                  <a:schemeClr val="dk1"/>
                </a:solidFill>
                <a:latin typeface="Arial" panose="020B0604020202020204" pitchFamily="34" charset="0"/>
                <a:cs typeface="Arial" panose="020B0604020202020204" pitchFamily="34" charset="0"/>
              </a:rPr>
              <a:t>objects   accurately to 10 using one to one correspondence </a:t>
            </a:r>
            <a:r>
              <a:rPr lang="en-GB" sz="1100" dirty="0" smtClean="0">
                <a:solidFill>
                  <a:schemeClr val="dk1"/>
                </a:solidFill>
                <a:latin typeface="Arial" panose="020B0604020202020204" pitchFamily="34" charset="0"/>
                <a:cs typeface="Arial" panose="020B0604020202020204" pitchFamily="34" charset="0"/>
              </a:rPr>
              <a:t>identifying when </a:t>
            </a:r>
            <a:r>
              <a:rPr lang="en-GB" sz="1100" dirty="0">
                <a:solidFill>
                  <a:schemeClr val="dk1"/>
                </a:solidFill>
                <a:latin typeface="Arial" panose="020B0604020202020204" pitchFamily="34" charset="0"/>
                <a:cs typeface="Arial" panose="020B0604020202020204" pitchFamily="34" charset="0"/>
              </a:rPr>
              <a:t>objects have the same, less that or more </a:t>
            </a:r>
            <a:r>
              <a:rPr lang="en-GB" sz="1100" dirty="0" smtClean="0">
                <a:solidFill>
                  <a:schemeClr val="dk1"/>
                </a:solidFill>
                <a:latin typeface="Arial" panose="020B0604020202020204" pitchFamily="34" charset="0"/>
                <a:cs typeface="Arial" panose="020B0604020202020204" pitchFamily="34" charset="0"/>
              </a:rPr>
              <a:t>than</a:t>
            </a:r>
            <a:r>
              <a:rPr lang="en-GB" sz="1100" dirty="0" smtClean="0">
                <a:solidFill>
                  <a:schemeClr val="dk1"/>
                </a:solidFill>
                <a:latin typeface="Arial" panose="020B0604020202020204" pitchFamily="34" charset="0"/>
                <a:cs typeface="Arial" panose="020B0604020202020204" pitchFamily="34" charset="0"/>
              </a:rPr>
              <a:t>.</a:t>
            </a:r>
          </a:p>
          <a:p>
            <a:pPr marL="171450" indent="-171450" eaLnBrk="0" fontAlgn="base" hangingPunct="0">
              <a:spcBef>
                <a:spcPct val="0"/>
              </a:spcBef>
              <a:spcAft>
                <a:spcPct val="0"/>
              </a:spcAft>
              <a:buFont typeface="Arial" panose="020B0604020202020204" pitchFamily="34" charset="0"/>
              <a:buChar char="•"/>
            </a:pPr>
            <a:r>
              <a:rPr lang="en-GB" sz="1100" dirty="0" smtClean="0">
                <a:solidFill>
                  <a:schemeClr val="dk1"/>
                </a:solidFill>
                <a:latin typeface="Arial" panose="020B0604020202020204" pitchFamily="34" charset="0"/>
                <a:cs typeface="Arial" panose="020B0604020202020204" pitchFamily="34" charset="0"/>
              </a:rPr>
              <a:t>We will be loosing at the composition of numbers and how numbers are made.</a:t>
            </a:r>
          </a:p>
          <a:p>
            <a:pPr marL="171450" indent="-171450" eaLnBrk="0" fontAlgn="base" hangingPunct="0">
              <a:spcBef>
                <a:spcPct val="0"/>
              </a:spcBef>
              <a:spcAft>
                <a:spcPct val="0"/>
              </a:spcAft>
              <a:buFont typeface="Arial" panose="020B0604020202020204" pitchFamily="34" charset="0"/>
              <a:buChar char="•"/>
            </a:pPr>
            <a:r>
              <a:rPr lang="en-GB" sz="1100" dirty="0" smtClean="0">
                <a:solidFill>
                  <a:schemeClr val="dk1"/>
                </a:solidFill>
                <a:latin typeface="Arial" panose="020B0604020202020204" pitchFamily="34" charset="0"/>
                <a:cs typeface="Arial" panose="020B0604020202020204" pitchFamily="34" charset="0"/>
              </a:rPr>
              <a:t>We will be comparing quantities of objects/numbers. </a:t>
            </a:r>
            <a:endParaRPr lang="en-GB" sz="1100" dirty="0" smtClean="0">
              <a:solidFill>
                <a:schemeClr val="dk1"/>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GB" altLang="en-US" sz="1200" b="1" dirty="0" smtClean="0">
                <a:latin typeface="Arial" panose="020B0604020202020204" pitchFamily="34" charset="0"/>
              </a:rPr>
              <a:t>Shape</a:t>
            </a:r>
            <a:endParaRPr lang="en-GB" altLang="en-US" sz="1200" dirty="0">
              <a:latin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100" b="0" i="0" u="none" strike="noStrike" cap="none" normalizeH="0" baseline="0" dirty="0" smtClean="0">
                <a:ln>
                  <a:noFill/>
                </a:ln>
                <a:effectLst/>
                <a:latin typeface="Arial" panose="020B0604020202020204" pitchFamily="34" charset="0"/>
              </a:rPr>
              <a:t>We will be using shape names and positional language.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1100" dirty="0" smtClean="0">
                <a:latin typeface="Arial" panose="020B0604020202020204" pitchFamily="34" charset="0"/>
              </a:rPr>
              <a:t>We will be comparing size, weight and capacity. </a:t>
            </a:r>
            <a:endParaRPr lang="en-GB" altLang="en-US" sz="1100" dirty="0" smtClean="0">
              <a:latin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100" b="0" i="0" u="none" strike="noStrike" cap="none" normalizeH="0" baseline="0" dirty="0" smtClean="0">
                <a:ln>
                  <a:noFill/>
                </a:ln>
                <a:effectLst/>
                <a:latin typeface="Arial" panose="020B0604020202020204" pitchFamily="34" charset="0"/>
              </a:rPr>
              <a:t>We will be looking at 3D</a:t>
            </a:r>
            <a:r>
              <a:rPr kumimoji="0" lang="en-GB" altLang="en-US" sz="1100" b="0" i="0" u="none" strike="noStrike" cap="none" normalizeH="0" dirty="0" smtClean="0">
                <a:ln>
                  <a:noFill/>
                </a:ln>
                <a:effectLst/>
                <a:latin typeface="Arial" panose="020B0604020202020204" pitchFamily="34" charset="0"/>
              </a:rPr>
              <a:t> shapes names and some of their basic properties.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1100" dirty="0" smtClean="0">
                <a:latin typeface="Arial" panose="020B0604020202020204" pitchFamily="34" charset="0"/>
              </a:rPr>
              <a:t>We will be extending our knowledge of repeating patterns. </a:t>
            </a:r>
            <a:r>
              <a:rPr kumimoji="0" lang="en-GB" altLang="en-US" sz="1100" b="0" i="0" u="none" strike="noStrike" cap="none" normalizeH="0" dirty="0" smtClean="0">
                <a:ln>
                  <a:noFill/>
                </a:ln>
                <a:effectLst/>
                <a:latin typeface="Arial" panose="020B0604020202020204" pitchFamily="34" charset="0"/>
              </a:rPr>
              <a:t> </a:t>
            </a:r>
            <a:endParaRPr kumimoji="0" lang="en-GB" altLang="en-US" sz="11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effectLst/>
                <a:latin typeface="Arial" panose="020B0604020202020204" pitchFamily="34" charset="0"/>
              </a:rPr>
              <a:t>Additional learning:</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1100" dirty="0">
                <a:latin typeface="Arial" panose="020B0604020202020204" pitchFamily="34" charset="0"/>
              </a:rPr>
              <a:t>We will continue to </a:t>
            </a:r>
            <a:r>
              <a:rPr lang="en-GB" altLang="en-US" sz="1100" dirty="0" smtClean="0">
                <a:latin typeface="Arial" panose="020B0604020202020204" pitchFamily="34" charset="0"/>
              </a:rPr>
              <a:t>have a number of the week. Can you join in with the challenges set on dojo and send us a picture?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100" b="0" i="0" u="none" strike="noStrike" cap="none" normalizeH="0" baseline="0" dirty="0" smtClean="0">
                <a:ln>
                  <a:noFill/>
                </a:ln>
                <a:effectLst/>
                <a:latin typeface="Arial" panose="020B0604020202020204" pitchFamily="34" charset="0"/>
              </a:rPr>
              <a:t>We will continue</a:t>
            </a:r>
            <a:r>
              <a:rPr kumimoji="0" lang="en-GB" altLang="en-US" sz="1100" b="0" i="0" u="none" strike="noStrike" cap="none" normalizeH="0" dirty="0" smtClean="0">
                <a:ln>
                  <a:noFill/>
                </a:ln>
                <a:effectLst/>
                <a:latin typeface="Arial" panose="020B0604020202020204" pitchFamily="34" charset="0"/>
              </a:rPr>
              <a:t> to set activities using Maths Seeds. Please log on to Maths Seeds with your child to complete any set activities. </a:t>
            </a:r>
            <a:endParaRPr kumimoji="0" lang="en-US" altLang="en-US" sz="1100" b="0" i="0" u="none" strike="noStrike" cap="none" normalizeH="0" baseline="0" dirty="0">
              <a:ln>
                <a:noFill/>
              </a:ln>
              <a:effectLst/>
              <a:latin typeface="Arial" panose="020B0604020202020204" pitchFamily="34" charset="0"/>
            </a:endParaRPr>
          </a:p>
        </p:txBody>
      </p:sp>
      <p:sp>
        <p:nvSpPr>
          <p:cNvPr id="17" name="Text Box 2"/>
          <p:cNvSpPr txBox="1">
            <a:spLocks noChangeArrowheads="1"/>
          </p:cNvSpPr>
          <p:nvPr/>
        </p:nvSpPr>
        <p:spPr bwMode="auto">
          <a:xfrm>
            <a:off x="6093970" y="3547967"/>
            <a:ext cx="3649948" cy="3026216"/>
          </a:xfrm>
          <a:prstGeom prst="rect">
            <a:avLst/>
          </a:prstGeom>
          <a:noFill/>
          <a:ln w="25400" algn="ctr">
            <a:solidFill>
              <a:srgbClr val="8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sng" strike="noStrike" cap="none" normalizeH="0" baseline="0" dirty="0" smtClean="0">
                <a:ln>
                  <a:noFill/>
                </a:ln>
                <a:solidFill>
                  <a:srgbClr val="000000"/>
                </a:solidFill>
                <a:effectLst/>
                <a:latin typeface="Arial" panose="020B0604020202020204" pitchFamily="34" charset="0"/>
              </a:rPr>
              <a:t>Phonics</a:t>
            </a:r>
            <a:endParaRPr lang="en-GB" altLang="en-US" sz="1600" b="1" u="sng" dirty="0">
              <a:solidFill>
                <a:srgbClr val="000000"/>
              </a:solidFill>
              <a:latin typeface="Arial" panose="020B0604020202020204" pitchFamily="34" charset="0"/>
            </a:endParaRPr>
          </a:p>
          <a:p>
            <a:pPr eaLnBrk="0" fontAlgn="base" hangingPunct="0">
              <a:spcBef>
                <a:spcPct val="0"/>
              </a:spcBef>
              <a:spcAft>
                <a:spcPct val="0"/>
              </a:spcAft>
            </a:pPr>
            <a:r>
              <a:rPr lang="en-GB" altLang="en-US" sz="1200" dirty="0" smtClean="0">
                <a:solidFill>
                  <a:srgbClr val="000000"/>
                </a:solidFill>
                <a:latin typeface="Arial" panose="020B0604020202020204" pitchFamily="34" charset="0"/>
              </a:rPr>
              <a:t>Phase 3 phonics will be taught daily in Spring </a:t>
            </a:r>
            <a:r>
              <a:rPr lang="en-GB" altLang="en-US" sz="1200" dirty="0" smtClean="0">
                <a:solidFill>
                  <a:srgbClr val="000000"/>
                </a:solidFill>
                <a:latin typeface="Arial" panose="020B0604020202020204" pitchFamily="34" charset="0"/>
              </a:rPr>
              <a:t>2. </a:t>
            </a:r>
            <a:r>
              <a:rPr lang="en-GB" altLang="en-US" sz="1200" dirty="0" smtClean="0">
                <a:solidFill>
                  <a:srgbClr val="000000"/>
                </a:solidFill>
                <a:latin typeface="Arial" panose="020B0604020202020204" pitchFamily="34" charset="0"/>
              </a:rPr>
              <a:t>Your child will learn the following: </a:t>
            </a:r>
          </a:p>
          <a:p>
            <a:pPr eaLnBrk="0" fontAlgn="base" hangingPunct="0">
              <a:spcBef>
                <a:spcPct val="0"/>
              </a:spcBef>
              <a:spcAft>
                <a:spcPct val="0"/>
              </a:spcAft>
            </a:pPr>
            <a:endParaRPr lang="en-GB" sz="1200" b="1"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en-GB" sz="1200" b="1" dirty="0" err="1" smtClean="0">
                <a:latin typeface="Arial" panose="020B0604020202020204" pitchFamily="34" charset="0"/>
                <a:cs typeface="Arial" panose="020B0604020202020204" pitchFamily="34" charset="0"/>
              </a:rPr>
              <a:t>ai</a:t>
            </a:r>
            <a:r>
              <a:rPr lang="en-GB" sz="1200" b="1" dirty="0" smtClean="0">
                <a:latin typeface="Arial" panose="020B0604020202020204" pitchFamily="34" charset="0"/>
                <a:cs typeface="Arial" panose="020B0604020202020204" pitchFamily="34" charset="0"/>
              </a:rPr>
              <a:t>                  ow</a:t>
            </a:r>
          </a:p>
          <a:p>
            <a:pPr eaLnBrk="0" fontAlgn="base" hangingPunct="0">
              <a:spcBef>
                <a:spcPct val="0"/>
              </a:spcBef>
              <a:spcAft>
                <a:spcPct val="0"/>
              </a:spcAft>
            </a:pPr>
            <a:r>
              <a:rPr lang="en-GB" sz="1200" b="1" dirty="0" err="1" smtClean="0">
                <a:latin typeface="Arial" panose="020B0604020202020204" pitchFamily="34" charset="0"/>
                <a:cs typeface="Arial" panose="020B0604020202020204" pitchFamily="34" charset="0"/>
              </a:rPr>
              <a:t>ee</a:t>
            </a:r>
            <a:r>
              <a:rPr lang="en-GB" sz="1200" b="1" dirty="0" smtClean="0">
                <a:latin typeface="Arial" panose="020B0604020202020204" pitchFamily="34" charset="0"/>
                <a:cs typeface="Arial" panose="020B0604020202020204" pitchFamily="34" charset="0"/>
              </a:rPr>
              <a:t>	oi</a:t>
            </a:r>
          </a:p>
          <a:p>
            <a:pPr eaLnBrk="0" fontAlgn="base" hangingPunct="0">
              <a:spcBef>
                <a:spcPct val="0"/>
              </a:spcBef>
              <a:spcAft>
                <a:spcPct val="0"/>
              </a:spcAft>
            </a:pPr>
            <a:r>
              <a:rPr lang="en-GB" sz="1200" b="1" dirty="0" err="1" smtClean="0">
                <a:latin typeface="Arial" panose="020B0604020202020204" pitchFamily="34" charset="0"/>
                <a:cs typeface="Arial" panose="020B0604020202020204" pitchFamily="34" charset="0"/>
              </a:rPr>
              <a:t>igh</a:t>
            </a:r>
            <a:r>
              <a:rPr lang="en-GB" sz="1200" b="1" dirty="0" smtClean="0">
                <a:latin typeface="Arial" panose="020B0604020202020204" pitchFamily="34" charset="0"/>
                <a:cs typeface="Arial" panose="020B0604020202020204" pitchFamily="34" charset="0"/>
              </a:rPr>
              <a:t>	ear</a:t>
            </a:r>
          </a:p>
          <a:p>
            <a:pPr eaLnBrk="0" fontAlgn="base" hangingPunct="0">
              <a:spcBef>
                <a:spcPct val="0"/>
              </a:spcBef>
              <a:spcAft>
                <a:spcPct val="0"/>
              </a:spcAft>
            </a:pPr>
            <a:r>
              <a:rPr lang="en-GB" sz="1200" b="1" dirty="0" err="1" smtClean="0">
                <a:latin typeface="Arial" panose="020B0604020202020204" pitchFamily="34" charset="0"/>
                <a:cs typeface="Arial" panose="020B0604020202020204" pitchFamily="34" charset="0"/>
              </a:rPr>
              <a:t>oa</a:t>
            </a:r>
            <a:r>
              <a:rPr lang="en-GB" sz="1200" b="1" dirty="0" smtClean="0">
                <a:latin typeface="Arial" panose="020B0604020202020204" pitchFamily="34" charset="0"/>
                <a:cs typeface="Arial" panose="020B0604020202020204" pitchFamily="34" charset="0"/>
              </a:rPr>
              <a:t>	air</a:t>
            </a:r>
          </a:p>
          <a:p>
            <a:pPr eaLnBrk="0" fontAlgn="base" hangingPunct="0">
              <a:spcBef>
                <a:spcPct val="0"/>
              </a:spcBef>
              <a:spcAft>
                <a:spcPct val="0"/>
              </a:spcAft>
            </a:pPr>
            <a:r>
              <a:rPr lang="en-GB" sz="1200" b="1" dirty="0" err="1" smtClean="0">
                <a:latin typeface="Arial" panose="020B0604020202020204" pitchFamily="34" charset="0"/>
                <a:cs typeface="Arial" panose="020B0604020202020204" pitchFamily="34" charset="0"/>
              </a:rPr>
              <a:t>oo</a:t>
            </a:r>
            <a:r>
              <a:rPr lang="en-GB" sz="1200" b="1" dirty="0" smtClean="0">
                <a:latin typeface="Arial" panose="020B0604020202020204" pitchFamily="34" charset="0"/>
                <a:cs typeface="Arial" panose="020B0604020202020204" pitchFamily="34" charset="0"/>
              </a:rPr>
              <a:t>	</a:t>
            </a:r>
            <a:r>
              <a:rPr lang="en-GB" sz="1200" b="1" dirty="0" err="1" smtClean="0">
                <a:latin typeface="Arial" panose="020B0604020202020204" pitchFamily="34" charset="0"/>
                <a:cs typeface="Arial" panose="020B0604020202020204" pitchFamily="34" charset="0"/>
              </a:rPr>
              <a:t>er</a:t>
            </a:r>
            <a:r>
              <a:rPr lang="en-GB" sz="1200" b="1" dirty="0" smtClean="0">
                <a:latin typeface="Arial" panose="020B0604020202020204" pitchFamily="34" charset="0"/>
                <a:cs typeface="Arial" panose="020B0604020202020204" pitchFamily="34" charset="0"/>
              </a:rPr>
              <a:t>	</a:t>
            </a:r>
          </a:p>
          <a:p>
            <a:pPr eaLnBrk="0" fontAlgn="base" hangingPunct="0">
              <a:spcBef>
                <a:spcPct val="0"/>
              </a:spcBef>
              <a:spcAft>
                <a:spcPct val="0"/>
              </a:spcAft>
            </a:pPr>
            <a:r>
              <a:rPr lang="en-GB" sz="1200" dirty="0" err="1" smtClean="0">
                <a:latin typeface="Arial" panose="020B0604020202020204" pitchFamily="34" charset="0"/>
                <a:cs typeface="Arial" panose="020B0604020202020204" pitchFamily="34" charset="0"/>
              </a:rPr>
              <a:t>oo</a:t>
            </a:r>
            <a:r>
              <a:rPr lang="en-GB" sz="1200" b="1" dirty="0" smtClean="0">
                <a:latin typeface="Arial" panose="020B0604020202020204" pitchFamily="34" charset="0"/>
                <a:cs typeface="Arial" panose="020B0604020202020204" pitchFamily="34" charset="0"/>
              </a:rPr>
              <a:t>	words with double letters.</a:t>
            </a:r>
          </a:p>
          <a:p>
            <a:pPr eaLnBrk="0" fontAlgn="base" hangingPunct="0">
              <a:spcBef>
                <a:spcPct val="0"/>
              </a:spcBef>
              <a:spcAft>
                <a:spcPct val="0"/>
              </a:spcAft>
            </a:pPr>
            <a:r>
              <a:rPr lang="en-GB" sz="1200" b="1" dirty="0" err="1" smtClean="0">
                <a:latin typeface="Arial" panose="020B0604020202020204" pitchFamily="34" charset="0"/>
                <a:cs typeface="Arial" panose="020B0604020202020204" pitchFamily="34" charset="0"/>
              </a:rPr>
              <a:t>ar</a:t>
            </a:r>
            <a:r>
              <a:rPr lang="en-GB" sz="1200" b="1" dirty="0" smtClean="0">
                <a:latin typeface="Arial" panose="020B0604020202020204" pitchFamily="34" charset="0"/>
                <a:cs typeface="Arial" panose="020B0604020202020204" pitchFamily="34" charset="0"/>
              </a:rPr>
              <a:t>	longer words</a:t>
            </a:r>
          </a:p>
          <a:p>
            <a:pPr eaLnBrk="0" fontAlgn="base" hangingPunct="0">
              <a:spcBef>
                <a:spcPct val="0"/>
              </a:spcBef>
              <a:spcAft>
                <a:spcPct val="0"/>
              </a:spcAft>
            </a:pPr>
            <a:r>
              <a:rPr lang="en-GB" sz="1200" b="1" dirty="0" smtClean="0">
                <a:latin typeface="Arial" panose="020B0604020202020204" pitchFamily="34" charset="0"/>
                <a:cs typeface="Arial" panose="020B0604020202020204" pitchFamily="34" charset="0"/>
              </a:rPr>
              <a:t>or</a:t>
            </a:r>
          </a:p>
          <a:p>
            <a:pPr eaLnBrk="0" fontAlgn="base" hangingPunct="0">
              <a:spcBef>
                <a:spcPct val="0"/>
              </a:spcBef>
              <a:spcAft>
                <a:spcPct val="0"/>
              </a:spcAft>
            </a:pPr>
            <a:r>
              <a:rPr lang="en-GB" sz="1200" b="1" dirty="0" err="1" smtClean="0">
                <a:latin typeface="Arial" panose="020B0604020202020204" pitchFamily="34" charset="0"/>
                <a:cs typeface="Arial" panose="020B0604020202020204" pitchFamily="34" charset="0"/>
              </a:rPr>
              <a:t>u</a:t>
            </a:r>
            <a:r>
              <a:rPr lang="en-GB" sz="1200" b="1" dirty="0" err="1" smtClean="0">
                <a:latin typeface="Arial" panose="020B0604020202020204" pitchFamily="34" charset="0"/>
                <a:cs typeface="Arial" panose="020B0604020202020204" pitchFamily="34" charset="0"/>
              </a:rPr>
              <a:t>r</a:t>
            </a:r>
            <a:endParaRPr lang="en-GB" sz="1200" b="1"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en-GB" sz="1200" b="1" dirty="0" smtClean="0">
                <a:latin typeface="Arial" panose="020B0604020202020204" pitchFamily="34" charset="0"/>
                <a:cs typeface="Arial" panose="020B0604020202020204" pitchFamily="34" charset="0"/>
              </a:rPr>
              <a:t>The children will then progress onto phase 4 which </a:t>
            </a:r>
            <a:r>
              <a:rPr lang="en-GB" sz="1200" b="1" dirty="0" smtClean="0">
                <a:latin typeface="Arial" panose="020B0604020202020204" pitchFamily="34" charset="0"/>
                <a:cs typeface="Arial" panose="020B0604020202020204" pitchFamily="34" charset="0"/>
              </a:rPr>
              <a:t>involves the process of learning to read and write longer words. </a:t>
            </a:r>
            <a:endParaRPr lang="en-GB" sz="1200" b="1" dirty="0" smtClean="0">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GB" sz="1200" b="1"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2"/>
          <a:stretch>
            <a:fillRect/>
          </a:stretch>
        </p:blipFill>
        <p:spPr>
          <a:xfrm>
            <a:off x="8940038" y="4105932"/>
            <a:ext cx="610713" cy="610713"/>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728983429"/>
              </p:ext>
            </p:extLst>
          </p:nvPr>
        </p:nvGraphicFramePr>
        <p:xfrm>
          <a:off x="2941221" y="3473499"/>
          <a:ext cx="3118674" cy="3184772"/>
        </p:xfrm>
        <a:graphic>
          <a:graphicData uri="http://schemas.openxmlformats.org/drawingml/2006/table">
            <a:tbl>
              <a:tblPr/>
              <a:tblGrid>
                <a:gridCol w="1123618">
                  <a:extLst>
                    <a:ext uri="{9D8B030D-6E8A-4147-A177-3AD203B41FA5}">
                      <a16:colId xmlns:a16="http://schemas.microsoft.com/office/drawing/2014/main" val="41641526"/>
                    </a:ext>
                  </a:extLst>
                </a:gridCol>
                <a:gridCol w="1995056">
                  <a:extLst>
                    <a:ext uri="{9D8B030D-6E8A-4147-A177-3AD203B41FA5}">
                      <a16:colId xmlns:a16="http://schemas.microsoft.com/office/drawing/2014/main" val="2808772656"/>
                    </a:ext>
                  </a:extLst>
                </a:gridCol>
              </a:tblGrid>
              <a:tr h="613075">
                <a:tc gridSpan="2">
                  <a:txBody>
                    <a:bodyPr/>
                    <a:lstStyle/>
                    <a:p>
                      <a:pPr marR="0" indent="0" algn="ctr" rtl="0">
                        <a:lnSpc>
                          <a:spcPct val="119000"/>
                        </a:lnSpc>
                        <a:spcBef>
                          <a:spcPts val="0"/>
                        </a:spcBef>
                        <a:spcAft>
                          <a:spcPts val="0"/>
                        </a:spcAft>
                      </a:pPr>
                      <a:r>
                        <a:rPr lang="en-US" sz="1400" b="1" kern="1200" dirty="0">
                          <a:ln>
                            <a:noFill/>
                          </a:ln>
                          <a:solidFill>
                            <a:srgbClr val="000000"/>
                          </a:solidFill>
                          <a:effectLst/>
                          <a:latin typeface="Arial" panose="020B0604020202020204" pitchFamily="34" charset="0"/>
                          <a:cs typeface="Arial" panose="020B0604020202020204" pitchFamily="34" charset="0"/>
                        </a:rPr>
                        <a:t>Vocabulary we</a:t>
                      </a:r>
                      <a:r>
                        <a:rPr lang="en-US" sz="1400" b="1" kern="1200" baseline="0" dirty="0">
                          <a:ln>
                            <a:noFill/>
                          </a:ln>
                          <a:solidFill>
                            <a:srgbClr val="000000"/>
                          </a:solidFill>
                          <a:effectLst/>
                          <a:latin typeface="Arial" panose="020B0604020202020204" pitchFamily="34" charset="0"/>
                          <a:cs typeface="Arial" panose="020B0604020202020204" pitchFamily="34" charset="0"/>
                        </a:rPr>
                        <a:t> will hear and </a:t>
                      </a:r>
                      <a:r>
                        <a:rPr lang="en-US" sz="1400" b="1" kern="1200" baseline="0" dirty="0" smtClean="0">
                          <a:ln>
                            <a:noFill/>
                          </a:ln>
                          <a:solidFill>
                            <a:srgbClr val="000000"/>
                          </a:solidFill>
                          <a:effectLst/>
                          <a:latin typeface="Arial" panose="020B0604020202020204" pitchFamily="34" charset="0"/>
                          <a:cs typeface="Arial" panose="020B0604020202020204" pitchFamily="34" charset="0"/>
                        </a:rPr>
                        <a:t>begin </a:t>
                      </a:r>
                      <a:r>
                        <a:rPr lang="en-US" sz="1400" b="1" kern="1200" baseline="0" dirty="0">
                          <a:ln>
                            <a:noFill/>
                          </a:ln>
                          <a:solidFill>
                            <a:srgbClr val="000000"/>
                          </a:solidFill>
                          <a:effectLst/>
                          <a:latin typeface="Arial" panose="020B0604020202020204" pitchFamily="34" charset="0"/>
                          <a:cs typeface="Arial" panose="020B0604020202020204" pitchFamily="34" charset="0"/>
                        </a:rPr>
                        <a:t>to use.</a:t>
                      </a:r>
                      <a:endParaRPr lang="en-US" sz="800" kern="1400" dirty="0">
                        <a:ln>
                          <a:noFill/>
                        </a:ln>
                        <a:solidFill>
                          <a:srgbClr val="000000"/>
                        </a:solidFill>
                        <a:effectLst/>
                        <a:latin typeface="Arial" panose="020B0604020202020204" pitchFamily="34" charset="0"/>
                        <a:cs typeface="Arial" panose="020B0604020202020204" pitchFamily="34" charset="0"/>
                      </a:endParaRPr>
                    </a:p>
                  </a:txBody>
                  <a:tcPr marL="28687" marR="28687" marT="28687" marB="286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782367709"/>
                  </a:ext>
                </a:extLst>
              </a:tr>
              <a:tr h="770485">
                <a:tc>
                  <a:txBody>
                    <a:bodyPr/>
                    <a:lstStyle/>
                    <a:p>
                      <a:pPr marR="0" indent="0" algn="ctr" rtl="0">
                        <a:lnSpc>
                          <a:spcPct val="119000"/>
                        </a:lnSpc>
                        <a:spcBef>
                          <a:spcPts val="0"/>
                        </a:spcBef>
                        <a:spcAft>
                          <a:spcPts val="0"/>
                        </a:spcAft>
                      </a:pPr>
                      <a:r>
                        <a:rPr lang="en-US" sz="1400" b="1" kern="1200">
                          <a:ln>
                            <a:noFill/>
                          </a:ln>
                          <a:solidFill>
                            <a:srgbClr val="000000"/>
                          </a:solidFill>
                          <a:effectLst/>
                          <a:latin typeface="Calibri" panose="020F0502020204030204" pitchFamily="34" charset="0"/>
                        </a:rPr>
                        <a:t>Insect</a:t>
                      </a:r>
                      <a:endParaRPr lang="en-US" sz="1000" kern="140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1400" b="1" kern="1400">
                          <a:ln>
                            <a:noFill/>
                          </a:ln>
                          <a:solidFill>
                            <a:srgbClr val="000000"/>
                          </a:solidFill>
                          <a:effectLst/>
                          <a:latin typeface="Calibri" panose="020F0502020204030204" pitchFamily="34" charset="0"/>
                        </a:rPr>
                        <a:t> </a:t>
                      </a:r>
                      <a:endParaRPr lang="en-US" sz="1000" kern="1400">
                        <a:ln>
                          <a:noFill/>
                        </a:ln>
                        <a:solidFill>
                          <a:srgbClr val="000000"/>
                        </a:solidFill>
                        <a:effectLst/>
                        <a:latin typeface="Calibri" panose="020F050202020403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200" kern="1400">
                          <a:ln>
                            <a:noFill/>
                          </a:ln>
                          <a:solidFill>
                            <a:srgbClr val="000000"/>
                          </a:solidFill>
                          <a:effectLst/>
                          <a:latin typeface="Calibri" panose="020F0502020204030204" pitchFamily="34" charset="0"/>
                        </a:rPr>
                        <a:t>Is a small animal that has six legs. Most insects have wings. Ants, flies, butterflies and beetles are all insects. </a:t>
                      </a:r>
                      <a:endParaRPr lang="en-GB" sz="1000" kern="1400">
                        <a:ln>
                          <a:noFill/>
                        </a:ln>
                        <a:solidFill>
                          <a:srgbClr val="000000"/>
                        </a:solidFill>
                        <a:effectLst/>
                        <a:latin typeface="Calibri" panose="020F050202020403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6853286"/>
                  </a:ext>
                </a:extLst>
              </a:tr>
              <a:tr h="600066">
                <a:tc>
                  <a:txBody>
                    <a:bodyPr/>
                    <a:lstStyle/>
                    <a:p>
                      <a:pPr marR="0" indent="0" algn="ctr" rtl="0">
                        <a:lnSpc>
                          <a:spcPct val="119000"/>
                        </a:lnSpc>
                        <a:spcBef>
                          <a:spcPts val="0"/>
                        </a:spcBef>
                        <a:spcAft>
                          <a:spcPts val="0"/>
                        </a:spcAft>
                      </a:pPr>
                      <a:r>
                        <a:rPr lang="en-GB" sz="1400" b="1" kern="1400" dirty="0">
                          <a:ln>
                            <a:noFill/>
                          </a:ln>
                          <a:solidFill>
                            <a:srgbClr val="000000"/>
                          </a:solidFill>
                          <a:effectLst/>
                          <a:latin typeface="Calibri" panose="020F0502020204030204" pitchFamily="34" charset="0"/>
                        </a:rPr>
                        <a:t>Pest</a:t>
                      </a:r>
                      <a:endParaRPr lang="en-GB" sz="1000" kern="1400" dirty="0">
                        <a:ln>
                          <a:noFill/>
                        </a:ln>
                        <a:solidFill>
                          <a:srgbClr val="000000"/>
                        </a:solidFill>
                        <a:effectLst/>
                        <a:latin typeface="Calibri" panose="020F050202020403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200" kern="1400">
                          <a:ln>
                            <a:noFill/>
                          </a:ln>
                          <a:solidFill>
                            <a:srgbClr val="000000"/>
                          </a:solidFill>
                          <a:effectLst/>
                          <a:latin typeface="Calibri" panose="020F0502020204030204" pitchFamily="34" charset="0"/>
                        </a:rPr>
                        <a:t>Are insects or small animals which damage crops or food supplies.</a:t>
                      </a:r>
                      <a:endParaRPr lang="en-GB" sz="1000" kern="1400">
                        <a:ln>
                          <a:noFill/>
                        </a:ln>
                        <a:solidFill>
                          <a:srgbClr val="000000"/>
                        </a:solidFill>
                        <a:effectLst/>
                        <a:latin typeface="Calibri" panose="020F050202020403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014748"/>
                  </a:ext>
                </a:extLst>
              </a:tr>
              <a:tr h="421296">
                <a:tc>
                  <a:txBody>
                    <a:bodyPr/>
                    <a:lstStyle/>
                    <a:p>
                      <a:pPr marR="0" indent="0" algn="ctr" rtl="0">
                        <a:lnSpc>
                          <a:spcPct val="119000"/>
                        </a:lnSpc>
                        <a:spcBef>
                          <a:spcPts val="0"/>
                        </a:spcBef>
                        <a:spcAft>
                          <a:spcPts val="0"/>
                        </a:spcAft>
                      </a:pPr>
                      <a:r>
                        <a:rPr lang="en-GB" sz="1400" b="1" kern="1400">
                          <a:ln>
                            <a:noFill/>
                          </a:ln>
                          <a:solidFill>
                            <a:srgbClr val="000000"/>
                          </a:solidFill>
                          <a:effectLst/>
                          <a:latin typeface="Calibri" panose="020F0502020204030204" pitchFamily="34" charset="0"/>
                        </a:rPr>
                        <a:t>Beneficial</a:t>
                      </a:r>
                      <a:endParaRPr lang="en-GB" sz="1000" kern="1400">
                        <a:ln>
                          <a:noFill/>
                        </a:ln>
                        <a:solidFill>
                          <a:srgbClr val="000000"/>
                        </a:solidFill>
                        <a:effectLst/>
                        <a:latin typeface="Calibri" panose="020F050202020403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Calibri" panose="020F0502020204030204" pitchFamily="34" charset="0"/>
                        </a:rPr>
                        <a:t>Something that </a:t>
                      </a:r>
                      <a:r>
                        <a:rPr lang="en-GB" sz="1200" kern="1400" dirty="0" smtClean="0">
                          <a:ln>
                            <a:noFill/>
                          </a:ln>
                          <a:solidFill>
                            <a:srgbClr val="000000"/>
                          </a:solidFill>
                          <a:effectLst/>
                          <a:latin typeface="Calibri" panose="020F0502020204030204" pitchFamily="34" charset="0"/>
                        </a:rPr>
                        <a:t>helps </a:t>
                      </a:r>
                      <a:r>
                        <a:rPr lang="en-GB" sz="1200" kern="1400" dirty="0">
                          <a:ln>
                            <a:noFill/>
                          </a:ln>
                          <a:solidFill>
                            <a:srgbClr val="000000"/>
                          </a:solidFill>
                          <a:effectLst/>
                          <a:latin typeface="Calibri" panose="020F0502020204030204" pitchFamily="34" charset="0"/>
                        </a:rPr>
                        <a:t>people or improves their lives.</a:t>
                      </a:r>
                      <a:endParaRPr lang="en-GB" sz="1000" kern="1400" dirty="0">
                        <a:ln>
                          <a:noFill/>
                        </a:ln>
                        <a:solidFill>
                          <a:srgbClr val="000000"/>
                        </a:solidFill>
                        <a:effectLst/>
                        <a:latin typeface="Calibri" panose="020F050202020403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2940551"/>
                  </a:ext>
                </a:extLst>
              </a:tr>
              <a:tr h="393710">
                <a:tc>
                  <a:txBody>
                    <a:bodyPr/>
                    <a:lstStyle/>
                    <a:p>
                      <a:pPr marR="0" indent="0" algn="ctr" rtl="0">
                        <a:lnSpc>
                          <a:spcPct val="119000"/>
                        </a:lnSpc>
                        <a:spcBef>
                          <a:spcPts val="0"/>
                        </a:spcBef>
                        <a:spcAft>
                          <a:spcPts val="0"/>
                        </a:spcAft>
                      </a:pPr>
                      <a:r>
                        <a:rPr lang="en-GB" sz="1200" b="1" kern="1400" dirty="0" smtClean="0">
                          <a:ln>
                            <a:noFill/>
                          </a:ln>
                          <a:solidFill>
                            <a:srgbClr val="000000"/>
                          </a:solidFill>
                          <a:effectLst/>
                          <a:latin typeface="Arial" panose="020B0604020202020204" pitchFamily="34" charset="0"/>
                          <a:cs typeface="Arial" panose="020B0604020202020204" pitchFamily="34" charset="0"/>
                        </a:rPr>
                        <a:t>Environment</a:t>
                      </a:r>
                      <a:r>
                        <a:rPr lang="en-GB" sz="1200" kern="1400" dirty="0" smtClean="0">
                          <a:ln>
                            <a:noFill/>
                          </a:ln>
                          <a:solidFill>
                            <a:srgbClr val="000000"/>
                          </a:solidFill>
                          <a:effectLst/>
                          <a:latin typeface="Arial" panose="020B0604020202020204" pitchFamily="34" charset="0"/>
                          <a:cs typeface="Arial" panose="020B0604020202020204" pitchFamily="34" charset="0"/>
                        </a:rPr>
                        <a:t> </a:t>
                      </a:r>
                      <a:endParaRPr lang="en-GB" sz="1200" kern="1400" dirty="0">
                        <a:ln>
                          <a:noFill/>
                        </a:ln>
                        <a:solidFill>
                          <a:srgbClr val="000000"/>
                        </a:solidFill>
                        <a:effectLst/>
                        <a:latin typeface="Arial" panose="020B0604020202020204" pitchFamily="34" charset="0"/>
                        <a:cs typeface="Arial" panose="020B0604020202020204" pitchFamily="34" charset="0"/>
                      </a:endParaRPr>
                    </a:p>
                  </a:txBody>
                  <a:tcPr marL="28687" marR="28687" marT="28687" marB="286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200" kern="1400" dirty="0" smtClean="0">
                          <a:ln>
                            <a:noFill/>
                          </a:ln>
                          <a:solidFill>
                            <a:srgbClr val="000000"/>
                          </a:solidFill>
                          <a:effectLst/>
                          <a:latin typeface="Arial" panose="020B0604020202020204" pitchFamily="34" charset="0"/>
                          <a:cs typeface="Arial" panose="020B0604020202020204" pitchFamily="34" charset="0"/>
                        </a:rPr>
                        <a:t>Everything that is around us.</a:t>
                      </a:r>
                    </a:p>
                  </a:txBody>
                  <a:tcPr marL="28687" marR="28687" marT="28687" marB="286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749387"/>
                  </a:ext>
                </a:extLst>
              </a:tr>
            </a:tbl>
          </a:graphicData>
        </a:graphic>
      </p:graphicFrame>
      <p:sp>
        <p:nvSpPr>
          <p:cNvPr id="14" name="Control 1"/>
          <p:cNvSpPr>
            <a:spLocks noChangeArrowheads="1" noChangeShapeType="1"/>
          </p:cNvSpPr>
          <p:nvPr/>
        </p:nvSpPr>
        <p:spPr bwMode="auto">
          <a:xfrm>
            <a:off x="5308600" y="6448425"/>
            <a:ext cx="2978150" cy="53721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22" name="Picture 21"/>
          <p:cNvPicPr>
            <a:picLocks noChangeAspect="1"/>
          </p:cNvPicPr>
          <p:nvPr/>
        </p:nvPicPr>
        <p:blipFill>
          <a:blip r:embed="rId3"/>
          <a:stretch>
            <a:fillRect/>
          </a:stretch>
        </p:blipFill>
        <p:spPr>
          <a:xfrm>
            <a:off x="8807175" y="45769"/>
            <a:ext cx="466017" cy="432730"/>
          </a:xfrm>
          <a:prstGeom prst="rect">
            <a:avLst/>
          </a:prstGeom>
        </p:spPr>
      </p:pic>
      <p:pic>
        <p:nvPicPr>
          <p:cNvPr id="23" name="Picture 22"/>
          <p:cNvPicPr>
            <a:picLocks noChangeAspect="1"/>
          </p:cNvPicPr>
          <p:nvPr/>
        </p:nvPicPr>
        <p:blipFill>
          <a:blip r:embed="rId3"/>
          <a:stretch>
            <a:fillRect/>
          </a:stretch>
        </p:blipFill>
        <p:spPr>
          <a:xfrm>
            <a:off x="2956863" y="67300"/>
            <a:ext cx="466017" cy="43273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594932529"/>
              </p:ext>
            </p:extLst>
          </p:nvPr>
        </p:nvGraphicFramePr>
        <p:xfrm>
          <a:off x="79668" y="1169759"/>
          <a:ext cx="2766928" cy="5658915"/>
        </p:xfrm>
        <a:graphic>
          <a:graphicData uri="http://schemas.openxmlformats.org/drawingml/2006/table">
            <a:tbl>
              <a:tblPr/>
              <a:tblGrid>
                <a:gridCol w="691732">
                  <a:extLst>
                    <a:ext uri="{9D8B030D-6E8A-4147-A177-3AD203B41FA5}">
                      <a16:colId xmlns:a16="http://schemas.microsoft.com/office/drawing/2014/main" val="2299636766"/>
                    </a:ext>
                  </a:extLst>
                </a:gridCol>
                <a:gridCol w="691732">
                  <a:extLst>
                    <a:ext uri="{9D8B030D-6E8A-4147-A177-3AD203B41FA5}">
                      <a16:colId xmlns:a16="http://schemas.microsoft.com/office/drawing/2014/main" val="1028708679"/>
                    </a:ext>
                  </a:extLst>
                </a:gridCol>
                <a:gridCol w="691732">
                  <a:extLst>
                    <a:ext uri="{9D8B030D-6E8A-4147-A177-3AD203B41FA5}">
                      <a16:colId xmlns:a16="http://schemas.microsoft.com/office/drawing/2014/main" val="287864737"/>
                    </a:ext>
                  </a:extLst>
                </a:gridCol>
                <a:gridCol w="691732">
                  <a:extLst>
                    <a:ext uri="{9D8B030D-6E8A-4147-A177-3AD203B41FA5}">
                      <a16:colId xmlns:a16="http://schemas.microsoft.com/office/drawing/2014/main" val="3449742145"/>
                    </a:ext>
                  </a:extLst>
                </a:gridCol>
              </a:tblGrid>
              <a:tr h="996031">
                <a:tc gridSpan="4">
                  <a:txBody>
                    <a:bodyPr/>
                    <a:lstStyle/>
                    <a:p>
                      <a:pPr marR="0" indent="0" algn="ctr" rtl="0">
                        <a:lnSpc>
                          <a:spcPct val="119000"/>
                        </a:lnSpc>
                        <a:spcBef>
                          <a:spcPts val="0"/>
                        </a:spcBef>
                        <a:spcAft>
                          <a:spcPts val="600"/>
                        </a:spcAft>
                      </a:pPr>
                      <a:r>
                        <a:rPr lang="en-GB" sz="900" u="sng" kern="1400">
                          <a:ln>
                            <a:noFill/>
                          </a:ln>
                          <a:solidFill>
                            <a:srgbClr val="000000"/>
                          </a:solidFill>
                          <a:effectLst/>
                          <a:latin typeface="Arial" panose="020B0604020202020204" pitchFamily="34" charset="0"/>
                        </a:rPr>
                        <a:t>Synonyms</a:t>
                      </a:r>
                      <a:endParaRPr lang="en-GB" sz="800" kern="1400">
                        <a:ln>
                          <a:noFill/>
                        </a:ln>
                        <a:solidFill>
                          <a:srgbClr val="000000"/>
                        </a:solidFill>
                        <a:effectLst/>
                        <a:latin typeface="Calibri" panose="020F0502020204030204" pitchFamily="34" charset="0"/>
                      </a:endParaRPr>
                    </a:p>
                    <a:p>
                      <a:pPr marR="0" indent="0" algn="ctr" rtl="0">
                        <a:lnSpc>
                          <a:spcPct val="119000"/>
                        </a:lnSpc>
                        <a:spcBef>
                          <a:spcPts val="0"/>
                        </a:spcBef>
                        <a:spcAft>
                          <a:spcPts val="600"/>
                        </a:spcAft>
                      </a:pPr>
                      <a:r>
                        <a:rPr lang="en-GB" sz="800" kern="1400">
                          <a:ln>
                            <a:noFill/>
                          </a:ln>
                          <a:solidFill>
                            <a:srgbClr val="000000"/>
                          </a:solidFill>
                          <a:effectLst/>
                          <a:latin typeface="Arial" panose="020B0604020202020204" pitchFamily="34" charset="0"/>
                        </a:rPr>
                        <a:t>Using synonyms will help to expand your child’s vocabulary and allow them to experience new language! While reading the Yucky Worms book I will expose the children to new words. Home challenge, see if you can use synonyms while talking to your child.</a:t>
                      </a:r>
                      <a:endParaRPr lang="en-GB"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62382078"/>
                  </a:ext>
                </a:extLst>
              </a:tr>
              <a:tr h="191928">
                <a:tc>
                  <a:txBody>
                    <a:bodyPr/>
                    <a:lstStyle/>
                    <a:p>
                      <a:pPr marR="0" indent="0" algn="l"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Book language</a:t>
                      </a: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Synonym</a:t>
                      </a: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Book language </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Synonym</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9883917"/>
                  </a:ext>
                </a:extLst>
              </a:tr>
              <a:tr h="180634">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Slimy</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Mucous</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Stomach</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Belly</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6941370"/>
                  </a:ext>
                </a:extLst>
              </a:tr>
              <a:tr h="180634">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Slithery</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Slippery </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Weird</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Strange</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636291"/>
                  </a:ext>
                </a:extLst>
              </a:tr>
              <a:tr h="180634">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Wiggly</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Squirming</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Recycle</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Convert</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406334"/>
                  </a:ext>
                </a:extLst>
              </a:tr>
              <a:tr h="180634">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Throw it away</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Rejected </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Goodness</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Nourishment</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676158"/>
                  </a:ext>
                </a:extLst>
              </a:tr>
              <a:tr h="177243">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Horrified</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Shocked,  Aghast</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Strong</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Robust, stable</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4010981"/>
                  </a:ext>
                </a:extLst>
              </a:tr>
              <a:tr h="180634">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Disappeared</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Retreated</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Spread</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Dispersed</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053311"/>
                  </a:ext>
                </a:extLst>
              </a:tr>
              <a:tr h="323514">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Vanished</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Faded,             disappeared </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Loosen</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Break up</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5548869"/>
                  </a:ext>
                </a:extLst>
              </a:tr>
              <a:tr h="180634">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Look at</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Investigate</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Stretch</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Expand</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167756"/>
                  </a:ext>
                </a:extLst>
              </a:tr>
              <a:tr h="180634">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Tunnel</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Burrow</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dirty="0">
                          <a:ln>
                            <a:noFill/>
                          </a:ln>
                          <a:solidFill>
                            <a:srgbClr val="000000"/>
                          </a:solidFill>
                          <a:effectLst/>
                          <a:latin typeface="Calibri" panose="020F0502020204030204" pitchFamily="34" charset="0"/>
                        </a:rPr>
                        <a:t>Dangerous</a:t>
                      </a:r>
                      <a:endParaRPr lang="en-US" sz="8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Deadly</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5902876"/>
                  </a:ext>
                </a:extLst>
              </a:tr>
              <a:tr h="180634">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Asked</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Enquired</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Tough</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Hard</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515445"/>
                  </a:ext>
                </a:extLst>
              </a:tr>
              <a:tr h="180634">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Earth</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Ground, soil</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Asked </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Interrogated</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0180216"/>
                  </a:ext>
                </a:extLst>
              </a:tr>
              <a:tr h="318990">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Rotting</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Decomposing, decaying</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dirty="0">
                          <a:ln>
                            <a:noFill/>
                          </a:ln>
                          <a:solidFill>
                            <a:srgbClr val="000000"/>
                          </a:solidFill>
                          <a:effectLst/>
                          <a:latin typeface="Calibri" panose="020F0502020204030204" pitchFamily="34" charset="0"/>
                        </a:rPr>
                        <a:t>Pretend</a:t>
                      </a:r>
                      <a:endParaRPr lang="en-US" sz="8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Trick them</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3720778"/>
                  </a:ext>
                </a:extLst>
              </a:tr>
              <a:tr h="180634">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Dead</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Deceased</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Chewing</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Nibbling</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634662"/>
                  </a:ext>
                </a:extLst>
              </a:tr>
              <a:tr h="180634">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Grind</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Pulverize</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Promised </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Agreed</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7289358"/>
                  </a:ext>
                </a:extLst>
              </a:tr>
              <a:tr h="177243">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A while</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Sometime</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Stamped</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Trodden, tramped</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3679458"/>
                  </a:ext>
                </a:extLst>
              </a:tr>
              <a:tr h="177243">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Vibrations</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Quakes, trembles</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Thump</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Thud, bang</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6207487"/>
                  </a:ext>
                </a:extLst>
              </a:tr>
              <a:tr h="169056">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Hungry</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Ravenous</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Danger</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Warning</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927736"/>
                  </a:ext>
                </a:extLst>
              </a:tr>
              <a:tr h="169056">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Dug</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Plunged</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Washed</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Cleaned</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437683"/>
                  </a:ext>
                </a:extLst>
              </a:tr>
              <a:tr h="169056">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Clean</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Spotless</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Rustling noise</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Stirring</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785173"/>
                  </a:ext>
                </a:extLst>
              </a:tr>
              <a:tr h="299627">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Bristles</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Stubble</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Seedlings</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Sprout, small plant</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440073"/>
                  </a:ext>
                </a:extLst>
              </a:tr>
              <a:tr h="180634">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Thought</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Idea, intention</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Friends</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Chums, mates</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892903"/>
                  </a:ext>
                </a:extLst>
              </a:tr>
              <a:tr h="185395">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Good idea</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dirty="0">
                          <a:ln>
                            <a:noFill/>
                          </a:ln>
                          <a:solidFill>
                            <a:srgbClr val="000000"/>
                          </a:solidFill>
                          <a:effectLst/>
                          <a:latin typeface="Calibri" panose="020F0502020204030204" pitchFamily="34" charset="0"/>
                        </a:rPr>
                        <a:t>Theory</a:t>
                      </a:r>
                      <a:endParaRPr lang="en-US" sz="8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700" kern="1400" dirty="0">
                          <a:ln>
                            <a:noFill/>
                          </a:ln>
                          <a:solidFill>
                            <a:srgbClr val="000000"/>
                          </a:solidFill>
                          <a:effectLst/>
                          <a:latin typeface="Calibri" panose="020F0502020204030204" pitchFamily="34" charset="0"/>
                        </a:rPr>
                        <a:t> </a:t>
                      </a:r>
                      <a:endParaRPr lang="en-US" sz="8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4406758"/>
                  </a:ext>
                </a:extLst>
              </a:tr>
            </a:tbl>
          </a:graphicData>
        </a:graphic>
      </p:graphicFrame>
      <p:sp>
        <p:nvSpPr>
          <p:cNvPr id="4" name="Control 1"/>
          <p:cNvSpPr>
            <a:spLocks noChangeArrowheads="1" noChangeShapeType="1"/>
          </p:cNvSpPr>
          <p:nvPr/>
        </p:nvSpPr>
        <p:spPr bwMode="auto">
          <a:xfrm>
            <a:off x="3604513" y="4656691"/>
            <a:ext cx="3657600" cy="7138987"/>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9" name="Picture 8"/>
          <p:cNvPicPr>
            <a:picLocks noChangeAspect="1"/>
          </p:cNvPicPr>
          <p:nvPr/>
        </p:nvPicPr>
        <p:blipFill>
          <a:blip r:embed="rId4"/>
          <a:stretch>
            <a:fillRect/>
          </a:stretch>
        </p:blipFill>
        <p:spPr>
          <a:xfrm>
            <a:off x="5388517" y="897362"/>
            <a:ext cx="836513" cy="909717"/>
          </a:xfrm>
          <a:prstGeom prst="rect">
            <a:avLst/>
          </a:prstGeom>
        </p:spPr>
      </p:pic>
    </p:spTree>
    <p:extLst>
      <p:ext uri="{BB962C8B-B14F-4D97-AF65-F5344CB8AC3E}">
        <p14:creationId xmlns:p14="http://schemas.microsoft.com/office/powerpoint/2010/main" val="4286899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09527" y="997527"/>
            <a:ext cx="3796146" cy="1154546"/>
          </a:xfrm>
          <a:prstGeom prst="rect">
            <a:avLst/>
          </a:prstGeom>
          <a:noFill/>
        </p:spPr>
        <p:txBody>
          <a:bodyPr wrap="square" rtlCol="0">
            <a:spAutoFit/>
          </a:bodyPr>
          <a:lstStyle/>
          <a:p>
            <a:endParaRPr lang="en-GB" dirty="0"/>
          </a:p>
        </p:txBody>
      </p:sp>
      <p:sp>
        <p:nvSpPr>
          <p:cNvPr id="8" name="TextBox 7"/>
          <p:cNvSpPr txBox="1"/>
          <p:nvPr/>
        </p:nvSpPr>
        <p:spPr>
          <a:xfrm>
            <a:off x="7167451" y="2691572"/>
            <a:ext cx="4839822" cy="3539430"/>
          </a:xfrm>
          <a:prstGeom prst="rect">
            <a:avLst/>
          </a:prstGeom>
          <a:noFill/>
          <a:ln w="28575">
            <a:solidFill>
              <a:schemeClr val="accent6">
                <a:lumMod val="75000"/>
              </a:schemeClr>
            </a:solidFill>
          </a:ln>
        </p:spPr>
        <p:txBody>
          <a:bodyPr wrap="square" rtlCol="0">
            <a:spAutoFit/>
          </a:bodyPr>
          <a:lstStyle/>
          <a:p>
            <a:r>
              <a:rPr lang="en-GB" sz="1400" dirty="0">
                <a:latin typeface="Arial" panose="020B0604020202020204" pitchFamily="34" charset="0"/>
                <a:cs typeface="Arial" panose="020B0604020202020204" pitchFamily="34" charset="0"/>
              </a:rPr>
              <a:t>Forest School sessions offer the opportunity for children to become completely immersed in the natural environment, develop their physical, problem-solving and communication skills. </a:t>
            </a:r>
          </a:p>
          <a:p>
            <a:endParaRPr lang="en-GB" sz="1400" b="1"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Forest School will take place every </a:t>
            </a:r>
            <a:r>
              <a:rPr lang="en-GB" sz="1400" b="1" dirty="0" smtClean="0">
                <a:latin typeface="Arial" panose="020B0604020202020204" pitchFamily="34" charset="0"/>
                <a:cs typeface="Arial" panose="020B0604020202020204" pitchFamily="34" charset="0"/>
              </a:rPr>
              <a:t>Friday.</a:t>
            </a:r>
            <a:endParaRPr lang="en-GB" sz="1400" b="1" dirty="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Please </a:t>
            </a:r>
            <a:r>
              <a:rPr lang="en-GB" sz="1400" dirty="0">
                <a:latin typeface="Arial" panose="020B0604020202020204" pitchFamily="34" charset="0"/>
                <a:cs typeface="Arial" panose="020B0604020202020204" pitchFamily="34" charset="0"/>
              </a:rPr>
              <a:t>ensure that your child wears comfortable and appropriate clothing on </a:t>
            </a:r>
            <a:r>
              <a:rPr lang="en-GB" sz="1400" dirty="0" smtClean="0">
                <a:latin typeface="Arial" panose="020B0604020202020204" pitchFamily="34" charset="0"/>
                <a:cs typeface="Arial" panose="020B0604020202020204" pitchFamily="34" charset="0"/>
              </a:rPr>
              <a:t>this day. Children’s </a:t>
            </a:r>
            <a:r>
              <a:rPr lang="en-GB" sz="1400" dirty="0">
                <a:latin typeface="Arial" panose="020B0604020202020204" pitchFamily="34" charset="0"/>
                <a:cs typeface="Arial" panose="020B0604020202020204" pitchFamily="34" charset="0"/>
              </a:rPr>
              <a:t>legs and arms must be covered so long sleeves and trousers or leggings are a must. We will provide children with waterproof suits. We have some spare wellies, but not enough for everyone, so if your child has a pair at home, we would appreciate you sending them in. </a:t>
            </a:r>
            <a:r>
              <a:rPr lang="en-GB" sz="1400" dirty="0" smtClean="0">
                <a:latin typeface="Arial" panose="020B0604020202020204" pitchFamily="34" charset="0"/>
                <a:cs typeface="Arial" panose="020B0604020202020204" pitchFamily="34" charset="0"/>
              </a:rPr>
              <a:t>Children can leave wellies at school as these are use daily. </a:t>
            </a: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It is important that they are prepared for all weathers as we will always be going outside. </a:t>
            </a:r>
          </a:p>
        </p:txBody>
      </p:sp>
      <p:pic>
        <p:nvPicPr>
          <p:cNvPr id="9" name="Picture 8"/>
          <p:cNvPicPr>
            <a:picLocks noChangeAspect="1"/>
          </p:cNvPicPr>
          <p:nvPr/>
        </p:nvPicPr>
        <p:blipFill>
          <a:blip r:embed="rId2"/>
          <a:stretch>
            <a:fillRect/>
          </a:stretch>
        </p:blipFill>
        <p:spPr>
          <a:xfrm>
            <a:off x="7213600" y="836805"/>
            <a:ext cx="4793673" cy="1720797"/>
          </a:xfrm>
          <a:prstGeom prst="rect">
            <a:avLst/>
          </a:prstGeom>
        </p:spPr>
      </p:pic>
      <p:pic>
        <p:nvPicPr>
          <p:cNvPr id="10" name="Picture 9"/>
          <p:cNvPicPr>
            <a:picLocks noChangeAspect="1"/>
          </p:cNvPicPr>
          <p:nvPr/>
        </p:nvPicPr>
        <p:blipFill>
          <a:blip r:embed="rId3"/>
          <a:stretch>
            <a:fillRect/>
          </a:stretch>
        </p:blipFill>
        <p:spPr>
          <a:xfrm>
            <a:off x="11163301" y="3389468"/>
            <a:ext cx="630608" cy="630608"/>
          </a:xfrm>
          <a:prstGeom prst="rect">
            <a:avLst/>
          </a:prstGeom>
        </p:spPr>
      </p:pic>
      <p:pic>
        <p:nvPicPr>
          <p:cNvPr id="12" name="Picture 11"/>
          <p:cNvPicPr>
            <a:picLocks noChangeAspect="1"/>
          </p:cNvPicPr>
          <p:nvPr/>
        </p:nvPicPr>
        <p:blipFill>
          <a:blip r:embed="rId4"/>
          <a:stretch>
            <a:fillRect/>
          </a:stretch>
        </p:blipFill>
        <p:spPr>
          <a:xfrm>
            <a:off x="8847491" y="3389468"/>
            <a:ext cx="833654" cy="419157"/>
          </a:xfrm>
          <a:prstGeom prst="rect">
            <a:avLst/>
          </a:prstGeom>
        </p:spPr>
      </p:pic>
      <p:sp>
        <p:nvSpPr>
          <p:cNvPr id="13" name="TextBox 12"/>
          <p:cNvSpPr txBox="1"/>
          <p:nvPr/>
        </p:nvSpPr>
        <p:spPr>
          <a:xfrm>
            <a:off x="4500532" y="6305745"/>
            <a:ext cx="6978073" cy="584775"/>
          </a:xfrm>
          <a:prstGeom prst="rect">
            <a:avLst/>
          </a:prstGeom>
          <a:noFill/>
          <a:ln w="28575">
            <a:solidFill>
              <a:srgbClr val="7030A0"/>
            </a:solidFill>
          </a:ln>
        </p:spPr>
        <p:txBody>
          <a:bodyPr wrap="square" rtlCol="0">
            <a:spAutoFit/>
          </a:bodyPr>
          <a:lstStyle/>
          <a:p>
            <a:r>
              <a:rPr lang="en-GB" sz="1400" dirty="0">
                <a:latin typeface="Arial" panose="020B0604020202020204" pitchFamily="34" charset="0"/>
                <a:cs typeface="Arial" panose="020B0604020202020204" pitchFamily="34" charset="0"/>
              </a:rPr>
              <a:t>Please can we remind parents and carers to put your child’s name in their jumpers and </a:t>
            </a:r>
            <a:r>
              <a:rPr lang="en-GB" sz="1400" dirty="0" smtClean="0">
                <a:latin typeface="Arial" panose="020B0604020202020204" pitchFamily="34" charset="0"/>
                <a:cs typeface="Arial" panose="020B0604020202020204" pitchFamily="34" charset="0"/>
              </a:rPr>
              <a:t>cardigans as this makes it easier-  Thank </a:t>
            </a:r>
            <a:r>
              <a:rPr lang="en-GB" sz="1400" dirty="0">
                <a:latin typeface="Arial" panose="020B0604020202020204" pitchFamily="34" charset="0"/>
                <a:cs typeface="Arial" panose="020B0604020202020204" pitchFamily="34" charset="0"/>
              </a:rPr>
              <a:t>you.</a:t>
            </a:r>
            <a:r>
              <a:rPr lang="en-GB" dirty="0">
                <a:latin typeface="Arial" panose="020B0604020202020204" pitchFamily="34" charset="0"/>
                <a:cs typeface="Arial" panose="020B0604020202020204" pitchFamily="34" charset="0"/>
              </a:rPr>
              <a:t> </a:t>
            </a:r>
          </a:p>
        </p:txBody>
      </p:sp>
      <p:sp>
        <p:nvSpPr>
          <p:cNvPr id="16" name="TextBox 15"/>
          <p:cNvSpPr txBox="1"/>
          <p:nvPr/>
        </p:nvSpPr>
        <p:spPr>
          <a:xfrm>
            <a:off x="165196" y="654490"/>
            <a:ext cx="3977913" cy="2139047"/>
          </a:xfrm>
          <a:prstGeom prst="rect">
            <a:avLst/>
          </a:prstGeom>
          <a:noFill/>
          <a:ln w="28575">
            <a:solidFill>
              <a:srgbClr val="7030A0"/>
            </a:solidFill>
          </a:ln>
        </p:spPr>
        <p:txBody>
          <a:bodyPr wrap="square" rtlCol="0">
            <a:spAutoFit/>
          </a:bodyPr>
          <a:lstStyle/>
          <a:p>
            <a:r>
              <a:rPr lang="en-GB" sz="1100" dirty="0" smtClean="0">
                <a:latin typeface="Arial" panose="020B0604020202020204" pitchFamily="34" charset="0"/>
                <a:cs typeface="Arial" panose="020B0604020202020204" pitchFamily="34" charset="0"/>
              </a:rPr>
              <a:t>Welcome back to </a:t>
            </a:r>
            <a:r>
              <a:rPr lang="en-GB" sz="1100" dirty="0" smtClean="0">
                <a:latin typeface="Arial" panose="020B0604020202020204" pitchFamily="34" charset="0"/>
                <a:cs typeface="Arial" panose="020B0604020202020204" pitchFamily="34" charset="0"/>
              </a:rPr>
              <a:t>Reception!</a:t>
            </a:r>
          </a:p>
          <a:p>
            <a:endParaRPr lang="en-GB" sz="1100" dirty="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We hope you have had relaxing and fun time with your families over the </a:t>
            </a:r>
            <a:r>
              <a:rPr lang="en-GB" sz="1100" dirty="0" smtClean="0">
                <a:latin typeface="Arial" panose="020B0604020202020204" pitchFamily="34" charset="0"/>
                <a:cs typeface="Arial" panose="020B0604020202020204" pitchFamily="34" charset="0"/>
              </a:rPr>
              <a:t>Holidays and are excited and ready for the new term ahead. </a:t>
            </a:r>
          </a:p>
          <a:p>
            <a:endParaRPr lang="en-GB" sz="1100" dirty="0" smtClean="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We are really looking forward to having you back in school. </a:t>
            </a:r>
          </a:p>
          <a:p>
            <a:endParaRPr lang="en-GB" sz="1100" dirty="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If you have any questions or concerns, please do not hesitate to talk to a member of the reception team on the door or message via Class Dojo. </a:t>
            </a:r>
          </a:p>
          <a:p>
            <a:endParaRPr lang="en-GB" sz="1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F36A775-CA06-4AAA-98BE-FA1C041D0CE0}"/>
              </a:ext>
            </a:extLst>
          </p:cNvPr>
          <p:cNvSpPr txBox="1"/>
          <p:nvPr/>
        </p:nvSpPr>
        <p:spPr>
          <a:xfrm>
            <a:off x="165196" y="2880613"/>
            <a:ext cx="3986833" cy="3854901"/>
          </a:xfrm>
          <a:prstGeom prst="rect">
            <a:avLst/>
          </a:prstGeom>
          <a:noFill/>
          <a:ln w="28575">
            <a:solidFill>
              <a:srgbClr val="00B050"/>
            </a:solidFill>
          </a:ln>
        </p:spPr>
        <p:txBody>
          <a:bodyPr wrap="square" rtlCol="0">
            <a:spAutoFit/>
          </a:bodyPr>
          <a:lstStyle/>
          <a:p>
            <a:pPr algn="ctr"/>
            <a:r>
              <a:rPr lang="en-GB" sz="1050" b="1" u="sng" dirty="0">
                <a:latin typeface="Arial" panose="020B0604020202020204" pitchFamily="34" charset="0"/>
                <a:cs typeface="Arial" panose="020B0604020202020204" pitchFamily="34" charset="0"/>
              </a:rPr>
              <a:t>Home </a:t>
            </a:r>
            <a:r>
              <a:rPr lang="en-GB" sz="1050" b="1" u="sng" dirty="0" smtClean="0">
                <a:latin typeface="Arial" panose="020B0604020202020204" pitchFamily="34" charset="0"/>
                <a:cs typeface="Arial" panose="020B0604020202020204" pitchFamily="34" charset="0"/>
              </a:rPr>
              <a:t>Learning</a:t>
            </a:r>
          </a:p>
          <a:p>
            <a:r>
              <a:rPr lang="en-GB" sz="1200" b="1" dirty="0" smtClean="0">
                <a:latin typeface="Arial" panose="020B0604020202020204" pitchFamily="34" charset="0"/>
                <a:cs typeface="Arial" panose="020B0604020202020204" pitchFamily="34" charset="0"/>
              </a:rPr>
              <a:t>Show and Tell</a:t>
            </a:r>
          </a:p>
          <a:p>
            <a:r>
              <a:rPr lang="en-GB" sz="1100" dirty="0" smtClean="0">
                <a:latin typeface="Arial" panose="020B0604020202020204" pitchFamily="34" charset="0"/>
                <a:cs typeface="Arial" panose="020B0604020202020204" pitchFamily="34" charset="0"/>
              </a:rPr>
              <a:t>‘</a:t>
            </a:r>
            <a:r>
              <a:rPr lang="en-GB" sz="1100" dirty="0">
                <a:latin typeface="Arial" panose="020B0604020202020204" pitchFamily="34" charset="0"/>
                <a:cs typeface="Arial" panose="020B0604020202020204" pitchFamily="34" charset="0"/>
              </a:rPr>
              <a:t>Show and Tell’ is a fun speaking and listening activity. Children can bring in an item from home that they would like to show to the group and tell us about. The children take turns to show and describe their items to the group. The rest of the group also has the opportunity to ask questions. This helps the children to practise their speaking and listening skills and also develops their self-confidence when speaking to a group</a:t>
            </a:r>
            <a:r>
              <a:rPr lang="en-GB" sz="1100" dirty="0" smtClean="0">
                <a:latin typeface="Arial" panose="020B0604020202020204" pitchFamily="34" charset="0"/>
                <a:cs typeface="Arial" panose="020B0604020202020204" pitchFamily="34" charset="0"/>
              </a:rPr>
              <a:t>.</a:t>
            </a:r>
            <a:endParaRPr lang="en-GB" sz="1100" b="1" dirty="0">
              <a:latin typeface="Arial" panose="020B0604020202020204" pitchFamily="34" charset="0"/>
              <a:cs typeface="Arial" panose="020B0604020202020204" pitchFamily="34" charset="0"/>
            </a:endParaRPr>
          </a:p>
          <a:p>
            <a:pPr algn="ctr"/>
            <a:r>
              <a:rPr lang="en-GB" sz="1000" b="1" dirty="0" smtClean="0">
                <a:latin typeface="Arial" panose="020B0604020202020204" pitchFamily="34" charset="0"/>
                <a:cs typeface="Arial" panose="020B0604020202020204" pitchFamily="34" charset="0"/>
              </a:rPr>
              <a:t>Your child will come home with a bag to bring their show and tell item into school in. You will receive a letter with more information about this activity. Each child will be given a different day to bring in their item into school.  </a:t>
            </a:r>
            <a:endParaRPr lang="en-GB" sz="1000" b="1" dirty="0" smtClean="0">
              <a:latin typeface="Arial" panose="020B0604020202020204" pitchFamily="34" charset="0"/>
              <a:cs typeface="Arial" panose="020B0604020202020204" pitchFamily="34" charset="0"/>
            </a:endParaRPr>
          </a:p>
          <a:p>
            <a:pPr algn="ctr"/>
            <a:endParaRPr lang="en-GB" sz="1000" b="1" dirty="0">
              <a:latin typeface="Arial" panose="020B0604020202020204" pitchFamily="34" charset="0"/>
              <a:cs typeface="Arial" panose="020B0604020202020204" pitchFamily="34" charset="0"/>
            </a:endParaRPr>
          </a:p>
          <a:p>
            <a:pPr algn="ctr"/>
            <a:endParaRPr lang="en-GB" sz="1000" b="1" dirty="0" smtClean="0">
              <a:latin typeface="Arial" panose="020B0604020202020204" pitchFamily="34" charset="0"/>
              <a:cs typeface="Arial" panose="020B0604020202020204" pitchFamily="34" charset="0"/>
            </a:endParaRPr>
          </a:p>
          <a:p>
            <a:pPr algn="ctr"/>
            <a:endParaRPr lang="en-GB" sz="1000" b="1" dirty="0" smtClean="0">
              <a:latin typeface="Arial" panose="020B0604020202020204" pitchFamily="34" charset="0"/>
              <a:cs typeface="Arial" panose="020B0604020202020204" pitchFamily="34" charset="0"/>
            </a:endParaRPr>
          </a:p>
          <a:p>
            <a:endParaRPr lang="en-GB" sz="1100" b="1" dirty="0" smtClean="0">
              <a:latin typeface="Arial" panose="020B0604020202020204" pitchFamily="34" charset="0"/>
              <a:cs typeface="Arial" panose="020B0604020202020204" pitchFamily="34" charset="0"/>
            </a:endParaRPr>
          </a:p>
          <a:p>
            <a:r>
              <a:rPr lang="en-GB" sz="1050" b="1" dirty="0" smtClean="0">
                <a:latin typeface="Arial" panose="020B0604020202020204" pitchFamily="34" charset="0"/>
                <a:cs typeface="Arial" panose="020B0604020202020204" pitchFamily="34" charset="0"/>
              </a:rPr>
              <a:t>Your child will be planting seeds in school and discussing the life cycle of a plant. They will be then taking the plants home to care for the seed and watch it grow. We would love for your child to care for the plant and send us updates on dojo</a:t>
            </a:r>
            <a:r>
              <a:rPr lang="en-GB" sz="1100" b="1" dirty="0" smtClean="0">
                <a:latin typeface="Arial" panose="020B0604020202020204" pitchFamily="34" charset="0"/>
                <a:cs typeface="Arial" panose="020B0604020202020204" pitchFamily="34" charset="0"/>
              </a:rPr>
              <a:t>. </a:t>
            </a:r>
            <a:endParaRPr lang="en-GB" sz="11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5"/>
          <a:stretch>
            <a:fillRect/>
          </a:stretch>
        </p:blipFill>
        <p:spPr>
          <a:xfrm>
            <a:off x="2909223" y="192852"/>
            <a:ext cx="466017" cy="432730"/>
          </a:xfrm>
          <a:prstGeom prst="rect">
            <a:avLst/>
          </a:prstGeom>
        </p:spPr>
      </p:pic>
      <p:pic>
        <p:nvPicPr>
          <p:cNvPr id="15" name="Picture 14"/>
          <p:cNvPicPr>
            <a:picLocks noChangeAspect="1"/>
          </p:cNvPicPr>
          <p:nvPr/>
        </p:nvPicPr>
        <p:blipFill>
          <a:blip r:embed="rId5"/>
          <a:stretch>
            <a:fillRect/>
          </a:stretch>
        </p:blipFill>
        <p:spPr>
          <a:xfrm>
            <a:off x="8847491" y="157104"/>
            <a:ext cx="466017" cy="432730"/>
          </a:xfrm>
          <a:prstGeom prst="rect">
            <a:avLst/>
          </a:prstGeom>
        </p:spPr>
      </p:pic>
      <p:sp>
        <p:nvSpPr>
          <p:cNvPr id="18" name="TextBox 17"/>
          <p:cNvSpPr txBox="1"/>
          <p:nvPr/>
        </p:nvSpPr>
        <p:spPr>
          <a:xfrm>
            <a:off x="4322084" y="877832"/>
            <a:ext cx="2666392" cy="3231654"/>
          </a:xfrm>
          <a:prstGeom prst="rect">
            <a:avLst/>
          </a:prstGeom>
          <a:noFill/>
          <a:ln w="28575">
            <a:solidFill>
              <a:srgbClr val="7030A0"/>
            </a:solidFill>
          </a:ln>
        </p:spPr>
        <p:txBody>
          <a:bodyPr wrap="square" rtlCol="0">
            <a:spAutoFit/>
          </a:bodyPr>
          <a:lstStyle/>
          <a:p>
            <a:pPr algn="ctr"/>
            <a:r>
              <a:rPr lang="en-GB" sz="1200" u="sng" dirty="0" smtClean="0">
                <a:latin typeface="Arial" panose="020B0604020202020204" pitchFamily="34" charset="0"/>
                <a:cs typeface="Arial" panose="020B0604020202020204" pitchFamily="34" charset="0"/>
              </a:rPr>
              <a:t>EBooks</a:t>
            </a:r>
            <a:endParaRPr lang="en-GB" sz="1200" u="sng" dirty="0">
              <a:latin typeface="Arial" panose="020B0604020202020204" pitchFamily="34" charset="0"/>
              <a:cs typeface="Arial" panose="020B0604020202020204" pitchFamily="34" charset="0"/>
            </a:endParaRP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Your child will be set a new reading book on Collins eBooks. Your child's details were sent out to you last term. It is so important that you are reading at home with your child as much as possible. As a school we can accessed reports to see who has accessed the books and how long a child has spent reading the book. Please read frequently with your child at home. </a:t>
            </a:r>
          </a:p>
          <a:p>
            <a:r>
              <a:rPr lang="en-GB" sz="1200" dirty="0" smtClean="0">
                <a:latin typeface="Arial" panose="020B0604020202020204" pitchFamily="34" charset="0"/>
                <a:cs typeface="Arial" panose="020B0604020202020204" pitchFamily="34" charset="0"/>
              </a:rPr>
              <a:t>If you have any issues accessing the eBooks, please let a staff member know. </a:t>
            </a:r>
          </a:p>
          <a:p>
            <a:endParaRPr lang="en-GB" sz="1200" dirty="0">
              <a:latin typeface="Arial" panose="020B0604020202020204" pitchFamily="34" charset="0"/>
              <a:cs typeface="Arial" panose="020B0604020202020204" pitchFamily="34" charset="0"/>
            </a:endParaRPr>
          </a:p>
        </p:txBody>
      </p:sp>
      <p:sp>
        <p:nvSpPr>
          <p:cNvPr id="19" name="Rectangle 18"/>
          <p:cNvSpPr/>
          <p:nvPr/>
        </p:nvSpPr>
        <p:spPr>
          <a:xfrm>
            <a:off x="3523157" y="131270"/>
            <a:ext cx="5176418" cy="523220"/>
          </a:xfrm>
          <a:prstGeom prst="rect">
            <a:avLst/>
          </a:prstGeom>
          <a:effectLst>
            <a:softEdge rad="127000"/>
          </a:effectLst>
        </p:spPr>
        <p:txBody>
          <a:bodyPr wrap="none">
            <a:spAutoFit/>
          </a:bodyPr>
          <a:lstStyle/>
          <a:p>
            <a:pPr lvl="0" algn="ctr" eaLnBrk="0" fontAlgn="base" hangingPunct="0">
              <a:spcBef>
                <a:spcPct val="0"/>
              </a:spcBef>
              <a:spcAft>
                <a:spcPct val="0"/>
              </a:spcAft>
            </a:pPr>
            <a:r>
              <a:rPr lang="en-GB" altLang="en-US" sz="2800" b="1" dirty="0" smtClean="0">
                <a:solidFill>
                  <a:srgbClr val="00B050"/>
                </a:solidFill>
                <a:latin typeface="Arial" panose="020B0604020202020204" pitchFamily="34" charset="0"/>
                <a:ea typeface="Calibri" panose="020F0502020204030204" pitchFamily="34" charset="0"/>
                <a:cs typeface="Arial" panose="020B0604020202020204" pitchFamily="34" charset="0"/>
              </a:rPr>
              <a:t>Daisies </a:t>
            </a:r>
            <a:r>
              <a:rPr lang="en-GB" altLang="en-US" sz="2800" b="1" dirty="0">
                <a:solidFill>
                  <a:srgbClr val="00B050"/>
                </a:solidFill>
                <a:latin typeface="Arial" panose="020B0604020202020204" pitchFamily="34" charset="0"/>
                <a:ea typeface="Calibri" panose="020F0502020204030204" pitchFamily="34" charset="0"/>
                <a:cs typeface="Arial" panose="020B0604020202020204" pitchFamily="34" charset="0"/>
              </a:rPr>
              <a:t>Learning for </a:t>
            </a:r>
            <a:r>
              <a:rPr lang="en-GB" altLang="en-US" sz="2800" b="1" smtClean="0">
                <a:solidFill>
                  <a:srgbClr val="00B050"/>
                </a:solidFill>
                <a:latin typeface="Arial" panose="020B0604020202020204" pitchFamily="34" charset="0"/>
                <a:ea typeface="Calibri" panose="020F0502020204030204" pitchFamily="34" charset="0"/>
                <a:cs typeface="Arial" panose="020B0604020202020204" pitchFamily="34" charset="0"/>
              </a:rPr>
              <a:t>Spring </a:t>
            </a:r>
            <a:r>
              <a:rPr lang="en-GB" altLang="en-US" sz="2800" b="1" smtClean="0">
                <a:solidFill>
                  <a:srgbClr val="00B050"/>
                </a:solidFill>
                <a:latin typeface="Arial" panose="020B0604020202020204" pitchFamily="34" charset="0"/>
                <a:ea typeface="Calibri" panose="020F0502020204030204" pitchFamily="34" charset="0"/>
                <a:cs typeface="Arial" panose="020B0604020202020204" pitchFamily="34" charset="0"/>
              </a:rPr>
              <a:t>2</a:t>
            </a:r>
            <a:endParaRPr kumimoji="0" lang="en-GB" altLang="en-US" sz="2000" b="1" i="0" u="none" strike="noStrike" cap="none" normalizeH="0" baseline="0" dirty="0">
              <a:ln>
                <a:noFill/>
              </a:ln>
              <a:solidFill>
                <a:srgbClr val="00B050"/>
              </a:solidFill>
              <a:effectLst/>
              <a:latin typeface="Arial" panose="020B0604020202020204" pitchFamily="34" charset="0"/>
            </a:endParaRPr>
          </a:p>
        </p:txBody>
      </p:sp>
      <p:sp>
        <p:nvSpPr>
          <p:cNvPr id="22" name="TextBox 21"/>
          <p:cNvSpPr txBox="1"/>
          <p:nvPr/>
        </p:nvSpPr>
        <p:spPr>
          <a:xfrm>
            <a:off x="4322084" y="4195101"/>
            <a:ext cx="2651314" cy="892552"/>
          </a:xfrm>
          <a:prstGeom prst="rect">
            <a:avLst/>
          </a:prstGeom>
          <a:noFill/>
          <a:ln w="28575">
            <a:solidFill>
              <a:srgbClr val="7030A0"/>
            </a:solidFill>
          </a:ln>
        </p:spPr>
        <p:txBody>
          <a:bodyPr wrap="square" rtlCol="0">
            <a:spAutoFit/>
          </a:bodyPr>
          <a:lstStyle/>
          <a:p>
            <a:pPr algn="ctr"/>
            <a:r>
              <a:rPr lang="en-GB" sz="1200" u="sng" dirty="0" smtClean="0">
                <a:latin typeface="Arial" panose="020B0604020202020204" pitchFamily="34" charset="0"/>
                <a:cs typeface="Arial" panose="020B0604020202020204" pitchFamily="34" charset="0"/>
              </a:rPr>
              <a:t>PE</a:t>
            </a:r>
          </a:p>
          <a:p>
            <a:r>
              <a:rPr lang="en-GB" sz="1200" dirty="0" smtClean="0">
                <a:latin typeface="Arial" panose="020B0604020202020204" pitchFamily="34" charset="0"/>
                <a:cs typeface="Arial" panose="020B0604020202020204" pitchFamily="34" charset="0"/>
              </a:rPr>
              <a:t>Children are to come to school in their PE kits on </a:t>
            </a:r>
            <a:r>
              <a:rPr lang="en-GB" sz="1400" b="1" dirty="0" smtClean="0">
                <a:latin typeface="Arial" panose="020B0604020202020204" pitchFamily="34" charset="0"/>
                <a:cs typeface="Arial" panose="020B0604020202020204" pitchFamily="34" charset="0"/>
              </a:rPr>
              <a:t>Mondays</a:t>
            </a:r>
            <a:r>
              <a:rPr lang="en-GB" sz="1200" dirty="0" smtClean="0">
                <a:latin typeface="Arial" panose="020B0604020202020204" pitchFamily="34" charset="0"/>
                <a:cs typeface="Arial" panose="020B0604020202020204" pitchFamily="34" charset="0"/>
              </a:rPr>
              <a:t> and  </a:t>
            </a:r>
            <a:r>
              <a:rPr lang="en-GB" sz="1400" b="1" dirty="0" smtClean="0">
                <a:latin typeface="Arial" panose="020B0604020202020204" pitchFamily="34" charset="0"/>
                <a:cs typeface="Arial" panose="020B0604020202020204" pitchFamily="34" charset="0"/>
              </a:rPr>
              <a:t>Tuesdays</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6"/>
          <a:stretch>
            <a:fillRect/>
          </a:stretch>
        </p:blipFill>
        <p:spPr>
          <a:xfrm>
            <a:off x="4322084" y="5173268"/>
            <a:ext cx="2666392" cy="972124"/>
          </a:xfrm>
          <a:prstGeom prst="rect">
            <a:avLst/>
          </a:prstGeom>
        </p:spPr>
      </p:pic>
      <p:pic>
        <p:nvPicPr>
          <p:cNvPr id="4098" name="Picture 2" descr="Image result for children planting a see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43985" y="5284266"/>
            <a:ext cx="814005" cy="54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038598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411317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TotalTime>
  <Words>1191</Words>
  <Application>Microsoft Office PowerPoint</Application>
  <PresentationFormat>Widescreen</PresentationFormat>
  <Paragraphs>176</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Times New Roman</vt:lpstr>
      <vt:lpstr>Office Theme</vt:lpstr>
      <vt:lpstr>PowerPoint Presentation</vt:lpstr>
      <vt:lpstr>PowerPoint Presentation</vt:lpstr>
      <vt:lpstr>PowerPoint Presentation</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Ward.S</dc:creator>
  <cp:lastModifiedBy>Ruston, J</cp:lastModifiedBy>
  <cp:revision>54</cp:revision>
  <dcterms:created xsi:type="dcterms:W3CDTF">2022-10-25T18:05:51Z</dcterms:created>
  <dcterms:modified xsi:type="dcterms:W3CDTF">2023-02-10T14:12:13Z</dcterms:modified>
</cp:coreProperties>
</file>