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ybus, K" userId="713fa06e-b685-4e94-8118-29b3898a38f9" providerId="ADAL" clId="{7A81D173-1FC8-42C5-93ED-C8A88A641D51}"/>
    <pc:docChg chg="modSld">
      <pc:chgData name="Pybus, K" userId="713fa06e-b685-4e94-8118-29b3898a38f9" providerId="ADAL" clId="{7A81D173-1FC8-42C5-93ED-C8A88A641D51}" dt="2024-03-22T09:38:08.706" v="228" actId="1076"/>
      <pc:docMkLst>
        <pc:docMk/>
      </pc:docMkLst>
      <pc:sldChg chg="modSp mod">
        <pc:chgData name="Pybus, K" userId="713fa06e-b685-4e94-8118-29b3898a38f9" providerId="ADAL" clId="{7A81D173-1FC8-42C5-93ED-C8A88A641D51}" dt="2024-03-22T09:38:08.706" v="228" actId="1076"/>
        <pc:sldMkLst>
          <pc:docMk/>
          <pc:sldMk cId="2797023760" sldId="256"/>
        </pc:sldMkLst>
        <pc:spChg chg="mod">
          <ac:chgData name="Pybus, K" userId="713fa06e-b685-4e94-8118-29b3898a38f9" providerId="ADAL" clId="{7A81D173-1FC8-42C5-93ED-C8A88A641D51}" dt="2024-03-22T09:37:58.839" v="225" actId="14100"/>
          <ac:spMkLst>
            <pc:docMk/>
            <pc:sldMk cId="2797023760" sldId="256"/>
            <ac:spMk id="6" creationId="{00000000-0000-0000-0000-000000000000}"/>
          </ac:spMkLst>
        </pc:spChg>
        <pc:graphicFrameChg chg="mod modGraphic">
          <ac:chgData name="Pybus, K" userId="713fa06e-b685-4e94-8118-29b3898a38f9" providerId="ADAL" clId="{7A81D173-1FC8-42C5-93ED-C8A88A641D51}" dt="2024-03-22T09:38:08.706" v="228" actId="1076"/>
          <ac:graphicFrameMkLst>
            <pc:docMk/>
            <pc:sldMk cId="2797023760" sldId="256"/>
            <ac:graphicFrameMk id="12" creationId="{00000000-0000-0000-0000-000000000000}"/>
          </ac:graphicFrameMkLst>
        </pc:graphicFrameChg>
      </pc:sldChg>
      <pc:sldChg chg="modSp mod">
        <pc:chgData name="Pybus, K" userId="713fa06e-b685-4e94-8118-29b3898a38f9" providerId="ADAL" clId="{7A81D173-1FC8-42C5-93ED-C8A88A641D51}" dt="2024-03-22T09:28:00.133" v="50" actId="20577"/>
        <pc:sldMkLst>
          <pc:docMk/>
          <pc:sldMk cId="291895400" sldId="257"/>
        </pc:sldMkLst>
        <pc:spChg chg="mod">
          <ac:chgData name="Pybus, K" userId="713fa06e-b685-4e94-8118-29b3898a38f9" providerId="ADAL" clId="{7A81D173-1FC8-42C5-93ED-C8A88A641D51}" dt="2024-03-22T09:27:28.076" v="41" actId="20577"/>
          <ac:spMkLst>
            <pc:docMk/>
            <pc:sldMk cId="291895400" sldId="257"/>
            <ac:spMk id="8" creationId="{00000000-0000-0000-0000-000000000000}"/>
          </ac:spMkLst>
        </pc:spChg>
        <pc:spChg chg="mod">
          <ac:chgData name="Pybus, K" userId="713fa06e-b685-4e94-8118-29b3898a38f9" providerId="ADAL" clId="{7A81D173-1FC8-42C5-93ED-C8A88A641D51}" dt="2024-03-22T09:28:00.133" v="50" actId="20577"/>
          <ac:spMkLst>
            <pc:docMk/>
            <pc:sldMk cId="291895400" sldId="257"/>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6C6866-8CBF-4CC6-825C-125AEAC31A06}"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5761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C6866-8CBF-4CC6-825C-125AEAC31A06}"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274085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C6866-8CBF-4CC6-825C-125AEAC31A06}"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332726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C6866-8CBF-4CC6-825C-125AEAC31A06}"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210184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C6866-8CBF-4CC6-825C-125AEAC31A06}"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55897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6C6866-8CBF-4CC6-825C-125AEAC31A06}"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338981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6C6866-8CBF-4CC6-825C-125AEAC31A06}" type="datetimeFigureOut">
              <a:rPr lang="en-GB" smtClean="0"/>
              <a:t>22/03/2024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21817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6C6866-8CBF-4CC6-825C-125AEAC31A06}" type="datetimeFigureOut">
              <a:rPr lang="en-GB" smtClean="0"/>
              <a:t>22/03/2024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246749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C6866-8CBF-4CC6-825C-125AEAC31A06}" type="datetimeFigureOut">
              <a:rPr lang="en-GB" smtClean="0"/>
              <a:t>22/03/2024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93480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C6866-8CBF-4CC6-825C-125AEAC31A06}"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327988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C6866-8CBF-4CC6-825C-125AEAC31A06}"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EFEF4-E0FC-4351-AE63-DF43EAE17E4E}" type="slidenum">
              <a:rPr lang="en-GB" smtClean="0"/>
              <a:t>‹#›</a:t>
            </a:fld>
            <a:endParaRPr lang="en-GB"/>
          </a:p>
        </p:txBody>
      </p:sp>
    </p:spTree>
    <p:extLst>
      <p:ext uri="{BB962C8B-B14F-4D97-AF65-F5344CB8AC3E}">
        <p14:creationId xmlns:p14="http://schemas.microsoft.com/office/powerpoint/2010/main" val="354697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C6866-8CBF-4CC6-825C-125AEAC31A06}" type="datetimeFigureOut">
              <a:rPr lang="en-GB" smtClean="0"/>
              <a:t>22/03/2024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EFEF4-E0FC-4351-AE63-DF43EAE17E4E}" type="slidenum">
              <a:rPr lang="en-GB" smtClean="0"/>
              <a:t>‹#›</a:t>
            </a:fld>
            <a:endParaRPr lang="en-GB"/>
          </a:p>
        </p:txBody>
      </p:sp>
    </p:spTree>
    <p:extLst>
      <p:ext uri="{BB962C8B-B14F-4D97-AF65-F5344CB8AC3E}">
        <p14:creationId xmlns:p14="http://schemas.microsoft.com/office/powerpoint/2010/main" val="3417097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9ir_l7qTiZ4"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xNw1SSz18Gg" TargetMode="External"/><Relationship Id="rId5" Type="http://schemas.openxmlformats.org/officeDocument/2006/relationships/hyperlink" Target="https://www.youtube.com/watch?v=pZw9veQ76fo" TargetMode="External"/><Relationship Id="rId4" Type="http://schemas.openxmlformats.org/officeDocument/2006/relationships/hyperlink" Target="https://www.youtube.com/watch?v=8VCpa4blan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477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 Box 2"/>
          <p:cNvSpPr txBox="1">
            <a:spLocks noChangeArrowheads="1"/>
          </p:cNvSpPr>
          <p:nvPr/>
        </p:nvSpPr>
        <p:spPr bwMode="auto">
          <a:xfrm>
            <a:off x="302449" y="555961"/>
            <a:ext cx="4535558" cy="3136145"/>
          </a:xfrm>
          <a:prstGeom prst="rect">
            <a:avLst/>
          </a:prstGeom>
          <a:solidFill>
            <a:srgbClr val="FFFFFF"/>
          </a:solidFill>
          <a:ln w="2857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book sequence for this half term is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Billy’s Bucket by </a:t>
            </a:r>
            <a:r>
              <a:rPr kumimoji="0" lang="en-US" altLang="en-US" sz="10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Kes</a:t>
            </a: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Gray and Garry Parsons.</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lvl="0" eaLnBrk="0" fontAlgn="base" hangingPunct="0">
              <a:spcBef>
                <a:spcPct val="0"/>
              </a:spcBef>
              <a:spcAft>
                <a:spcPct val="0"/>
              </a:spcAft>
            </a:pPr>
            <a:r>
              <a:rPr lang="en-GB" altLang="en-US" sz="800" i="1" dirty="0">
                <a:solidFill>
                  <a:srgbClr val="000000"/>
                </a:solidFill>
                <a:latin typeface="Arial" panose="020B0604020202020204" pitchFamily="34" charset="0"/>
                <a:ea typeface="Times New Roman" panose="02020603050405020304" pitchFamily="18" charset="0"/>
                <a:cs typeface="Arial" panose="020B0604020202020204" pitchFamily="34" charset="0"/>
              </a:rPr>
              <a:t>Billy wants a bucket for his birthday. At first, his parents try and persuade him to have a more conventional present but eventually they take him to Buckets “R” Us to select his gift from a huge array. Once he fills his bucket with water, Billy claims he can see all the wonders of the ocean deeps and his parents humour him. However, when they ignore his instructions not to borrow his bucket, something amazing happens.</a:t>
            </a:r>
            <a:endPar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GB" altLang="en-US" sz="900" dirty="0">
                <a:latin typeface="Arial" panose="020B0604020202020204" pitchFamily="34" charset="0"/>
              </a:rPr>
              <a:t>Our theme for this half term is </a:t>
            </a:r>
            <a:r>
              <a:rPr lang="en-GB" altLang="en-US" sz="900" b="1" dirty="0">
                <a:latin typeface="Arial" panose="020B0604020202020204" pitchFamily="34" charset="0"/>
              </a:rPr>
              <a:t>Commotion in the Ocean.</a:t>
            </a:r>
          </a:p>
          <a:p>
            <a:pPr lvl="0" eaLnBrk="0" fontAlgn="base" hangingPunct="0">
              <a:spcBef>
                <a:spcPct val="0"/>
              </a:spcBef>
              <a:spcAft>
                <a:spcPct val="0"/>
              </a:spcAft>
            </a:pPr>
            <a:r>
              <a:rPr lang="en-GB" altLang="en-US" sz="900" dirty="0">
                <a:latin typeface="Arial" panose="020B0604020202020204" pitchFamily="34" charset="0"/>
              </a:rPr>
              <a:t>We will be learning about sea-life and land animals, different countries in the world and talk about the differences we see; explore different undersea animals and their features. Use and explore new language from the illustrations such as fins, flippers, scales, coral, tusks etc. as well as that in the text such as sardine, barracuda, shoal, herring, stingray.</a:t>
            </a:r>
          </a:p>
          <a:p>
            <a:pPr lvl="0" eaLnBrk="0" fontAlgn="base" hangingPunct="0">
              <a:spcBef>
                <a:spcPct val="0"/>
              </a:spcBef>
              <a:spcAft>
                <a:spcPct val="0"/>
              </a:spcAft>
            </a:pPr>
            <a:r>
              <a:rPr lang="en-GB" altLang="en-US" sz="900" dirty="0">
                <a:latin typeface="Arial" panose="020B0604020202020204" pitchFamily="34" charset="0"/>
              </a:rPr>
              <a:t>The children will also explore birthday celebrations, just like Billy, discussing their own experiences.</a:t>
            </a:r>
          </a:p>
          <a:p>
            <a:pPr lvl="0" eaLnBrk="0" fontAlgn="base" hangingPunct="0">
              <a:spcBef>
                <a:spcPct val="0"/>
              </a:spcBef>
              <a:spcAft>
                <a:spcPct val="0"/>
              </a:spcAft>
            </a:pPr>
            <a:r>
              <a:rPr lang="en-GB" altLang="en-US" sz="900" b="1" dirty="0">
                <a:latin typeface="Arial" panose="020B0604020202020204" pitchFamily="34" charset="0"/>
              </a:rPr>
              <a:t>Earth Week is from 22nd – 26th April </a:t>
            </a:r>
            <a:r>
              <a:rPr lang="en-GB" altLang="en-US" sz="900" dirty="0">
                <a:latin typeface="Arial" panose="020B0604020202020204" pitchFamily="34" charset="0"/>
              </a:rPr>
              <a:t>We are looking at how we can help our planet in different ways. </a:t>
            </a:r>
          </a:p>
          <a:p>
            <a:pPr lvl="0" eaLnBrk="0" fontAlgn="base" hangingPunct="0">
              <a:spcBef>
                <a:spcPct val="0"/>
              </a:spcBef>
              <a:spcAft>
                <a:spcPct val="0"/>
              </a:spcAft>
            </a:pPr>
            <a:r>
              <a:rPr lang="en-GB" altLang="en-US" sz="900" dirty="0">
                <a:latin typeface="Arial" panose="020B0604020202020204" pitchFamily="34" charset="0"/>
              </a:rPr>
              <a:t>We are always investigating the outdoor environment, looking for signs of the season and weather. We are so excited to see our daffodils and tulips in full bloom as well as some shoots from seeds we have planted.</a:t>
            </a:r>
          </a:p>
          <a:p>
            <a:pPr lvl="0" eaLnBrk="0" fontAlgn="base" hangingPunct="0">
              <a:spcBef>
                <a:spcPct val="0"/>
              </a:spcBef>
              <a:spcAft>
                <a:spcPct val="0"/>
              </a:spcAft>
            </a:pPr>
            <a:r>
              <a:rPr lang="en-GB" altLang="en-US" sz="900" dirty="0">
                <a:latin typeface="Arial" panose="020B0604020202020204" pitchFamily="34" charset="0"/>
              </a:rPr>
              <a:t>In Forest School, we will continue to observe the life cycle of a frog; hopefully we have tadpoles! And in nursery we are observing the life cycle of a butterfly!</a:t>
            </a:r>
            <a:endParaRPr lang="en-GB" altLang="en-US" sz="1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057943" y="42236"/>
            <a:ext cx="5814413"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a:solidFill>
                  <a:srgbClr val="0070C0"/>
                </a:solidFill>
                <a:latin typeface="Arial" panose="020B0604020202020204" pitchFamily="34" charset="0"/>
                <a:ea typeface="Calibri" panose="020F0502020204030204" pitchFamily="34" charset="0"/>
                <a:cs typeface="Arial" panose="020B0604020202020204" pitchFamily="34" charset="0"/>
              </a:rPr>
              <a:t>Bluebells Learning for Summer 1</a:t>
            </a:r>
            <a:endParaRPr kumimoji="0" lang="en-GB" altLang="en-US" sz="2000" b="1" i="0" u="none" strike="noStrike" cap="none" normalizeH="0" baseline="0" dirty="0">
              <a:ln>
                <a:noFill/>
              </a:ln>
              <a:solidFill>
                <a:srgbClr val="0070C0"/>
              </a:solidFill>
              <a:effectLst/>
              <a:latin typeface="Arial" panose="020B0604020202020204" pitchFamily="34" charset="0"/>
            </a:endParaRPr>
          </a:p>
        </p:txBody>
      </p:sp>
      <p:pic>
        <p:nvPicPr>
          <p:cNvPr id="13" name="Picture 12"/>
          <p:cNvPicPr>
            <a:picLocks noChangeAspect="1"/>
          </p:cNvPicPr>
          <p:nvPr/>
        </p:nvPicPr>
        <p:blipFill>
          <a:blip r:embed="rId2"/>
          <a:stretch>
            <a:fillRect/>
          </a:stretch>
        </p:blipFill>
        <p:spPr>
          <a:xfrm>
            <a:off x="2275709" y="72125"/>
            <a:ext cx="931102" cy="457200"/>
          </a:xfrm>
          <a:prstGeom prst="rect">
            <a:avLst/>
          </a:prstGeom>
        </p:spPr>
      </p:pic>
      <p:sp>
        <p:nvSpPr>
          <p:cNvPr id="15" name="Text Box 5"/>
          <p:cNvSpPr txBox="1">
            <a:spLocks noChangeArrowheads="1"/>
          </p:cNvSpPr>
          <p:nvPr/>
        </p:nvSpPr>
        <p:spPr bwMode="auto">
          <a:xfrm>
            <a:off x="8872356" y="133408"/>
            <a:ext cx="3149396" cy="658534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000000"/>
                </a:solidFill>
                <a:effectLst/>
                <a:latin typeface="Arial" panose="020B0604020202020204" pitchFamily="34" charset="0"/>
              </a:rPr>
              <a:t>Maths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sng" strike="noStrike" cap="none" normalizeH="0" baseline="0" dirty="0">
              <a:ln>
                <a:noFill/>
              </a:ln>
              <a:solidFill>
                <a:srgbClr val="0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050" dirty="0">
                <a:solidFill>
                  <a:srgbClr val="000000"/>
                </a:solidFill>
                <a:latin typeface="Arial" panose="020B0604020202020204" pitchFamily="34" charset="0"/>
              </a:rPr>
              <a:t>This term, we will explore and investigate measurement; </a:t>
            </a:r>
            <a:r>
              <a:rPr lang="en-GB" altLang="en-US" sz="1050" b="1" dirty="0">
                <a:solidFill>
                  <a:srgbClr val="000000"/>
                </a:solidFill>
                <a:latin typeface="Arial" panose="020B0604020202020204" pitchFamily="34" charset="0"/>
              </a:rPr>
              <a:t>capacity, height, length and weight</a:t>
            </a:r>
            <a:r>
              <a:rPr lang="en-GB" altLang="en-US" sz="1050" dirty="0">
                <a:solidFill>
                  <a:srgbClr val="000000"/>
                </a:solidFill>
                <a:latin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lang="en-GB" sz="1050" dirty="0">
                <a:solidFill>
                  <a:srgbClr val="000000"/>
                </a:solidFill>
                <a:latin typeface="Arial" panose="020B0604020202020204" pitchFamily="34" charset="0"/>
                <a:cs typeface="Arial" panose="020B0604020202020204" pitchFamily="34" charset="0"/>
              </a:rPr>
              <a:t>This will link in with our under the sea topic by using buckets to fill and empty, discuss size of objects and creatures and our own height. </a:t>
            </a:r>
            <a:endParaRPr lang="en-GB" sz="1050" dirty="0">
              <a:latin typeface="Arial" panose="020B0604020202020204" pitchFamily="34" charset="0"/>
              <a:cs typeface="Arial" panose="020B0604020202020204" pitchFamily="34" charset="0"/>
            </a:endParaRPr>
          </a:p>
          <a:p>
            <a:endParaRPr lang="en-GB" altLang="en-US" sz="1050" dirty="0">
              <a:solidFill>
                <a:srgbClr val="000000"/>
              </a:solidFill>
              <a:latin typeface="Arial" panose="020B0604020202020204" pitchFamily="34" charset="0"/>
              <a:cs typeface="Arial" panose="020B0604020202020204" pitchFamily="34" charset="0"/>
            </a:endParaRPr>
          </a:p>
          <a:p>
            <a:r>
              <a:rPr lang="en-GB" altLang="en-US" sz="1050" dirty="0">
                <a:solidFill>
                  <a:srgbClr val="000000"/>
                </a:solidFill>
                <a:latin typeface="Arial" panose="020B0604020202020204" pitchFamily="34" charset="0"/>
                <a:cs typeface="Arial" panose="020B0604020202020204" pitchFamily="34" charset="0"/>
              </a:rPr>
              <a:t>Number rhymes will continue to play a key part in our learning too!</a:t>
            </a:r>
          </a:p>
          <a:p>
            <a:r>
              <a:rPr lang="en-GB" sz="1050" dirty="0">
                <a:solidFill>
                  <a:srgbClr val="000000"/>
                </a:solidFill>
                <a:latin typeface="Arial" panose="020B0604020202020204" pitchFamily="34" charset="0"/>
                <a:cs typeface="Arial" panose="020B0604020202020204" pitchFamily="34" charset="0"/>
              </a:rPr>
              <a:t>Rhymes you can sing at home to support our learning:</a:t>
            </a:r>
          </a:p>
          <a:p>
            <a:r>
              <a:rPr lang="en-GB" sz="1050" dirty="0">
                <a:solidFill>
                  <a:srgbClr val="000000"/>
                </a:solidFill>
                <a:latin typeface="Arial" panose="020B0604020202020204" pitchFamily="34" charset="0"/>
                <a:cs typeface="Arial" panose="020B0604020202020204" pitchFamily="34" charset="0"/>
              </a:rPr>
              <a:t>One, Two, Three, Four, Five. Once I Caught a Fish Alive </a:t>
            </a:r>
            <a:r>
              <a:rPr lang="en-GB" sz="1050" dirty="0">
                <a:solidFill>
                  <a:srgbClr val="000000"/>
                </a:solidFill>
                <a:latin typeface="Arial" panose="020B0604020202020204" pitchFamily="34" charset="0"/>
                <a:cs typeface="Arial" panose="020B0604020202020204" pitchFamily="34" charset="0"/>
                <a:hlinkClick r:id="rId3"/>
              </a:rPr>
              <a:t>https://www.youtube.com/watch?v=9ir_l7qTiZ4</a:t>
            </a:r>
            <a:endParaRPr lang="en-GB" sz="1050" dirty="0">
              <a:solidFill>
                <a:srgbClr val="000000"/>
              </a:solidFill>
              <a:latin typeface="Arial" panose="020B0604020202020204" pitchFamily="34" charset="0"/>
              <a:cs typeface="Arial" panose="020B0604020202020204" pitchFamily="34" charset="0"/>
            </a:endParaRPr>
          </a:p>
          <a:p>
            <a:endParaRPr lang="en-GB" sz="1050"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Five Little Speckled Frogs </a:t>
            </a:r>
            <a:r>
              <a:rPr lang="en-GB" sz="1050" dirty="0">
                <a:solidFill>
                  <a:srgbClr val="000000"/>
                </a:solidFill>
                <a:latin typeface="Arial" panose="020B0604020202020204" pitchFamily="34" charset="0"/>
                <a:cs typeface="Arial" panose="020B0604020202020204" pitchFamily="34" charset="0"/>
                <a:hlinkClick r:id="rId4"/>
              </a:rPr>
              <a:t>https://www.youtube.com/watch?v=8VCpa4blanQ</a:t>
            </a:r>
            <a:endParaRPr lang="en-GB" sz="1050" dirty="0">
              <a:solidFill>
                <a:srgbClr val="000000"/>
              </a:solidFill>
              <a:latin typeface="Arial" panose="020B0604020202020204" pitchFamily="34" charset="0"/>
              <a:cs typeface="Arial" panose="020B0604020202020204" pitchFamily="34" charset="0"/>
            </a:endParaRPr>
          </a:p>
          <a:p>
            <a:endParaRPr lang="en-GB" sz="1050"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Five Little Ducks</a:t>
            </a:r>
          </a:p>
          <a:p>
            <a:r>
              <a:rPr lang="en-GB" sz="1050" dirty="0">
                <a:solidFill>
                  <a:srgbClr val="000000"/>
                </a:solidFill>
                <a:latin typeface="Arial" panose="020B0604020202020204" pitchFamily="34" charset="0"/>
                <a:cs typeface="Arial" panose="020B0604020202020204" pitchFamily="34" charset="0"/>
                <a:hlinkClick r:id="rId5"/>
              </a:rPr>
              <a:t>https://www.youtube.com/watch?v=pZw9veQ76fo</a:t>
            </a:r>
            <a:endParaRPr lang="en-GB" sz="1050" dirty="0">
              <a:solidFill>
                <a:srgbClr val="000000"/>
              </a:solidFill>
              <a:latin typeface="Arial" panose="020B0604020202020204" pitchFamily="34" charset="0"/>
              <a:cs typeface="Arial" panose="020B0604020202020204" pitchFamily="34" charset="0"/>
            </a:endParaRPr>
          </a:p>
          <a:p>
            <a:endParaRPr lang="en-GB" sz="1050" dirty="0">
              <a:solidFill>
                <a:srgbClr val="000000"/>
              </a:solidFill>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How Many Fingers?</a:t>
            </a:r>
          </a:p>
          <a:p>
            <a:r>
              <a:rPr lang="en-GB" sz="1050" dirty="0">
                <a:latin typeface="Arial" panose="020B0604020202020204" pitchFamily="34" charset="0"/>
                <a:cs typeface="Arial" panose="020B0604020202020204" pitchFamily="34" charset="0"/>
                <a:hlinkClick r:id="rId6"/>
              </a:rPr>
              <a:t>https://www.youtube.com/watch?v=xNw1SSz18Gg</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Home learning ideas: </a:t>
            </a:r>
          </a:p>
          <a:p>
            <a:r>
              <a:rPr lang="en-GB" sz="1050" dirty="0">
                <a:latin typeface="Arial" panose="020B0604020202020204" pitchFamily="34" charset="0"/>
                <a:cs typeface="Arial" panose="020B0604020202020204" pitchFamily="34" charset="0"/>
              </a:rPr>
              <a:t>Can you spot any numbers with your child on your way home from nursery? Can you ask them to count how many plates you need for tea? If your child is helping to wash up or with shopping, discuss when something is full, empty, heavy, light etc. </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We would love you to take part in counting activities at home too! Please send any photos on Class Dojo. </a:t>
            </a:r>
          </a:p>
          <a:p>
            <a:pPr lvl="0" eaLnBrk="0" fontAlgn="base" hangingPunct="0">
              <a:spcBef>
                <a:spcPct val="0"/>
              </a:spcBef>
              <a:spcAft>
                <a:spcPct val="0"/>
              </a:spcAft>
            </a:pPr>
            <a:endParaRPr kumimoji="0" lang="en-GB" altLang="en-US" sz="900" i="0" strike="noStrike" cap="none" normalizeH="0" baseline="0" dirty="0">
              <a:ln>
                <a:noFill/>
              </a:ln>
              <a:solidFill>
                <a:srgbClr val="000000"/>
              </a:solidFill>
              <a:effectLst/>
              <a:latin typeface="Arial" panose="020B0604020202020204" pitchFamily="34" charset="0"/>
            </a:endParaRPr>
          </a:p>
        </p:txBody>
      </p:sp>
      <p:sp>
        <p:nvSpPr>
          <p:cNvPr id="17" name="Text Box 2"/>
          <p:cNvSpPr txBox="1">
            <a:spLocks noChangeArrowheads="1"/>
          </p:cNvSpPr>
          <p:nvPr/>
        </p:nvSpPr>
        <p:spPr bwMode="auto">
          <a:xfrm>
            <a:off x="4972700" y="763238"/>
            <a:ext cx="3649948" cy="6052526"/>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Arial" panose="020B0604020202020204" pitchFamily="34" charset="0"/>
              </a:rPr>
              <a:t>Phonics</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u="sng" dirty="0">
              <a:solidFill>
                <a:srgbClr val="000000"/>
              </a:solidFill>
              <a:latin typeface="Arial" panose="020B0604020202020204" pitchFamily="34" charset="0"/>
            </a:endParaRPr>
          </a:p>
          <a:p>
            <a:pPr eaLnBrk="0" fontAlgn="base" hangingPunct="0">
              <a:spcBef>
                <a:spcPct val="0"/>
              </a:spcBef>
              <a:spcAft>
                <a:spcPct val="0"/>
              </a:spcAft>
            </a:pPr>
            <a:r>
              <a:rPr lang="en-GB" altLang="en-US" sz="1100" dirty="0">
                <a:solidFill>
                  <a:srgbClr val="000000"/>
                </a:solidFill>
                <a:latin typeface="Arial" panose="020B0604020202020204" pitchFamily="34" charset="0"/>
              </a:rPr>
              <a:t>Phase One phonics is taught throughout the year in nursery. Phase One activities concentrate on developing children’s speaking and listening skills,</a:t>
            </a:r>
          </a:p>
          <a:p>
            <a:pPr eaLnBrk="0" fontAlgn="base" hangingPunct="0">
              <a:spcBef>
                <a:spcPct val="0"/>
              </a:spcBef>
              <a:spcAft>
                <a:spcPct val="0"/>
              </a:spcAft>
            </a:pPr>
            <a:r>
              <a:rPr lang="en-GB" altLang="en-US" sz="1100" dirty="0">
                <a:solidFill>
                  <a:srgbClr val="000000"/>
                </a:solidFill>
                <a:latin typeface="Arial" panose="020B0604020202020204" pitchFamily="34" charset="0"/>
              </a:rPr>
              <a:t>phonological awareness and oral blending and segmenting. These activities are intended</a:t>
            </a:r>
          </a:p>
          <a:p>
            <a:pPr eaLnBrk="0" fontAlgn="base" hangingPunct="0">
              <a:spcBef>
                <a:spcPct val="0"/>
              </a:spcBef>
              <a:spcAft>
                <a:spcPct val="0"/>
              </a:spcAft>
            </a:pPr>
            <a:r>
              <a:rPr lang="en-GB" altLang="en-US" sz="1100" dirty="0">
                <a:solidFill>
                  <a:srgbClr val="000000"/>
                </a:solidFill>
                <a:latin typeface="Arial" panose="020B0604020202020204" pitchFamily="34" charset="0"/>
              </a:rPr>
              <a:t>to be used as part of a broad and rich language curriculum that has speaking and listening</a:t>
            </a:r>
          </a:p>
          <a:p>
            <a:pPr eaLnBrk="0" fontAlgn="base" hangingPunct="0">
              <a:spcBef>
                <a:spcPct val="0"/>
              </a:spcBef>
              <a:spcAft>
                <a:spcPct val="0"/>
              </a:spcAft>
            </a:pPr>
            <a:r>
              <a:rPr lang="en-GB" altLang="en-US" sz="1100" dirty="0">
                <a:solidFill>
                  <a:srgbClr val="000000"/>
                </a:solidFill>
                <a:latin typeface="Arial" panose="020B0604020202020204" pitchFamily="34" charset="0"/>
              </a:rPr>
              <a:t>at its centre, links language with physical and practical experiences, and provides an</a:t>
            </a:r>
          </a:p>
          <a:p>
            <a:pPr eaLnBrk="0" fontAlgn="base" hangingPunct="0">
              <a:spcBef>
                <a:spcPct val="0"/>
              </a:spcBef>
              <a:spcAft>
                <a:spcPct val="0"/>
              </a:spcAft>
            </a:pPr>
            <a:r>
              <a:rPr lang="en-GB" altLang="en-US" sz="1100" dirty="0">
                <a:solidFill>
                  <a:srgbClr val="000000"/>
                </a:solidFill>
                <a:latin typeface="Arial" panose="020B0604020202020204" pitchFamily="34" charset="0"/>
              </a:rPr>
              <a:t>environment rich in print and abundant in opportunities to engage with books. Phase One</a:t>
            </a:r>
          </a:p>
          <a:p>
            <a:pPr eaLnBrk="0" fontAlgn="base" hangingPunct="0">
              <a:spcBef>
                <a:spcPct val="0"/>
              </a:spcBef>
              <a:spcAft>
                <a:spcPct val="0"/>
              </a:spcAft>
            </a:pPr>
            <a:r>
              <a:rPr lang="en-GB" altLang="en-US" sz="1100" dirty="0">
                <a:solidFill>
                  <a:srgbClr val="000000"/>
                </a:solidFill>
                <a:latin typeface="Arial" panose="020B0604020202020204" pitchFamily="34" charset="0"/>
              </a:rPr>
              <a:t>activities pave the way for children to make a good start in reading and writing.</a:t>
            </a:r>
          </a:p>
          <a:p>
            <a:pPr eaLnBrk="0" fontAlgn="base" hangingPunct="0">
              <a:spcBef>
                <a:spcPct val="0"/>
              </a:spcBef>
              <a:spcAft>
                <a:spcPct val="0"/>
              </a:spcAft>
            </a:pPr>
            <a:endParaRPr lang="en-GB" sz="1100" b="1"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GB" sz="1100" b="1"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GB" altLang="en-US" sz="1100" dirty="0">
              <a:solidFill>
                <a:srgbClr val="000000"/>
              </a:solidFill>
              <a:latin typeface="Arial" panose="020B0604020202020204" pitchFamily="34" charset="0"/>
            </a:endParaRPr>
          </a:p>
          <a:p>
            <a:pPr lvl="0" eaLnBrk="0" fontAlgn="base" hangingPunct="0">
              <a:spcBef>
                <a:spcPct val="0"/>
              </a:spcBef>
              <a:spcAft>
                <a:spcPct val="0"/>
              </a:spcAft>
            </a:pPr>
            <a:r>
              <a:rPr lang="en-GB" sz="1100" b="1" dirty="0">
                <a:latin typeface="Arial" panose="020B0604020202020204" pitchFamily="34" charset="0"/>
                <a:cs typeface="Arial" panose="020B0604020202020204" pitchFamily="34" charset="0"/>
              </a:rPr>
              <a:t>Aspect 4 – Rhythm and Rhyme</a:t>
            </a:r>
          </a:p>
          <a:p>
            <a:pPr lvl="0" eaLnBrk="0" fontAlgn="base" hangingPunct="0">
              <a:spcBef>
                <a:spcPct val="0"/>
              </a:spcBef>
              <a:spcAft>
                <a:spcPct val="0"/>
              </a:spcAft>
            </a:pPr>
            <a:r>
              <a:rPr lang="en-GB" sz="1100" dirty="0">
                <a:latin typeface="Arial" panose="020B0604020202020204" pitchFamily="34" charset="0"/>
                <a:cs typeface="Arial" panose="020B0604020202020204" pitchFamily="34" charset="0"/>
              </a:rPr>
              <a:t>This aspect aims to develop children’s appreciation and experiences of rhythm and rhyme in speech. Activities include rhyming stories, rhyming bingo, clapping out the syllables in words and odd one out.</a:t>
            </a:r>
          </a:p>
          <a:p>
            <a:pPr lvl="0" eaLnBrk="0" fontAlgn="base" hangingPunct="0">
              <a:spcBef>
                <a:spcPct val="0"/>
              </a:spcBef>
              <a:spcAft>
                <a:spcPct val="0"/>
              </a:spcAft>
            </a:pPr>
            <a:endParaRPr lang="en-GB" sz="11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GB" sz="1100" b="1" dirty="0">
                <a:latin typeface="Arial" panose="020B0604020202020204" pitchFamily="34" charset="0"/>
                <a:cs typeface="Arial" panose="020B0604020202020204" pitchFamily="34" charset="0"/>
              </a:rPr>
              <a:t>Aspect 5 – Alliteration</a:t>
            </a:r>
          </a:p>
          <a:p>
            <a:pPr lvl="0" eaLnBrk="0" fontAlgn="base" hangingPunct="0">
              <a:spcBef>
                <a:spcPct val="0"/>
              </a:spcBef>
              <a:spcAft>
                <a:spcPct val="0"/>
              </a:spcAft>
            </a:pPr>
            <a:r>
              <a:rPr lang="en-GB" sz="1100" dirty="0">
                <a:latin typeface="Arial" panose="020B0604020202020204" pitchFamily="34" charset="0"/>
                <a:cs typeface="Arial" panose="020B0604020202020204" pitchFamily="34" charset="0"/>
              </a:rPr>
              <a:t>The focus is on initial sounds of words, with activities including I Spy type games and matching objects that begin with the same sound.</a:t>
            </a:r>
          </a:p>
          <a:p>
            <a:pPr lvl="0" eaLnBrk="0" fontAlgn="base" hangingPunct="0">
              <a:spcBef>
                <a:spcPct val="0"/>
              </a:spcBef>
              <a:spcAft>
                <a:spcPct val="0"/>
              </a:spcAft>
            </a:pPr>
            <a:endParaRPr lang="en-GB" sz="11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GB" sz="1100" b="1" dirty="0">
                <a:latin typeface="Arial" panose="020B0604020202020204" pitchFamily="34" charset="0"/>
                <a:cs typeface="Arial" panose="020B0604020202020204" pitchFamily="34" charset="0"/>
              </a:rPr>
              <a:t>Home learning ideas:</a:t>
            </a:r>
          </a:p>
          <a:p>
            <a:pPr lvl="0" eaLnBrk="0" fontAlgn="base" hangingPunct="0">
              <a:spcBef>
                <a:spcPct val="0"/>
              </a:spcBef>
              <a:spcAft>
                <a:spcPct val="0"/>
              </a:spcAft>
            </a:pPr>
            <a:r>
              <a:rPr lang="en-GB" sz="1100" dirty="0">
                <a:latin typeface="Arial" panose="020B0604020202020204" pitchFamily="34" charset="0"/>
                <a:cs typeface="Arial" panose="020B0604020202020204" pitchFamily="34" charset="0"/>
              </a:rPr>
              <a:t>Play a game of I Spy with my little eye, something/someone beginning with…</a:t>
            </a:r>
          </a:p>
          <a:p>
            <a:pPr lvl="0" eaLnBrk="0" fontAlgn="base" hangingPunct="0">
              <a:spcBef>
                <a:spcPct val="0"/>
              </a:spcBef>
              <a:spcAft>
                <a:spcPct val="0"/>
              </a:spcAft>
            </a:pPr>
            <a:r>
              <a:rPr lang="en-GB" sz="1100" dirty="0">
                <a:latin typeface="Arial" panose="020B0604020202020204" pitchFamily="34" charset="0"/>
                <a:cs typeface="Arial" panose="020B0604020202020204" pitchFamily="34" charset="0"/>
              </a:rPr>
              <a:t>Sing nursery rhymes and read stories together. </a:t>
            </a:r>
          </a:p>
          <a:p>
            <a:pPr lvl="0" eaLnBrk="0" fontAlgn="base" hangingPunct="0">
              <a:spcBef>
                <a:spcPct val="0"/>
              </a:spcBef>
              <a:spcAft>
                <a:spcPct val="0"/>
              </a:spcAft>
            </a:pPr>
            <a:endParaRPr lang="en-GB" sz="11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7"/>
          <a:stretch>
            <a:fillRect/>
          </a:stretch>
        </p:blipFill>
        <p:spPr>
          <a:xfrm>
            <a:off x="7263089" y="3532846"/>
            <a:ext cx="415104" cy="41510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598019099"/>
              </p:ext>
            </p:extLst>
          </p:nvPr>
        </p:nvGraphicFramePr>
        <p:xfrm>
          <a:off x="292852" y="3789501"/>
          <a:ext cx="4545155" cy="2959116"/>
        </p:xfrm>
        <a:graphic>
          <a:graphicData uri="http://schemas.openxmlformats.org/drawingml/2006/table">
            <a:tbl>
              <a:tblPr/>
              <a:tblGrid>
                <a:gridCol w="1842894">
                  <a:extLst>
                    <a:ext uri="{9D8B030D-6E8A-4147-A177-3AD203B41FA5}">
                      <a16:colId xmlns:a16="http://schemas.microsoft.com/office/drawing/2014/main" val="41641526"/>
                    </a:ext>
                  </a:extLst>
                </a:gridCol>
                <a:gridCol w="2702261">
                  <a:extLst>
                    <a:ext uri="{9D8B030D-6E8A-4147-A177-3AD203B41FA5}">
                      <a16:colId xmlns:a16="http://schemas.microsoft.com/office/drawing/2014/main" val="2808772656"/>
                    </a:ext>
                  </a:extLst>
                </a:gridCol>
              </a:tblGrid>
              <a:tr h="275821">
                <a:tc gridSpan="2">
                  <a:txBody>
                    <a:bodyPr/>
                    <a:lstStyle/>
                    <a:p>
                      <a:pPr marR="0" indent="0" algn="ctr" rtl="0">
                        <a:lnSpc>
                          <a:spcPct val="119000"/>
                        </a:lnSpc>
                        <a:spcBef>
                          <a:spcPts val="0"/>
                        </a:spcBef>
                        <a:spcAft>
                          <a:spcPts val="0"/>
                        </a:spcAft>
                      </a:pPr>
                      <a:r>
                        <a:rPr lang="en-US" sz="1000" b="1" kern="1200" dirty="0">
                          <a:ln>
                            <a:noFill/>
                          </a:ln>
                          <a:solidFill>
                            <a:srgbClr val="000000"/>
                          </a:solidFill>
                          <a:effectLst/>
                          <a:latin typeface="Arial" panose="020B0604020202020204" pitchFamily="34" charset="0"/>
                          <a:cs typeface="Arial" panose="020B0604020202020204" pitchFamily="34" charset="0"/>
                        </a:rPr>
                        <a:t>Vocabulary we</a:t>
                      </a:r>
                      <a:r>
                        <a:rPr lang="en-US" sz="1000" b="1" kern="1200" baseline="0" dirty="0">
                          <a:ln>
                            <a:noFill/>
                          </a:ln>
                          <a:solidFill>
                            <a:srgbClr val="000000"/>
                          </a:solidFill>
                          <a:effectLst/>
                          <a:latin typeface="Arial" panose="020B0604020202020204" pitchFamily="34" charset="0"/>
                          <a:cs typeface="Arial" panose="020B0604020202020204" pitchFamily="34" charset="0"/>
                        </a:rPr>
                        <a:t> will hear and begin to use.</a:t>
                      </a:r>
                      <a:endParaRPr lang="en-US" sz="4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2367709"/>
                  </a:ext>
                </a:extLst>
              </a:tr>
              <a:tr h="478617">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Spring</a:t>
                      </a:r>
                      <a:endParaRPr lang="en-GB" sz="5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The season</a:t>
                      </a:r>
                      <a:r>
                        <a:rPr lang="en-GB" sz="700" kern="1400" baseline="0" dirty="0">
                          <a:ln>
                            <a:noFill/>
                          </a:ln>
                          <a:solidFill>
                            <a:srgbClr val="000000"/>
                          </a:solidFill>
                          <a:effectLst/>
                          <a:latin typeface="Arial" panose="020B0604020202020204" pitchFamily="34" charset="0"/>
                          <a:cs typeface="Arial" panose="020B0604020202020204" pitchFamily="34" charset="0"/>
                        </a:rPr>
                        <a:t> after winter and before summer. Flowers and leaves on trees will begin to grow and some animals have their babies in spring.</a:t>
                      </a:r>
                      <a:endParaRPr lang="en-GB" sz="7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737959"/>
                  </a:ext>
                </a:extLst>
              </a:tr>
              <a:tr h="242129">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Earth</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The planet we live on.</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285033"/>
                  </a:ext>
                </a:extLst>
              </a:tr>
              <a:tr h="277534">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Blossom </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Flowers on a tree</a:t>
                      </a:r>
                      <a:r>
                        <a:rPr lang="en-GB" sz="700" kern="1400" baseline="0" dirty="0">
                          <a:ln>
                            <a:noFill/>
                          </a:ln>
                          <a:solidFill>
                            <a:srgbClr val="000000"/>
                          </a:solidFill>
                          <a:effectLst/>
                          <a:latin typeface="Arial" panose="020B0604020202020204" pitchFamily="34" charset="0"/>
                          <a:cs typeface="Arial" panose="020B0604020202020204" pitchFamily="34" charset="0"/>
                        </a:rPr>
                        <a:t> or bush.</a:t>
                      </a:r>
                      <a:endParaRPr lang="en-GB" sz="7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53286"/>
                  </a:ext>
                </a:extLst>
              </a:tr>
              <a:tr h="325016">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900" kern="1400" dirty="0">
                          <a:ln>
                            <a:noFill/>
                          </a:ln>
                          <a:solidFill>
                            <a:srgbClr val="000000"/>
                          </a:solidFill>
                          <a:effectLst/>
                          <a:latin typeface="Arial" panose="020B0604020202020204" pitchFamily="34" charset="0"/>
                          <a:cs typeface="Arial" panose="020B0604020202020204" pitchFamily="34" charset="0"/>
                        </a:rPr>
                        <a:t>Pond</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A small area</a:t>
                      </a:r>
                      <a:r>
                        <a:rPr lang="en-GB" sz="700" kern="1400" baseline="0" dirty="0">
                          <a:ln>
                            <a:noFill/>
                          </a:ln>
                          <a:solidFill>
                            <a:srgbClr val="000000"/>
                          </a:solidFill>
                          <a:effectLst/>
                          <a:latin typeface="Arial" panose="020B0604020202020204" pitchFamily="34" charset="0"/>
                          <a:cs typeface="Arial" panose="020B0604020202020204" pitchFamily="34" charset="0"/>
                        </a:rPr>
                        <a:t> of fresh water for insects, fish, frogs to live. </a:t>
                      </a:r>
                      <a:endParaRPr lang="en-GB" sz="7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014748"/>
                  </a:ext>
                </a:extLst>
              </a:tr>
              <a:tr h="325016">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900" kern="1400" dirty="0">
                          <a:ln>
                            <a:noFill/>
                          </a:ln>
                          <a:solidFill>
                            <a:srgbClr val="000000"/>
                          </a:solidFill>
                          <a:effectLst/>
                          <a:latin typeface="Arial" panose="020B0604020202020204" pitchFamily="34" charset="0"/>
                          <a:cs typeface="Arial" panose="020B0604020202020204" pitchFamily="34" charset="0"/>
                        </a:rPr>
                        <a:t>Chrysalis</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The form a caterpillar takes before emerging from the cocoon as a butterfly.</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744508"/>
                  </a:ext>
                </a:extLst>
              </a:tr>
              <a:tr h="265505">
                <a:tc>
                  <a:txBody>
                    <a:bodyPr/>
                    <a:lstStyle/>
                    <a:p>
                      <a:pPr marR="0" indent="0" algn="ctr" rtl="0">
                        <a:lnSpc>
                          <a:spcPct val="119000"/>
                        </a:lnSpc>
                        <a:spcBef>
                          <a:spcPts val="0"/>
                        </a:spcBef>
                        <a:spcAft>
                          <a:spcPts val="0"/>
                        </a:spcAft>
                      </a:pPr>
                      <a:r>
                        <a:rPr lang="en-GB" sz="900" kern="1400">
                          <a:ln>
                            <a:noFill/>
                          </a:ln>
                          <a:solidFill>
                            <a:srgbClr val="000000"/>
                          </a:solidFill>
                          <a:effectLst/>
                          <a:latin typeface="Arial" panose="020B0604020202020204" pitchFamily="34" charset="0"/>
                          <a:cs typeface="Arial" panose="020B0604020202020204" pitchFamily="34" charset="0"/>
                        </a:rPr>
                        <a:t>Sea-life</a:t>
                      </a:r>
                      <a:endParaRPr lang="en-GB" sz="9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Animals and plants that live in the ocean.</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91418"/>
                  </a:ext>
                </a:extLst>
              </a:tr>
              <a:tr h="234385">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Shoot</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kern="1200" dirty="0">
                          <a:solidFill>
                            <a:schemeClr val="tx1"/>
                          </a:solidFill>
                          <a:effectLst/>
                          <a:latin typeface="Arial" panose="020B0604020202020204" pitchFamily="34" charset="0"/>
                          <a:ea typeface="+mn-ea"/>
                          <a:cs typeface="Arial" panose="020B0604020202020204" pitchFamily="34" charset="0"/>
                        </a:rPr>
                        <a:t>The stem of the plant, beginning to grow about the ground. </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21345"/>
                  </a:ext>
                </a:extLst>
              </a:tr>
              <a:tr h="218829">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Frogspawn, Tadpoles</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Eggs laid by female frogs,</a:t>
                      </a:r>
                      <a:r>
                        <a:rPr lang="en-GB" sz="700" kern="1400" baseline="0" dirty="0">
                          <a:ln>
                            <a:noFill/>
                          </a:ln>
                          <a:solidFill>
                            <a:srgbClr val="000000"/>
                          </a:solidFill>
                          <a:effectLst/>
                          <a:latin typeface="Arial" panose="020B0604020202020204" pitchFamily="34" charset="0"/>
                          <a:cs typeface="Arial" panose="020B0604020202020204" pitchFamily="34" charset="0"/>
                        </a:rPr>
                        <a:t> which then hatch into tadpoles.</a:t>
                      </a:r>
                      <a:endParaRPr lang="en-GB" sz="7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658560"/>
                  </a:ext>
                </a:extLst>
              </a:tr>
              <a:tr h="313933">
                <a:tc>
                  <a:txBody>
                    <a:bodyPr/>
                    <a:lstStyle/>
                    <a:p>
                      <a:pPr marR="0" indent="0" algn="ctr" rtl="0">
                        <a:lnSpc>
                          <a:spcPct val="119000"/>
                        </a:lnSpc>
                        <a:spcBef>
                          <a:spcPts val="0"/>
                        </a:spcBef>
                        <a:spcAft>
                          <a:spcPts val="0"/>
                        </a:spcAft>
                      </a:pPr>
                      <a:r>
                        <a:rPr lang="en-GB" sz="900" kern="1400" dirty="0">
                          <a:ln>
                            <a:noFill/>
                          </a:ln>
                          <a:solidFill>
                            <a:srgbClr val="000000"/>
                          </a:solidFill>
                          <a:effectLst/>
                          <a:latin typeface="Arial" panose="020B0604020202020204" pitchFamily="34" charset="0"/>
                          <a:cs typeface="Arial" panose="020B0604020202020204" pitchFamily="34" charset="0"/>
                        </a:rPr>
                        <a:t>Soil</a:t>
                      </a: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700" kern="1400" dirty="0">
                          <a:ln>
                            <a:noFill/>
                          </a:ln>
                          <a:solidFill>
                            <a:srgbClr val="000000"/>
                          </a:solidFill>
                          <a:effectLst/>
                          <a:latin typeface="Arial" panose="020B0604020202020204" pitchFamily="34" charset="0"/>
                          <a:cs typeface="Arial" panose="020B0604020202020204" pitchFamily="34" charset="0"/>
                        </a:rPr>
                        <a:t>A layer of earth. Soil</a:t>
                      </a:r>
                      <a:r>
                        <a:rPr lang="en-GB" sz="700" kern="1400" baseline="0" dirty="0">
                          <a:ln>
                            <a:noFill/>
                          </a:ln>
                          <a:solidFill>
                            <a:srgbClr val="000000"/>
                          </a:solidFill>
                          <a:effectLst/>
                          <a:latin typeface="Arial" panose="020B0604020202020204" pitchFamily="34" charset="0"/>
                          <a:cs typeface="Arial" panose="020B0604020202020204" pitchFamily="34" charset="0"/>
                        </a:rPr>
                        <a:t> is important in helping plants to grow. </a:t>
                      </a:r>
                      <a:endParaRPr lang="en-GB" sz="700" kern="1400" dirty="0">
                        <a:ln>
                          <a:noFill/>
                        </a:ln>
                        <a:solidFill>
                          <a:srgbClr val="000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endParaRPr lang="en-GB" sz="8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219244"/>
                  </a:ext>
                </a:extLst>
              </a:tr>
            </a:tbl>
          </a:graphicData>
        </a:graphic>
      </p:graphicFrame>
      <p:sp>
        <p:nvSpPr>
          <p:cNvPr id="14" name="Control 1"/>
          <p:cNvSpPr>
            <a:spLocks noChangeArrowheads="1" noChangeShapeType="1"/>
          </p:cNvSpPr>
          <p:nvPr/>
        </p:nvSpPr>
        <p:spPr bwMode="auto">
          <a:xfrm>
            <a:off x="5308600" y="6448425"/>
            <a:ext cx="2978150" cy="5372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4" name="Picture 3"/>
          <p:cNvPicPr>
            <a:picLocks noChangeAspect="1"/>
          </p:cNvPicPr>
          <p:nvPr/>
        </p:nvPicPr>
        <p:blipFill>
          <a:blip r:embed="rId8"/>
          <a:stretch>
            <a:fillRect/>
          </a:stretch>
        </p:blipFill>
        <p:spPr>
          <a:xfrm>
            <a:off x="9378125" y="6037890"/>
            <a:ext cx="694977" cy="546642"/>
          </a:xfrm>
          <a:prstGeom prst="rect">
            <a:avLst/>
          </a:prstGeom>
        </p:spPr>
      </p:pic>
    </p:spTree>
    <p:extLst>
      <p:ext uri="{BB962C8B-B14F-4D97-AF65-F5344CB8AC3E}">
        <p14:creationId xmlns:p14="http://schemas.microsoft.com/office/powerpoint/2010/main" val="27970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9527" y="997527"/>
            <a:ext cx="3796146" cy="1154546"/>
          </a:xfrm>
          <a:prstGeom prst="rect">
            <a:avLst/>
          </a:prstGeom>
          <a:noFill/>
        </p:spPr>
        <p:txBody>
          <a:bodyPr wrap="square" rtlCol="0">
            <a:spAutoFit/>
          </a:bodyPr>
          <a:lstStyle/>
          <a:p>
            <a:endParaRPr lang="en-GB" dirty="0"/>
          </a:p>
        </p:txBody>
      </p:sp>
      <p:sp>
        <p:nvSpPr>
          <p:cNvPr id="8" name="TextBox 7"/>
          <p:cNvSpPr txBox="1"/>
          <p:nvPr/>
        </p:nvSpPr>
        <p:spPr>
          <a:xfrm>
            <a:off x="5033818" y="2691572"/>
            <a:ext cx="6973455" cy="3108543"/>
          </a:xfrm>
          <a:prstGeom prst="rect">
            <a:avLst/>
          </a:prstGeom>
          <a:noFill/>
          <a:ln w="28575">
            <a:solidFill>
              <a:schemeClr val="accent6">
                <a:lumMod val="75000"/>
              </a:schemeClr>
            </a:solidFill>
          </a:ln>
        </p:spPr>
        <p:txBody>
          <a:bodyPr wrap="square" rtlCol="0">
            <a:spAutoFit/>
          </a:bodyPr>
          <a:lstStyle/>
          <a:p>
            <a:r>
              <a:rPr lang="en-GB" sz="1400" dirty="0">
                <a:latin typeface="Arial" panose="020B0604020202020204" pitchFamily="34" charset="0"/>
                <a:cs typeface="Arial" panose="020B0604020202020204" pitchFamily="34" charset="0"/>
              </a:rPr>
              <a:t>Forest School sessions offer the opportunity for children to become completely immersed in the natural environment, develop their physical, problem-solving and communication skills.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Forest School will take place every week.</a:t>
            </a:r>
          </a:p>
          <a:p>
            <a:r>
              <a:rPr lang="en-GB" sz="1400" dirty="0">
                <a:latin typeface="Arial" panose="020B0604020202020204" pitchFamily="34" charset="0"/>
                <a:cs typeface="Arial" panose="020B0604020202020204" pitchFamily="34" charset="0"/>
              </a:rPr>
              <a:t>Children attending full days will take part in both morning</a:t>
            </a:r>
          </a:p>
          <a:p>
            <a:r>
              <a:rPr lang="en-GB" sz="1400" dirty="0">
                <a:latin typeface="Arial" panose="020B0604020202020204" pitchFamily="34" charset="0"/>
                <a:cs typeface="Arial" panose="020B0604020202020204" pitchFamily="34" charset="0"/>
              </a:rPr>
              <a:t>and afternoon sessions. </a:t>
            </a:r>
          </a:p>
          <a:p>
            <a:r>
              <a:rPr lang="en-GB" sz="1400" dirty="0">
                <a:latin typeface="Arial" panose="020B0604020202020204" pitchFamily="34" charset="0"/>
                <a:cs typeface="Arial" panose="020B0604020202020204" pitchFamily="34" charset="0"/>
              </a:rPr>
              <a:t>Please ensure that your child wears comfortable and appropriate clothing to nursery. Children’s legs and arms must be covered so long sleeves and trousers or leggings are a must in Forest School. We will provide children with waterproof suits. We have some spare wellies, but not enough for everyone, so if your child has a pair at home, we would appreciate you sending them in. </a:t>
            </a:r>
          </a:p>
          <a:p>
            <a:r>
              <a:rPr lang="en-GB" sz="1400" dirty="0">
                <a:latin typeface="Arial" panose="020B0604020202020204" pitchFamily="34" charset="0"/>
                <a:cs typeface="Arial" panose="020B0604020202020204" pitchFamily="34" charset="0"/>
              </a:rPr>
              <a:t>It is important that they are prepared for all weathers as we will always be going outside. </a:t>
            </a:r>
          </a:p>
        </p:txBody>
      </p:sp>
      <p:pic>
        <p:nvPicPr>
          <p:cNvPr id="9" name="Picture 8"/>
          <p:cNvPicPr>
            <a:picLocks noChangeAspect="1"/>
          </p:cNvPicPr>
          <p:nvPr/>
        </p:nvPicPr>
        <p:blipFill>
          <a:blip r:embed="rId2"/>
          <a:stretch>
            <a:fillRect/>
          </a:stretch>
        </p:blipFill>
        <p:spPr>
          <a:xfrm>
            <a:off x="5089236" y="860324"/>
            <a:ext cx="6862618" cy="1720797"/>
          </a:xfrm>
          <a:prstGeom prst="rect">
            <a:avLst/>
          </a:prstGeom>
        </p:spPr>
      </p:pic>
      <p:pic>
        <p:nvPicPr>
          <p:cNvPr id="10" name="Picture 9"/>
          <p:cNvPicPr>
            <a:picLocks noChangeAspect="1"/>
          </p:cNvPicPr>
          <p:nvPr/>
        </p:nvPicPr>
        <p:blipFill>
          <a:blip r:embed="rId3"/>
          <a:stretch>
            <a:fillRect/>
          </a:stretch>
        </p:blipFill>
        <p:spPr>
          <a:xfrm>
            <a:off x="10825018" y="3289243"/>
            <a:ext cx="926613" cy="926613"/>
          </a:xfrm>
          <a:prstGeom prst="rect">
            <a:avLst/>
          </a:prstGeom>
        </p:spPr>
      </p:pic>
      <p:pic>
        <p:nvPicPr>
          <p:cNvPr id="12" name="Picture 11"/>
          <p:cNvPicPr>
            <a:picLocks noChangeAspect="1"/>
          </p:cNvPicPr>
          <p:nvPr/>
        </p:nvPicPr>
        <p:blipFill>
          <a:blip r:embed="rId4"/>
          <a:stretch>
            <a:fillRect/>
          </a:stretch>
        </p:blipFill>
        <p:spPr>
          <a:xfrm>
            <a:off x="9590773" y="3289243"/>
            <a:ext cx="833654" cy="635783"/>
          </a:xfrm>
          <a:prstGeom prst="rect">
            <a:avLst/>
          </a:prstGeom>
        </p:spPr>
      </p:pic>
      <p:sp>
        <p:nvSpPr>
          <p:cNvPr id="13" name="TextBox 12"/>
          <p:cNvSpPr txBox="1"/>
          <p:nvPr/>
        </p:nvSpPr>
        <p:spPr>
          <a:xfrm>
            <a:off x="461818" y="5722485"/>
            <a:ext cx="4470400" cy="923330"/>
          </a:xfrm>
          <a:prstGeom prst="rect">
            <a:avLst/>
          </a:prstGeom>
          <a:noFill/>
          <a:ln w="28575">
            <a:solidFill>
              <a:srgbClr val="7030A0"/>
            </a:solidFill>
          </a:ln>
        </p:spPr>
        <p:txBody>
          <a:bodyPr wrap="square" rtlCol="0">
            <a:spAutoFit/>
          </a:bodyPr>
          <a:lstStyle/>
          <a:p>
            <a:r>
              <a:rPr lang="en-GB" dirty="0">
                <a:latin typeface="Arial" panose="020B0604020202020204" pitchFamily="34" charset="0"/>
                <a:cs typeface="Arial" panose="020B0604020202020204" pitchFamily="34" charset="0"/>
              </a:rPr>
              <a:t>Please can we remind parents and carers to put your child’s name in their jumpers and cardigans. Thank you. </a:t>
            </a:r>
          </a:p>
        </p:txBody>
      </p:sp>
      <p:sp>
        <p:nvSpPr>
          <p:cNvPr id="16" name="TextBox 15"/>
          <p:cNvSpPr txBox="1"/>
          <p:nvPr/>
        </p:nvSpPr>
        <p:spPr>
          <a:xfrm>
            <a:off x="398475" y="670699"/>
            <a:ext cx="1735632" cy="3046988"/>
          </a:xfrm>
          <a:prstGeom prst="rect">
            <a:avLst/>
          </a:prstGeom>
          <a:noFill/>
          <a:ln w="28575">
            <a:solidFill>
              <a:srgbClr val="7030A0"/>
            </a:solidFill>
          </a:ln>
        </p:spPr>
        <p:txBody>
          <a:bodyPr wrap="square" rtlCol="0">
            <a:spAutoFit/>
          </a:bodyPr>
          <a:lstStyle/>
          <a:p>
            <a:r>
              <a:rPr lang="en-GB" sz="1200" dirty="0">
                <a:latin typeface="Arial" panose="020B0604020202020204" pitchFamily="34" charset="0"/>
                <a:cs typeface="Arial" panose="020B0604020202020204" pitchFamily="34" charset="0"/>
              </a:rPr>
              <a:t>Welcome back to nursery everyone!</a:t>
            </a:r>
          </a:p>
          <a:p>
            <a:r>
              <a:rPr lang="en-GB" sz="1200" dirty="0">
                <a:latin typeface="Arial" panose="020B0604020202020204" pitchFamily="34" charset="0"/>
                <a:cs typeface="Arial" panose="020B0604020202020204" pitchFamily="34" charset="0"/>
              </a:rPr>
              <a:t>We hope you have had a lovely break for half term. </a:t>
            </a:r>
          </a:p>
          <a:p>
            <a:r>
              <a:rPr lang="en-GB" sz="1200" dirty="0">
                <a:latin typeface="Arial" panose="020B0604020202020204" pitchFamily="34" charset="0"/>
                <a:cs typeface="Arial" panose="020B0604020202020204" pitchFamily="34" charset="0"/>
              </a:rPr>
              <a:t>We are really looking forward to the next exciting half term!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you have any questions or concerns, please do not hesitate to talk to a member of the nursery team on the door or message via Class Dojo. </a:t>
            </a:r>
          </a:p>
        </p:txBody>
      </p:sp>
      <p:pic>
        <p:nvPicPr>
          <p:cNvPr id="17" name="Picture 16"/>
          <p:cNvPicPr>
            <a:picLocks noChangeAspect="1"/>
          </p:cNvPicPr>
          <p:nvPr/>
        </p:nvPicPr>
        <p:blipFill>
          <a:blip r:embed="rId5"/>
          <a:stretch>
            <a:fillRect/>
          </a:stretch>
        </p:blipFill>
        <p:spPr>
          <a:xfrm>
            <a:off x="398475" y="4344825"/>
            <a:ext cx="2063468" cy="1167610"/>
          </a:xfrm>
          <a:prstGeom prst="rect">
            <a:avLst/>
          </a:prstGeom>
        </p:spPr>
      </p:pic>
      <p:sp>
        <p:nvSpPr>
          <p:cNvPr id="3" name="TextBox 2">
            <a:extLst>
              <a:ext uri="{FF2B5EF4-FFF2-40B4-BE49-F238E27FC236}">
                <a16:creationId xmlns:a16="http://schemas.microsoft.com/office/drawing/2014/main" id="{6F36A775-CA06-4AAA-98BE-FA1C041D0CE0}"/>
              </a:ext>
            </a:extLst>
          </p:cNvPr>
          <p:cNvSpPr txBox="1"/>
          <p:nvPr/>
        </p:nvSpPr>
        <p:spPr>
          <a:xfrm>
            <a:off x="2248196" y="738359"/>
            <a:ext cx="2684022" cy="3231654"/>
          </a:xfrm>
          <a:prstGeom prst="rect">
            <a:avLst/>
          </a:prstGeom>
          <a:noFill/>
          <a:ln w="28575">
            <a:solidFill>
              <a:srgbClr val="00B050"/>
            </a:solidFill>
          </a:ln>
        </p:spPr>
        <p:txBody>
          <a:bodyPr wrap="square" rtlCol="0">
            <a:spAutoFit/>
          </a:bodyPr>
          <a:lstStyle/>
          <a:p>
            <a:pPr algn="ctr"/>
            <a:r>
              <a:rPr lang="en-GB" sz="1200" b="1" u="sng" dirty="0">
                <a:latin typeface="Arial" panose="020B0604020202020204" pitchFamily="34" charset="0"/>
                <a:cs typeface="Arial" panose="020B0604020202020204" pitchFamily="34" charset="0"/>
              </a:rPr>
              <a:t>Home Learning</a:t>
            </a:r>
          </a:p>
          <a:p>
            <a:pPr algn="ctr"/>
            <a:endParaRPr lang="en-GB" sz="1200" b="1" u="sng"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Are your sunflower seeds beginning to grow? We would love to see them, so please share photos on Class Dojo!</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Are you planning a trip to the seaside? If so, what different objects can you find? </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Go on a spring nature walk! What can you see? Try and name the flowers, animals or habitats, such as pond, river </a:t>
            </a:r>
            <a:r>
              <a:rPr lang="en-GB" sz="1050" dirty="0" err="1">
                <a:latin typeface="Arial" panose="020B0604020202020204" pitchFamily="34" charset="0"/>
                <a:cs typeface="Arial" panose="020B0604020202020204" pitchFamily="34" charset="0"/>
              </a:rPr>
              <a:t>etc</a:t>
            </a:r>
            <a:r>
              <a:rPr lang="en-GB" sz="1050" dirty="0">
                <a:latin typeface="Arial" panose="020B0604020202020204" pitchFamily="34" charset="0"/>
                <a:cs typeface="Arial" panose="020B0604020202020204" pitchFamily="34" charset="0"/>
              </a:rPr>
              <a:t> with your child. </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We would love to see what you do together! Please send in a photo on Dojo and your child can share it with the rest of the class. </a:t>
            </a:r>
          </a:p>
          <a:p>
            <a:endParaRPr lang="en-GB"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2467661" y="4347998"/>
            <a:ext cx="2066723" cy="1164437"/>
          </a:xfrm>
          <a:prstGeom prst="rect">
            <a:avLst/>
          </a:prstGeom>
        </p:spPr>
      </p:pic>
      <p:sp>
        <p:nvSpPr>
          <p:cNvPr id="7" name="TextBox 6"/>
          <p:cNvSpPr txBox="1"/>
          <p:nvPr/>
        </p:nvSpPr>
        <p:spPr>
          <a:xfrm>
            <a:off x="3128759" y="110114"/>
            <a:ext cx="5814413" cy="523220"/>
          </a:xfrm>
          <a:prstGeom prst="rect">
            <a:avLst/>
          </a:prstGeom>
          <a:noFill/>
        </p:spPr>
        <p:txBody>
          <a:bodyPr wrap="none" rtlCol="0">
            <a:spAutoFit/>
          </a:bodyPr>
          <a:lstStyle/>
          <a:p>
            <a:pPr lvl="0" algn="ctr" eaLnBrk="0" fontAlgn="base" hangingPunct="0">
              <a:spcBef>
                <a:spcPct val="0"/>
              </a:spcBef>
              <a:spcAft>
                <a:spcPct val="0"/>
              </a:spcAft>
            </a:pPr>
            <a:r>
              <a:rPr lang="en-GB" altLang="en-US" sz="2800" b="1" dirty="0">
                <a:solidFill>
                  <a:srgbClr val="0070C0"/>
                </a:solidFill>
                <a:latin typeface="Arial" panose="020B0604020202020204" pitchFamily="34" charset="0"/>
                <a:ea typeface="Calibri" panose="020F0502020204030204" pitchFamily="34" charset="0"/>
                <a:cs typeface="Arial" panose="020B0604020202020204" pitchFamily="34" charset="0"/>
              </a:rPr>
              <a:t>Bluebells Learning for Summer 1</a:t>
            </a:r>
          </a:p>
        </p:txBody>
      </p:sp>
    </p:spTree>
    <p:extLst>
      <p:ext uri="{BB962C8B-B14F-4D97-AF65-F5344CB8AC3E}">
        <p14:creationId xmlns:p14="http://schemas.microsoft.com/office/powerpoint/2010/main" val="291895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5" ma:contentTypeDescription="Create a new document." ma:contentTypeScope="" ma:versionID="3dfc54f9de7ac5a652975ecd84099b8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7b6a3dc06c5d95915b59e5fba21850d9"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a8e3918-8589-4699-a0be-3034bfa6572a}"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FA901-048F-4CC7-A4F8-A70ECA3B8C51}">
  <ds:schemaRefs>
    <ds:schemaRef ds:uri="http://purl.org/dc/terms/"/>
    <ds:schemaRef ds:uri="http://schemas.microsoft.com/office/2006/metadata/properties"/>
    <ds:schemaRef ds:uri="6a051225-211a-4978-8e1f-418ef71e904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www.w3.org/XML/1998/namespace"/>
    <ds:schemaRef ds:uri="8b373f33-a440-4ef8-82f6-332943134ace"/>
    <ds:schemaRef ds:uri="http://purl.org/dc/elements/1.1/"/>
  </ds:schemaRefs>
</ds:datastoreItem>
</file>

<file path=customXml/itemProps2.xml><?xml version="1.0" encoding="utf-8"?>
<ds:datastoreItem xmlns:ds="http://schemas.openxmlformats.org/officeDocument/2006/customXml" ds:itemID="{13621F37-8772-4660-BBF9-6F4175867F2D}">
  <ds:schemaRefs>
    <ds:schemaRef ds:uri="http://schemas.microsoft.com/sharepoint/v3/contenttype/forms"/>
  </ds:schemaRefs>
</ds:datastoreItem>
</file>

<file path=customXml/itemProps3.xml><?xml version="1.0" encoding="utf-8"?>
<ds:datastoreItem xmlns:ds="http://schemas.openxmlformats.org/officeDocument/2006/customXml" ds:itemID="{4E5A501A-36E3-49BE-A55E-A8D33E865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910</TotalTime>
  <Words>1204</Words>
  <Application>Microsoft Office PowerPoint</Application>
  <PresentationFormat>Widescreen</PresentationFormat>
  <Paragraphs>93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Pybus, K</dc:creator>
  <cp:lastModifiedBy>Pybus, K</cp:lastModifiedBy>
  <cp:revision>106</cp:revision>
  <dcterms:created xsi:type="dcterms:W3CDTF">2022-09-08T11:58:26Z</dcterms:created>
  <dcterms:modified xsi:type="dcterms:W3CDTF">2024-03-22T09:38:14Z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Order">
    <vt:r8>3290300</vt:r8>
  </property>
  <property fmtid="{D5CDD505-2E9C-101B-9397-08002B2CF9AE}" pid="4" name="MediaServiceImageTags">
    <vt:lpwstr/>
  </property>
</Properties>
</file>