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CB53CE-6863-4D22-B1D2-B207D8776556}"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115072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CB53CE-6863-4D22-B1D2-B207D8776556}"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409875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CB53CE-6863-4D22-B1D2-B207D8776556}"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334899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CB53CE-6863-4D22-B1D2-B207D8776556}"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288983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CB53CE-6863-4D22-B1D2-B207D8776556}"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139582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CB53CE-6863-4D22-B1D2-B207D8776556}" type="datetimeFigureOut">
              <a:rPr lang="en-GB" smtClean="0"/>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275735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CB53CE-6863-4D22-B1D2-B207D8776556}" type="datetimeFigureOut">
              <a:rPr lang="en-GB" smtClean="0"/>
              <a:t>18/04/2023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349055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CB53CE-6863-4D22-B1D2-B207D8776556}" type="datetimeFigureOut">
              <a:rPr lang="en-GB" smtClean="0"/>
              <a:t>18/04/2023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301416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B53CE-6863-4D22-B1D2-B207D8776556}" type="datetimeFigureOut">
              <a:rPr lang="en-GB" smtClean="0"/>
              <a:t>18/04/2023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127733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CB53CE-6863-4D22-B1D2-B207D8776556}" type="datetimeFigureOut">
              <a:rPr lang="en-GB" smtClean="0"/>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21365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CB53CE-6863-4D22-B1D2-B207D8776556}" type="datetimeFigureOut">
              <a:rPr lang="en-GB" smtClean="0"/>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34152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B53CE-6863-4D22-B1D2-B207D8776556}" type="datetimeFigureOut">
              <a:rPr lang="en-GB" smtClean="0"/>
              <a:t>18/04/2023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B29DC-B0B9-4966-A966-6B6DC5445280}" type="slidenum">
              <a:rPr lang="en-GB" smtClean="0"/>
              <a:t>‹#›</a:t>
            </a:fld>
            <a:endParaRPr lang="en-GB"/>
          </a:p>
        </p:txBody>
      </p:sp>
    </p:spTree>
    <p:extLst>
      <p:ext uri="{BB962C8B-B14F-4D97-AF65-F5344CB8AC3E}">
        <p14:creationId xmlns:p14="http://schemas.microsoft.com/office/powerpoint/2010/main" val="762443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64771"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 Box 2"/>
          <p:cNvSpPr txBox="1">
            <a:spLocks noChangeArrowheads="1"/>
          </p:cNvSpPr>
          <p:nvPr/>
        </p:nvSpPr>
        <p:spPr bwMode="auto">
          <a:xfrm>
            <a:off x="2956863" y="722670"/>
            <a:ext cx="3408712" cy="2477730"/>
          </a:xfrm>
          <a:prstGeom prst="rect">
            <a:avLst/>
          </a:prstGeom>
          <a:solidFill>
            <a:srgbClr val="FFFFFF"/>
          </a:solidFill>
          <a:ln w="28575">
            <a:solidFill>
              <a:srgbClr val="7030A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book sequence for this half term is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Surprising Sharks</a:t>
            </a:r>
            <a:r>
              <a:rPr kumimoji="0" lang="en-US" altLang="en-US" sz="1200" b="1" i="0" u="none" strike="noStrike" cap="none" normalizeH="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by Nicola Davies and Somebody swallowed Stanley by Sarah Roberts.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US" altLang="en-U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This term we will be using the story to find out how we can help our environment. </a:t>
            </a:r>
            <a:r>
              <a:rPr lang="en-GB" sz="1200" dirty="0">
                <a:latin typeface="Arial" panose="020B0604020202020204" pitchFamily="34" charset="0"/>
                <a:cs typeface="Arial" panose="020B0604020202020204" pitchFamily="34" charset="0"/>
              </a:rPr>
              <a:t>We will be looking closely at the </a:t>
            </a:r>
            <a:r>
              <a:rPr lang="en-GB" sz="1200" dirty="0" smtClean="0">
                <a:latin typeface="Arial" panose="020B0604020202020204" pitchFamily="34" charset="0"/>
                <a:cs typeface="Arial" panose="020B0604020202020204" pitchFamily="34" charset="0"/>
              </a:rPr>
              <a:t>environment under the sea </a:t>
            </a:r>
            <a:r>
              <a:rPr lang="en-GB" sz="1200" dirty="0">
                <a:latin typeface="Arial" panose="020B0604020202020204" pitchFamily="34" charset="0"/>
                <a:cs typeface="Arial" panose="020B0604020202020204" pitchFamily="34" charset="0"/>
              </a:rPr>
              <a:t>and how we can take care of </a:t>
            </a:r>
            <a:r>
              <a:rPr lang="en-GB" sz="1200" dirty="0" smtClean="0">
                <a:latin typeface="Arial" panose="020B0604020202020204" pitchFamily="34" charset="0"/>
                <a:cs typeface="Arial" panose="020B0604020202020204" pitchFamily="34" charset="0"/>
              </a:rPr>
              <a:t>it. We </a:t>
            </a:r>
            <a:r>
              <a:rPr lang="en-GB" sz="1200" dirty="0">
                <a:latin typeface="Arial" panose="020B0604020202020204" pitchFamily="34" charset="0"/>
                <a:cs typeface="Arial" panose="020B0604020202020204" pitchFamily="34" charset="0"/>
              </a:rPr>
              <a:t>will </a:t>
            </a:r>
            <a:r>
              <a:rPr lang="en-GB" sz="1200" dirty="0" smtClean="0">
                <a:latin typeface="Arial" panose="020B0604020202020204" pitchFamily="34" charset="0"/>
                <a:cs typeface="Arial" panose="020B0604020202020204" pitchFamily="34" charset="0"/>
              </a:rPr>
              <a:t>also be </a:t>
            </a:r>
            <a:r>
              <a:rPr lang="en-GB" sz="1200" dirty="0">
                <a:latin typeface="Arial" panose="020B0604020202020204" pitchFamily="34" charset="0"/>
                <a:cs typeface="Arial" panose="020B0604020202020204" pitchFamily="34" charset="0"/>
              </a:rPr>
              <a:t>looking </a:t>
            </a:r>
            <a:r>
              <a:rPr lang="en-GB" sz="1200" dirty="0" smtClean="0">
                <a:latin typeface="Arial" panose="020B0604020202020204" pitchFamily="34" charset="0"/>
                <a:cs typeface="Arial" panose="020B0604020202020204" pitchFamily="34" charset="0"/>
              </a:rPr>
              <a:t>at the human impact on the sea and the creatures that live there. </a:t>
            </a:r>
            <a:endParaRPr lang="en-GB"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endParaRPr lang="en-GB" altLang="en-US" sz="1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p:nvPr/>
        </p:nvSpPr>
        <p:spPr>
          <a:xfrm>
            <a:off x="3376940" y="80645"/>
            <a:ext cx="5476179" cy="523220"/>
          </a:xfrm>
          <a:prstGeom prst="rect">
            <a:avLst/>
          </a:prstGeom>
          <a:effectLst>
            <a:softEdge rad="127000"/>
          </a:effectLst>
        </p:spPr>
        <p:txBody>
          <a:bodyPr wrap="none">
            <a:spAutoFit/>
          </a:bodyPr>
          <a:lstStyle/>
          <a:p>
            <a:pPr lvl="0" algn="ctr" eaLnBrk="0" fontAlgn="base" hangingPunct="0">
              <a:spcBef>
                <a:spcPct val="0"/>
              </a:spcBef>
              <a:spcAft>
                <a:spcPct val="0"/>
              </a:spcAft>
            </a:pPr>
            <a:r>
              <a:rPr lang="en-GB" altLang="en-US" sz="2800" b="1" dirty="0" smtClean="0">
                <a:solidFill>
                  <a:srgbClr val="00B050"/>
                </a:solidFill>
                <a:latin typeface="Arial" panose="020B0604020202020204" pitchFamily="34" charset="0"/>
                <a:ea typeface="Calibri" panose="020F0502020204030204" pitchFamily="34" charset="0"/>
                <a:cs typeface="Arial" panose="020B0604020202020204" pitchFamily="34" charset="0"/>
              </a:rPr>
              <a:t>Daisies </a:t>
            </a:r>
            <a:r>
              <a:rPr lang="en-GB" altLang="en-US" sz="2800" b="1" dirty="0">
                <a:solidFill>
                  <a:srgbClr val="00B050"/>
                </a:solidFill>
                <a:latin typeface="Arial" panose="020B0604020202020204" pitchFamily="34" charset="0"/>
                <a:ea typeface="Calibri" panose="020F0502020204030204" pitchFamily="34" charset="0"/>
                <a:cs typeface="Arial" panose="020B0604020202020204" pitchFamily="34" charset="0"/>
              </a:rPr>
              <a:t>Learning for </a:t>
            </a:r>
            <a:r>
              <a:rPr lang="en-GB" altLang="en-US" sz="2800" b="1" dirty="0" smtClean="0">
                <a:solidFill>
                  <a:srgbClr val="00B050"/>
                </a:solidFill>
                <a:latin typeface="Arial" panose="020B0604020202020204" pitchFamily="34" charset="0"/>
                <a:ea typeface="Calibri" panose="020F0502020204030204" pitchFamily="34" charset="0"/>
                <a:cs typeface="Arial" panose="020B0604020202020204" pitchFamily="34" charset="0"/>
              </a:rPr>
              <a:t>Summer 1</a:t>
            </a:r>
            <a:endParaRPr kumimoji="0" lang="en-GB" altLang="en-US" sz="2000" b="1" i="0" u="none" strike="noStrike" cap="none" normalizeH="0" baseline="0" dirty="0">
              <a:ln>
                <a:noFill/>
              </a:ln>
              <a:solidFill>
                <a:srgbClr val="00B050"/>
              </a:solidFill>
              <a:effectLst/>
              <a:latin typeface="Arial" panose="020B0604020202020204" pitchFamily="34" charset="0"/>
            </a:endParaRPr>
          </a:p>
        </p:txBody>
      </p:sp>
      <p:sp>
        <p:nvSpPr>
          <p:cNvPr id="3" name="Rectangle 2"/>
          <p:cNvSpPr/>
          <p:nvPr/>
        </p:nvSpPr>
        <p:spPr>
          <a:xfrm>
            <a:off x="159659" y="96033"/>
            <a:ext cx="1968863" cy="1015663"/>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Hearing synonyms throughout the story will</a:t>
            </a:r>
            <a:r>
              <a:rPr lang="en-GB" sz="1200" dirty="0">
                <a:solidFill>
                  <a:prstClr val="black"/>
                </a:solidFill>
                <a:latin typeface="Arial" panose="020B0604020202020204" pitchFamily="34" charset="0"/>
                <a:cs typeface="Arial" panose="020B0604020202020204" pitchFamily="34" charset="0"/>
              </a:rPr>
              <a:t> allow your child to experience and use newly acquired vocabulary.</a:t>
            </a:r>
            <a:r>
              <a:rPr lang="en-GB" sz="1200" dirty="0">
                <a:latin typeface="Arial" panose="020B0604020202020204" pitchFamily="34" charset="0"/>
                <a:cs typeface="Arial" panose="020B0604020202020204" pitchFamily="34" charset="0"/>
              </a:rPr>
              <a:t> </a:t>
            </a:r>
          </a:p>
        </p:txBody>
      </p:sp>
      <p:sp>
        <p:nvSpPr>
          <p:cNvPr id="10" name="Text Box 2"/>
          <p:cNvSpPr txBox="1">
            <a:spLocks noChangeArrowheads="1"/>
          </p:cNvSpPr>
          <p:nvPr/>
        </p:nvSpPr>
        <p:spPr bwMode="auto">
          <a:xfrm>
            <a:off x="6558742" y="724943"/>
            <a:ext cx="3185176" cy="2608186"/>
          </a:xfrm>
          <a:prstGeom prst="rect">
            <a:avLst/>
          </a:prstGeom>
          <a:noFill/>
          <a:ln w="25400" algn="ctr">
            <a:solidFill>
              <a:srgbClr val="8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GB" b="1" dirty="0" smtClean="0"/>
              <a:t>Commotion in the ocean?</a:t>
            </a:r>
          </a:p>
          <a:p>
            <a:pPr algn="ctr"/>
            <a:endParaRPr kumimoji="0" lang="en-GB" altLang="en-US" sz="1200" i="0" u="none" strike="noStrike" cap="none" normalizeH="0" baseline="0" dirty="0" smtClean="0">
              <a:ln>
                <a:noFill/>
              </a:ln>
              <a:solidFill>
                <a:srgbClr val="000000"/>
              </a:solidFill>
              <a:effectLst/>
              <a:latin typeface="Arial" panose="020B0604020202020204" pitchFamily="34" charset="0"/>
            </a:endParaRPr>
          </a:p>
          <a:p>
            <a:r>
              <a:rPr kumimoji="0" lang="en-GB" altLang="en-US" sz="1500" i="0" u="none" strike="noStrike" cap="none" normalizeH="0" baseline="0" dirty="0" smtClean="0">
                <a:ln>
                  <a:noFill/>
                </a:ln>
                <a:solidFill>
                  <a:srgbClr val="000000"/>
                </a:solidFill>
                <a:effectLst/>
                <a:latin typeface="Arial" panose="020B0604020202020204" pitchFamily="34" charset="0"/>
              </a:rPr>
              <a:t>Our theme for this half term is </a:t>
            </a:r>
            <a:r>
              <a:rPr kumimoji="0" lang="en-GB" altLang="en-US" sz="1500" b="1" i="0" u="none" strike="noStrike" cap="none" normalizeH="0" baseline="0" dirty="0" smtClean="0">
                <a:ln>
                  <a:noFill/>
                </a:ln>
                <a:solidFill>
                  <a:srgbClr val="000000"/>
                </a:solidFill>
                <a:effectLst/>
                <a:latin typeface="Arial" panose="020B0604020202020204" pitchFamily="34" charset="0"/>
              </a:rPr>
              <a:t>Commotion in the ocean</a:t>
            </a:r>
            <a:r>
              <a:rPr lang="en-GB" altLang="en-US" sz="1500" b="1" dirty="0" smtClean="0">
                <a:solidFill>
                  <a:srgbClr val="000000"/>
                </a:solidFill>
                <a:latin typeface="Arial" panose="020B0604020202020204" pitchFamily="34" charset="0"/>
              </a:rPr>
              <a:t>?</a:t>
            </a:r>
            <a:r>
              <a:rPr kumimoji="0" lang="en-GB" altLang="en-US" sz="1500" i="0" u="none" strike="noStrike" cap="none" normalizeH="0" baseline="0" dirty="0" smtClean="0">
                <a:ln>
                  <a:noFill/>
                </a:ln>
                <a:solidFill>
                  <a:srgbClr val="000000"/>
                </a:solidFill>
                <a:effectLst/>
                <a:latin typeface="Arial" panose="020B0604020202020204" pitchFamily="34" charset="0"/>
              </a:rPr>
              <a:t> We will be investigating under the sea, what lives there, the human impac</a:t>
            </a:r>
            <a:r>
              <a:rPr lang="en-GB" altLang="en-US" sz="1500" dirty="0" smtClean="0">
                <a:solidFill>
                  <a:srgbClr val="000000"/>
                </a:solidFill>
                <a:latin typeface="Arial" panose="020B0604020202020204" pitchFamily="34" charset="0"/>
              </a:rPr>
              <a:t>t on our environment and the sea, the similarities and differences between where we live and the sea and how we can care for the wold in which we live. </a:t>
            </a:r>
            <a:endParaRPr kumimoji="0" lang="en-GB" altLang="en-US" sz="150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sp>
        <p:nvSpPr>
          <p:cNvPr id="15" name="Text Box 5"/>
          <p:cNvSpPr txBox="1">
            <a:spLocks noChangeArrowheads="1"/>
          </p:cNvSpPr>
          <p:nvPr/>
        </p:nvSpPr>
        <p:spPr bwMode="auto">
          <a:xfrm>
            <a:off x="9772040" y="67299"/>
            <a:ext cx="2347219" cy="6565545"/>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rgbClr val="000000"/>
                </a:solidFill>
                <a:effectLst/>
                <a:latin typeface="Arial" panose="020B0604020202020204" pitchFamily="34" charset="0"/>
              </a:rPr>
              <a:t>Maths</a:t>
            </a:r>
            <a:endParaRPr kumimoji="0" lang="en-GB" altLang="en-US" sz="1200" b="1" i="0" u="sng" strike="noStrike" cap="none" normalizeH="0" baseline="0" dirty="0">
              <a:ln>
                <a:noFill/>
              </a:ln>
              <a:solidFill>
                <a:srgbClr val="000000"/>
              </a:solidFill>
              <a:effectLst/>
              <a:latin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kumimoji="0" lang="en-GB" altLang="en-US" sz="1100" b="1" i="0" strike="noStrike" cap="none" normalizeH="0" baseline="0" dirty="0" smtClean="0">
                <a:ln>
                  <a:noFill/>
                </a:ln>
                <a:solidFill>
                  <a:srgbClr val="000000"/>
                </a:solidFill>
                <a:effectLst/>
                <a:latin typeface="Arial" panose="020B0604020202020204" pitchFamily="34" charset="0"/>
              </a:rPr>
              <a:t>Counting-</a:t>
            </a:r>
            <a:r>
              <a:rPr lang="en-GB" altLang="en-US" sz="1100" dirty="0">
                <a:solidFill>
                  <a:srgbClr val="000000"/>
                </a:solidFill>
                <a:latin typeface="Arial" panose="020B0604020202020204" pitchFamily="34" charset="0"/>
              </a:rPr>
              <a:t>We will be practising counting beyond 10 and matching number names to the items we </a:t>
            </a:r>
            <a:r>
              <a:rPr lang="en-GB" altLang="en-US" sz="1100" dirty="0" smtClean="0">
                <a:solidFill>
                  <a:srgbClr val="000000"/>
                </a:solidFill>
                <a:latin typeface="Arial" panose="020B0604020202020204" pitchFamily="34" charset="0"/>
              </a:rPr>
              <a:t>count. We </a:t>
            </a:r>
            <a:r>
              <a:rPr lang="en-GB" altLang="en-US" sz="1100" dirty="0">
                <a:solidFill>
                  <a:srgbClr val="000000"/>
                </a:solidFill>
                <a:latin typeface="Arial" panose="020B0604020202020204" pitchFamily="34" charset="0"/>
              </a:rPr>
              <a:t>will be talking about the different ways the number 10 can be made. </a:t>
            </a:r>
            <a:endParaRPr kumimoji="0" lang="en-GB" altLang="en-US" sz="1100" b="1" i="0" strike="noStrike" cap="none" normalizeH="0" baseline="0" dirty="0" smtClean="0">
              <a:ln>
                <a:noFill/>
              </a:ln>
              <a:solidFill>
                <a:srgbClr val="000000"/>
              </a:solidFill>
              <a:effectLst/>
              <a:latin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GB" altLang="en-US" sz="1100" b="1" dirty="0" smtClean="0">
                <a:latin typeface="Arial" panose="020B0604020202020204" pitchFamily="34" charset="0"/>
              </a:rPr>
              <a:t>Numerical </a:t>
            </a:r>
            <a:r>
              <a:rPr lang="en-GB" altLang="en-US" sz="1100" b="1" dirty="0" smtClean="0">
                <a:latin typeface="Arial" panose="020B0604020202020204" pitchFamily="34" charset="0"/>
              </a:rPr>
              <a:t>patterns-</a:t>
            </a:r>
            <a:r>
              <a:rPr lang="en-GB" sz="1100" dirty="0" smtClean="0">
                <a:latin typeface="Arial" panose="020B0604020202020204" pitchFamily="34" charset="0"/>
                <a:cs typeface="Arial" panose="020B0604020202020204" pitchFamily="34" charset="0"/>
              </a:rPr>
              <a:t>We </a:t>
            </a:r>
            <a:r>
              <a:rPr lang="en-GB" sz="1100" dirty="0">
                <a:latin typeface="Arial" panose="020B0604020202020204" pitchFamily="34" charset="0"/>
                <a:cs typeface="Arial" panose="020B0604020202020204" pitchFamily="34" charset="0"/>
              </a:rPr>
              <a:t>will be </a:t>
            </a:r>
            <a:r>
              <a:rPr lang="en-GB" sz="1100" dirty="0">
                <a:solidFill>
                  <a:schemeClr val="dk1"/>
                </a:solidFill>
                <a:latin typeface="Arial" panose="020B0604020202020204" pitchFamily="34" charset="0"/>
                <a:cs typeface="Arial" panose="020B0604020202020204" pitchFamily="34" charset="0"/>
              </a:rPr>
              <a:t>counting </a:t>
            </a:r>
            <a:r>
              <a:rPr lang="en-GB" sz="1100" dirty="0" smtClean="0">
                <a:solidFill>
                  <a:schemeClr val="dk1"/>
                </a:solidFill>
                <a:latin typeface="Arial" panose="020B0604020202020204" pitchFamily="34" charset="0"/>
                <a:cs typeface="Arial" panose="020B0604020202020204" pitchFamily="34" charset="0"/>
              </a:rPr>
              <a:t>objects accurately beyond 10 </a:t>
            </a:r>
            <a:r>
              <a:rPr lang="en-GB" sz="1100" dirty="0">
                <a:solidFill>
                  <a:schemeClr val="dk1"/>
                </a:solidFill>
                <a:latin typeface="Arial" panose="020B0604020202020204" pitchFamily="34" charset="0"/>
                <a:cs typeface="Arial" panose="020B0604020202020204" pitchFamily="34" charset="0"/>
              </a:rPr>
              <a:t>using one to one correspondence identifying when objects have the same, less that or more </a:t>
            </a:r>
            <a:r>
              <a:rPr lang="en-GB" sz="1100" dirty="0" smtClean="0">
                <a:solidFill>
                  <a:schemeClr val="dk1"/>
                </a:solidFill>
                <a:latin typeface="Arial" panose="020B0604020202020204" pitchFamily="34" charset="0"/>
                <a:cs typeface="Arial" panose="020B0604020202020204" pitchFamily="34" charset="0"/>
              </a:rPr>
              <a:t>than. We </a:t>
            </a:r>
            <a:r>
              <a:rPr lang="en-GB" sz="1100" dirty="0">
                <a:solidFill>
                  <a:schemeClr val="dk1"/>
                </a:solidFill>
                <a:latin typeface="Arial" panose="020B0604020202020204" pitchFamily="34" charset="0"/>
                <a:cs typeface="Arial" panose="020B0604020202020204" pitchFamily="34" charset="0"/>
              </a:rPr>
              <a:t>will be looking at the composition of numbers and how numbers are </a:t>
            </a:r>
            <a:r>
              <a:rPr lang="en-GB" sz="1100" dirty="0" smtClean="0">
                <a:solidFill>
                  <a:schemeClr val="dk1"/>
                </a:solidFill>
                <a:latin typeface="Arial" panose="020B0604020202020204" pitchFamily="34" charset="0"/>
                <a:cs typeface="Arial" panose="020B0604020202020204" pitchFamily="34" charset="0"/>
              </a:rPr>
              <a:t>made. We </a:t>
            </a:r>
            <a:r>
              <a:rPr lang="en-GB" sz="1100" dirty="0">
                <a:solidFill>
                  <a:schemeClr val="dk1"/>
                </a:solidFill>
                <a:latin typeface="Arial" panose="020B0604020202020204" pitchFamily="34" charset="0"/>
                <a:cs typeface="Arial" panose="020B0604020202020204" pitchFamily="34" charset="0"/>
              </a:rPr>
              <a:t>will be comparing quantities of objects/numbers. </a:t>
            </a:r>
            <a:endParaRPr lang="en-GB" altLang="en-US" sz="1100" dirty="0">
              <a:latin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100" b="1" dirty="0" smtClean="0">
                <a:latin typeface="Arial" panose="020B0604020202020204" pitchFamily="34" charset="0"/>
              </a:rPr>
              <a:t>Shape-</a:t>
            </a:r>
            <a:r>
              <a:rPr lang="en-GB" altLang="en-US" sz="1100" dirty="0">
                <a:latin typeface="Arial" panose="020B0604020202020204" pitchFamily="34" charset="0"/>
              </a:rPr>
              <a:t>We will be using shape names and positional language. </a:t>
            </a:r>
            <a:r>
              <a:rPr lang="en-GB" altLang="en-US" sz="1100" dirty="0" smtClean="0">
                <a:latin typeface="Arial" panose="020B0604020202020204" pitchFamily="34" charset="0"/>
              </a:rPr>
              <a:t>We </a:t>
            </a:r>
            <a:r>
              <a:rPr lang="en-GB" altLang="en-US" sz="1100" dirty="0">
                <a:latin typeface="Arial" panose="020B0604020202020204" pitchFamily="34" charset="0"/>
              </a:rPr>
              <a:t>will be comparing size, weight and capacity. </a:t>
            </a:r>
            <a:r>
              <a:rPr lang="en-GB" altLang="en-US" sz="1100" dirty="0" smtClean="0">
                <a:latin typeface="Arial" panose="020B0604020202020204" pitchFamily="34" charset="0"/>
              </a:rPr>
              <a:t>We </a:t>
            </a:r>
            <a:r>
              <a:rPr lang="en-GB" altLang="en-US" sz="1100" dirty="0">
                <a:latin typeface="Arial" panose="020B0604020202020204" pitchFamily="34" charset="0"/>
              </a:rPr>
              <a:t>will be looking at 3D shapes names and some of their basic properties. </a:t>
            </a:r>
            <a:r>
              <a:rPr lang="en-GB" altLang="en-US" sz="1100" dirty="0" smtClean="0">
                <a:latin typeface="Arial" panose="020B0604020202020204" pitchFamily="34" charset="0"/>
              </a:rPr>
              <a:t>We </a:t>
            </a:r>
            <a:r>
              <a:rPr lang="en-GB" altLang="en-US" sz="1100" dirty="0">
                <a:latin typeface="Arial" panose="020B0604020202020204" pitchFamily="34" charset="0"/>
              </a:rPr>
              <a:t>will be extending our knowledge of repeating patterns.  </a:t>
            </a:r>
            <a:endParaRPr lang="en-GB" altLang="en-US" sz="1100" dirty="0">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1" i="0" u="none" strike="noStrike" cap="none" normalizeH="0" baseline="0" dirty="0" smtClean="0">
                <a:ln>
                  <a:noFill/>
                </a:ln>
                <a:effectLst/>
                <a:latin typeface="Arial" panose="020B0604020202020204" pitchFamily="34" charset="0"/>
              </a:rPr>
              <a:t>Additional </a:t>
            </a:r>
            <a:r>
              <a:rPr kumimoji="0" lang="en-GB" altLang="en-US" sz="1100" b="1" i="0" u="none" strike="noStrike" cap="none" normalizeH="0" baseline="0" dirty="0" smtClean="0">
                <a:ln>
                  <a:noFill/>
                </a:ln>
                <a:effectLst/>
                <a:latin typeface="Arial" panose="020B0604020202020204" pitchFamily="34" charset="0"/>
              </a:rPr>
              <a:t>learning:</a:t>
            </a:r>
          </a:p>
          <a:p>
            <a:pPr marR="0" lvl="0" algn="l" defTabSz="914400" rtl="0" eaLnBrk="0" fontAlgn="base" latinLnBrk="0" hangingPunct="0">
              <a:lnSpc>
                <a:spcPct val="100000"/>
              </a:lnSpc>
              <a:spcBef>
                <a:spcPct val="0"/>
              </a:spcBef>
              <a:spcAft>
                <a:spcPct val="0"/>
              </a:spcAft>
              <a:buClrTx/>
              <a:buSzTx/>
              <a:tabLst/>
            </a:pPr>
            <a:r>
              <a:rPr lang="en-GB" altLang="en-US" sz="1100" dirty="0" smtClean="0">
                <a:latin typeface="Arial" panose="020B0604020202020204" pitchFamily="34" charset="0"/>
              </a:rPr>
              <a:t>We </a:t>
            </a:r>
            <a:r>
              <a:rPr lang="en-GB" altLang="en-US" sz="1100" dirty="0">
                <a:latin typeface="Arial" panose="020B0604020202020204" pitchFamily="34" charset="0"/>
              </a:rPr>
              <a:t>will continue to have </a:t>
            </a:r>
            <a:r>
              <a:rPr lang="en-GB" altLang="en-US" sz="1100" dirty="0" smtClean="0">
                <a:latin typeface="Arial" panose="020B0604020202020204" pitchFamily="34" charset="0"/>
              </a:rPr>
              <a:t>a number </a:t>
            </a:r>
            <a:r>
              <a:rPr lang="en-GB" altLang="en-US" sz="1100" dirty="0">
                <a:latin typeface="Arial" panose="020B0604020202020204" pitchFamily="34" charset="0"/>
              </a:rPr>
              <a:t>of the week. Can you join in with the challenges set on dojo and send us a picture?</a:t>
            </a:r>
          </a:p>
          <a:p>
            <a:pPr lvl="0" eaLnBrk="0" fontAlgn="base" hangingPunct="0">
              <a:spcBef>
                <a:spcPct val="0"/>
              </a:spcBef>
              <a:spcAft>
                <a:spcPct val="0"/>
              </a:spcAft>
            </a:pPr>
            <a:r>
              <a:rPr lang="en-GB" altLang="en-US" sz="1100" dirty="0">
                <a:latin typeface="Arial" panose="020B0604020202020204" pitchFamily="34" charset="0"/>
              </a:rPr>
              <a:t>We will continue to set activities using Maths Seeds. Please log on to Maths Seeds with your child to complete any set activities. </a:t>
            </a:r>
            <a:endParaRPr lang="en-US" altLang="en-US"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effectLst/>
              <a:latin typeface="Arial" panose="020B0604020202020204" pitchFamily="34" charset="0"/>
            </a:endParaRPr>
          </a:p>
        </p:txBody>
      </p:sp>
      <p:sp>
        <p:nvSpPr>
          <p:cNvPr id="17" name="Text Box 2"/>
          <p:cNvSpPr txBox="1">
            <a:spLocks noChangeArrowheads="1"/>
          </p:cNvSpPr>
          <p:nvPr/>
        </p:nvSpPr>
        <p:spPr bwMode="auto">
          <a:xfrm>
            <a:off x="6093970" y="3547967"/>
            <a:ext cx="3649948" cy="3026216"/>
          </a:xfrm>
          <a:prstGeom prst="rect">
            <a:avLst/>
          </a:prstGeom>
          <a:noFill/>
          <a:ln w="25400" algn="ctr">
            <a:solidFill>
              <a:srgbClr val="8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smtClean="0">
                <a:ln>
                  <a:noFill/>
                </a:ln>
                <a:solidFill>
                  <a:srgbClr val="000000"/>
                </a:solidFill>
                <a:effectLst/>
                <a:latin typeface="Arial" panose="020B0604020202020204" pitchFamily="34" charset="0"/>
              </a:rPr>
              <a:t>Phonics</a:t>
            </a:r>
            <a:endParaRPr lang="en-GB" altLang="en-US" sz="1600" b="1" u="sng" dirty="0">
              <a:solidFill>
                <a:srgbClr val="000000"/>
              </a:solidFill>
              <a:latin typeface="Arial" panose="020B0604020202020204" pitchFamily="34" charset="0"/>
            </a:endParaRPr>
          </a:p>
          <a:p>
            <a:pPr eaLnBrk="0" fontAlgn="base" hangingPunct="0">
              <a:spcBef>
                <a:spcPct val="0"/>
              </a:spcBef>
              <a:spcAft>
                <a:spcPct val="0"/>
              </a:spcAft>
            </a:pPr>
            <a:r>
              <a:rPr lang="en-GB" altLang="en-US" sz="1200" dirty="0" smtClean="0">
                <a:solidFill>
                  <a:srgbClr val="000000"/>
                </a:solidFill>
                <a:latin typeface="Arial" panose="020B0604020202020204" pitchFamily="34" charset="0"/>
              </a:rPr>
              <a:t>Phase 3 phonics will be taught daily in Summer 1. Your child will learn the following: </a:t>
            </a:r>
          </a:p>
          <a:p>
            <a:pPr eaLnBrk="0" fontAlgn="base" hangingPunct="0">
              <a:spcBef>
                <a:spcPct val="0"/>
              </a:spcBef>
              <a:spcAft>
                <a:spcPct val="0"/>
              </a:spcAft>
            </a:pPr>
            <a:endParaRPr lang="en-GB" sz="1200" b="1"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ai</a:t>
            </a:r>
            <a:r>
              <a:rPr lang="en-GB" sz="1200" b="1" dirty="0" smtClean="0">
                <a:latin typeface="Arial" panose="020B0604020202020204" pitchFamily="34" charset="0"/>
                <a:cs typeface="Arial" panose="020B0604020202020204" pitchFamily="34" charset="0"/>
              </a:rPr>
              <a:t>                  ow</a:t>
            </a: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ee</a:t>
            </a:r>
            <a:r>
              <a:rPr lang="en-GB" sz="1200" b="1" dirty="0" smtClean="0">
                <a:latin typeface="Arial" panose="020B0604020202020204" pitchFamily="34" charset="0"/>
                <a:cs typeface="Arial" panose="020B0604020202020204" pitchFamily="34" charset="0"/>
              </a:rPr>
              <a:t>	oi</a:t>
            </a: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igh</a:t>
            </a:r>
            <a:r>
              <a:rPr lang="en-GB" sz="1200" b="1" dirty="0" smtClean="0">
                <a:latin typeface="Arial" panose="020B0604020202020204" pitchFamily="34" charset="0"/>
                <a:cs typeface="Arial" panose="020B0604020202020204" pitchFamily="34" charset="0"/>
              </a:rPr>
              <a:t>	ear</a:t>
            </a: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oa</a:t>
            </a:r>
            <a:r>
              <a:rPr lang="en-GB" sz="1200" b="1" dirty="0" smtClean="0">
                <a:latin typeface="Arial" panose="020B0604020202020204" pitchFamily="34" charset="0"/>
                <a:cs typeface="Arial" panose="020B0604020202020204" pitchFamily="34" charset="0"/>
              </a:rPr>
              <a:t>	air</a:t>
            </a: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oo</a:t>
            </a:r>
            <a:r>
              <a:rPr lang="en-GB" sz="1200" b="1" dirty="0" smtClean="0">
                <a:latin typeface="Arial" panose="020B0604020202020204" pitchFamily="34" charset="0"/>
                <a:cs typeface="Arial" panose="020B0604020202020204" pitchFamily="34" charset="0"/>
              </a:rPr>
              <a:t>	</a:t>
            </a:r>
            <a:r>
              <a:rPr lang="en-GB" sz="1200" b="1" dirty="0" err="1" smtClean="0">
                <a:latin typeface="Arial" panose="020B0604020202020204" pitchFamily="34" charset="0"/>
                <a:cs typeface="Arial" panose="020B0604020202020204" pitchFamily="34" charset="0"/>
              </a:rPr>
              <a:t>er</a:t>
            </a:r>
            <a:r>
              <a:rPr lang="en-GB" sz="1200" b="1" dirty="0" smtClean="0">
                <a:latin typeface="Arial" panose="020B0604020202020204" pitchFamily="34" charset="0"/>
                <a:cs typeface="Arial" panose="020B0604020202020204" pitchFamily="34" charset="0"/>
              </a:rPr>
              <a:t>	</a:t>
            </a:r>
          </a:p>
          <a:p>
            <a:pPr eaLnBrk="0" fontAlgn="base" hangingPunct="0">
              <a:spcBef>
                <a:spcPct val="0"/>
              </a:spcBef>
              <a:spcAft>
                <a:spcPct val="0"/>
              </a:spcAft>
            </a:pPr>
            <a:r>
              <a:rPr lang="en-GB" sz="1200" dirty="0" err="1" smtClean="0">
                <a:latin typeface="Arial" panose="020B0604020202020204" pitchFamily="34" charset="0"/>
                <a:cs typeface="Arial" panose="020B0604020202020204" pitchFamily="34" charset="0"/>
              </a:rPr>
              <a:t>oo</a:t>
            </a:r>
            <a:r>
              <a:rPr lang="en-GB" sz="1200" b="1" dirty="0" smtClean="0">
                <a:latin typeface="Arial" panose="020B0604020202020204" pitchFamily="34" charset="0"/>
                <a:cs typeface="Arial" panose="020B0604020202020204" pitchFamily="34" charset="0"/>
              </a:rPr>
              <a:t>	words with double letters.</a:t>
            </a: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ar</a:t>
            </a:r>
            <a:r>
              <a:rPr lang="en-GB" sz="1200" b="1" dirty="0" smtClean="0">
                <a:latin typeface="Arial" panose="020B0604020202020204" pitchFamily="34" charset="0"/>
                <a:cs typeface="Arial" panose="020B0604020202020204" pitchFamily="34" charset="0"/>
              </a:rPr>
              <a:t>	longer words</a:t>
            </a:r>
          </a:p>
          <a:p>
            <a:pPr eaLnBrk="0" fontAlgn="base" hangingPunct="0">
              <a:spcBef>
                <a:spcPct val="0"/>
              </a:spcBef>
              <a:spcAft>
                <a:spcPct val="0"/>
              </a:spcAft>
            </a:pPr>
            <a:r>
              <a:rPr lang="en-GB" sz="1200" b="1" dirty="0" smtClean="0">
                <a:latin typeface="Arial" panose="020B0604020202020204" pitchFamily="34" charset="0"/>
                <a:cs typeface="Arial" panose="020B0604020202020204" pitchFamily="34" charset="0"/>
              </a:rPr>
              <a:t>or</a:t>
            </a:r>
          </a:p>
          <a:p>
            <a:pPr eaLnBrk="0" fontAlgn="base" hangingPunct="0">
              <a:spcBef>
                <a:spcPct val="0"/>
              </a:spcBef>
              <a:spcAft>
                <a:spcPct val="0"/>
              </a:spcAft>
            </a:pPr>
            <a:r>
              <a:rPr lang="en-GB" sz="1200" b="1" dirty="0" err="1" smtClean="0">
                <a:latin typeface="Arial" panose="020B0604020202020204" pitchFamily="34" charset="0"/>
                <a:cs typeface="Arial" panose="020B0604020202020204" pitchFamily="34" charset="0"/>
              </a:rPr>
              <a:t>ur</a:t>
            </a:r>
            <a:endParaRPr lang="en-GB" sz="1200" b="1"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1200" b="1" dirty="0" smtClean="0">
                <a:latin typeface="Arial" panose="020B0604020202020204" pitchFamily="34" charset="0"/>
                <a:cs typeface="Arial" panose="020B0604020202020204" pitchFamily="34" charset="0"/>
              </a:rPr>
              <a:t>The children will then progress onto phase 4 which involves the process of learning to read and write longer words. </a:t>
            </a:r>
          </a:p>
          <a:p>
            <a:pPr eaLnBrk="0" fontAlgn="base" hangingPunct="0">
              <a:spcBef>
                <a:spcPct val="0"/>
              </a:spcBef>
              <a:spcAft>
                <a:spcPct val="0"/>
              </a:spcAft>
            </a:pPr>
            <a:endParaRPr lang="en-GB" sz="1200" b="1"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stretch>
            <a:fillRect/>
          </a:stretch>
        </p:blipFill>
        <p:spPr>
          <a:xfrm>
            <a:off x="8940038" y="4105932"/>
            <a:ext cx="610713" cy="610713"/>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983540854"/>
              </p:ext>
            </p:extLst>
          </p:nvPr>
        </p:nvGraphicFramePr>
        <p:xfrm>
          <a:off x="2956863" y="3254830"/>
          <a:ext cx="3118674" cy="3589956"/>
        </p:xfrm>
        <a:graphic>
          <a:graphicData uri="http://schemas.openxmlformats.org/drawingml/2006/table">
            <a:tbl>
              <a:tblPr/>
              <a:tblGrid>
                <a:gridCol w="1123618">
                  <a:extLst>
                    <a:ext uri="{9D8B030D-6E8A-4147-A177-3AD203B41FA5}">
                      <a16:colId xmlns:a16="http://schemas.microsoft.com/office/drawing/2014/main" val="41641526"/>
                    </a:ext>
                  </a:extLst>
                </a:gridCol>
                <a:gridCol w="1995056">
                  <a:extLst>
                    <a:ext uri="{9D8B030D-6E8A-4147-A177-3AD203B41FA5}">
                      <a16:colId xmlns:a16="http://schemas.microsoft.com/office/drawing/2014/main" val="2808772656"/>
                    </a:ext>
                  </a:extLst>
                </a:gridCol>
              </a:tblGrid>
              <a:tr h="737653">
                <a:tc gridSpan="2">
                  <a:txBody>
                    <a:bodyPr/>
                    <a:lstStyle/>
                    <a:p>
                      <a:pPr marR="0" indent="0" algn="ctr" rtl="0">
                        <a:lnSpc>
                          <a:spcPct val="119000"/>
                        </a:lnSpc>
                        <a:spcBef>
                          <a:spcPts val="0"/>
                        </a:spcBef>
                        <a:spcAft>
                          <a:spcPts val="0"/>
                        </a:spcAft>
                      </a:pPr>
                      <a:r>
                        <a:rPr lang="en-US" sz="1400" b="1" kern="1200" dirty="0">
                          <a:ln>
                            <a:noFill/>
                          </a:ln>
                          <a:solidFill>
                            <a:srgbClr val="000000"/>
                          </a:solidFill>
                          <a:effectLst/>
                          <a:latin typeface="Arial" panose="020B0604020202020204" pitchFamily="34" charset="0"/>
                          <a:cs typeface="Arial" panose="020B0604020202020204" pitchFamily="34" charset="0"/>
                        </a:rPr>
                        <a:t>Vocabulary we</a:t>
                      </a:r>
                      <a:r>
                        <a:rPr lang="en-US" sz="1400" b="1" kern="1200" baseline="0" dirty="0">
                          <a:ln>
                            <a:noFill/>
                          </a:ln>
                          <a:solidFill>
                            <a:srgbClr val="000000"/>
                          </a:solidFill>
                          <a:effectLst/>
                          <a:latin typeface="Arial" panose="020B0604020202020204" pitchFamily="34" charset="0"/>
                          <a:cs typeface="Arial" panose="020B0604020202020204" pitchFamily="34" charset="0"/>
                        </a:rPr>
                        <a:t> will hear and </a:t>
                      </a:r>
                      <a:r>
                        <a:rPr lang="en-US" sz="1400" b="1" kern="1200" baseline="0" dirty="0" smtClean="0">
                          <a:ln>
                            <a:noFill/>
                          </a:ln>
                          <a:solidFill>
                            <a:srgbClr val="000000"/>
                          </a:solidFill>
                          <a:effectLst/>
                          <a:latin typeface="Arial" panose="020B0604020202020204" pitchFamily="34" charset="0"/>
                          <a:cs typeface="Arial" panose="020B0604020202020204" pitchFamily="34" charset="0"/>
                        </a:rPr>
                        <a:t>begin </a:t>
                      </a:r>
                      <a:r>
                        <a:rPr lang="en-US" sz="1400" b="1" kern="1200" baseline="0" dirty="0">
                          <a:ln>
                            <a:noFill/>
                          </a:ln>
                          <a:solidFill>
                            <a:srgbClr val="000000"/>
                          </a:solidFill>
                          <a:effectLst/>
                          <a:latin typeface="Arial" panose="020B0604020202020204" pitchFamily="34" charset="0"/>
                          <a:cs typeface="Arial" panose="020B0604020202020204" pitchFamily="34" charset="0"/>
                        </a:rPr>
                        <a:t>to use.</a:t>
                      </a:r>
                      <a:endParaRPr lang="en-US" sz="800" kern="1400" dirty="0">
                        <a:ln>
                          <a:noFill/>
                        </a:ln>
                        <a:solidFill>
                          <a:srgbClr val="000000"/>
                        </a:solidFill>
                        <a:effectLst/>
                        <a:latin typeface="Arial" panose="020B0604020202020204" pitchFamily="34" charset="0"/>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82367709"/>
                  </a:ext>
                </a:extLst>
              </a:tr>
              <a:tr h="486469">
                <a:tc>
                  <a:txBody>
                    <a:bodyPr/>
                    <a:lstStyle/>
                    <a:p>
                      <a:pPr marR="0" indent="0" algn="ctr" rtl="0">
                        <a:lnSpc>
                          <a:spcPct val="119000"/>
                        </a:lnSpc>
                        <a:spcBef>
                          <a:spcPts val="0"/>
                        </a:spcBef>
                        <a:spcAft>
                          <a:spcPts val="0"/>
                        </a:spcAft>
                      </a:pPr>
                      <a:r>
                        <a:rPr lang="en-US" sz="1400" b="1" kern="1200" dirty="0" smtClean="0">
                          <a:ln>
                            <a:noFill/>
                          </a:ln>
                          <a:solidFill>
                            <a:srgbClr val="000000"/>
                          </a:solidFill>
                          <a:effectLst/>
                          <a:latin typeface="Calibri" panose="020F0502020204030204" pitchFamily="34" charset="0"/>
                        </a:rPr>
                        <a:t>Endangered</a:t>
                      </a:r>
                      <a:endParaRPr lang="en-US" sz="1000" kern="1400" dirty="0">
                        <a:ln>
                          <a:noFill/>
                        </a:ln>
                        <a:solidFill>
                          <a:srgbClr val="000000"/>
                        </a:solidFill>
                        <a:effectLst/>
                        <a:latin typeface="Calibri" panose="020F050202020403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000" kern="1400" dirty="0" smtClean="0">
                          <a:ln>
                            <a:noFill/>
                          </a:ln>
                          <a:solidFill>
                            <a:srgbClr val="000000"/>
                          </a:solidFill>
                          <a:effectLst/>
                          <a:latin typeface="Calibri" panose="020F0502020204030204" pitchFamily="34" charset="0"/>
                        </a:rPr>
                        <a:t>A type of animal that is in danger of disappearing for ever.</a:t>
                      </a:r>
                      <a:endParaRPr lang="en-GB" sz="1000" kern="1400" dirty="0">
                        <a:ln>
                          <a:noFill/>
                        </a:ln>
                        <a:solidFill>
                          <a:srgbClr val="000000"/>
                        </a:solidFill>
                        <a:effectLst/>
                        <a:latin typeface="Calibri" panose="020F050202020403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853286"/>
                  </a:ext>
                </a:extLst>
              </a:tr>
              <a:tr h="393342">
                <a:tc>
                  <a:txBody>
                    <a:bodyPr/>
                    <a:lstStyle/>
                    <a:p>
                      <a:pPr marR="0" indent="0" algn="ctr" rtl="0">
                        <a:lnSpc>
                          <a:spcPct val="119000"/>
                        </a:lnSpc>
                        <a:spcBef>
                          <a:spcPts val="0"/>
                        </a:spcBef>
                        <a:spcAft>
                          <a:spcPts val="0"/>
                        </a:spcAft>
                      </a:pPr>
                      <a:r>
                        <a:rPr lang="en-GB" sz="1400" b="1" kern="1400" dirty="0" smtClean="0">
                          <a:ln>
                            <a:noFill/>
                          </a:ln>
                          <a:solidFill>
                            <a:srgbClr val="000000"/>
                          </a:solidFill>
                          <a:effectLst/>
                          <a:latin typeface="Calibri" panose="020F0502020204030204" pitchFamily="34" charset="0"/>
                        </a:rPr>
                        <a:t>Extinct</a:t>
                      </a:r>
                      <a:endParaRPr lang="en-GB" sz="1000" kern="1400" dirty="0">
                        <a:ln>
                          <a:noFill/>
                        </a:ln>
                        <a:solidFill>
                          <a:srgbClr val="000000"/>
                        </a:solidFill>
                        <a:effectLst/>
                        <a:latin typeface="Calibri" panose="020F050202020403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000" kern="1400" dirty="0" smtClean="0">
                          <a:ln>
                            <a:noFill/>
                          </a:ln>
                          <a:solidFill>
                            <a:srgbClr val="000000"/>
                          </a:solidFill>
                          <a:effectLst/>
                          <a:latin typeface="Calibri" panose="020F0502020204030204" pitchFamily="34" charset="0"/>
                        </a:rPr>
                        <a:t>The entire species has died out. </a:t>
                      </a:r>
                      <a:endParaRPr lang="en-GB" sz="1000" kern="1400" dirty="0">
                        <a:ln>
                          <a:noFill/>
                        </a:ln>
                        <a:solidFill>
                          <a:srgbClr val="000000"/>
                        </a:solidFill>
                        <a:effectLst/>
                        <a:latin typeface="Calibri" panose="020F050202020403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014748"/>
                  </a:ext>
                </a:extLst>
              </a:tr>
              <a:tr h="447961">
                <a:tc>
                  <a:txBody>
                    <a:bodyPr/>
                    <a:lstStyle/>
                    <a:p>
                      <a:pPr marR="0" indent="0" algn="ctr" rtl="0">
                        <a:lnSpc>
                          <a:spcPct val="119000"/>
                        </a:lnSpc>
                        <a:spcBef>
                          <a:spcPts val="0"/>
                        </a:spcBef>
                        <a:spcAft>
                          <a:spcPts val="0"/>
                        </a:spcAft>
                      </a:pPr>
                      <a:r>
                        <a:rPr lang="en-GB" sz="1400" b="1" kern="1400" dirty="0" smtClean="0">
                          <a:ln>
                            <a:noFill/>
                          </a:ln>
                          <a:solidFill>
                            <a:srgbClr val="000000"/>
                          </a:solidFill>
                          <a:effectLst/>
                          <a:latin typeface="+mn-lt"/>
                          <a:cs typeface="Arial" panose="020B0604020202020204" pitchFamily="34" charset="0"/>
                        </a:rPr>
                        <a:t>Predator</a:t>
                      </a:r>
                      <a:r>
                        <a:rPr lang="en-GB" sz="1400" kern="1400" dirty="0" smtClean="0">
                          <a:ln>
                            <a:noFill/>
                          </a:ln>
                          <a:solidFill>
                            <a:srgbClr val="000000"/>
                          </a:solidFill>
                          <a:effectLst/>
                          <a:latin typeface="+mn-lt"/>
                          <a:cs typeface="Arial" panose="020B0604020202020204" pitchFamily="34" charset="0"/>
                        </a:rPr>
                        <a:t> </a:t>
                      </a:r>
                      <a:endParaRPr lang="en-GB" sz="1400" kern="1400" dirty="0">
                        <a:ln>
                          <a:noFill/>
                        </a:ln>
                        <a:solidFill>
                          <a:srgbClr val="000000"/>
                        </a:solidFill>
                        <a:effectLst/>
                        <a:latin typeface="+mn-lt"/>
                        <a:cs typeface="Arial" panose="020B060402020202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000" kern="1400" dirty="0" smtClean="0">
                          <a:ln>
                            <a:noFill/>
                          </a:ln>
                          <a:solidFill>
                            <a:srgbClr val="000000"/>
                          </a:solidFill>
                          <a:effectLst/>
                          <a:latin typeface="Calibri" panose="020F0502020204030204" pitchFamily="34" charset="0"/>
                        </a:rPr>
                        <a:t>An animal</a:t>
                      </a:r>
                      <a:r>
                        <a:rPr lang="en-GB" sz="1000" kern="1400" baseline="0" dirty="0" smtClean="0">
                          <a:ln>
                            <a:noFill/>
                          </a:ln>
                          <a:solidFill>
                            <a:srgbClr val="000000"/>
                          </a:solidFill>
                          <a:effectLst/>
                          <a:latin typeface="Calibri" panose="020F0502020204030204" pitchFamily="34" charset="0"/>
                        </a:rPr>
                        <a:t> that hunts other animals for food. </a:t>
                      </a:r>
                      <a:endParaRPr lang="en-GB" sz="1000" kern="1400" dirty="0">
                        <a:ln>
                          <a:noFill/>
                        </a:ln>
                        <a:solidFill>
                          <a:srgbClr val="000000"/>
                        </a:solidFill>
                        <a:effectLst/>
                        <a:latin typeface="Calibri" panose="020F0502020204030204"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940551"/>
                  </a:ext>
                </a:extLst>
              </a:tr>
              <a:tr h="403973">
                <a:tc>
                  <a:txBody>
                    <a:bodyPr/>
                    <a:lstStyle/>
                    <a:p>
                      <a:pPr marR="0" indent="0" algn="ctr" rtl="0">
                        <a:lnSpc>
                          <a:spcPct val="119000"/>
                        </a:lnSpc>
                        <a:spcBef>
                          <a:spcPts val="0"/>
                        </a:spcBef>
                        <a:spcAft>
                          <a:spcPts val="0"/>
                        </a:spcAft>
                      </a:pPr>
                      <a:r>
                        <a:rPr lang="en-GB" sz="1400" b="1" kern="1400" dirty="0" smtClean="0">
                          <a:ln>
                            <a:noFill/>
                          </a:ln>
                          <a:solidFill>
                            <a:srgbClr val="000000"/>
                          </a:solidFill>
                          <a:effectLst/>
                          <a:latin typeface="+mn-lt"/>
                          <a:cs typeface="Arial" panose="020B0604020202020204" pitchFamily="34" charset="0"/>
                        </a:rPr>
                        <a:t>Prey</a:t>
                      </a:r>
                      <a:endParaRPr lang="en-GB" sz="1400" b="1" kern="1400" dirty="0">
                        <a:ln>
                          <a:noFill/>
                        </a:ln>
                        <a:solidFill>
                          <a:srgbClr val="000000"/>
                        </a:solidFill>
                        <a:effectLst/>
                        <a:latin typeface="+mn-lt"/>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000" kern="1400" dirty="0" smtClean="0">
                          <a:ln>
                            <a:noFill/>
                          </a:ln>
                          <a:solidFill>
                            <a:srgbClr val="000000"/>
                          </a:solidFill>
                          <a:effectLst/>
                          <a:latin typeface="+mn-lt"/>
                          <a:cs typeface="Arial" panose="020B0604020202020204" pitchFamily="34" charset="0"/>
                        </a:rPr>
                        <a:t>An animal that is</a:t>
                      </a:r>
                      <a:r>
                        <a:rPr lang="en-GB" sz="1000" kern="1400" baseline="0" dirty="0" smtClean="0">
                          <a:ln>
                            <a:noFill/>
                          </a:ln>
                          <a:solidFill>
                            <a:srgbClr val="000000"/>
                          </a:solidFill>
                          <a:effectLst/>
                          <a:latin typeface="+mn-lt"/>
                          <a:cs typeface="Arial" panose="020B0604020202020204" pitchFamily="34" charset="0"/>
                        </a:rPr>
                        <a:t> hunted by another for food. </a:t>
                      </a:r>
                      <a:endParaRPr lang="en-GB" sz="1000" kern="1400" dirty="0" smtClean="0">
                        <a:ln>
                          <a:noFill/>
                        </a:ln>
                        <a:solidFill>
                          <a:srgbClr val="000000"/>
                        </a:solidFill>
                        <a:effectLst/>
                        <a:latin typeface="+mn-lt"/>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874734"/>
                  </a:ext>
                </a:extLst>
              </a:tr>
              <a:tr h="473713">
                <a:tc>
                  <a:txBody>
                    <a:bodyPr/>
                    <a:lstStyle/>
                    <a:p>
                      <a:pPr marR="0" indent="0" algn="ctr" rtl="0">
                        <a:lnSpc>
                          <a:spcPct val="119000"/>
                        </a:lnSpc>
                        <a:spcBef>
                          <a:spcPts val="0"/>
                        </a:spcBef>
                        <a:spcAft>
                          <a:spcPts val="0"/>
                        </a:spcAft>
                      </a:pPr>
                      <a:r>
                        <a:rPr lang="en-GB" sz="1400" b="1" kern="1400" dirty="0" smtClean="0">
                          <a:ln>
                            <a:noFill/>
                          </a:ln>
                          <a:solidFill>
                            <a:srgbClr val="000000"/>
                          </a:solidFill>
                          <a:effectLst/>
                          <a:latin typeface="+mn-lt"/>
                          <a:cs typeface="Arial" panose="020B0604020202020204" pitchFamily="34" charset="0"/>
                        </a:rPr>
                        <a:t>Senses</a:t>
                      </a:r>
                      <a:endParaRPr lang="en-GB" sz="1400" b="1" kern="1400" dirty="0">
                        <a:ln>
                          <a:noFill/>
                        </a:ln>
                        <a:solidFill>
                          <a:srgbClr val="000000"/>
                        </a:solidFill>
                        <a:effectLst/>
                        <a:latin typeface="+mn-lt"/>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000" kern="1400" dirty="0" smtClean="0">
                          <a:ln>
                            <a:noFill/>
                          </a:ln>
                          <a:solidFill>
                            <a:srgbClr val="000000"/>
                          </a:solidFill>
                          <a:effectLst/>
                          <a:latin typeface="+mn-lt"/>
                          <a:cs typeface="Arial" panose="020B0604020202020204" pitchFamily="34" charset="0"/>
                        </a:rPr>
                        <a:t>The</a:t>
                      </a:r>
                      <a:r>
                        <a:rPr lang="en-GB" sz="1000" kern="1400" baseline="0" dirty="0" smtClean="0">
                          <a:ln>
                            <a:noFill/>
                          </a:ln>
                          <a:solidFill>
                            <a:srgbClr val="000000"/>
                          </a:solidFill>
                          <a:effectLst/>
                          <a:latin typeface="+mn-lt"/>
                          <a:cs typeface="Arial" panose="020B0604020202020204" pitchFamily="34" charset="0"/>
                        </a:rPr>
                        <a:t> five basic senses are sight, hearing, smell, taste, touch. </a:t>
                      </a:r>
                      <a:endParaRPr lang="en-GB" sz="1000" kern="1400" dirty="0" smtClean="0">
                        <a:ln>
                          <a:noFill/>
                        </a:ln>
                        <a:solidFill>
                          <a:srgbClr val="000000"/>
                        </a:solidFill>
                        <a:effectLst/>
                        <a:latin typeface="+mn-lt"/>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75392"/>
                  </a:ext>
                </a:extLst>
              </a:tr>
              <a:tr h="630732">
                <a:tc>
                  <a:txBody>
                    <a:bodyPr/>
                    <a:lstStyle/>
                    <a:p>
                      <a:pPr marR="0" indent="0" algn="ctr" rtl="0">
                        <a:lnSpc>
                          <a:spcPct val="119000"/>
                        </a:lnSpc>
                        <a:spcBef>
                          <a:spcPts val="0"/>
                        </a:spcBef>
                        <a:spcAft>
                          <a:spcPts val="0"/>
                        </a:spcAft>
                      </a:pPr>
                      <a:r>
                        <a:rPr lang="en-GB" sz="1400" b="1" kern="1400" dirty="0" smtClean="0">
                          <a:ln>
                            <a:noFill/>
                          </a:ln>
                          <a:solidFill>
                            <a:srgbClr val="000000"/>
                          </a:solidFill>
                          <a:effectLst/>
                          <a:latin typeface="+mn-lt"/>
                          <a:cs typeface="Arial" panose="020B0604020202020204" pitchFamily="34" charset="0"/>
                        </a:rPr>
                        <a:t>Human impact</a:t>
                      </a:r>
                      <a:endParaRPr lang="en-GB" sz="1400" b="1" kern="1400" dirty="0">
                        <a:ln>
                          <a:noFill/>
                        </a:ln>
                        <a:solidFill>
                          <a:srgbClr val="000000"/>
                        </a:solidFill>
                        <a:effectLst/>
                        <a:latin typeface="+mn-lt"/>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000" kern="1400" dirty="0" smtClean="0">
                          <a:ln>
                            <a:noFill/>
                          </a:ln>
                          <a:solidFill>
                            <a:srgbClr val="000000"/>
                          </a:solidFill>
                          <a:effectLst/>
                          <a:latin typeface="+mn-lt"/>
                          <a:cs typeface="Arial" panose="020B0604020202020204" pitchFamily="34" charset="0"/>
                        </a:rPr>
                        <a:t>Real world effects of our actions on the environment.</a:t>
                      </a:r>
                      <a:r>
                        <a:rPr lang="en-GB" sz="1000" kern="1400" baseline="0" dirty="0" smtClean="0">
                          <a:ln>
                            <a:noFill/>
                          </a:ln>
                          <a:solidFill>
                            <a:srgbClr val="000000"/>
                          </a:solidFill>
                          <a:effectLst/>
                          <a:latin typeface="+mn-lt"/>
                          <a:cs typeface="Arial" panose="020B0604020202020204" pitchFamily="34" charset="0"/>
                        </a:rPr>
                        <a:t> </a:t>
                      </a:r>
                      <a:endParaRPr lang="en-GB" sz="1000" kern="1400" dirty="0" smtClean="0">
                        <a:ln>
                          <a:noFill/>
                        </a:ln>
                        <a:solidFill>
                          <a:srgbClr val="000000"/>
                        </a:solidFill>
                        <a:effectLst/>
                        <a:latin typeface="+mn-lt"/>
                        <a:cs typeface="Arial" panose="020B0604020202020204" pitchFamily="34" charset="0"/>
                      </a:endParaRPr>
                    </a:p>
                  </a:txBody>
                  <a:tcPr marL="28687" marR="28687" marT="28687" marB="286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019266"/>
                  </a:ext>
                </a:extLst>
              </a:tr>
            </a:tbl>
          </a:graphicData>
        </a:graphic>
      </p:graphicFrame>
      <p:sp>
        <p:nvSpPr>
          <p:cNvPr id="14" name="Control 1"/>
          <p:cNvSpPr>
            <a:spLocks noChangeArrowheads="1" noChangeShapeType="1"/>
          </p:cNvSpPr>
          <p:nvPr/>
        </p:nvSpPr>
        <p:spPr bwMode="auto">
          <a:xfrm>
            <a:off x="5308600" y="6448425"/>
            <a:ext cx="2978150" cy="53721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2" name="Picture 21"/>
          <p:cNvPicPr>
            <a:picLocks noChangeAspect="1"/>
          </p:cNvPicPr>
          <p:nvPr/>
        </p:nvPicPr>
        <p:blipFill>
          <a:blip r:embed="rId3"/>
          <a:stretch>
            <a:fillRect/>
          </a:stretch>
        </p:blipFill>
        <p:spPr>
          <a:xfrm>
            <a:off x="8807175" y="45769"/>
            <a:ext cx="466017" cy="432730"/>
          </a:xfrm>
          <a:prstGeom prst="rect">
            <a:avLst/>
          </a:prstGeom>
        </p:spPr>
      </p:pic>
      <p:pic>
        <p:nvPicPr>
          <p:cNvPr id="23" name="Picture 22"/>
          <p:cNvPicPr>
            <a:picLocks noChangeAspect="1"/>
          </p:cNvPicPr>
          <p:nvPr/>
        </p:nvPicPr>
        <p:blipFill>
          <a:blip r:embed="rId3"/>
          <a:stretch>
            <a:fillRect/>
          </a:stretch>
        </p:blipFill>
        <p:spPr>
          <a:xfrm>
            <a:off x="2956863" y="67300"/>
            <a:ext cx="466017" cy="43273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93110605"/>
              </p:ext>
            </p:extLst>
          </p:nvPr>
        </p:nvGraphicFramePr>
        <p:xfrm>
          <a:off x="79668" y="1169759"/>
          <a:ext cx="2766928" cy="5463085"/>
        </p:xfrm>
        <a:graphic>
          <a:graphicData uri="http://schemas.openxmlformats.org/drawingml/2006/table">
            <a:tbl>
              <a:tblPr/>
              <a:tblGrid>
                <a:gridCol w="691732">
                  <a:extLst>
                    <a:ext uri="{9D8B030D-6E8A-4147-A177-3AD203B41FA5}">
                      <a16:colId xmlns:a16="http://schemas.microsoft.com/office/drawing/2014/main" val="2299636766"/>
                    </a:ext>
                  </a:extLst>
                </a:gridCol>
                <a:gridCol w="691732">
                  <a:extLst>
                    <a:ext uri="{9D8B030D-6E8A-4147-A177-3AD203B41FA5}">
                      <a16:colId xmlns:a16="http://schemas.microsoft.com/office/drawing/2014/main" val="1028708679"/>
                    </a:ext>
                  </a:extLst>
                </a:gridCol>
                <a:gridCol w="691732">
                  <a:extLst>
                    <a:ext uri="{9D8B030D-6E8A-4147-A177-3AD203B41FA5}">
                      <a16:colId xmlns:a16="http://schemas.microsoft.com/office/drawing/2014/main" val="287864737"/>
                    </a:ext>
                  </a:extLst>
                </a:gridCol>
                <a:gridCol w="691732">
                  <a:extLst>
                    <a:ext uri="{9D8B030D-6E8A-4147-A177-3AD203B41FA5}">
                      <a16:colId xmlns:a16="http://schemas.microsoft.com/office/drawing/2014/main" val="3449742145"/>
                    </a:ext>
                  </a:extLst>
                </a:gridCol>
              </a:tblGrid>
              <a:tr h="988115">
                <a:tc gridSpan="4">
                  <a:txBody>
                    <a:bodyPr/>
                    <a:lstStyle/>
                    <a:p>
                      <a:pPr marR="0" indent="0" algn="ctr" rtl="0">
                        <a:lnSpc>
                          <a:spcPct val="119000"/>
                        </a:lnSpc>
                        <a:spcBef>
                          <a:spcPts val="0"/>
                        </a:spcBef>
                        <a:spcAft>
                          <a:spcPts val="600"/>
                        </a:spcAft>
                      </a:pPr>
                      <a:r>
                        <a:rPr lang="en-GB" sz="900" u="sng" kern="1400" dirty="0">
                          <a:ln>
                            <a:noFill/>
                          </a:ln>
                          <a:solidFill>
                            <a:srgbClr val="000000"/>
                          </a:solidFill>
                          <a:effectLst/>
                          <a:latin typeface="Arial" panose="020B0604020202020204" pitchFamily="34" charset="0"/>
                        </a:rPr>
                        <a:t>Synonyms</a:t>
                      </a:r>
                      <a:endParaRPr lang="en-GB" sz="8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GB" sz="800" kern="1400" dirty="0">
                          <a:ln>
                            <a:noFill/>
                          </a:ln>
                          <a:solidFill>
                            <a:srgbClr val="000000"/>
                          </a:solidFill>
                          <a:effectLst/>
                          <a:latin typeface="Arial" panose="020B0604020202020204" pitchFamily="34" charset="0"/>
                        </a:rPr>
                        <a:t>Using synonyms will help to expand your child’s vocabulary and allow them to experience new language! While reading the </a:t>
                      </a:r>
                      <a:r>
                        <a:rPr lang="en-GB" sz="800" kern="1400" dirty="0" smtClean="0">
                          <a:ln>
                            <a:noFill/>
                          </a:ln>
                          <a:solidFill>
                            <a:srgbClr val="000000"/>
                          </a:solidFill>
                          <a:effectLst/>
                          <a:latin typeface="Arial" panose="020B0604020202020204" pitchFamily="34" charset="0"/>
                        </a:rPr>
                        <a:t>Surprising Sharks book </a:t>
                      </a:r>
                      <a:r>
                        <a:rPr lang="en-GB" sz="800" kern="1400" dirty="0">
                          <a:ln>
                            <a:noFill/>
                          </a:ln>
                          <a:solidFill>
                            <a:srgbClr val="000000"/>
                          </a:solidFill>
                          <a:effectLst/>
                          <a:latin typeface="Arial" panose="020B0604020202020204" pitchFamily="34" charset="0"/>
                        </a:rPr>
                        <a:t>I will expose the children to new words. Home challenge, see if you can use synonyms while talking to your child.</a:t>
                      </a:r>
                      <a:endParaRPr lang="en-GB" sz="8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62382078"/>
                  </a:ext>
                </a:extLst>
              </a:tr>
              <a:tr h="189985">
                <a:tc>
                  <a:txBody>
                    <a:bodyPr/>
                    <a:lstStyle/>
                    <a:p>
                      <a:pPr marR="0" indent="0" algn="l" rtl="0">
                        <a:lnSpc>
                          <a:spcPct val="119000"/>
                        </a:lnSpc>
                        <a:spcBef>
                          <a:spcPts val="0"/>
                        </a:spcBef>
                        <a:spcAft>
                          <a:spcPts val="600"/>
                        </a:spcAft>
                      </a:pPr>
                      <a:r>
                        <a:rPr lang="en-US" sz="900" kern="1400">
                          <a:ln>
                            <a:noFill/>
                          </a:ln>
                          <a:solidFill>
                            <a:srgbClr val="000000"/>
                          </a:solidFill>
                          <a:effectLst/>
                          <a:latin typeface="Calibri" panose="020F0502020204030204" pitchFamily="34" charset="0"/>
                        </a:rPr>
                        <a:t>Book language</a:t>
                      </a: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a:ln>
                            <a:noFill/>
                          </a:ln>
                          <a:solidFill>
                            <a:srgbClr val="000000"/>
                          </a:solidFill>
                          <a:effectLst/>
                          <a:latin typeface="Calibri" panose="020F0502020204030204" pitchFamily="34" charset="0"/>
                        </a:rPr>
                        <a:t>Synonym</a:t>
                      </a: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Book language </a:t>
                      </a:r>
                      <a:endParaRPr lang="en-US" sz="900" kern="140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Synonym</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883917"/>
                  </a:ext>
                </a:extLst>
              </a:tr>
              <a:tr h="186748">
                <a:tc>
                  <a:txBody>
                    <a:bodyPr/>
                    <a:lstStyle/>
                    <a:p>
                      <a:pPr marR="0" indent="0" algn="l" rtl="0">
                        <a:lnSpc>
                          <a:spcPct val="119000"/>
                        </a:lnSpc>
                        <a:spcBef>
                          <a:spcPts val="0"/>
                        </a:spcBef>
                        <a:spcAft>
                          <a:spcPts val="600"/>
                        </a:spcAft>
                      </a:pPr>
                      <a:r>
                        <a:rPr lang="en-US" sz="1000" kern="1400" dirty="0" smtClean="0">
                          <a:ln>
                            <a:noFill/>
                          </a:ln>
                          <a:solidFill>
                            <a:srgbClr val="000000"/>
                          </a:solidFill>
                          <a:effectLst/>
                          <a:latin typeface="Calibri" panose="020F0502020204030204" pitchFamily="34" charset="0"/>
                        </a:rPr>
                        <a:t>Surprising</a:t>
                      </a: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Shocked</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US" sz="1000" kern="1400" dirty="0" smtClean="0">
                          <a:ln>
                            <a:noFill/>
                          </a:ln>
                          <a:solidFill>
                            <a:srgbClr val="000000"/>
                          </a:solidFill>
                          <a:effectLst/>
                          <a:latin typeface="Calibri" panose="020F0502020204030204" pitchFamily="34" charset="0"/>
                        </a:rPr>
                        <a:t>Fin</a:t>
                      </a:r>
                    </a:p>
                    <a:p>
                      <a:pPr marR="0" indent="0" algn="l" rtl="0">
                        <a:lnSpc>
                          <a:spcPct val="119000"/>
                        </a:lnSpc>
                        <a:spcBef>
                          <a:spcPts val="0"/>
                        </a:spcBef>
                        <a:spcAft>
                          <a:spcPts val="600"/>
                        </a:spcAft>
                      </a:pP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Appendage</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941370"/>
                  </a:ext>
                </a:extLst>
              </a:tr>
              <a:tr h="186748">
                <a:tc>
                  <a:txBody>
                    <a:bodyPr/>
                    <a:lstStyle/>
                    <a:p>
                      <a:pPr marR="0" indent="0" algn="l" rtl="0">
                        <a:lnSpc>
                          <a:spcPct val="119000"/>
                        </a:lnSpc>
                        <a:spcBef>
                          <a:spcPts val="0"/>
                        </a:spcBef>
                        <a:spcAft>
                          <a:spcPts val="600"/>
                        </a:spcAft>
                      </a:pPr>
                      <a:r>
                        <a:rPr lang="en-US" sz="1000" kern="1400" dirty="0" smtClean="0">
                          <a:ln>
                            <a:noFill/>
                          </a:ln>
                          <a:solidFill>
                            <a:srgbClr val="000000"/>
                          </a:solidFill>
                          <a:effectLst/>
                          <a:latin typeface="Calibri" panose="020F0502020204030204" pitchFamily="34" charset="0"/>
                        </a:rPr>
                        <a:t>Nightmare</a:t>
                      </a: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Bad dream</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US" sz="1000" kern="1400" dirty="0" smtClean="0">
                          <a:ln>
                            <a:noFill/>
                          </a:ln>
                          <a:solidFill>
                            <a:srgbClr val="000000"/>
                          </a:solidFill>
                          <a:effectLst/>
                          <a:latin typeface="Calibri" panose="020F0502020204030204" pitchFamily="34" charset="0"/>
                        </a:rPr>
                        <a:t>Hungry</a:t>
                      </a:r>
                    </a:p>
                    <a:p>
                      <a:pPr marR="0" indent="0" algn="l" rtl="0">
                        <a:lnSpc>
                          <a:spcPct val="119000"/>
                        </a:lnSpc>
                        <a:spcBef>
                          <a:spcPts val="0"/>
                        </a:spcBef>
                        <a:spcAft>
                          <a:spcPts val="600"/>
                        </a:spcAft>
                      </a:pP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Ravenous</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36291"/>
                  </a:ext>
                </a:extLst>
              </a:tr>
              <a:tr h="186748">
                <a:tc>
                  <a:txBody>
                    <a:bodyPr/>
                    <a:lstStyle/>
                    <a:p>
                      <a:pPr marR="0" indent="0" algn="l" rtl="0">
                        <a:lnSpc>
                          <a:spcPct val="119000"/>
                        </a:lnSpc>
                        <a:spcBef>
                          <a:spcPts val="0"/>
                        </a:spcBef>
                        <a:spcAft>
                          <a:spcPts val="600"/>
                        </a:spcAft>
                      </a:pPr>
                      <a:r>
                        <a:rPr lang="en-US" sz="1000" kern="1400" dirty="0" smtClean="0">
                          <a:ln>
                            <a:noFill/>
                          </a:ln>
                          <a:solidFill>
                            <a:srgbClr val="000000"/>
                          </a:solidFill>
                          <a:effectLst/>
                          <a:latin typeface="Calibri" panose="020F0502020204030204" pitchFamily="34" charset="0"/>
                        </a:rPr>
                        <a:t>Killer</a:t>
                      </a: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Destroyer</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US" sz="1000" kern="1400" dirty="0" smtClean="0">
                          <a:ln>
                            <a:noFill/>
                          </a:ln>
                          <a:solidFill>
                            <a:srgbClr val="000000"/>
                          </a:solidFill>
                          <a:effectLst/>
                          <a:latin typeface="Calibri" panose="020F0502020204030204" pitchFamily="34" charset="0"/>
                        </a:rPr>
                        <a:t>Tough</a:t>
                      </a:r>
                    </a:p>
                    <a:p>
                      <a:pPr marR="0" indent="0" algn="l" rtl="0">
                        <a:lnSpc>
                          <a:spcPct val="119000"/>
                        </a:lnSpc>
                        <a:spcBef>
                          <a:spcPts val="0"/>
                        </a:spcBef>
                        <a:spcAft>
                          <a:spcPts val="600"/>
                        </a:spcAft>
                      </a:pP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Strong</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406334"/>
                  </a:ext>
                </a:extLst>
              </a:tr>
              <a:tr h="186748">
                <a:tc>
                  <a:txBody>
                    <a:bodyPr/>
                    <a:lstStyle/>
                    <a:p>
                      <a:pPr marR="0" indent="0" algn="l" rtl="0">
                        <a:lnSpc>
                          <a:spcPct val="119000"/>
                        </a:lnSpc>
                        <a:spcBef>
                          <a:spcPts val="0"/>
                        </a:spcBef>
                        <a:spcAft>
                          <a:spcPts val="600"/>
                        </a:spcAft>
                      </a:pPr>
                      <a:r>
                        <a:rPr lang="en-US" sz="1000" kern="1400" dirty="0" smtClean="0">
                          <a:ln>
                            <a:noFill/>
                          </a:ln>
                          <a:solidFill>
                            <a:srgbClr val="000000"/>
                          </a:solidFill>
                          <a:effectLst/>
                          <a:latin typeface="Calibri" panose="020F0502020204030204" pitchFamily="34" charset="0"/>
                        </a:rPr>
                        <a:t>Expect</a:t>
                      </a: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Anticipate</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US" sz="1000" kern="1400" dirty="0" smtClean="0">
                          <a:ln>
                            <a:noFill/>
                          </a:ln>
                          <a:solidFill>
                            <a:srgbClr val="000000"/>
                          </a:solidFill>
                          <a:effectLst/>
                          <a:latin typeface="Calibri" panose="020F0502020204030204" pitchFamily="34" charset="0"/>
                        </a:rPr>
                        <a:t>Scratchy</a:t>
                      </a:r>
                    </a:p>
                    <a:p>
                      <a:pPr marR="0" indent="0" algn="l" rtl="0">
                        <a:lnSpc>
                          <a:spcPct val="119000"/>
                        </a:lnSpc>
                        <a:spcBef>
                          <a:spcPts val="0"/>
                        </a:spcBef>
                        <a:spcAft>
                          <a:spcPts val="600"/>
                        </a:spcAft>
                      </a:pP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Rough</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676158"/>
                  </a:ext>
                </a:extLst>
              </a:tr>
              <a:tr h="186748">
                <a:tc>
                  <a:txBody>
                    <a:bodyPr/>
                    <a:lstStyle/>
                    <a:p>
                      <a:pPr marR="0" indent="0" algn="l" rtl="0">
                        <a:lnSpc>
                          <a:spcPct val="119000"/>
                        </a:lnSpc>
                        <a:spcBef>
                          <a:spcPts val="0"/>
                        </a:spcBef>
                        <a:spcAft>
                          <a:spcPts val="600"/>
                        </a:spcAft>
                      </a:pPr>
                      <a:r>
                        <a:rPr lang="en-US" sz="1000" kern="1400" dirty="0" smtClean="0">
                          <a:ln>
                            <a:noFill/>
                          </a:ln>
                          <a:solidFill>
                            <a:srgbClr val="000000"/>
                          </a:solidFill>
                          <a:effectLst/>
                          <a:latin typeface="Calibri" panose="020F0502020204030204" pitchFamily="34" charset="0"/>
                        </a:rPr>
                        <a:t>Surface</a:t>
                      </a: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Exterior</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US" sz="1000" kern="1400" dirty="0" smtClean="0">
                          <a:ln>
                            <a:noFill/>
                          </a:ln>
                          <a:solidFill>
                            <a:srgbClr val="000000"/>
                          </a:solidFill>
                          <a:effectLst/>
                          <a:latin typeface="Calibri" panose="020F0502020204030204" pitchFamily="34" charset="0"/>
                        </a:rPr>
                        <a:t>Jaws</a:t>
                      </a:r>
                    </a:p>
                    <a:p>
                      <a:pPr marR="0" indent="0" algn="l" rtl="0">
                        <a:lnSpc>
                          <a:spcPct val="119000"/>
                        </a:lnSpc>
                        <a:spcBef>
                          <a:spcPts val="0"/>
                        </a:spcBef>
                        <a:spcAft>
                          <a:spcPts val="600"/>
                        </a:spcAft>
                      </a:pP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Jawbone</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010981"/>
                  </a:ext>
                </a:extLst>
              </a:tr>
              <a:tr h="186748">
                <a:tc>
                  <a:txBody>
                    <a:bodyPr/>
                    <a:lstStyle/>
                    <a:p>
                      <a:pPr marR="0" indent="0" algn="l" rtl="0">
                        <a:lnSpc>
                          <a:spcPct val="119000"/>
                        </a:lnSpc>
                        <a:spcBef>
                          <a:spcPts val="0"/>
                        </a:spcBef>
                        <a:spcAft>
                          <a:spcPts val="600"/>
                        </a:spcAft>
                      </a:pPr>
                      <a:r>
                        <a:rPr lang="en-US" sz="1000" kern="1400" dirty="0" smtClean="0">
                          <a:ln>
                            <a:noFill/>
                          </a:ln>
                          <a:solidFill>
                            <a:srgbClr val="000000"/>
                          </a:solidFill>
                          <a:effectLst/>
                          <a:latin typeface="Calibri" panose="020F0502020204030204" pitchFamily="34" charset="0"/>
                        </a:rPr>
                        <a:t>Patterned</a:t>
                      </a: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Decorated</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US" sz="1000" kern="1400" dirty="0" smtClean="0">
                          <a:ln>
                            <a:noFill/>
                          </a:ln>
                          <a:solidFill>
                            <a:srgbClr val="000000"/>
                          </a:solidFill>
                          <a:effectLst/>
                          <a:latin typeface="Calibri" panose="020F0502020204030204" pitchFamily="34" charset="0"/>
                        </a:rPr>
                        <a:t>Teeth</a:t>
                      </a:r>
                    </a:p>
                    <a:p>
                      <a:pPr marR="0" indent="0" algn="l" rtl="0">
                        <a:lnSpc>
                          <a:spcPct val="119000"/>
                        </a:lnSpc>
                        <a:spcBef>
                          <a:spcPts val="0"/>
                        </a:spcBef>
                        <a:spcAft>
                          <a:spcPts val="600"/>
                        </a:spcAft>
                      </a:pP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Fangs</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053311"/>
                  </a:ext>
                </a:extLst>
              </a:tr>
              <a:tr h="320239">
                <a:tc>
                  <a:txBody>
                    <a:bodyPr/>
                    <a:lstStyle/>
                    <a:p>
                      <a:pPr marR="0" indent="0" algn="l" rtl="0">
                        <a:lnSpc>
                          <a:spcPct val="119000"/>
                        </a:lnSpc>
                        <a:spcBef>
                          <a:spcPts val="0"/>
                        </a:spcBef>
                        <a:spcAft>
                          <a:spcPts val="600"/>
                        </a:spcAft>
                      </a:pPr>
                      <a:r>
                        <a:rPr lang="en-US" sz="1000" kern="1400" dirty="0" smtClean="0">
                          <a:ln>
                            <a:noFill/>
                          </a:ln>
                          <a:solidFill>
                            <a:srgbClr val="000000"/>
                          </a:solidFill>
                          <a:effectLst/>
                          <a:latin typeface="Calibri" panose="020F0502020204030204" pitchFamily="34" charset="0"/>
                        </a:rPr>
                        <a:t>Vision</a:t>
                      </a: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Sight</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US" sz="1000" kern="1400" dirty="0" smtClean="0">
                          <a:ln>
                            <a:noFill/>
                          </a:ln>
                          <a:solidFill>
                            <a:srgbClr val="000000"/>
                          </a:solidFill>
                          <a:effectLst/>
                          <a:latin typeface="Calibri" panose="020F0502020204030204" pitchFamily="34" charset="0"/>
                        </a:rPr>
                        <a:t>Skeleton</a:t>
                      </a:r>
                    </a:p>
                    <a:p>
                      <a:pPr marR="0" indent="0" algn="l" rtl="0">
                        <a:lnSpc>
                          <a:spcPct val="119000"/>
                        </a:lnSpc>
                        <a:spcBef>
                          <a:spcPts val="0"/>
                        </a:spcBef>
                        <a:spcAft>
                          <a:spcPts val="600"/>
                        </a:spcAft>
                      </a:pP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Shell</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548869"/>
                  </a:ext>
                </a:extLst>
              </a:tr>
              <a:tr h="186748">
                <a:tc>
                  <a:txBody>
                    <a:bodyPr/>
                    <a:lstStyle/>
                    <a:p>
                      <a:pPr marR="0" indent="0" algn="l" rtl="0">
                        <a:lnSpc>
                          <a:spcPct val="119000"/>
                        </a:lnSpc>
                        <a:spcBef>
                          <a:spcPts val="0"/>
                        </a:spcBef>
                        <a:spcAft>
                          <a:spcPts val="600"/>
                        </a:spcAft>
                      </a:pPr>
                      <a:r>
                        <a:rPr lang="en-US" sz="1000" kern="1400" dirty="0" smtClean="0">
                          <a:ln>
                            <a:noFill/>
                          </a:ln>
                          <a:solidFill>
                            <a:srgbClr val="000000"/>
                          </a:solidFill>
                          <a:effectLst/>
                          <a:latin typeface="Calibri" panose="020F0502020204030204" pitchFamily="34" charset="0"/>
                        </a:rPr>
                        <a:t>Tail</a:t>
                      </a: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Back end</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167756"/>
                  </a:ext>
                </a:extLst>
              </a:tr>
              <a:tr h="186748">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US" sz="1000" kern="1400" dirty="0" smtClean="0">
                          <a:ln>
                            <a:noFill/>
                          </a:ln>
                          <a:solidFill>
                            <a:srgbClr val="000000"/>
                          </a:solidFill>
                          <a:effectLst/>
                          <a:latin typeface="Calibri" panose="020F0502020204030204" pitchFamily="34" charset="0"/>
                        </a:rPr>
                        <a:t>Species</a:t>
                      </a:r>
                    </a:p>
                    <a:p>
                      <a:pPr marR="0" indent="0" algn="l" rtl="0">
                        <a:lnSpc>
                          <a:spcPct val="119000"/>
                        </a:lnSpc>
                        <a:spcBef>
                          <a:spcPts val="0"/>
                        </a:spcBef>
                        <a:spcAft>
                          <a:spcPts val="600"/>
                        </a:spcAft>
                      </a:pP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r>
                        <a:rPr lang="en-US" sz="900" kern="1400" dirty="0" smtClean="0">
                          <a:ln>
                            <a:noFill/>
                          </a:ln>
                          <a:solidFill>
                            <a:srgbClr val="000000"/>
                          </a:solidFill>
                          <a:effectLst/>
                          <a:latin typeface="Calibri" panose="020F0502020204030204" pitchFamily="34" charset="0"/>
                        </a:rPr>
                        <a:t>Type</a:t>
                      </a:r>
                      <a:endParaRPr lang="en-US" sz="9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0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7"/>
                    </a:solidFill>
                  </a:tcPr>
                </a:tc>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21780" marR="21780" marT="21780" marB="21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902876"/>
                  </a:ext>
                </a:extLst>
              </a:tr>
            </a:tbl>
          </a:graphicData>
        </a:graphic>
      </p:graphicFrame>
      <p:sp>
        <p:nvSpPr>
          <p:cNvPr id="4" name="Control 1"/>
          <p:cNvSpPr>
            <a:spLocks noChangeArrowheads="1" noChangeShapeType="1"/>
          </p:cNvSpPr>
          <p:nvPr/>
        </p:nvSpPr>
        <p:spPr bwMode="auto">
          <a:xfrm>
            <a:off x="3604513" y="4656691"/>
            <a:ext cx="3657600" cy="71389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19" name="Picture 2" descr="Surprising Sharks (Nature Storybooks) : Davies, Nicola, Croft, James:  Amazon.co.uk: Boo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3167" y="1310872"/>
            <a:ext cx="582994" cy="6506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Somebody Swallowed Stanley | Teaching Ide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9171" y="1315060"/>
            <a:ext cx="729443" cy="65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89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9527" y="997527"/>
            <a:ext cx="3796146" cy="1154546"/>
          </a:xfrm>
          <a:prstGeom prst="rect">
            <a:avLst/>
          </a:prstGeom>
          <a:noFill/>
        </p:spPr>
        <p:txBody>
          <a:bodyPr wrap="square" rtlCol="0">
            <a:spAutoFit/>
          </a:bodyPr>
          <a:lstStyle/>
          <a:p>
            <a:endParaRPr lang="en-GB" dirty="0"/>
          </a:p>
        </p:txBody>
      </p:sp>
      <p:sp>
        <p:nvSpPr>
          <p:cNvPr id="8" name="TextBox 7"/>
          <p:cNvSpPr txBox="1"/>
          <p:nvPr/>
        </p:nvSpPr>
        <p:spPr>
          <a:xfrm>
            <a:off x="7190525" y="2483016"/>
            <a:ext cx="4839822" cy="3539430"/>
          </a:xfrm>
          <a:prstGeom prst="rect">
            <a:avLst/>
          </a:prstGeom>
          <a:noFill/>
          <a:ln w="28575">
            <a:solidFill>
              <a:schemeClr val="accent6">
                <a:lumMod val="75000"/>
              </a:schemeClr>
            </a:solidFill>
          </a:ln>
        </p:spPr>
        <p:txBody>
          <a:bodyPr wrap="square" rtlCol="0">
            <a:spAutoFit/>
          </a:bodyPr>
          <a:lstStyle/>
          <a:p>
            <a:r>
              <a:rPr lang="en-GB" sz="1400" dirty="0">
                <a:latin typeface="Arial" panose="020B0604020202020204" pitchFamily="34" charset="0"/>
                <a:cs typeface="Arial" panose="020B0604020202020204" pitchFamily="34" charset="0"/>
              </a:rPr>
              <a:t>Forest School sessions offer the opportunity for children to become completely immersed in the natural environment, develop their physical, problem-solving and communication skills. </a:t>
            </a:r>
          </a:p>
          <a:p>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Forest School will take place every </a:t>
            </a:r>
            <a:r>
              <a:rPr lang="en-GB" sz="1400" b="1" dirty="0" smtClean="0">
                <a:latin typeface="Arial" panose="020B0604020202020204" pitchFamily="34" charset="0"/>
                <a:cs typeface="Arial" panose="020B0604020202020204" pitchFamily="34" charset="0"/>
              </a:rPr>
              <a:t>Wednesday</a:t>
            </a:r>
            <a:r>
              <a:rPr lang="en-GB" sz="1400" b="1" dirty="0" smtClean="0">
                <a:latin typeface="Arial" panose="020B0604020202020204" pitchFamily="34" charset="0"/>
                <a:cs typeface="Arial" panose="020B0604020202020204" pitchFamily="34" charset="0"/>
              </a:rPr>
              <a:t>.</a:t>
            </a:r>
            <a:endParaRPr lang="en-GB" sz="1400" b="1"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Please </a:t>
            </a:r>
            <a:r>
              <a:rPr lang="en-GB" sz="1400" dirty="0">
                <a:latin typeface="Arial" panose="020B0604020202020204" pitchFamily="34" charset="0"/>
                <a:cs typeface="Arial" panose="020B0604020202020204" pitchFamily="34" charset="0"/>
              </a:rPr>
              <a:t>ensure that your child wears comfortable and appropriate clothing on </a:t>
            </a:r>
            <a:r>
              <a:rPr lang="en-GB" sz="1400" dirty="0" smtClean="0">
                <a:latin typeface="Arial" panose="020B0604020202020204" pitchFamily="34" charset="0"/>
                <a:cs typeface="Arial" panose="020B0604020202020204" pitchFamily="34" charset="0"/>
              </a:rPr>
              <a:t>this day. Children’s </a:t>
            </a:r>
            <a:r>
              <a:rPr lang="en-GB" sz="1400" dirty="0">
                <a:latin typeface="Arial" panose="020B0604020202020204" pitchFamily="34" charset="0"/>
                <a:cs typeface="Arial" panose="020B0604020202020204" pitchFamily="34" charset="0"/>
              </a:rPr>
              <a:t>legs and arms must be covered so long sleeves and trousers or leggings are a must. We will provide children with waterproof suits. We have some spare wellies, but not enough for everyone, so if your child has a pair at home, we would appreciate you sending them in. </a:t>
            </a:r>
            <a:r>
              <a:rPr lang="en-GB" sz="1400" dirty="0" smtClean="0">
                <a:latin typeface="Arial" panose="020B0604020202020204" pitchFamily="34" charset="0"/>
                <a:cs typeface="Arial" panose="020B0604020202020204" pitchFamily="34" charset="0"/>
              </a:rPr>
              <a:t>Children can leave wellies at school as these are use daily. </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It is important that they are prepared for all weathers as we will always be going outside. </a:t>
            </a:r>
          </a:p>
        </p:txBody>
      </p:sp>
      <p:pic>
        <p:nvPicPr>
          <p:cNvPr id="9" name="Picture 8"/>
          <p:cNvPicPr>
            <a:picLocks noChangeAspect="1"/>
          </p:cNvPicPr>
          <p:nvPr/>
        </p:nvPicPr>
        <p:blipFill>
          <a:blip r:embed="rId2"/>
          <a:stretch>
            <a:fillRect/>
          </a:stretch>
        </p:blipFill>
        <p:spPr>
          <a:xfrm>
            <a:off x="7190525" y="654490"/>
            <a:ext cx="4793673" cy="1720797"/>
          </a:xfrm>
          <a:prstGeom prst="rect">
            <a:avLst/>
          </a:prstGeom>
        </p:spPr>
      </p:pic>
      <p:pic>
        <p:nvPicPr>
          <p:cNvPr id="10" name="Picture 9"/>
          <p:cNvPicPr>
            <a:picLocks noChangeAspect="1"/>
          </p:cNvPicPr>
          <p:nvPr/>
        </p:nvPicPr>
        <p:blipFill>
          <a:blip r:embed="rId3"/>
          <a:stretch>
            <a:fillRect/>
          </a:stretch>
        </p:blipFill>
        <p:spPr>
          <a:xfrm>
            <a:off x="11221398" y="3167995"/>
            <a:ext cx="630608" cy="630608"/>
          </a:xfrm>
          <a:prstGeom prst="rect">
            <a:avLst/>
          </a:prstGeom>
        </p:spPr>
      </p:pic>
      <p:pic>
        <p:nvPicPr>
          <p:cNvPr id="12" name="Picture 11"/>
          <p:cNvPicPr>
            <a:picLocks noChangeAspect="1"/>
          </p:cNvPicPr>
          <p:nvPr/>
        </p:nvPicPr>
        <p:blipFill>
          <a:blip r:embed="rId4"/>
          <a:stretch>
            <a:fillRect/>
          </a:stretch>
        </p:blipFill>
        <p:spPr>
          <a:xfrm>
            <a:off x="8896681" y="3179889"/>
            <a:ext cx="833654" cy="419157"/>
          </a:xfrm>
          <a:prstGeom prst="rect">
            <a:avLst/>
          </a:prstGeom>
        </p:spPr>
      </p:pic>
      <p:sp>
        <p:nvSpPr>
          <p:cNvPr id="13" name="TextBox 12"/>
          <p:cNvSpPr txBox="1"/>
          <p:nvPr/>
        </p:nvSpPr>
        <p:spPr>
          <a:xfrm>
            <a:off x="5058494" y="6146468"/>
            <a:ext cx="6978073" cy="584775"/>
          </a:xfrm>
          <a:prstGeom prst="rect">
            <a:avLst/>
          </a:prstGeom>
          <a:noFill/>
          <a:ln w="28575">
            <a:solidFill>
              <a:srgbClr val="7030A0"/>
            </a:solidFill>
          </a:ln>
        </p:spPr>
        <p:txBody>
          <a:bodyPr wrap="square" rtlCol="0">
            <a:spAutoFit/>
          </a:bodyPr>
          <a:lstStyle/>
          <a:p>
            <a:r>
              <a:rPr lang="en-GB" sz="1400" dirty="0">
                <a:latin typeface="Arial" panose="020B0604020202020204" pitchFamily="34" charset="0"/>
                <a:cs typeface="Arial" panose="020B0604020202020204" pitchFamily="34" charset="0"/>
              </a:rPr>
              <a:t>Please can we remind parents and carers to put your child’s name in their jumpers and </a:t>
            </a:r>
            <a:r>
              <a:rPr lang="en-GB" sz="1400" dirty="0" smtClean="0">
                <a:latin typeface="Arial" panose="020B0604020202020204" pitchFamily="34" charset="0"/>
                <a:cs typeface="Arial" panose="020B0604020202020204" pitchFamily="34" charset="0"/>
              </a:rPr>
              <a:t>cardigans as this makes it easier-  Thank </a:t>
            </a:r>
            <a:r>
              <a:rPr lang="en-GB" sz="1400"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a:t>
            </a:r>
          </a:p>
        </p:txBody>
      </p:sp>
      <p:sp>
        <p:nvSpPr>
          <p:cNvPr id="16" name="TextBox 15"/>
          <p:cNvSpPr txBox="1"/>
          <p:nvPr/>
        </p:nvSpPr>
        <p:spPr>
          <a:xfrm>
            <a:off x="165196" y="654490"/>
            <a:ext cx="3977913" cy="2139047"/>
          </a:xfrm>
          <a:prstGeom prst="rect">
            <a:avLst/>
          </a:prstGeom>
          <a:noFill/>
          <a:ln w="28575">
            <a:solidFill>
              <a:srgbClr val="7030A0"/>
            </a:solidFill>
          </a:ln>
        </p:spPr>
        <p:txBody>
          <a:bodyPr wrap="square" rtlCol="0">
            <a:spAutoFit/>
          </a:bodyPr>
          <a:lstStyle/>
          <a:p>
            <a:r>
              <a:rPr lang="en-GB" sz="1100" dirty="0" smtClean="0">
                <a:latin typeface="Arial" panose="020B0604020202020204" pitchFamily="34" charset="0"/>
                <a:cs typeface="Arial" panose="020B0604020202020204" pitchFamily="34" charset="0"/>
              </a:rPr>
              <a:t>Welcome back to Reception!</a:t>
            </a: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We hope you have had relaxing and fun time with your families over the Holidays and are excited and ready for the new term ahead. </a:t>
            </a:r>
          </a:p>
          <a:p>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We are really looking forward to having you back in school. </a:t>
            </a: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If you have any questions or concerns, please do not hesitate to talk to a member of the reception team on the door or message via Class Dojo. </a:t>
            </a:r>
          </a:p>
          <a:p>
            <a:endParaRPr lang="en-GB"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F36A775-CA06-4AAA-98BE-FA1C041D0CE0}"/>
              </a:ext>
            </a:extLst>
          </p:cNvPr>
          <p:cNvSpPr txBox="1"/>
          <p:nvPr/>
        </p:nvSpPr>
        <p:spPr>
          <a:xfrm>
            <a:off x="155834" y="2822445"/>
            <a:ext cx="3986833" cy="3647152"/>
          </a:xfrm>
          <a:prstGeom prst="rect">
            <a:avLst/>
          </a:prstGeom>
          <a:noFill/>
          <a:ln w="28575">
            <a:solidFill>
              <a:srgbClr val="00B050"/>
            </a:solidFill>
          </a:ln>
        </p:spPr>
        <p:txBody>
          <a:bodyPr wrap="square" rtlCol="0">
            <a:spAutoFit/>
          </a:bodyPr>
          <a:lstStyle/>
          <a:p>
            <a:pPr algn="ctr"/>
            <a:r>
              <a:rPr lang="en-GB" b="1" u="sng" dirty="0">
                <a:latin typeface="Arial" panose="020B0604020202020204" pitchFamily="34" charset="0"/>
                <a:cs typeface="Arial" panose="020B0604020202020204" pitchFamily="34" charset="0"/>
              </a:rPr>
              <a:t>Home </a:t>
            </a:r>
            <a:r>
              <a:rPr lang="en-GB" b="1" u="sng" dirty="0" smtClean="0">
                <a:latin typeface="Arial" panose="020B0604020202020204" pitchFamily="34" charset="0"/>
                <a:cs typeface="Arial" panose="020B0604020202020204" pitchFamily="34" charset="0"/>
              </a:rPr>
              <a:t>Learning</a:t>
            </a:r>
          </a:p>
          <a:p>
            <a:endParaRPr lang="en-GB" sz="1000" b="1" dirty="0">
              <a:latin typeface="Arial" panose="020B0604020202020204" pitchFamily="34" charset="0"/>
              <a:cs typeface="Arial" panose="020B0604020202020204" pitchFamily="34" charset="0"/>
            </a:endParaRPr>
          </a:p>
          <a:p>
            <a:pPr algn="ctr"/>
            <a:endParaRPr lang="en-GB" sz="1000" b="1" dirty="0" smtClean="0">
              <a:latin typeface="Arial" panose="020B0604020202020204" pitchFamily="34" charset="0"/>
              <a:cs typeface="Arial" panose="020B0604020202020204" pitchFamily="34" charset="0"/>
            </a:endParaRPr>
          </a:p>
          <a:p>
            <a:pPr algn="ctr"/>
            <a:endParaRPr lang="en-GB" sz="1000" b="1" dirty="0" smtClean="0">
              <a:latin typeface="Arial" panose="020B0604020202020204" pitchFamily="34" charset="0"/>
              <a:cs typeface="Arial" panose="020B0604020202020204" pitchFamily="34" charset="0"/>
            </a:endParaRPr>
          </a:p>
          <a:p>
            <a:endParaRPr lang="en-GB" sz="1100" b="1" dirty="0" smtClean="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sz="1100" b="1" dirty="0" smtClean="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sz="1100" b="1" dirty="0" smtClean="0">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We will be talking about caring for our immediate environment this half term. Can you be the recycling monitor at your home? Can you find out what you can recycle at home and can you help the people who look after you to recycle at home? Which bins do the different types of rubbish go in?</a:t>
            </a:r>
            <a:endParaRPr lang="en-GB" sz="16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2909223" y="192852"/>
            <a:ext cx="466017" cy="432730"/>
          </a:xfrm>
          <a:prstGeom prst="rect">
            <a:avLst/>
          </a:prstGeom>
        </p:spPr>
      </p:pic>
      <p:pic>
        <p:nvPicPr>
          <p:cNvPr id="15" name="Picture 14"/>
          <p:cNvPicPr>
            <a:picLocks noChangeAspect="1"/>
          </p:cNvPicPr>
          <p:nvPr/>
        </p:nvPicPr>
        <p:blipFill>
          <a:blip r:embed="rId5"/>
          <a:stretch>
            <a:fillRect/>
          </a:stretch>
        </p:blipFill>
        <p:spPr>
          <a:xfrm>
            <a:off x="8847491" y="157104"/>
            <a:ext cx="466017" cy="432730"/>
          </a:xfrm>
          <a:prstGeom prst="rect">
            <a:avLst/>
          </a:prstGeom>
        </p:spPr>
      </p:pic>
      <p:sp>
        <p:nvSpPr>
          <p:cNvPr id="18" name="TextBox 17"/>
          <p:cNvSpPr txBox="1"/>
          <p:nvPr/>
        </p:nvSpPr>
        <p:spPr>
          <a:xfrm>
            <a:off x="4333844" y="654490"/>
            <a:ext cx="2666392" cy="3231654"/>
          </a:xfrm>
          <a:prstGeom prst="rect">
            <a:avLst/>
          </a:prstGeom>
          <a:noFill/>
          <a:ln w="28575">
            <a:solidFill>
              <a:srgbClr val="7030A0"/>
            </a:solidFill>
          </a:ln>
        </p:spPr>
        <p:txBody>
          <a:bodyPr wrap="square" rtlCol="0">
            <a:spAutoFit/>
          </a:bodyPr>
          <a:lstStyle/>
          <a:p>
            <a:pPr algn="ctr"/>
            <a:r>
              <a:rPr lang="en-GB" sz="1200" u="sng" dirty="0" smtClean="0">
                <a:latin typeface="Arial" panose="020B0604020202020204" pitchFamily="34" charset="0"/>
                <a:cs typeface="Arial" panose="020B0604020202020204" pitchFamily="34" charset="0"/>
              </a:rPr>
              <a:t>EBooks</a:t>
            </a:r>
            <a:endParaRPr lang="en-GB" sz="1200" u="sng" dirty="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Your child will be set a new reading book on Collins eBooks. Your child's details were sent out to you last term. It is so important that you are reading at home with your child as much as possible. As a school we can accessed reports to see who has accessed the books and how long a child has spent reading the book. Please read frequently with your child at home. </a:t>
            </a:r>
          </a:p>
          <a:p>
            <a:r>
              <a:rPr lang="en-GB" sz="1200" dirty="0" smtClean="0">
                <a:latin typeface="Arial" panose="020B0604020202020204" pitchFamily="34" charset="0"/>
                <a:cs typeface="Arial" panose="020B0604020202020204" pitchFamily="34" charset="0"/>
              </a:rPr>
              <a:t>If you have any issues accessing the eBooks, please let a staff member know. </a:t>
            </a:r>
          </a:p>
          <a:p>
            <a:endParaRPr lang="en-GB" sz="1200" dirty="0">
              <a:latin typeface="Arial" panose="020B0604020202020204" pitchFamily="34" charset="0"/>
              <a:cs typeface="Arial" panose="020B0604020202020204" pitchFamily="34" charset="0"/>
            </a:endParaRPr>
          </a:p>
        </p:txBody>
      </p:sp>
      <p:sp>
        <p:nvSpPr>
          <p:cNvPr id="19" name="Rectangle 18"/>
          <p:cNvSpPr/>
          <p:nvPr/>
        </p:nvSpPr>
        <p:spPr>
          <a:xfrm>
            <a:off x="3373278" y="131270"/>
            <a:ext cx="5476179" cy="523220"/>
          </a:xfrm>
          <a:prstGeom prst="rect">
            <a:avLst/>
          </a:prstGeom>
          <a:effectLst>
            <a:softEdge rad="127000"/>
          </a:effectLst>
        </p:spPr>
        <p:txBody>
          <a:bodyPr wrap="none">
            <a:spAutoFit/>
          </a:bodyPr>
          <a:lstStyle/>
          <a:p>
            <a:pPr lvl="0" algn="ctr" eaLnBrk="0" fontAlgn="base" hangingPunct="0">
              <a:spcBef>
                <a:spcPct val="0"/>
              </a:spcBef>
              <a:spcAft>
                <a:spcPct val="0"/>
              </a:spcAft>
            </a:pPr>
            <a:r>
              <a:rPr lang="en-GB" altLang="en-US" sz="2800" b="1" dirty="0" smtClean="0">
                <a:solidFill>
                  <a:srgbClr val="00B050"/>
                </a:solidFill>
                <a:latin typeface="Arial" panose="020B0604020202020204" pitchFamily="34" charset="0"/>
                <a:ea typeface="Calibri" panose="020F0502020204030204" pitchFamily="34" charset="0"/>
                <a:cs typeface="Arial" panose="020B0604020202020204" pitchFamily="34" charset="0"/>
              </a:rPr>
              <a:t>Daisies </a:t>
            </a:r>
            <a:r>
              <a:rPr lang="en-GB" altLang="en-US" sz="2800" b="1" dirty="0">
                <a:solidFill>
                  <a:srgbClr val="00B050"/>
                </a:solidFill>
                <a:latin typeface="Arial" panose="020B0604020202020204" pitchFamily="34" charset="0"/>
                <a:ea typeface="Calibri" panose="020F0502020204030204" pitchFamily="34" charset="0"/>
                <a:cs typeface="Arial" panose="020B0604020202020204" pitchFamily="34" charset="0"/>
              </a:rPr>
              <a:t>Learning for </a:t>
            </a:r>
            <a:r>
              <a:rPr lang="en-GB" altLang="en-US" sz="2800" b="1" dirty="0" smtClean="0">
                <a:solidFill>
                  <a:srgbClr val="00B050"/>
                </a:solidFill>
                <a:latin typeface="Arial" panose="020B0604020202020204" pitchFamily="34" charset="0"/>
                <a:ea typeface="Calibri" panose="020F0502020204030204" pitchFamily="34" charset="0"/>
                <a:cs typeface="Arial" panose="020B0604020202020204" pitchFamily="34" charset="0"/>
              </a:rPr>
              <a:t>Summer 1</a:t>
            </a:r>
            <a:endParaRPr kumimoji="0" lang="en-GB" altLang="en-US" sz="2000" b="1" i="0" u="none" strike="noStrike" cap="none" normalizeH="0" baseline="0" dirty="0">
              <a:ln>
                <a:noFill/>
              </a:ln>
              <a:solidFill>
                <a:srgbClr val="00B050"/>
              </a:solidFill>
              <a:effectLst/>
              <a:latin typeface="Arial" panose="020B0604020202020204" pitchFamily="34" charset="0"/>
            </a:endParaRPr>
          </a:p>
        </p:txBody>
      </p:sp>
      <p:sp>
        <p:nvSpPr>
          <p:cNvPr id="22" name="TextBox 21"/>
          <p:cNvSpPr txBox="1"/>
          <p:nvPr/>
        </p:nvSpPr>
        <p:spPr>
          <a:xfrm>
            <a:off x="4331244" y="3963088"/>
            <a:ext cx="2651314" cy="892552"/>
          </a:xfrm>
          <a:prstGeom prst="rect">
            <a:avLst/>
          </a:prstGeom>
          <a:noFill/>
          <a:ln w="28575">
            <a:solidFill>
              <a:srgbClr val="7030A0"/>
            </a:solidFill>
          </a:ln>
        </p:spPr>
        <p:txBody>
          <a:bodyPr wrap="square" rtlCol="0">
            <a:spAutoFit/>
          </a:bodyPr>
          <a:lstStyle/>
          <a:p>
            <a:pPr algn="ctr"/>
            <a:r>
              <a:rPr lang="en-GB" sz="1200" u="sng" dirty="0" smtClean="0">
                <a:latin typeface="Arial" panose="020B0604020202020204" pitchFamily="34" charset="0"/>
                <a:cs typeface="Arial" panose="020B0604020202020204" pitchFamily="34" charset="0"/>
              </a:rPr>
              <a:t>PE</a:t>
            </a:r>
          </a:p>
          <a:p>
            <a:r>
              <a:rPr lang="en-GB" sz="1200" dirty="0" smtClean="0">
                <a:latin typeface="Arial" panose="020B0604020202020204" pitchFamily="34" charset="0"/>
                <a:cs typeface="Arial" panose="020B0604020202020204" pitchFamily="34" charset="0"/>
              </a:rPr>
              <a:t>Children are to come to school in their PE kits on </a:t>
            </a:r>
            <a:r>
              <a:rPr lang="en-GB" sz="1400" b="1" dirty="0" smtClean="0">
                <a:latin typeface="Arial" panose="020B0604020202020204" pitchFamily="34" charset="0"/>
                <a:cs typeface="Arial" panose="020B0604020202020204" pitchFamily="34" charset="0"/>
              </a:rPr>
              <a:t>Mondays</a:t>
            </a:r>
            <a:r>
              <a:rPr lang="en-GB" sz="1200" dirty="0" smtClean="0">
                <a:latin typeface="Arial" panose="020B0604020202020204" pitchFamily="34" charset="0"/>
                <a:cs typeface="Arial" panose="020B0604020202020204" pitchFamily="34" charset="0"/>
              </a:rPr>
              <a:t> and  </a:t>
            </a:r>
            <a:r>
              <a:rPr lang="en-GB" sz="1400" b="1" dirty="0" smtClean="0">
                <a:latin typeface="Arial" panose="020B0604020202020204" pitchFamily="34" charset="0"/>
                <a:cs typeface="Arial" panose="020B0604020202020204" pitchFamily="34" charset="0"/>
              </a:rPr>
              <a:t>Tuesdays</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6"/>
          <a:stretch>
            <a:fillRect/>
          </a:stretch>
        </p:blipFill>
        <p:spPr>
          <a:xfrm>
            <a:off x="4321863" y="4932584"/>
            <a:ext cx="2666392" cy="972124"/>
          </a:xfrm>
          <a:prstGeom prst="rect">
            <a:avLst/>
          </a:prstGeom>
        </p:spPr>
      </p:pic>
      <p:pic>
        <p:nvPicPr>
          <p:cNvPr id="3078" name="Picture 6" descr="Agile Recycling Bins, 60L or 70L | Unisan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439" y="3205555"/>
            <a:ext cx="1509255" cy="100636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8 ways to be a better recycler | BBC Good Foo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24670" y="3190189"/>
            <a:ext cx="2043466" cy="102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598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990</Words>
  <Application>Microsoft Office PowerPoint</Application>
  <PresentationFormat>Widescreen</PresentationFormat>
  <Paragraphs>114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Ward.S</dc:creator>
  <cp:lastModifiedBy>Clough,L</cp:lastModifiedBy>
  <cp:revision>72</cp:revision>
  <dcterms:created xsi:type="dcterms:W3CDTF">2022-10-25T18:05:51Z</dcterms:created>
  <dcterms:modified xsi:type="dcterms:W3CDTF">2023-04-18T10:27:17Z</dcterms:modified>
</cp:coreProperties>
</file>