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AD8E-030F-4A7E-9909-5932B3741D03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953C0-E8E6-4B1B-93FB-CAE7A89E8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4243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AD8E-030F-4A7E-9909-5932B3741D03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953C0-E8E6-4B1B-93FB-CAE7A89E8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2528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AD8E-030F-4A7E-9909-5932B3741D03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953C0-E8E6-4B1B-93FB-CAE7A89E8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7566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AD8E-030F-4A7E-9909-5932B3741D03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953C0-E8E6-4B1B-93FB-CAE7A89E8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718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AD8E-030F-4A7E-9909-5932B3741D03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953C0-E8E6-4B1B-93FB-CAE7A89E8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1706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AD8E-030F-4A7E-9909-5932B3741D03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953C0-E8E6-4B1B-93FB-CAE7A89E8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6667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AD8E-030F-4A7E-9909-5932B3741D03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953C0-E8E6-4B1B-93FB-CAE7A89E8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6388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AD8E-030F-4A7E-9909-5932B3741D03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953C0-E8E6-4B1B-93FB-CAE7A89E8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7159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AD8E-030F-4A7E-9909-5932B3741D03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953C0-E8E6-4B1B-93FB-CAE7A89E8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255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AD8E-030F-4A7E-9909-5932B3741D03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953C0-E8E6-4B1B-93FB-CAE7A89E8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2501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8AD8E-030F-4A7E-9909-5932B3741D03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953C0-E8E6-4B1B-93FB-CAE7A89E8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4639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8AD8E-030F-4A7E-9909-5932B3741D03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953C0-E8E6-4B1B-93FB-CAE7A89E8B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246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31" Type="http://schemas.openxmlformats.org/officeDocument/2006/relationships/image" Target="../media/image30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jpg"/><Relationship Id="rId27" Type="http://schemas.openxmlformats.org/officeDocument/2006/relationships/image" Target="../media/image26.jpeg"/><Relationship Id="rId30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32" Type="http://schemas.openxmlformats.org/officeDocument/2006/relationships/image" Target="../media/image31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31" Type="http://schemas.openxmlformats.org/officeDocument/2006/relationships/image" Target="../media/image30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jpg"/><Relationship Id="rId27" Type="http://schemas.openxmlformats.org/officeDocument/2006/relationships/image" Target="../media/image26.jpeg"/><Relationship Id="rId30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Picture 8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1851" y="4850043"/>
            <a:ext cx="383064" cy="335181"/>
          </a:xfrm>
          <a:prstGeom prst="rect">
            <a:avLst/>
          </a:prstGeom>
        </p:spPr>
      </p:pic>
      <p:pic>
        <p:nvPicPr>
          <p:cNvPr id="86" name="Picture 8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3341" y="5980635"/>
            <a:ext cx="533400" cy="495300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908" y="5456782"/>
            <a:ext cx="397007" cy="397007"/>
          </a:xfrm>
          <a:prstGeom prst="rect">
            <a:avLst/>
          </a:prstGeom>
        </p:spPr>
      </p:pic>
      <p:pic>
        <p:nvPicPr>
          <p:cNvPr id="107" name="Picture 106"/>
          <p:cNvPicPr>
            <a:picLocks noChangeAspect="1"/>
          </p:cNvPicPr>
          <p:nvPr/>
        </p:nvPicPr>
        <p:blipFill rotWithShape="1">
          <a:blip r:embed="rId5"/>
          <a:srcRect l="554" t="26312" r="-554" b="22156"/>
          <a:stretch/>
        </p:blipFill>
        <p:spPr>
          <a:xfrm>
            <a:off x="7128744" y="3293391"/>
            <a:ext cx="423255" cy="218114"/>
          </a:xfrm>
          <a:prstGeom prst="rect">
            <a:avLst/>
          </a:prstGeom>
        </p:spPr>
      </p:pic>
      <p:pic>
        <p:nvPicPr>
          <p:cNvPr id="105" name="Picture 10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14031" y="2907215"/>
            <a:ext cx="290499" cy="341020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3853" y="5592790"/>
            <a:ext cx="480433" cy="480433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5002285" y="3224701"/>
            <a:ext cx="2000650" cy="1763486"/>
            <a:chOff x="4321773" y="2272937"/>
            <a:chExt cx="2000650" cy="1763486"/>
          </a:xfrm>
        </p:grpSpPr>
        <p:sp>
          <p:nvSpPr>
            <p:cNvPr id="4" name="Oval 3"/>
            <p:cNvSpPr/>
            <p:nvPr/>
          </p:nvSpPr>
          <p:spPr>
            <a:xfrm>
              <a:off x="4389120" y="2272937"/>
              <a:ext cx="1933303" cy="176348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SassoonPrimaryInfant" pitchFamily="2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321773" y="2611680"/>
              <a:ext cx="19463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SassoonPrimaryInfant" pitchFamily="2" charset="0"/>
                </a:rPr>
                <a:t>Electricity</a:t>
              </a:r>
              <a:endParaRPr lang="en-GB" dirty="0">
                <a:latin typeface="SassoonPrimaryInfant" pitchFamily="2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384663" y="1186541"/>
            <a:ext cx="9026434" cy="171996"/>
            <a:chOff x="1097280" y="1173478"/>
            <a:chExt cx="9026434" cy="171996"/>
          </a:xfrm>
        </p:grpSpPr>
        <p:cxnSp>
          <p:nvCxnSpPr>
            <p:cNvPr id="10" name="Straight Connector 9"/>
            <p:cNvCxnSpPr/>
            <p:nvPr/>
          </p:nvCxnSpPr>
          <p:spPr>
            <a:xfrm flipH="1">
              <a:off x="1097280" y="1345474"/>
              <a:ext cx="4258491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5355771" y="1345474"/>
              <a:ext cx="4767943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1097280" y="1201783"/>
              <a:ext cx="0" cy="14369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2177143" y="1186538"/>
              <a:ext cx="0" cy="14369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3348445" y="1186538"/>
              <a:ext cx="0" cy="14369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4441371" y="1173478"/>
              <a:ext cx="0" cy="14369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5756366" y="1186540"/>
              <a:ext cx="0" cy="14369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7306491" y="1173479"/>
              <a:ext cx="0" cy="14369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8765177" y="1173479"/>
              <a:ext cx="0" cy="14369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10106297" y="1201782"/>
              <a:ext cx="0" cy="14369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4862753" y="1525922"/>
            <a:ext cx="3082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SassoonPrimaryInfant" pitchFamily="2" charset="0"/>
              </a:rPr>
              <a:t>Alessandro Volta 1745 - 1827</a:t>
            </a:r>
            <a:endParaRPr lang="en-GB" dirty="0">
              <a:latin typeface="SassoonPrimaryInfant" pitchFamily="2" charset="0"/>
            </a:endParaRPr>
          </a:p>
        </p:txBody>
      </p:sp>
      <p:pic>
        <p:nvPicPr>
          <p:cNvPr id="1026" name="Picture 2" descr="Image result for alessandro volta icon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49" r="32933"/>
          <a:stretch/>
        </p:blipFill>
        <p:spPr bwMode="auto">
          <a:xfrm>
            <a:off x="519890" y="330155"/>
            <a:ext cx="583922" cy="812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1173480" y="684004"/>
            <a:ext cx="561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SassoonPrimaryInfant" pitchFamily="2" charset="0"/>
              </a:rPr>
              <a:t>1745</a:t>
            </a:r>
          </a:p>
          <a:p>
            <a:r>
              <a:rPr lang="en-GB" sz="1200" dirty="0" smtClean="0">
                <a:latin typeface="SassoonPrimaryInfant" pitchFamily="2" charset="0"/>
              </a:rPr>
              <a:t>Italy</a:t>
            </a:r>
            <a:endParaRPr lang="en-GB" sz="1200" dirty="0">
              <a:latin typeface="SassoonPrimaryInfant" pitchFamily="2" charset="0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893026" y="556799"/>
            <a:ext cx="479312" cy="479312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2379075" y="551895"/>
            <a:ext cx="8044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SassoonPrimaryInfant" pitchFamily="2" charset="0"/>
              </a:rPr>
              <a:t>Physicist</a:t>
            </a:r>
          </a:p>
          <a:p>
            <a:r>
              <a:rPr lang="en-GB" sz="1200" dirty="0">
                <a:latin typeface="SassoonPrimaryInfant" pitchFamily="2" charset="0"/>
              </a:rPr>
              <a:t>c</a:t>
            </a:r>
            <a:r>
              <a:rPr lang="en-GB" sz="1200" dirty="0" smtClean="0">
                <a:latin typeface="SassoonPrimaryInfant" pitchFamily="2" charset="0"/>
              </a:rPr>
              <a:t>hemist</a:t>
            </a:r>
          </a:p>
          <a:p>
            <a:r>
              <a:rPr lang="en-GB" sz="1200" dirty="0" smtClean="0">
                <a:latin typeface="SassoonPrimaryInfant" pitchFamily="2" charset="0"/>
              </a:rPr>
              <a:t>expert</a:t>
            </a:r>
            <a:endParaRPr lang="en-GB" sz="1200" dirty="0">
              <a:latin typeface="SassoonPrimaryInfant" pitchFamily="2" charset="0"/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314916" y="601694"/>
            <a:ext cx="317986" cy="269767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3632902" y="515933"/>
            <a:ext cx="8447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SassoonPrimaryInfant" pitchFamily="2" charset="0"/>
              </a:rPr>
              <a:t>Famous</a:t>
            </a:r>
          </a:p>
          <a:p>
            <a:r>
              <a:rPr lang="en-GB" sz="1200" dirty="0" smtClean="0">
                <a:latin typeface="SassoonPrimaryInfant" pitchFamily="2" charset="0"/>
              </a:rPr>
              <a:t>Invention </a:t>
            </a:r>
            <a:endParaRPr lang="en-GB" sz="1200" dirty="0">
              <a:latin typeface="SassoonPrimaryInfant" pitchFamily="2" charset="0"/>
            </a:endParaRP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11"/>
          <a:srcRect b="9681"/>
          <a:stretch/>
        </p:blipFill>
        <p:spPr>
          <a:xfrm>
            <a:off x="4381771" y="515935"/>
            <a:ext cx="575854" cy="561039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4876253" y="507359"/>
            <a:ext cx="8945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SassoonPrimaryInfant" pitchFamily="2" charset="0"/>
              </a:rPr>
              <a:t>Experiment</a:t>
            </a:r>
          </a:p>
          <a:p>
            <a:r>
              <a:rPr lang="en-GB" sz="1200" dirty="0" smtClean="0">
                <a:latin typeface="SassoonPrimaryInfant" pitchFamily="2" charset="0"/>
              </a:rPr>
              <a:t>current</a:t>
            </a:r>
          </a:p>
          <a:p>
            <a:r>
              <a:rPr lang="en-GB" sz="1200" dirty="0" smtClean="0">
                <a:latin typeface="SassoonPrimaryInfant" pitchFamily="2" charset="0"/>
              </a:rPr>
              <a:t>metals</a:t>
            </a:r>
            <a:endParaRPr lang="en-GB" sz="1200" dirty="0">
              <a:latin typeface="SassoonPrimaryInfant" pitchFamily="2" charset="0"/>
            </a:endParaRPr>
          </a:p>
        </p:txBody>
      </p:sp>
      <p:pic>
        <p:nvPicPr>
          <p:cNvPr id="1024" name="Picture 102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770788" y="532613"/>
            <a:ext cx="488782" cy="499791"/>
          </a:xfrm>
          <a:prstGeom prst="rect">
            <a:avLst/>
          </a:prstGeom>
        </p:spPr>
      </p:pic>
      <p:sp>
        <p:nvSpPr>
          <p:cNvPr id="1027" name="TextBox 1026"/>
          <p:cNvSpPr txBox="1"/>
          <p:nvPr/>
        </p:nvSpPr>
        <p:spPr>
          <a:xfrm>
            <a:off x="6285952" y="458948"/>
            <a:ext cx="9359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SassoonPrimaryInfant" pitchFamily="2" charset="0"/>
              </a:rPr>
              <a:t>Zinc</a:t>
            </a:r>
          </a:p>
          <a:p>
            <a:r>
              <a:rPr lang="en-GB" sz="1200" dirty="0" smtClean="0">
                <a:latin typeface="SassoonPrimaryInfant" pitchFamily="2" charset="0"/>
              </a:rPr>
              <a:t>Copper</a:t>
            </a:r>
          </a:p>
          <a:p>
            <a:r>
              <a:rPr lang="en-GB" sz="1200" dirty="0" smtClean="0">
                <a:latin typeface="SassoonPrimaryInfant" pitchFamily="2" charset="0"/>
              </a:rPr>
              <a:t>Electrodes</a:t>
            </a:r>
          </a:p>
          <a:p>
            <a:r>
              <a:rPr lang="en-GB" sz="1200" dirty="0" smtClean="0">
                <a:latin typeface="SassoonPrimaryInfant" pitchFamily="2" charset="0"/>
              </a:rPr>
              <a:t>conductors</a:t>
            </a:r>
            <a:endParaRPr lang="en-GB" sz="1200" dirty="0">
              <a:latin typeface="SassoonPrimaryInfant" pitchFamily="2" charset="0"/>
            </a:endParaRPr>
          </a:p>
        </p:txBody>
      </p:sp>
      <p:pic>
        <p:nvPicPr>
          <p:cNvPr id="1028" name="Picture 1027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815042" y="528279"/>
            <a:ext cx="490266" cy="490266"/>
          </a:xfrm>
          <a:prstGeom prst="rect">
            <a:avLst/>
          </a:prstGeom>
        </p:spPr>
      </p:pic>
      <p:sp>
        <p:nvSpPr>
          <p:cNvPr id="1029" name="TextBox 1028"/>
          <p:cNvSpPr txBox="1"/>
          <p:nvPr/>
        </p:nvSpPr>
        <p:spPr>
          <a:xfrm>
            <a:off x="7630061" y="507359"/>
            <a:ext cx="11353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SassoonPrimaryInfant" pitchFamily="2" charset="0"/>
              </a:rPr>
              <a:t>Sulphuric acid</a:t>
            </a:r>
          </a:p>
          <a:p>
            <a:r>
              <a:rPr lang="en-GB" sz="1200" dirty="0" smtClean="0">
                <a:latin typeface="SassoonPrimaryInfant" pitchFamily="2" charset="0"/>
              </a:rPr>
              <a:t>Saltwater</a:t>
            </a:r>
          </a:p>
          <a:p>
            <a:r>
              <a:rPr lang="en-GB" sz="1200" dirty="0" smtClean="0">
                <a:latin typeface="SassoonPrimaryInfant" pitchFamily="2" charset="0"/>
              </a:rPr>
              <a:t>Electric current</a:t>
            </a:r>
          </a:p>
          <a:p>
            <a:endParaRPr lang="en-GB" sz="1200" dirty="0">
              <a:latin typeface="SassoonPrimaryInfant" pitchFamily="2" charset="0"/>
            </a:endParaRPr>
          </a:p>
        </p:txBody>
      </p:sp>
      <p:pic>
        <p:nvPicPr>
          <p:cNvPr id="1030" name="Picture 1029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 flipH="1">
            <a:off x="7194841" y="528279"/>
            <a:ext cx="477203" cy="477203"/>
          </a:xfrm>
          <a:prstGeom prst="rect">
            <a:avLst/>
          </a:prstGeom>
        </p:spPr>
      </p:pic>
      <p:sp>
        <p:nvSpPr>
          <p:cNvPr id="1031" name="TextBox 1030"/>
          <p:cNvSpPr txBox="1"/>
          <p:nvPr/>
        </p:nvSpPr>
        <p:spPr>
          <a:xfrm>
            <a:off x="9305308" y="507359"/>
            <a:ext cx="8314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SassoonPrimaryInfant" pitchFamily="2" charset="0"/>
              </a:rPr>
              <a:t>Voltage</a:t>
            </a:r>
          </a:p>
          <a:p>
            <a:r>
              <a:rPr lang="en-GB" sz="1200" dirty="0" smtClean="0">
                <a:latin typeface="SassoonPrimaryInfant" pitchFamily="2" charset="0"/>
              </a:rPr>
              <a:t>Different</a:t>
            </a:r>
          </a:p>
          <a:p>
            <a:r>
              <a:rPr lang="en-GB" sz="1200" dirty="0" smtClean="0">
                <a:latin typeface="SassoonPrimaryInfant" pitchFamily="2" charset="0"/>
              </a:rPr>
              <a:t>metals</a:t>
            </a:r>
            <a:endParaRPr lang="en-GB" sz="1200" dirty="0">
              <a:latin typeface="SassoonPrimaryInfant" pitchFamily="2" charset="0"/>
            </a:endParaRPr>
          </a:p>
        </p:txBody>
      </p:sp>
      <p:pic>
        <p:nvPicPr>
          <p:cNvPr id="1032" name="Picture 1031"/>
          <p:cNvPicPr>
            <a:picLocks noChangeAspect="1"/>
          </p:cNvPicPr>
          <p:nvPr/>
        </p:nvPicPr>
        <p:blipFill rotWithShape="1">
          <a:blip r:embed="rId15"/>
          <a:srcRect l="19118" t="12514" r="19321" b="12514"/>
          <a:stretch/>
        </p:blipFill>
        <p:spPr>
          <a:xfrm>
            <a:off x="10103771" y="534087"/>
            <a:ext cx="441006" cy="537067"/>
          </a:xfrm>
          <a:prstGeom prst="rect">
            <a:avLst/>
          </a:prstGeom>
        </p:spPr>
      </p:pic>
      <p:sp>
        <p:nvSpPr>
          <p:cNvPr id="1033" name="TextBox 1032"/>
          <p:cNvSpPr txBox="1"/>
          <p:nvPr/>
        </p:nvSpPr>
        <p:spPr>
          <a:xfrm>
            <a:off x="10521314" y="499235"/>
            <a:ext cx="10681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SassoonPrimaryInfant" pitchFamily="2" charset="0"/>
              </a:rPr>
              <a:t>Measure</a:t>
            </a:r>
          </a:p>
          <a:p>
            <a:r>
              <a:rPr lang="en-GB" sz="1200" dirty="0">
                <a:latin typeface="SassoonPrimaryInfant" pitchFamily="2" charset="0"/>
              </a:rPr>
              <a:t>e</a:t>
            </a:r>
            <a:r>
              <a:rPr lang="en-GB" sz="1200" dirty="0" smtClean="0">
                <a:latin typeface="SassoonPrimaryInfant" pitchFamily="2" charset="0"/>
              </a:rPr>
              <a:t>lectric charge</a:t>
            </a:r>
          </a:p>
          <a:p>
            <a:r>
              <a:rPr lang="en-GB" sz="1200" dirty="0" smtClean="0">
                <a:latin typeface="SassoonPrimaryInfant" pitchFamily="2" charset="0"/>
              </a:rPr>
              <a:t>Volts (v)</a:t>
            </a:r>
            <a:endParaRPr lang="en-GB" sz="1200" dirty="0">
              <a:latin typeface="SassoonPrimaryInfant" pitchFamily="2" charset="0"/>
            </a:endParaRPr>
          </a:p>
        </p:txBody>
      </p:sp>
      <p:cxnSp>
        <p:nvCxnSpPr>
          <p:cNvPr id="1039" name="Straight Connector 1038"/>
          <p:cNvCxnSpPr>
            <a:stCxn id="4" idx="0"/>
          </p:cNvCxnSpPr>
          <p:nvPr/>
        </p:nvCxnSpPr>
        <p:spPr>
          <a:xfrm flipV="1">
            <a:off x="6036284" y="1895254"/>
            <a:ext cx="7465" cy="13294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41" name="TextBox 1040"/>
          <p:cNvSpPr txBox="1"/>
          <p:nvPr/>
        </p:nvSpPr>
        <p:spPr>
          <a:xfrm>
            <a:off x="1901801" y="1704019"/>
            <a:ext cx="2630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SassoonPrimaryInfant" pitchFamily="2" charset="0"/>
              </a:rPr>
              <a:t>Energy used to power electrical items</a:t>
            </a:r>
            <a:endParaRPr lang="en-GB" sz="1200" dirty="0">
              <a:latin typeface="SassoonPrimaryInfant" pitchFamily="2" charset="0"/>
            </a:endParaRPr>
          </a:p>
        </p:txBody>
      </p:sp>
      <p:cxnSp>
        <p:nvCxnSpPr>
          <p:cNvPr id="1043" name="Straight Connector 1042"/>
          <p:cNvCxnSpPr/>
          <p:nvPr/>
        </p:nvCxnSpPr>
        <p:spPr>
          <a:xfrm flipV="1">
            <a:off x="6721394" y="2072211"/>
            <a:ext cx="3459509" cy="14022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46" name="Picture 1045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0224165" y="2080296"/>
            <a:ext cx="258257" cy="258257"/>
          </a:xfrm>
          <a:prstGeom prst="rect">
            <a:avLst/>
          </a:prstGeom>
        </p:spPr>
      </p:pic>
      <p:cxnSp>
        <p:nvCxnSpPr>
          <p:cNvPr id="1049" name="Straight Connector 1048"/>
          <p:cNvCxnSpPr>
            <a:stCxn id="4" idx="5"/>
          </p:cNvCxnSpPr>
          <p:nvPr/>
        </p:nvCxnSpPr>
        <p:spPr>
          <a:xfrm>
            <a:off x="6719809" y="4729930"/>
            <a:ext cx="4709906" cy="15133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6" name="Straight Connector 1055"/>
          <p:cNvCxnSpPr>
            <a:stCxn id="4" idx="3"/>
          </p:cNvCxnSpPr>
          <p:nvPr/>
        </p:nvCxnSpPr>
        <p:spPr>
          <a:xfrm flipH="1">
            <a:off x="1724378" y="4729930"/>
            <a:ext cx="3628380" cy="223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0" name="Straight Connector 1059"/>
          <p:cNvCxnSpPr>
            <a:stCxn id="4" idx="1"/>
          </p:cNvCxnSpPr>
          <p:nvPr/>
        </p:nvCxnSpPr>
        <p:spPr>
          <a:xfrm flipH="1" flipV="1">
            <a:off x="1709224" y="1864331"/>
            <a:ext cx="3643534" cy="16186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3" name="Picture 2" descr="See the source image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3958" y="4041331"/>
            <a:ext cx="425612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33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5449" y="1981018"/>
            <a:ext cx="296352" cy="296352"/>
          </a:xfrm>
          <a:prstGeom prst="rect">
            <a:avLst/>
          </a:prstGeom>
        </p:spPr>
      </p:pic>
      <p:pic>
        <p:nvPicPr>
          <p:cNvPr id="1042" name="Picture 1041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7787" y="2407889"/>
            <a:ext cx="328321" cy="328321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0903" y="5921502"/>
            <a:ext cx="378526" cy="378526"/>
          </a:xfrm>
          <a:prstGeom prst="rect">
            <a:avLst/>
          </a:prstGeom>
        </p:spPr>
      </p:pic>
      <p:pic>
        <p:nvPicPr>
          <p:cNvPr id="1055" name="Picture 1054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0491" y="5143865"/>
            <a:ext cx="765977" cy="765977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7488" y="2880986"/>
            <a:ext cx="408853" cy="408853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0837" y="5139026"/>
            <a:ext cx="408853" cy="408853"/>
          </a:xfrm>
          <a:prstGeom prst="rect">
            <a:avLst/>
          </a:prstGeom>
        </p:spPr>
      </p:pic>
      <p:sp>
        <p:nvSpPr>
          <p:cNvPr id="67" name="Multiply 66"/>
          <p:cNvSpPr/>
          <p:nvPr/>
        </p:nvSpPr>
        <p:spPr>
          <a:xfrm>
            <a:off x="7738865" y="5102004"/>
            <a:ext cx="440174" cy="400410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Multiply 67"/>
          <p:cNvSpPr/>
          <p:nvPr/>
        </p:nvSpPr>
        <p:spPr>
          <a:xfrm>
            <a:off x="1463590" y="4232626"/>
            <a:ext cx="481347" cy="427453"/>
          </a:xfrm>
          <a:prstGeom prst="mathMultiply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9" name="Picture 68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3867242" y="4261434"/>
            <a:ext cx="376052" cy="376052"/>
          </a:xfrm>
          <a:prstGeom prst="rect">
            <a:avLst/>
          </a:prstGeom>
        </p:spPr>
      </p:pic>
      <p:cxnSp>
        <p:nvCxnSpPr>
          <p:cNvPr id="77" name="Straight Connector 76"/>
          <p:cNvCxnSpPr/>
          <p:nvPr/>
        </p:nvCxnSpPr>
        <p:spPr>
          <a:xfrm flipV="1">
            <a:off x="3971828" y="4741096"/>
            <a:ext cx="13686" cy="16102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2" name="Picture 71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698" y="4874630"/>
            <a:ext cx="387232" cy="387232"/>
          </a:xfrm>
          <a:prstGeom prst="rect">
            <a:avLst/>
          </a:prstGeom>
        </p:spPr>
      </p:pic>
      <p:pic>
        <p:nvPicPr>
          <p:cNvPr id="78" name="Picture 77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5667" y="4845291"/>
            <a:ext cx="225619" cy="225619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166" y="5182989"/>
            <a:ext cx="447002" cy="447002"/>
          </a:xfrm>
          <a:prstGeom prst="rect">
            <a:avLst/>
          </a:prstGeom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887" y="5661530"/>
            <a:ext cx="384518" cy="384518"/>
          </a:xfrm>
          <a:prstGeom prst="rect">
            <a:avLst/>
          </a:prstGeom>
        </p:spPr>
      </p:pic>
      <p:pic>
        <p:nvPicPr>
          <p:cNvPr id="81" name="Picture 80"/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5086" y="6220611"/>
            <a:ext cx="286859" cy="286859"/>
          </a:xfrm>
          <a:prstGeom prst="rect">
            <a:avLst/>
          </a:prstGeom>
        </p:spPr>
      </p:pic>
      <p:sp>
        <p:nvSpPr>
          <p:cNvPr id="89" name="TextBox 88"/>
          <p:cNvSpPr txBox="1"/>
          <p:nvPr/>
        </p:nvSpPr>
        <p:spPr>
          <a:xfrm>
            <a:off x="2937996" y="2175694"/>
            <a:ext cx="2630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SassoonPrimaryInfant" pitchFamily="2" charset="0"/>
              </a:rPr>
              <a:t>Results from charged particles</a:t>
            </a:r>
            <a:endParaRPr lang="en-GB" sz="1200" dirty="0">
              <a:latin typeface="SassoonPrimaryInfant" pitchFamily="2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4089305" y="2664918"/>
            <a:ext cx="2630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SassoonPrimaryInfant" pitchFamily="2" charset="0"/>
              </a:rPr>
              <a:t>m</a:t>
            </a:r>
            <a:r>
              <a:rPr lang="en-GB" sz="1200" dirty="0" smtClean="0">
                <a:latin typeface="SassoonPrimaryInfant" pitchFamily="2" charset="0"/>
              </a:rPr>
              <a:t>ains</a:t>
            </a:r>
            <a:endParaRPr lang="en-GB" sz="1200" dirty="0">
              <a:latin typeface="SassoonPrimaryInfant" pitchFamily="2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4910333" y="2971236"/>
            <a:ext cx="7635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SassoonPrimaryInfant" pitchFamily="2" charset="0"/>
              </a:rPr>
              <a:t>battery</a:t>
            </a:r>
            <a:endParaRPr lang="en-GB" sz="1200" dirty="0">
              <a:latin typeface="SassoonPrimaryInfant" pitchFamily="2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9525142" y="1800348"/>
            <a:ext cx="5992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SassoonPrimaryInfant" pitchFamily="2" charset="0"/>
              </a:rPr>
              <a:t>c</a:t>
            </a:r>
            <a:r>
              <a:rPr lang="en-GB" sz="1200" dirty="0" smtClean="0">
                <a:latin typeface="SassoonPrimaryInfant" pitchFamily="2" charset="0"/>
              </a:rPr>
              <a:t>ircuit</a:t>
            </a:r>
            <a:endParaRPr lang="en-GB" sz="1200" dirty="0">
              <a:latin typeface="SassoonPrimaryInfant" pitchFamily="2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7694429" y="2630588"/>
            <a:ext cx="526062" cy="285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SassoonPrimaryInfant" pitchFamily="2" charset="0"/>
              </a:rPr>
              <a:t>b</a:t>
            </a:r>
            <a:r>
              <a:rPr lang="en-GB" sz="1200" dirty="0" smtClean="0">
                <a:latin typeface="SassoonPrimaryInfant" pitchFamily="2" charset="0"/>
              </a:rPr>
              <a:t>ulb</a:t>
            </a:r>
            <a:endParaRPr lang="en-GB" sz="1200" dirty="0">
              <a:latin typeface="SassoonPrimaryInfant" pitchFamily="2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7108426" y="2754290"/>
            <a:ext cx="6119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SassoonPrimaryInfant" pitchFamily="2" charset="0"/>
              </a:rPr>
              <a:t>b</a:t>
            </a:r>
            <a:r>
              <a:rPr lang="en-GB" sz="1200" dirty="0" smtClean="0">
                <a:latin typeface="SassoonPrimaryInfant" pitchFamily="2" charset="0"/>
              </a:rPr>
              <a:t>uzzer</a:t>
            </a:r>
            <a:endParaRPr lang="en-GB" sz="1200" dirty="0">
              <a:latin typeface="SassoonPrimaryInfant" pitchFamily="2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8122223" y="2462183"/>
            <a:ext cx="8388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SassoonPrimaryInfant" pitchFamily="2" charset="0"/>
              </a:rPr>
              <a:t>m</a:t>
            </a:r>
            <a:r>
              <a:rPr lang="en-GB" sz="1200" dirty="0" smtClean="0">
                <a:latin typeface="SassoonPrimaryInfant" pitchFamily="2" charset="0"/>
              </a:rPr>
              <a:t>otor</a:t>
            </a:r>
            <a:endParaRPr lang="en-GB" sz="1200" dirty="0">
              <a:latin typeface="SassoonPrimaryInfant" pitchFamily="2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8686290" y="2247431"/>
            <a:ext cx="8388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SassoonPrimaryInfant" pitchFamily="2" charset="0"/>
              </a:rPr>
              <a:t>w</a:t>
            </a:r>
            <a:r>
              <a:rPr lang="en-GB" sz="1200" dirty="0" smtClean="0">
                <a:latin typeface="SassoonPrimaryInfant" pitchFamily="2" charset="0"/>
              </a:rPr>
              <a:t>ires</a:t>
            </a:r>
            <a:endParaRPr lang="en-GB" sz="1200" dirty="0">
              <a:latin typeface="SassoonPrimaryInfant" pitchFamily="2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9182115" y="2070474"/>
            <a:ext cx="8388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SassoonPrimaryInfant" pitchFamily="2" charset="0"/>
              </a:rPr>
              <a:t>c</a:t>
            </a:r>
            <a:r>
              <a:rPr lang="en-GB" sz="1200" dirty="0" smtClean="0">
                <a:latin typeface="SassoonPrimaryInfant" pitchFamily="2" charset="0"/>
              </a:rPr>
              <a:t>ell</a:t>
            </a:r>
            <a:endParaRPr lang="en-GB" sz="1200" dirty="0">
              <a:latin typeface="SassoonPrimaryInfant" pitchFamily="2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6605140" y="3035033"/>
            <a:ext cx="8388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SassoonPrimaryInfant" pitchFamily="2" charset="0"/>
              </a:rPr>
              <a:t>s</a:t>
            </a:r>
            <a:r>
              <a:rPr lang="en-GB" sz="1200" dirty="0" smtClean="0">
                <a:latin typeface="SassoonPrimaryInfant" pitchFamily="2" charset="0"/>
              </a:rPr>
              <a:t>witch</a:t>
            </a:r>
            <a:endParaRPr lang="en-GB" sz="1200" dirty="0">
              <a:latin typeface="SassoonPrimaryInfant" pitchFamily="2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8001489" y="4891469"/>
            <a:ext cx="2630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SassoonPrimaryInfant" pitchFamily="2" charset="0"/>
              </a:rPr>
              <a:t>Never place anything into a socket</a:t>
            </a:r>
            <a:endParaRPr lang="en-GB" sz="1200" dirty="0">
              <a:latin typeface="SassoonPrimaryInfant" pitchFamily="2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8636449" y="5133289"/>
            <a:ext cx="2630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SassoonPrimaryInfant" pitchFamily="2" charset="0"/>
              </a:rPr>
              <a:t>Never touch with wet hands</a:t>
            </a:r>
            <a:endParaRPr lang="en-GB" sz="1200" dirty="0">
              <a:latin typeface="SassoonPrimaryInfant" pitchFamily="2" charset="0"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9644071" y="5441866"/>
            <a:ext cx="2630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SassoonPrimaryInfant" pitchFamily="2" charset="0"/>
              </a:rPr>
              <a:t>Never use near water</a:t>
            </a:r>
            <a:endParaRPr lang="en-GB" sz="1200" dirty="0">
              <a:latin typeface="SassoonPrimaryInfant" pitchFamily="2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10488930" y="5783003"/>
            <a:ext cx="2630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SassoonPrimaryInfant" pitchFamily="2" charset="0"/>
              </a:rPr>
              <a:t>Always hold the plastic</a:t>
            </a:r>
            <a:endParaRPr lang="en-GB" sz="1200" dirty="0">
              <a:latin typeface="SassoonPrimaryInfant" pitchFamily="2" charset="0"/>
            </a:endParaRPr>
          </a:p>
        </p:txBody>
      </p:sp>
      <p:pic>
        <p:nvPicPr>
          <p:cNvPr id="106" name="Picture 105"/>
          <p:cNvPicPr>
            <a:picLocks noChangeAspect="1"/>
          </p:cNvPicPr>
          <p:nvPr/>
        </p:nvPicPr>
        <p:blipFill rotWithShape="1">
          <a:blip r:embed="rId29"/>
          <a:srcRect t="17740" b="19300"/>
          <a:stretch/>
        </p:blipFill>
        <p:spPr>
          <a:xfrm>
            <a:off x="8541649" y="2784773"/>
            <a:ext cx="334102" cy="210354"/>
          </a:xfrm>
          <a:prstGeom prst="rect">
            <a:avLst/>
          </a:prstGeom>
        </p:spPr>
      </p:pic>
      <p:pic>
        <p:nvPicPr>
          <p:cNvPr id="108" name="Picture 107"/>
          <p:cNvPicPr>
            <a:picLocks noChangeAspect="1"/>
          </p:cNvPicPr>
          <p:nvPr/>
        </p:nvPicPr>
        <p:blipFill rotWithShape="1">
          <a:blip r:embed="rId30"/>
          <a:srcRect t="22987" b="22710"/>
          <a:stretch/>
        </p:blipFill>
        <p:spPr>
          <a:xfrm>
            <a:off x="7656322" y="3120637"/>
            <a:ext cx="411622" cy="223523"/>
          </a:xfrm>
          <a:prstGeom prst="rect">
            <a:avLst/>
          </a:prstGeom>
        </p:spPr>
      </p:pic>
      <p:pic>
        <p:nvPicPr>
          <p:cNvPr id="109" name="Picture 108"/>
          <p:cNvPicPr>
            <a:picLocks noChangeAspect="1"/>
          </p:cNvPicPr>
          <p:nvPr/>
        </p:nvPicPr>
        <p:blipFill rotWithShape="1">
          <a:blip r:embed="rId31"/>
          <a:srcRect t="18554" b="17169"/>
          <a:stretch/>
        </p:blipFill>
        <p:spPr>
          <a:xfrm>
            <a:off x="9592270" y="2356869"/>
            <a:ext cx="257543" cy="165541"/>
          </a:xfrm>
          <a:prstGeom prst="rect">
            <a:avLst/>
          </a:prstGeom>
        </p:spPr>
      </p:pic>
      <p:pic>
        <p:nvPicPr>
          <p:cNvPr id="110" name="Picture 109"/>
          <p:cNvPicPr>
            <a:picLocks noChangeAspect="1"/>
          </p:cNvPicPr>
          <p:nvPr/>
        </p:nvPicPr>
        <p:blipFill rotWithShape="1">
          <a:blip r:embed="rId31"/>
          <a:srcRect t="18554" b="17169"/>
          <a:stretch/>
        </p:blipFill>
        <p:spPr>
          <a:xfrm>
            <a:off x="4542008" y="3314645"/>
            <a:ext cx="387072" cy="248799"/>
          </a:xfrm>
          <a:prstGeom prst="rect">
            <a:avLst/>
          </a:prstGeom>
        </p:spPr>
      </p:pic>
      <p:cxnSp>
        <p:nvCxnSpPr>
          <p:cNvPr id="112" name="Straight Connector 111"/>
          <p:cNvCxnSpPr/>
          <p:nvPr/>
        </p:nvCxnSpPr>
        <p:spPr>
          <a:xfrm flipV="1">
            <a:off x="1711562" y="4764232"/>
            <a:ext cx="13686" cy="16102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4" name="TextBox 113"/>
          <p:cNvSpPr txBox="1"/>
          <p:nvPr/>
        </p:nvSpPr>
        <p:spPr>
          <a:xfrm>
            <a:off x="1756126" y="4827523"/>
            <a:ext cx="8388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SassoonPrimaryInfant" pitchFamily="2" charset="0"/>
              </a:rPr>
              <a:t>p</a:t>
            </a:r>
            <a:r>
              <a:rPr lang="en-GB" sz="1200" dirty="0" smtClean="0">
                <a:latin typeface="SassoonPrimaryInfant" pitchFamily="2" charset="0"/>
              </a:rPr>
              <a:t>lastic</a:t>
            </a:r>
            <a:endParaRPr lang="en-GB" sz="1200" dirty="0">
              <a:latin typeface="SassoonPrimaryInfant" pitchFamily="2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1766684" y="5292364"/>
            <a:ext cx="8388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SassoonPrimaryInfant" pitchFamily="2" charset="0"/>
              </a:rPr>
              <a:t>w</a:t>
            </a:r>
            <a:r>
              <a:rPr lang="en-GB" sz="1200" dirty="0" smtClean="0">
                <a:latin typeface="SassoonPrimaryInfant" pitchFamily="2" charset="0"/>
              </a:rPr>
              <a:t>ood</a:t>
            </a:r>
            <a:endParaRPr lang="en-GB" sz="1200" dirty="0">
              <a:latin typeface="SassoonPrimaryInfant" pitchFamily="2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1756126" y="5688065"/>
            <a:ext cx="8388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SassoonPrimaryInfant" pitchFamily="2" charset="0"/>
              </a:rPr>
              <a:t>g</a:t>
            </a:r>
            <a:r>
              <a:rPr lang="en-GB" sz="1200" dirty="0" smtClean="0">
                <a:latin typeface="SassoonPrimaryInfant" pitchFamily="2" charset="0"/>
              </a:rPr>
              <a:t>lass</a:t>
            </a:r>
            <a:endParaRPr lang="en-GB" sz="1200" dirty="0">
              <a:latin typeface="SassoonPrimaryInfant" pitchFamily="2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1753625" y="6097496"/>
            <a:ext cx="8388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SassoonPrimaryInfant" pitchFamily="2" charset="0"/>
              </a:rPr>
              <a:t>r</a:t>
            </a:r>
            <a:r>
              <a:rPr lang="en-GB" sz="1200" dirty="0" smtClean="0">
                <a:latin typeface="SassoonPrimaryInfant" pitchFamily="2" charset="0"/>
              </a:rPr>
              <a:t>ubber</a:t>
            </a:r>
            <a:endParaRPr lang="en-GB" sz="1200" dirty="0">
              <a:latin typeface="SassoonPrimaryInfant" pitchFamily="2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4011091" y="4891469"/>
            <a:ext cx="8388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SassoonPrimaryInfant" pitchFamily="2" charset="0"/>
              </a:rPr>
              <a:t>iron</a:t>
            </a:r>
            <a:endParaRPr lang="en-GB" sz="1200" dirty="0">
              <a:latin typeface="SassoonPrimaryInfant" pitchFamily="2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4011091" y="5448739"/>
            <a:ext cx="8388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SassoonPrimaryInfant" pitchFamily="2" charset="0"/>
              </a:rPr>
              <a:t>c</a:t>
            </a:r>
            <a:r>
              <a:rPr lang="en-GB" sz="1200" dirty="0" smtClean="0">
                <a:latin typeface="SassoonPrimaryInfant" pitchFamily="2" charset="0"/>
              </a:rPr>
              <a:t>opper</a:t>
            </a:r>
            <a:endParaRPr lang="en-GB" sz="1200" dirty="0">
              <a:latin typeface="SassoonPrimaryInfant" pitchFamily="2" charset="0"/>
            </a:endParaRPr>
          </a:p>
        </p:txBody>
      </p:sp>
      <p:sp>
        <p:nvSpPr>
          <p:cNvPr id="120" name="TextBox 119"/>
          <p:cNvSpPr txBox="1"/>
          <p:nvPr/>
        </p:nvSpPr>
        <p:spPr>
          <a:xfrm>
            <a:off x="3985514" y="6104800"/>
            <a:ext cx="8388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SassoonPrimaryInfant" pitchFamily="2" charset="0"/>
              </a:rPr>
              <a:t>steel</a:t>
            </a:r>
            <a:endParaRPr lang="en-GB" sz="1200" dirty="0">
              <a:latin typeface="SassoonPrimaryInfant" pitchFamily="2" charset="0"/>
            </a:endParaRPr>
          </a:p>
        </p:txBody>
      </p:sp>
      <p:pic>
        <p:nvPicPr>
          <p:cNvPr id="87" name="Picture 86"/>
          <p:cNvPicPr>
            <a:picLocks noChangeAspect="1"/>
          </p:cNvPicPr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2039" y="2551031"/>
            <a:ext cx="328802" cy="328802"/>
          </a:xfrm>
          <a:prstGeom prst="rect">
            <a:avLst/>
          </a:prstGeom>
        </p:spPr>
      </p:pic>
      <p:sp>
        <p:nvSpPr>
          <p:cNvPr id="122" name="TextBox 121"/>
          <p:cNvSpPr txBox="1"/>
          <p:nvPr/>
        </p:nvSpPr>
        <p:spPr>
          <a:xfrm>
            <a:off x="7194256" y="4581238"/>
            <a:ext cx="2630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SassoonPrimaryInfant" pitchFamily="2" charset="0"/>
              </a:rPr>
              <a:t>Electricity can be dangerous</a:t>
            </a:r>
            <a:endParaRPr lang="en-GB" sz="1200" dirty="0">
              <a:latin typeface="SassoonPrimaryInfant" pitchFamily="2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3183531" y="4156625"/>
            <a:ext cx="9787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SassoonPrimaryInfant" pitchFamily="2" charset="0"/>
              </a:rPr>
              <a:t>Conductors</a:t>
            </a:r>
            <a:endParaRPr lang="en-GB" sz="1200" dirty="0">
              <a:latin typeface="SassoonPrimaryInfant" pitchFamily="2" charset="0"/>
            </a:endParaRPr>
          </a:p>
        </p:txBody>
      </p:sp>
      <p:sp>
        <p:nvSpPr>
          <p:cNvPr id="103" name="TextBox 102"/>
          <p:cNvSpPr txBox="1"/>
          <p:nvPr/>
        </p:nvSpPr>
        <p:spPr>
          <a:xfrm>
            <a:off x="732772" y="4119970"/>
            <a:ext cx="9787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SassoonPrimaryInfant" pitchFamily="2" charset="0"/>
              </a:rPr>
              <a:t>Insulators</a:t>
            </a:r>
            <a:endParaRPr lang="en-GB" sz="1200" dirty="0">
              <a:latin typeface="SassoonPrimaryInfa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31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1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4" dur="500" fill="hold"/>
                                        <p:tgtEl>
                                          <p:spTgt spid="1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7" grpId="0"/>
      <p:bldP spid="29" grpId="0"/>
      <p:bldP spid="31" grpId="0"/>
      <p:bldP spid="1027" grpId="0"/>
      <p:bldP spid="1029" grpId="0"/>
      <p:bldP spid="1031" grpId="0"/>
      <p:bldP spid="1033" grpId="0"/>
      <p:bldP spid="1041" grpId="0"/>
      <p:bldP spid="67" grpId="0" animBg="1"/>
      <p:bldP spid="68" grpId="0" animBg="1"/>
      <p:bldP spid="89" grpId="0"/>
      <p:bldP spid="90" grpId="0"/>
      <p:bldP spid="91" grpId="0"/>
      <p:bldP spid="92" grpId="0"/>
      <p:bldP spid="93" grpId="0"/>
      <p:bldP spid="94" grpId="0"/>
      <p:bldP spid="95" grpId="0"/>
      <p:bldP spid="96" grpId="0"/>
      <p:bldP spid="97" grpId="0"/>
      <p:bldP spid="98" grpId="0"/>
      <p:bldP spid="100" grpId="0"/>
      <p:bldP spid="101" grpId="0"/>
      <p:bldP spid="102" grpId="0"/>
      <p:bldP spid="104" grpId="0"/>
      <p:bldP spid="114" grpId="0"/>
      <p:bldP spid="115" grpId="0"/>
      <p:bldP spid="116" grpId="0"/>
      <p:bldP spid="117" grpId="0"/>
      <p:bldP spid="118" grpId="0"/>
      <p:bldP spid="119" grpId="0"/>
      <p:bldP spid="120" grpId="0"/>
      <p:bldP spid="122" grpId="0"/>
      <p:bldP spid="99" grpId="0"/>
      <p:bldP spid="10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Picture 8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1851" y="4850043"/>
            <a:ext cx="383064" cy="335181"/>
          </a:xfrm>
          <a:prstGeom prst="rect">
            <a:avLst/>
          </a:prstGeom>
        </p:spPr>
      </p:pic>
      <p:pic>
        <p:nvPicPr>
          <p:cNvPr id="86" name="Picture 8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83341" y="5980635"/>
            <a:ext cx="533400" cy="495300"/>
          </a:xfrm>
          <a:prstGeom prst="rect">
            <a:avLst/>
          </a:prstGeom>
        </p:spPr>
      </p:pic>
      <p:pic>
        <p:nvPicPr>
          <p:cNvPr id="74" name="Picture 7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908" y="5456782"/>
            <a:ext cx="397007" cy="397007"/>
          </a:xfrm>
          <a:prstGeom prst="rect">
            <a:avLst/>
          </a:prstGeom>
        </p:spPr>
      </p:pic>
      <p:pic>
        <p:nvPicPr>
          <p:cNvPr id="107" name="Picture 106"/>
          <p:cNvPicPr>
            <a:picLocks noChangeAspect="1"/>
          </p:cNvPicPr>
          <p:nvPr/>
        </p:nvPicPr>
        <p:blipFill rotWithShape="1">
          <a:blip r:embed="rId5"/>
          <a:srcRect l="554" t="26312" r="-554" b="22156"/>
          <a:stretch/>
        </p:blipFill>
        <p:spPr>
          <a:xfrm>
            <a:off x="7128744" y="3293391"/>
            <a:ext cx="423255" cy="218114"/>
          </a:xfrm>
          <a:prstGeom prst="rect">
            <a:avLst/>
          </a:prstGeom>
        </p:spPr>
      </p:pic>
      <p:pic>
        <p:nvPicPr>
          <p:cNvPr id="105" name="Picture 10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14031" y="2907215"/>
            <a:ext cx="290499" cy="341020"/>
          </a:xfrm>
          <a:prstGeom prst="rect">
            <a:avLst/>
          </a:prstGeom>
        </p:spPr>
      </p:pic>
      <p:pic>
        <p:nvPicPr>
          <p:cNvPr id="64" name="Picture 6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3853" y="5592790"/>
            <a:ext cx="480433" cy="480433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5002285" y="3224701"/>
            <a:ext cx="2000650" cy="1763486"/>
            <a:chOff x="4321773" y="2272937"/>
            <a:chExt cx="2000650" cy="1763486"/>
          </a:xfrm>
        </p:grpSpPr>
        <p:sp>
          <p:nvSpPr>
            <p:cNvPr id="4" name="Oval 3"/>
            <p:cNvSpPr/>
            <p:nvPr/>
          </p:nvSpPr>
          <p:spPr>
            <a:xfrm>
              <a:off x="4389120" y="2272937"/>
              <a:ext cx="1933303" cy="1763486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latin typeface="SassoonPrimaryInfant" pitchFamily="2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321773" y="2611680"/>
              <a:ext cx="19463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>
                  <a:latin typeface="SassoonPrimaryInfant" pitchFamily="2" charset="0"/>
                </a:rPr>
                <a:t>Electricity</a:t>
              </a:r>
              <a:endParaRPr lang="en-GB" dirty="0">
                <a:latin typeface="SassoonPrimaryInfant" pitchFamily="2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384663" y="1186541"/>
            <a:ext cx="9026434" cy="171996"/>
            <a:chOff x="1097280" y="1173478"/>
            <a:chExt cx="9026434" cy="171996"/>
          </a:xfrm>
        </p:grpSpPr>
        <p:cxnSp>
          <p:nvCxnSpPr>
            <p:cNvPr id="10" name="Straight Connector 9"/>
            <p:cNvCxnSpPr/>
            <p:nvPr/>
          </p:nvCxnSpPr>
          <p:spPr>
            <a:xfrm flipH="1">
              <a:off x="1097280" y="1345474"/>
              <a:ext cx="4258491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5355771" y="1345474"/>
              <a:ext cx="4767943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1097280" y="1201783"/>
              <a:ext cx="0" cy="14369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2177143" y="1186538"/>
              <a:ext cx="0" cy="14369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3348445" y="1186538"/>
              <a:ext cx="0" cy="14369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4441371" y="1173478"/>
              <a:ext cx="0" cy="14369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5756366" y="1186540"/>
              <a:ext cx="0" cy="14369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7306491" y="1173479"/>
              <a:ext cx="0" cy="14369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8765177" y="1173479"/>
              <a:ext cx="0" cy="14369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10106297" y="1201782"/>
              <a:ext cx="0" cy="14369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4862753" y="1525922"/>
            <a:ext cx="3082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SassoonPrimaryInfant" pitchFamily="2" charset="0"/>
              </a:rPr>
              <a:t>Alessandro Volta 1745 - 1827</a:t>
            </a:r>
            <a:endParaRPr lang="en-GB" dirty="0">
              <a:latin typeface="SassoonPrimaryInfant" pitchFamily="2" charset="0"/>
            </a:endParaRPr>
          </a:p>
        </p:txBody>
      </p:sp>
      <p:pic>
        <p:nvPicPr>
          <p:cNvPr id="1026" name="Picture 2" descr="Image result for alessandro volta icon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49" r="32933"/>
          <a:stretch/>
        </p:blipFill>
        <p:spPr bwMode="auto">
          <a:xfrm>
            <a:off x="756019" y="245282"/>
            <a:ext cx="388857" cy="541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993014" y="366719"/>
            <a:ext cx="225348" cy="225348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414904" y="411615"/>
            <a:ext cx="149500" cy="126830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11"/>
          <a:srcRect b="9681"/>
          <a:stretch/>
        </p:blipFill>
        <p:spPr>
          <a:xfrm>
            <a:off x="4481759" y="325855"/>
            <a:ext cx="270736" cy="263771"/>
          </a:xfrm>
          <a:prstGeom prst="rect">
            <a:avLst/>
          </a:prstGeom>
        </p:spPr>
      </p:pic>
      <p:pic>
        <p:nvPicPr>
          <p:cNvPr id="1024" name="Picture 102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870776" y="342534"/>
            <a:ext cx="229800" cy="234976"/>
          </a:xfrm>
          <a:prstGeom prst="rect">
            <a:avLst/>
          </a:prstGeom>
        </p:spPr>
      </p:pic>
      <p:pic>
        <p:nvPicPr>
          <p:cNvPr id="1028" name="Picture 1027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915030" y="338199"/>
            <a:ext cx="230498" cy="230498"/>
          </a:xfrm>
          <a:prstGeom prst="rect">
            <a:avLst/>
          </a:prstGeom>
        </p:spPr>
      </p:pic>
      <p:pic>
        <p:nvPicPr>
          <p:cNvPr id="1030" name="Picture 1029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 flipH="1">
            <a:off x="7294829" y="338200"/>
            <a:ext cx="224356" cy="224356"/>
          </a:xfrm>
          <a:prstGeom prst="rect">
            <a:avLst/>
          </a:prstGeom>
        </p:spPr>
      </p:pic>
      <p:pic>
        <p:nvPicPr>
          <p:cNvPr id="1032" name="Picture 1031"/>
          <p:cNvPicPr>
            <a:picLocks noChangeAspect="1"/>
          </p:cNvPicPr>
          <p:nvPr/>
        </p:nvPicPr>
        <p:blipFill rotWithShape="1">
          <a:blip r:embed="rId15"/>
          <a:srcRect l="19118" t="12514" r="19321" b="12514"/>
          <a:stretch/>
        </p:blipFill>
        <p:spPr>
          <a:xfrm>
            <a:off x="10203759" y="344007"/>
            <a:ext cx="207338" cy="252501"/>
          </a:xfrm>
          <a:prstGeom prst="rect">
            <a:avLst/>
          </a:prstGeom>
        </p:spPr>
      </p:pic>
      <p:cxnSp>
        <p:nvCxnSpPr>
          <p:cNvPr id="1039" name="Straight Connector 1038"/>
          <p:cNvCxnSpPr>
            <a:stCxn id="4" idx="0"/>
          </p:cNvCxnSpPr>
          <p:nvPr/>
        </p:nvCxnSpPr>
        <p:spPr>
          <a:xfrm flipV="1">
            <a:off x="6036284" y="1895254"/>
            <a:ext cx="7465" cy="132944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3" name="Straight Connector 1042"/>
          <p:cNvCxnSpPr/>
          <p:nvPr/>
        </p:nvCxnSpPr>
        <p:spPr>
          <a:xfrm flipV="1">
            <a:off x="6721394" y="2072211"/>
            <a:ext cx="3459509" cy="14022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046" name="Picture 1045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0224165" y="2080296"/>
            <a:ext cx="258257" cy="258257"/>
          </a:xfrm>
          <a:prstGeom prst="rect">
            <a:avLst/>
          </a:prstGeom>
        </p:spPr>
      </p:pic>
      <p:cxnSp>
        <p:nvCxnSpPr>
          <p:cNvPr id="1049" name="Straight Connector 1048"/>
          <p:cNvCxnSpPr>
            <a:stCxn id="4" idx="5"/>
          </p:cNvCxnSpPr>
          <p:nvPr/>
        </p:nvCxnSpPr>
        <p:spPr>
          <a:xfrm>
            <a:off x="6719809" y="4729930"/>
            <a:ext cx="4709906" cy="15133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6" name="Straight Connector 1055"/>
          <p:cNvCxnSpPr>
            <a:stCxn id="4" idx="3"/>
          </p:cNvCxnSpPr>
          <p:nvPr/>
        </p:nvCxnSpPr>
        <p:spPr>
          <a:xfrm flipH="1">
            <a:off x="1724378" y="4729930"/>
            <a:ext cx="3628380" cy="223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0" name="Straight Connector 1059"/>
          <p:cNvCxnSpPr>
            <a:stCxn id="4" idx="1"/>
          </p:cNvCxnSpPr>
          <p:nvPr/>
        </p:nvCxnSpPr>
        <p:spPr>
          <a:xfrm flipH="1" flipV="1">
            <a:off x="1709224" y="1864331"/>
            <a:ext cx="3643534" cy="16186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3" name="Picture 2" descr="See the source image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3958" y="4041331"/>
            <a:ext cx="425612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33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5449" y="1981018"/>
            <a:ext cx="296352" cy="296352"/>
          </a:xfrm>
          <a:prstGeom prst="rect">
            <a:avLst/>
          </a:prstGeom>
        </p:spPr>
      </p:pic>
      <p:pic>
        <p:nvPicPr>
          <p:cNvPr id="1042" name="Picture 1041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7787" y="2407889"/>
            <a:ext cx="328321" cy="328321"/>
          </a:xfrm>
          <a:prstGeom prst="rect">
            <a:avLst/>
          </a:prstGeom>
        </p:spPr>
      </p:pic>
      <p:pic>
        <p:nvPicPr>
          <p:cNvPr id="66" name="Picture 65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0903" y="5921502"/>
            <a:ext cx="378526" cy="378526"/>
          </a:xfrm>
          <a:prstGeom prst="rect">
            <a:avLst/>
          </a:prstGeom>
        </p:spPr>
      </p:pic>
      <p:pic>
        <p:nvPicPr>
          <p:cNvPr id="1055" name="Picture 1054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0491" y="5143865"/>
            <a:ext cx="765977" cy="765977"/>
          </a:xfrm>
          <a:prstGeom prst="rect">
            <a:avLst/>
          </a:prstGeom>
        </p:spPr>
      </p:pic>
      <p:pic>
        <p:nvPicPr>
          <p:cNvPr id="65" name="Picture 64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7488" y="2880986"/>
            <a:ext cx="408853" cy="408853"/>
          </a:xfrm>
          <a:prstGeom prst="rect">
            <a:avLst/>
          </a:prstGeom>
        </p:spPr>
      </p:pic>
      <p:pic>
        <p:nvPicPr>
          <p:cNvPr id="73" name="Picture 72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0837" y="5139026"/>
            <a:ext cx="408853" cy="408853"/>
          </a:xfrm>
          <a:prstGeom prst="rect">
            <a:avLst/>
          </a:prstGeom>
        </p:spPr>
      </p:pic>
      <p:sp>
        <p:nvSpPr>
          <p:cNvPr id="67" name="Multiply 66"/>
          <p:cNvSpPr/>
          <p:nvPr/>
        </p:nvSpPr>
        <p:spPr>
          <a:xfrm>
            <a:off x="7738865" y="5102004"/>
            <a:ext cx="440174" cy="400410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Multiply 67"/>
          <p:cNvSpPr/>
          <p:nvPr/>
        </p:nvSpPr>
        <p:spPr>
          <a:xfrm>
            <a:off x="1463590" y="4232626"/>
            <a:ext cx="481347" cy="427453"/>
          </a:xfrm>
          <a:prstGeom prst="mathMultiply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9" name="Picture 68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3867242" y="4261434"/>
            <a:ext cx="376052" cy="376052"/>
          </a:xfrm>
          <a:prstGeom prst="rect">
            <a:avLst/>
          </a:prstGeom>
        </p:spPr>
      </p:pic>
      <p:cxnSp>
        <p:nvCxnSpPr>
          <p:cNvPr id="77" name="Straight Connector 76"/>
          <p:cNvCxnSpPr/>
          <p:nvPr/>
        </p:nvCxnSpPr>
        <p:spPr>
          <a:xfrm flipV="1">
            <a:off x="3971828" y="4741096"/>
            <a:ext cx="13686" cy="16102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72" name="Picture 71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1698" y="4874630"/>
            <a:ext cx="387232" cy="387232"/>
          </a:xfrm>
          <a:prstGeom prst="rect">
            <a:avLst/>
          </a:prstGeom>
        </p:spPr>
      </p:pic>
      <p:pic>
        <p:nvPicPr>
          <p:cNvPr id="78" name="Picture 77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5667" y="4845291"/>
            <a:ext cx="225619" cy="225619"/>
          </a:xfrm>
          <a:prstGeom prst="rect">
            <a:avLst/>
          </a:prstGeom>
        </p:spPr>
      </p:pic>
      <p:pic>
        <p:nvPicPr>
          <p:cNvPr id="79" name="Picture 78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166" y="5182989"/>
            <a:ext cx="447002" cy="447002"/>
          </a:xfrm>
          <a:prstGeom prst="rect">
            <a:avLst/>
          </a:prstGeom>
        </p:spPr>
      </p:pic>
      <p:pic>
        <p:nvPicPr>
          <p:cNvPr id="80" name="Picture 79"/>
          <p:cNvPicPr>
            <a:picLocks noChangeAspect="1"/>
          </p:cNvPicPr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887" y="5661530"/>
            <a:ext cx="384518" cy="384518"/>
          </a:xfrm>
          <a:prstGeom prst="rect">
            <a:avLst/>
          </a:prstGeom>
        </p:spPr>
      </p:pic>
      <p:pic>
        <p:nvPicPr>
          <p:cNvPr id="81" name="Picture 80"/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5086" y="6220611"/>
            <a:ext cx="286859" cy="286859"/>
          </a:xfrm>
          <a:prstGeom prst="rect">
            <a:avLst/>
          </a:prstGeom>
        </p:spPr>
      </p:pic>
      <p:pic>
        <p:nvPicPr>
          <p:cNvPr id="106" name="Picture 105"/>
          <p:cNvPicPr>
            <a:picLocks noChangeAspect="1"/>
          </p:cNvPicPr>
          <p:nvPr/>
        </p:nvPicPr>
        <p:blipFill rotWithShape="1">
          <a:blip r:embed="rId29"/>
          <a:srcRect t="17740" b="19300"/>
          <a:stretch/>
        </p:blipFill>
        <p:spPr>
          <a:xfrm>
            <a:off x="8541649" y="2784773"/>
            <a:ext cx="334102" cy="210354"/>
          </a:xfrm>
          <a:prstGeom prst="rect">
            <a:avLst/>
          </a:prstGeom>
        </p:spPr>
      </p:pic>
      <p:pic>
        <p:nvPicPr>
          <p:cNvPr id="108" name="Picture 107"/>
          <p:cNvPicPr>
            <a:picLocks noChangeAspect="1"/>
          </p:cNvPicPr>
          <p:nvPr/>
        </p:nvPicPr>
        <p:blipFill rotWithShape="1">
          <a:blip r:embed="rId30"/>
          <a:srcRect t="22987" b="22710"/>
          <a:stretch/>
        </p:blipFill>
        <p:spPr>
          <a:xfrm>
            <a:off x="7656322" y="3120637"/>
            <a:ext cx="411622" cy="223523"/>
          </a:xfrm>
          <a:prstGeom prst="rect">
            <a:avLst/>
          </a:prstGeom>
        </p:spPr>
      </p:pic>
      <p:pic>
        <p:nvPicPr>
          <p:cNvPr id="109" name="Picture 108"/>
          <p:cNvPicPr>
            <a:picLocks noChangeAspect="1"/>
          </p:cNvPicPr>
          <p:nvPr/>
        </p:nvPicPr>
        <p:blipFill rotWithShape="1">
          <a:blip r:embed="rId31"/>
          <a:srcRect t="18554" b="17169"/>
          <a:stretch/>
        </p:blipFill>
        <p:spPr>
          <a:xfrm>
            <a:off x="9592270" y="2356869"/>
            <a:ext cx="257543" cy="165541"/>
          </a:xfrm>
          <a:prstGeom prst="rect">
            <a:avLst/>
          </a:prstGeom>
        </p:spPr>
      </p:pic>
      <p:pic>
        <p:nvPicPr>
          <p:cNvPr id="110" name="Picture 109"/>
          <p:cNvPicPr>
            <a:picLocks noChangeAspect="1"/>
          </p:cNvPicPr>
          <p:nvPr/>
        </p:nvPicPr>
        <p:blipFill rotWithShape="1">
          <a:blip r:embed="rId31"/>
          <a:srcRect t="18554" b="17169"/>
          <a:stretch/>
        </p:blipFill>
        <p:spPr>
          <a:xfrm>
            <a:off x="4542008" y="3314645"/>
            <a:ext cx="387072" cy="248799"/>
          </a:xfrm>
          <a:prstGeom prst="rect">
            <a:avLst/>
          </a:prstGeom>
        </p:spPr>
      </p:pic>
      <p:cxnSp>
        <p:nvCxnSpPr>
          <p:cNvPr id="112" name="Straight Connector 111"/>
          <p:cNvCxnSpPr/>
          <p:nvPr/>
        </p:nvCxnSpPr>
        <p:spPr>
          <a:xfrm flipV="1">
            <a:off x="1711562" y="4764232"/>
            <a:ext cx="13686" cy="16102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87" name="Picture 86"/>
          <p:cNvPicPr>
            <a:picLocks noChangeAspect="1"/>
          </p:cNvPicPr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2039" y="2551031"/>
            <a:ext cx="328802" cy="328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016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0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67" grpId="0" animBg="1"/>
      <p:bldP spid="6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92</Words>
  <Application>Microsoft Office PowerPoint</Application>
  <PresentationFormat>Widescreen</PresentationFormat>
  <Paragraphs>52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SassoonPrimaryInfant</vt:lpstr>
      <vt:lpstr>Office Theme</vt:lpstr>
      <vt:lpstr>PowerPoint Presentation</vt:lpstr>
      <vt:lpstr>PowerPoint Presentation</vt:lpstr>
    </vt:vector>
  </TitlesOfParts>
  <Company>OneIT Services and Solutions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Robinson, Charlotte</dc:creator>
  <cp:lastModifiedBy>Dawson, Vinny</cp:lastModifiedBy>
  <cp:revision>37</cp:revision>
  <cp:lastPrinted>2021-11-04T13:30:01Z</cp:lastPrinted>
  <dcterms:created xsi:type="dcterms:W3CDTF">2020-02-19T15:53:06Z</dcterms:created>
  <dcterms:modified xsi:type="dcterms:W3CDTF">2021-11-04T13:30:03Z</dcterms:modified>
</cp:coreProperties>
</file>