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372" r:id="rId5"/>
    <p:sldId id="361" r:id="rId6"/>
    <p:sldId id="365" r:id="rId7"/>
    <p:sldId id="376" r:id="rId8"/>
    <p:sldId id="377" r:id="rId9"/>
    <p:sldId id="379" r:id="rId10"/>
    <p:sldId id="373" r:id="rId11"/>
    <p:sldId id="368" r:id="rId12"/>
    <p:sldId id="378"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B9011-0CB8-49CF-8342-A4A843040210}" v="1206" dt="2021-01-14T12:13:57.815"/>
    <p1510:client id="{0B43CE68-0D53-4D7F-B795-643EA7CF9C80}" v="375" dt="2021-01-14T15:51:02.261"/>
    <p1510:client id="{1D422363-9C2C-44E9-9C7F-F2662829FD15}" v="7" dt="2021-01-14T15:51:52.534"/>
    <p1510:client id="{371109B4-0D3C-4885-BD1B-045438BA6B2C}" v="43" dt="2021-01-20T12:54:48.270"/>
    <p1510:client id="{4016A52E-2561-4744-A3C4-6F8388B9327E}" v="36" dt="2021-01-14T15:55:15.218"/>
    <p1510:client id="{426C0456-BA89-46A1-88C2-2C63BD73872E}" v="653" dt="2021-01-20T10:53:09.874"/>
    <p1510:client id="{488534A6-51C4-4593-8261-BB473324043B}" v="57" dt="2021-01-13T12:08:37.327"/>
    <p1510:client id="{510E795C-7BCD-40C3-92A8-6412D968E5DE}" v="829" dt="2021-01-14T15:22:22.290"/>
    <p1510:client id="{57C168F1-B7ED-4C92-995D-78A6F2158CDA}" v="43" dt="2021-01-20T12:50:09.150"/>
    <p1510:client id="{5B05D2D4-1213-44E0-BCE3-08516203BB9D}" v="1" dt="2021-01-14T13:57:55.525"/>
    <p1510:client id="{5C3FC2E0-0386-47C7-A168-79DBA7635EAA}" v="41" dt="2021-01-14T09:44:35.845"/>
    <p1510:client id="{713CE32E-C430-47CD-A074-F5751977DA0B}" v="7" dt="2021-01-14T12:15:52.661"/>
    <p1510:client id="{7AAAD416-CE07-4810-9EB1-9BD3B1AF9AD6}" v="59" dt="2021-01-14T09:41:31.198"/>
    <p1510:client id="{7B37451B-2ECE-41D6-BE87-C9436FCE36ED}" v="55" dt="2021-01-13T17:30:11.949"/>
    <p1510:client id="{9D3C5522-23A5-4B8E-ACED-F2A95A1B5F83}" v="37" dt="2021-01-13T15:21:28.252"/>
    <p1510:client id="{9DDB3BC6-9E88-4ABB-AD90-AAFE960B6CBD}" v="2205" dt="2021-01-14T11:18:58.135"/>
    <p1510:client id="{BD9106D2-5DFE-47EB-8E11-B213EA23C05D}" v="620" dt="2021-01-14T15:50:39.065"/>
    <p1510:client id="{C616D7DA-4C66-4B15-8BAD-21C5EE669553}" v="1170" dt="2021-01-13T14:38:00.960"/>
    <p1510:client id="{CF218ECB-37EB-4F39-8213-0C924C7643EF}" v="678" dt="2021-01-14T09:59:54.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3D6D0-26ED-474F-8E95-7149684E9C5D}"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574B8-89C3-374A-AA2D-AAE9B40D5B2F}" type="slidenum">
              <a:rPr lang="en-US" smtClean="0"/>
              <a:t>‹#›</a:t>
            </a:fld>
            <a:endParaRPr lang="en-US"/>
          </a:p>
        </p:txBody>
      </p:sp>
    </p:spTree>
    <p:extLst>
      <p:ext uri="{BB962C8B-B14F-4D97-AF65-F5344CB8AC3E}">
        <p14:creationId xmlns:p14="http://schemas.microsoft.com/office/powerpoint/2010/main" val="310669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F78B-BF99-7F4E-9D98-3A4BD1C593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F93D94A-F750-EF43-A41B-04A75666B4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493D6A6-1C40-D84D-B7EB-FE60527DA401}"/>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5" name="Footer Placeholder 4">
            <a:extLst>
              <a:ext uri="{FF2B5EF4-FFF2-40B4-BE49-F238E27FC236}">
                <a16:creationId xmlns:a16="http://schemas.microsoft.com/office/drawing/2014/main" id="{579AB357-AB58-6F40-BA85-6F497668C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1CAA4-B319-0D44-9BE6-A128C5ADF284}"/>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181640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863B-3645-FC44-9AB9-698A33E8C3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63DF4E-91D4-904F-9D3B-86954F7BDE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0FEB93-5081-0746-90D0-31201A79B1B8}"/>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5" name="Footer Placeholder 4">
            <a:extLst>
              <a:ext uri="{FF2B5EF4-FFF2-40B4-BE49-F238E27FC236}">
                <a16:creationId xmlns:a16="http://schemas.microsoft.com/office/drawing/2014/main" id="{9FBB5640-93FD-5A42-AB54-3A52AE2A2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A8A4-3D8E-914D-BC5F-44FA0113FADC}"/>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83524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F5A862-5BC9-414A-8724-94BA293961E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64F5E2-DFC6-4944-9DB8-0D0D55F74B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7384F5-FE3F-3345-86D8-490DAC887B56}"/>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5" name="Footer Placeholder 4">
            <a:extLst>
              <a:ext uri="{FF2B5EF4-FFF2-40B4-BE49-F238E27FC236}">
                <a16:creationId xmlns:a16="http://schemas.microsoft.com/office/drawing/2014/main" id="{69C2EF6D-8661-5E47-AD13-95489CE81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0218A-62FF-DA42-ABFE-E9DEE0E11208}"/>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198245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3158-0741-D045-9A92-C1CE3854BF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E1E57C-7562-6E45-B72F-884EBE195D8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7A54E2-5EA1-854C-BC9C-06C525BAB0A1}"/>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5" name="Footer Placeholder 4">
            <a:extLst>
              <a:ext uri="{FF2B5EF4-FFF2-40B4-BE49-F238E27FC236}">
                <a16:creationId xmlns:a16="http://schemas.microsoft.com/office/drawing/2014/main" id="{583BE874-B78B-714E-9465-4344A47E0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77D7E-7AB5-8B4F-8711-90C2C2E7956E}"/>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125180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0826-F8B4-AE4C-BFB2-F6F77BEC88F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F8E4FD-19AB-D444-9F7D-A7CA9EC9CF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A336E2-78A6-A24A-9F3A-B5EA028C8B6C}"/>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5" name="Footer Placeholder 4">
            <a:extLst>
              <a:ext uri="{FF2B5EF4-FFF2-40B4-BE49-F238E27FC236}">
                <a16:creationId xmlns:a16="http://schemas.microsoft.com/office/drawing/2014/main" id="{7E426A33-F07C-C74C-BE29-B40118F1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1BF64-780D-5F4F-8391-C306B4387F6C}"/>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11026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EDB8-7784-1F45-944C-CA4E5EABE9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710046-60A5-024D-A324-35E6F34E1B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D876E06-F37D-FC46-A846-A9B1B2D7608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B1EF1BC-E0F5-4D45-A294-9D79F6115CEB}"/>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6" name="Footer Placeholder 5">
            <a:extLst>
              <a:ext uri="{FF2B5EF4-FFF2-40B4-BE49-F238E27FC236}">
                <a16:creationId xmlns:a16="http://schemas.microsoft.com/office/drawing/2014/main" id="{807F8A16-3925-CD42-AAE6-0CE33A937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B7D4D-C7D6-E94A-89A7-7481155FE42B}"/>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313049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5E71-29BC-4F43-AB3F-BD4AC8700E0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D85EA9-629B-DD4C-8CE8-7145C17A6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B15ABB-41B0-EF4B-B085-BFDEDEBE89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420C9DC-D955-B549-9AB1-DBEBD25F3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EFA1C3-9FB9-E044-8BA8-4A4E93E3B8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8211012-96B9-2C46-92BA-BFA244CEF41E}"/>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8" name="Footer Placeholder 7">
            <a:extLst>
              <a:ext uri="{FF2B5EF4-FFF2-40B4-BE49-F238E27FC236}">
                <a16:creationId xmlns:a16="http://schemas.microsoft.com/office/drawing/2014/main" id="{B253DC5D-2BDF-1443-A4C7-549DF6EDFB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04DE92-2E2E-BA40-A753-9F261089638B}"/>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29372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31A0-EA42-7547-87CE-0FB8E81E59A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BC1FAAD-C2C9-AB42-A7D9-D7B2841872E2}"/>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4" name="Footer Placeholder 3">
            <a:extLst>
              <a:ext uri="{FF2B5EF4-FFF2-40B4-BE49-F238E27FC236}">
                <a16:creationId xmlns:a16="http://schemas.microsoft.com/office/drawing/2014/main" id="{8C4C0954-D68D-D640-BD05-221956AD4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D1C4F6-0C78-424E-9A14-AB53E65D6725}"/>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367569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E565C-D1F2-684D-A361-6AADC9CD477E}"/>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3" name="Footer Placeholder 2">
            <a:extLst>
              <a:ext uri="{FF2B5EF4-FFF2-40B4-BE49-F238E27FC236}">
                <a16:creationId xmlns:a16="http://schemas.microsoft.com/office/drawing/2014/main" id="{478C336E-0F51-9247-A8A5-8F494C2FD7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759419-E0EE-E844-B76E-6FD887E84A82}"/>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103059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327E0-6727-F844-A30A-AC9FCB2F0F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CE9A939-9CF5-7D44-8EFC-7AB7A4CEB0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86851F2-8EF0-C044-A745-85189BDBA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0C3341-6418-9447-94CA-90AEC9AE66EC}"/>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6" name="Footer Placeholder 5">
            <a:extLst>
              <a:ext uri="{FF2B5EF4-FFF2-40B4-BE49-F238E27FC236}">
                <a16:creationId xmlns:a16="http://schemas.microsoft.com/office/drawing/2014/main" id="{BB079857-7D17-A54A-AEB3-6B6EF45E4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773E7-1BA7-7C4B-94CE-9FE80140212C}"/>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129379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9B2C-E358-0542-989C-8B5F83E350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C5044AF-0399-3D48-9BF3-774B61CEB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A3F4EE-B9B6-A146-8F81-C2713C2F6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7676A-ED1A-1B45-9B8B-433BF7D76AB3}"/>
              </a:ext>
            </a:extLst>
          </p:cNvPr>
          <p:cNvSpPr>
            <a:spLocks noGrp="1"/>
          </p:cNvSpPr>
          <p:nvPr>
            <p:ph type="dt" sz="half" idx="10"/>
          </p:nvPr>
        </p:nvSpPr>
        <p:spPr/>
        <p:txBody>
          <a:bodyPr/>
          <a:lstStyle/>
          <a:p>
            <a:fld id="{298D599B-D699-9C47-AEB1-B808F0F77C3B}" type="datetimeFigureOut">
              <a:rPr lang="en-US" smtClean="0"/>
              <a:t>1/24/2021</a:t>
            </a:fld>
            <a:endParaRPr lang="en-US"/>
          </a:p>
        </p:txBody>
      </p:sp>
      <p:sp>
        <p:nvSpPr>
          <p:cNvPr id="6" name="Footer Placeholder 5">
            <a:extLst>
              <a:ext uri="{FF2B5EF4-FFF2-40B4-BE49-F238E27FC236}">
                <a16:creationId xmlns:a16="http://schemas.microsoft.com/office/drawing/2014/main" id="{02142B4A-B532-FB45-AE36-D0ACD00E6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EA5B49-DEF0-5148-8A6A-E3B9DC24618F}"/>
              </a:ext>
            </a:extLst>
          </p:cNvPr>
          <p:cNvSpPr>
            <a:spLocks noGrp="1"/>
          </p:cNvSpPr>
          <p:nvPr>
            <p:ph type="sldNum" sz="quarter" idx="12"/>
          </p:nvPr>
        </p:nvSpPr>
        <p:spPr/>
        <p:txBody>
          <a:bodyPr/>
          <a:lstStyle/>
          <a:p>
            <a:fld id="{31454040-9DBA-3240-8B12-19393AD5D2EB}" type="slidenum">
              <a:rPr lang="en-US" smtClean="0"/>
              <a:t>‹#›</a:t>
            </a:fld>
            <a:endParaRPr lang="en-US"/>
          </a:p>
        </p:txBody>
      </p:sp>
    </p:spTree>
    <p:extLst>
      <p:ext uri="{BB962C8B-B14F-4D97-AF65-F5344CB8AC3E}">
        <p14:creationId xmlns:p14="http://schemas.microsoft.com/office/powerpoint/2010/main" val="317562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65320-A9D9-6049-8220-9D49FE9BA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1C92BF-17A8-E94F-9186-462D1F824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3A27CB-661E-9042-9C37-52E9C4954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599B-D699-9C47-AEB1-B808F0F77C3B}" type="datetimeFigureOut">
              <a:rPr lang="en-US" smtClean="0"/>
              <a:t>1/24/2021</a:t>
            </a:fld>
            <a:endParaRPr lang="en-US"/>
          </a:p>
        </p:txBody>
      </p:sp>
      <p:sp>
        <p:nvSpPr>
          <p:cNvPr id="5" name="Footer Placeholder 4">
            <a:extLst>
              <a:ext uri="{FF2B5EF4-FFF2-40B4-BE49-F238E27FC236}">
                <a16:creationId xmlns:a16="http://schemas.microsoft.com/office/drawing/2014/main" id="{925C3CA0-E391-4C47-8AFC-4188BFFD4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94B430-EA55-B14D-B6A3-DABEEB75D9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54040-9DBA-3240-8B12-19393AD5D2EB}" type="slidenum">
              <a:rPr lang="en-US" smtClean="0"/>
              <a:t>‹#›</a:t>
            </a:fld>
            <a:endParaRPr lang="en-US"/>
          </a:p>
        </p:txBody>
      </p:sp>
    </p:spTree>
    <p:extLst>
      <p:ext uri="{BB962C8B-B14F-4D97-AF65-F5344CB8AC3E}">
        <p14:creationId xmlns:p14="http://schemas.microsoft.com/office/powerpoint/2010/main" val="289893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hs.uk/10-minute-shake-up/shake-ups" TargetMode="External"/><Relationship Id="rId2" Type="http://schemas.openxmlformats.org/officeDocument/2006/relationships/hyperlink" Target="https://www.youthsporttrust.org/primary-pe-activities" TargetMode="External"/><Relationship Id="rId1" Type="http://schemas.openxmlformats.org/officeDocument/2006/relationships/slideLayout" Target="../slideLayouts/slideLayout2.xml"/><Relationship Id="rId4" Type="http://schemas.openxmlformats.org/officeDocument/2006/relationships/hyperlink" Target="https://www.go-well.org/lockdown-3-free-resources/?fbclid=IwAR13juMJ3gj79ZZfRTj0z3DLLddLQWHYKis_jExyZfP0KhayGOEmXH5l75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youtube.com/watch?v=dxnX2W3LcDY&amp;list=PLYGRaluWWTojV3An2WEgsQ4qGFy_91jDL&amp;index=12&amp;t=0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U9Q6FKF12Q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E9EE3549-9B82-574E-B6D1-E990B937A62C}"/>
              </a:ext>
            </a:extLst>
          </p:cNvPr>
          <p:cNvPicPr>
            <a:picLocks noChangeAspect="1"/>
          </p:cNvPicPr>
          <p:nvPr/>
        </p:nvPicPr>
        <p:blipFill rotWithShape="1">
          <a:blip r:embed="rId2"/>
          <a:srcRect t="9407" r="-2" b="2057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Text&#10;&#10;Description automatically generated">
            <a:extLst>
              <a:ext uri="{FF2B5EF4-FFF2-40B4-BE49-F238E27FC236}">
                <a16:creationId xmlns:a16="http://schemas.microsoft.com/office/drawing/2014/main" id="{F83B391C-AFC1-794A-9B9E-6CEE6FF49B78}"/>
              </a:ext>
            </a:extLst>
          </p:cNvPr>
          <p:cNvPicPr>
            <a:picLocks noChangeAspect="1"/>
          </p:cNvPicPr>
          <p:nvPr/>
        </p:nvPicPr>
        <p:blipFill rotWithShape="1">
          <a:blip r:embed="rId3"/>
          <a:srcRect t="9727"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E78B372-7441-8C48-8983-421A4ED213F8}"/>
              </a:ext>
            </a:extLst>
          </p:cNvPr>
          <p:cNvSpPr>
            <a:spLocks noGrp="1"/>
          </p:cNvSpPr>
          <p:nvPr>
            <p:ph idx="1"/>
          </p:nvPr>
        </p:nvSpPr>
        <p:spPr>
          <a:xfrm>
            <a:off x="479162" y="598751"/>
            <a:ext cx="4832803" cy="3664351"/>
          </a:xfrm>
        </p:spPr>
        <p:txBody>
          <a:bodyPr>
            <a:normAutofit/>
          </a:bodyPr>
          <a:lstStyle/>
          <a:p>
            <a:pPr marL="0" indent="0">
              <a:buNone/>
            </a:pPr>
            <a:r>
              <a:rPr lang="en-US" sz="5400">
                <a:latin typeface="Bradley Hand" pitchFamily="2" charset="77"/>
              </a:rPr>
              <a:t>Primary Survival Pack </a:t>
            </a:r>
          </a:p>
          <a:p>
            <a:pPr marL="0" indent="0">
              <a:buNone/>
            </a:pPr>
            <a:endParaRPr lang="en-US" sz="5400">
              <a:latin typeface="Bradley Hand" pitchFamily="2" charset="77"/>
            </a:endParaRPr>
          </a:p>
          <a:p>
            <a:pPr marL="0" indent="0">
              <a:buNone/>
            </a:pPr>
            <a:r>
              <a:rPr lang="en-US" sz="5400">
                <a:latin typeface="Bradley Hand" pitchFamily="2" charset="77"/>
              </a:rPr>
              <a:t>Week 3</a:t>
            </a:r>
          </a:p>
        </p:txBody>
      </p:sp>
      <p:sp>
        <p:nvSpPr>
          <p:cNvPr id="6" name="TextBox 5">
            <a:extLst>
              <a:ext uri="{FF2B5EF4-FFF2-40B4-BE49-F238E27FC236}">
                <a16:creationId xmlns:a16="http://schemas.microsoft.com/office/drawing/2014/main" id="{28CB9C0B-7087-0D4B-8C37-61E0E39BDA84}"/>
              </a:ext>
            </a:extLst>
          </p:cNvPr>
          <p:cNvSpPr txBox="1"/>
          <p:nvPr/>
        </p:nvSpPr>
        <p:spPr>
          <a:xfrm>
            <a:off x="479162" y="5705856"/>
            <a:ext cx="4316122" cy="923330"/>
          </a:xfrm>
          <a:prstGeom prst="rect">
            <a:avLst/>
          </a:prstGeom>
          <a:noFill/>
        </p:spPr>
        <p:txBody>
          <a:bodyPr wrap="square" rtlCol="0">
            <a:spAutoFit/>
          </a:bodyPr>
          <a:lstStyle/>
          <a:p>
            <a:r>
              <a:rPr lang="en-US">
                <a:latin typeface="Bradley Hand" pitchFamily="2" charset="77"/>
              </a:rPr>
              <a:t>Facebook – @</a:t>
            </a:r>
            <a:r>
              <a:rPr lang="en-US" err="1">
                <a:latin typeface="Bradley Hand" pitchFamily="2" charset="77"/>
              </a:rPr>
              <a:t>northfieldssp</a:t>
            </a:r>
            <a:endParaRPr lang="en-US">
              <a:latin typeface="Bradley Hand" pitchFamily="2" charset="77"/>
            </a:endParaRPr>
          </a:p>
          <a:p>
            <a:r>
              <a:rPr lang="en-US">
                <a:latin typeface="Bradley Hand" pitchFamily="2" charset="77"/>
              </a:rPr>
              <a:t>Twitter - @</a:t>
            </a:r>
            <a:r>
              <a:rPr lang="en-US" err="1">
                <a:latin typeface="Bradley Hand" pitchFamily="2" charset="77"/>
              </a:rPr>
              <a:t>northfieldssp</a:t>
            </a:r>
            <a:r>
              <a:rPr lang="en-US">
                <a:latin typeface="Bradley Hand" pitchFamily="2" charset="77"/>
              </a:rPr>
              <a:t> </a:t>
            </a:r>
          </a:p>
          <a:p>
            <a:r>
              <a:rPr lang="en-US">
                <a:latin typeface="Bradley Hand" pitchFamily="2" charset="77"/>
              </a:rPr>
              <a:t>Website – https://</a:t>
            </a:r>
            <a:r>
              <a:rPr lang="en-US" err="1">
                <a:latin typeface="Bradley Hand" pitchFamily="2" charset="77"/>
              </a:rPr>
              <a:t>northfieldssc.org</a:t>
            </a:r>
            <a:r>
              <a:rPr lang="en-US">
                <a:latin typeface="Bradley Hand" pitchFamily="2" charset="77"/>
              </a:rPr>
              <a:t>/</a:t>
            </a:r>
            <a:r>
              <a:rPr lang="en-US" err="1">
                <a:latin typeface="Bradley Hand" pitchFamily="2" charset="77"/>
              </a:rPr>
              <a:t>ssp</a:t>
            </a:r>
            <a:endParaRPr lang="en-US">
              <a:latin typeface="Bradley Hand" pitchFamily="2" charset="77"/>
            </a:endParaRPr>
          </a:p>
        </p:txBody>
      </p:sp>
    </p:spTree>
    <p:extLst>
      <p:ext uri="{BB962C8B-B14F-4D97-AF65-F5344CB8AC3E}">
        <p14:creationId xmlns:p14="http://schemas.microsoft.com/office/powerpoint/2010/main" val="314930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2597-2327-374C-AC62-9C2FE52A9B5F}"/>
              </a:ext>
            </a:extLst>
          </p:cNvPr>
          <p:cNvSpPr>
            <a:spLocks noGrp="1"/>
          </p:cNvSpPr>
          <p:nvPr>
            <p:ph type="title"/>
          </p:nvPr>
        </p:nvSpPr>
        <p:spPr>
          <a:solidFill>
            <a:srgbClr val="00B0F0"/>
          </a:solidFill>
        </p:spPr>
        <p:style>
          <a:lnRef idx="3">
            <a:schemeClr val="lt1"/>
          </a:lnRef>
          <a:fillRef idx="1">
            <a:schemeClr val="accent1"/>
          </a:fillRef>
          <a:effectRef idx="1">
            <a:schemeClr val="accent1"/>
          </a:effectRef>
          <a:fontRef idx="minor">
            <a:schemeClr val="lt1"/>
          </a:fontRef>
        </p:style>
        <p:txBody>
          <a:bodyPr/>
          <a:lstStyle/>
          <a:p>
            <a:r>
              <a:rPr lang="en-US">
                <a:latin typeface="Bradley Hand" pitchFamily="2" charset="77"/>
              </a:rPr>
              <a:t>Social media – Links of the Week </a:t>
            </a:r>
          </a:p>
        </p:txBody>
      </p:sp>
      <p:sp>
        <p:nvSpPr>
          <p:cNvPr id="5" name="Content Placeholder 4">
            <a:extLst>
              <a:ext uri="{FF2B5EF4-FFF2-40B4-BE49-F238E27FC236}">
                <a16:creationId xmlns:a16="http://schemas.microsoft.com/office/drawing/2014/main" id="{B8DD394A-9591-4EF9-AF84-38B095315C3C}"/>
              </a:ext>
            </a:extLst>
          </p:cNvPr>
          <p:cNvSpPr>
            <a:spLocks noGrp="1"/>
          </p:cNvSpPr>
          <p:nvPr>
            <p:ph idx="1"/>
          </p:nvPr>
        </p:nvSpPr>
        <p:spPr/>
        <p:txBody>
          <a:bodyPr>
            <a:normAutofit lnSpcReduction="10000"/>
          </a:bodyPr>
          <a:lstStyle/>
          <a:p>
            <a:r>
              <a:rPr lang="en-US" dirty="0">
                <a:latin typeface="Bradley Hand" pitchFamily="2" charset="77"/>
                <a:cs typeface="Calibri" panose="020F0502020204030204"/>
              </a:rPr>
              <a:t>Further resources to support our PE offer from the Youth Sport Trust - </a:t>
            </a:r>
            <a:r>
              <a:rPr lang="en-US" dirty="0">
                <a:latin typeface="Bradley Hand" pitchFamily="2" charset="77"/>
                <a:cs typeface="Calibri" panose="020F0502020204030204"/>
                <a:hlinkClick r:id="rId2"/>
              </a:rPr>
              <a:t>https://www.youthsporttrust.org/primary-pe-activities</a:t>
            </a:r>
            <a:endParaRPr lang="en-US" dirty="0">
              <a:latin typeface="Bradley Hand" pitchFamily="2" charset="77"/>
              <a:cs typeface="Calibri" panose="020F0502020204030204"/>
            </a:endParaRPr>
          </a:p>
          <a:p>
            <a:endParaRPr lang="en-US" dirty="0">
              <a:latin typeface="Bradley Hand" pitchFamily="2" charset="77"/>
              <a:cs typeface="Calibri" panose="020F0502020204030204"/>
            </a:endParaRPr>
          </a:p>
          <a:p>
            <a:r>
              <a:rPr lang="en-US" dirty="0">
                <a:latin typeface="Bradley Hand" pitchFamily="2" charset="77"/>
                <a:cs typeface="Calibri" panose="020F0502020204030204"/>
              </a:rPr>
              <a:t>Disney inspired 10min shake-ups -  </a:t>
            </a:r>
            <a:r>
              <a:rPr lang="en-US" dirty="0">
                <a:latin typeface="Bradley Hand" pitchFamily="2" charset="77"/>
                <a:cs typeface="Calibri" panose="020F0502020204030204"/>
                <a:hlinkClick r:id="rId3"/>
              </a:rPr>
              <a:t>https://www.nhs.uk/10-minute-shake-up/shake-ups</a:t>
            </a:r>
            <a:endParaRPr lang="en-US" dirty="0">
              <a:latin typeface="Bradley Hand" pitchFamily="2" charset="77"/>
              <a:cs typeface="Calibri" panose="020F0502020204030204"/>
            </a:endParaRPr>
          </a:p>
          <a:p>
            <a:endParaRPr lang="en-US" dirty="0">
              <a:latin typeface="Bradley Hand" pitchFamily="2" charset="77"/>
              <a:cs typeface="Calibri" panose="020F0502020204030204"/>
            </a:endParaRPr>
          </a:p>
          <a:p>
            <a:r>
              <a:rPr lang="en-US" dirty="0">
                <a:latin typeface="Bradley Hand" pitchFamily="2" charset="77"/>
                <a:cs typeface="Calibri" panose="020F0502020204030204"/>
              </a:rPr>
              <a:t>Some great free resources from our friends at </a:t>
            </a:r>
            <a:r>
              <a:rPr lang="en-US" dirty="0" err="1">
                <a:latin typeface="Bradley Hand" pitchFamily="2" charset="77"/>
                <a:cs typeface="Calibri" panose="020F0502020204030204"/>
              </a:rPr>
              <a:t>Sedgefield</a:t>
            </a:r>
            <a:r>
              <a:rPr lang="en-US" dirty="0">
                <a:latin typeface="Bradley Hand" pitchFamily="2" charset="77"/>
                <a:cs typeface="Calibri" panose="020F0502020204030204"/>
              </a:rPr>
              <a:t> SSP. </a:t>
            </a:r>
            <a:r>
              <a:rPr lang="en-US" dirty="0">
                <a:latin typeface="Bradley Hand" pitchFamily="2" charset="77"/>
                <a:cs typeface="Calibri" panose="020F0502020204030204"/>
                <a:hlinkClick r:id="rId4"/>
              </a:rPr>
              <a:t>https://www.go-well.org/lockdown-3-free-resources/?fbclid=IwAR13juMJ3gj79ZZfRTj0z3DLLddLQWHYKis_jExyZfP0KhayGOEmXH5l75c</a:t>
            </a:r>
            <a:endParaRPr lang="en-US" dirty="0">
              <a:latin typeface="Bradley Hand" pitchFamily="2" charset="77"/>
              <a:cs typeface="Calibri" panose="020F0502020204030204"/>
            </a:endParaRPr>
          </a:p>
          <a:p>
            <a:pPr marL="0" indent="0">
              <a:buNone/>
            </a:pPr>
            <a:endParaRPr lang="en-US" dirty="0">
              <a:latin typeface="Bradley Hand" pitchFamily="2" charset="77"/>
              <a:cs typeface="Calibri" panose="020F0502020204030204"/>
            </a:endParaRPr>
          </a:p>
        </p:txBody>
      </p:sp>
    </p:spTree>
    <p:extLst>
      <p:ext uri="{BB962C8B-B14F-4D97-AF65-F5344CB8AC3E}">
        <p14:creationId xmlns:p14="http://schemas.microsoft.com/office/powerpoint/2010/main" val="260703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D38F3-F952-2045-A21A-50515A2A298B}"/>
              </a:ext>
            </a:extLst>
          </p:cNvPr>
          <p:cNvSpPr>
            <a:spLocks noGrp="1"/>
          </p:cNvSpPr>
          <p:nvPr>
            <p:ph idx="1"/>
          </p:nvPr>
        </p:nvSpPr>
        <p:spPr>
          <a:xfrm>
            <a:off x="4351318" y="2004805"/>
            <a:ext cx="3769425" cy="4251960"/>
          </a:xfrm>
        </p:spPr>
        <p:style>
          <a:lnRef idx="3">
            <a:schemeClr val="lt1"/>
          </a:lnRef>
          <a:fillRef idx="1">
            <a:schemeClr val="accent6"/>
          </a:fillRef>
          <a:effectRef idx="1">
            <a:schemeClr val="accent6"/>
          </a:effectRef>
          <a:fontRef idx="minor">
            <a:schemeClr val="lt1"/>
          </a:fontRef>
        </p:style>
        <p:txBody>
          <a:bodyPr vert="horz" lIns="91440" tIns="45720" rIns="91440" bIns="45720" rtlCol="0" anchor="t">
            <a:normAutofit/>
          </a:bodyPr>
          <a:lstStyle/>
          <a:p>
            <a:pPr marL="0" indent="0">
              <a:buNone/>
            </a:pPr>
            <a:r>
              <a:rPr lang="en-GB" sz="1800">
                <a:latin typeface="Bradley Hand"/>
              </a:rPr>
              <a:t>Physical Activity is a broad term referring to all bodily movement that uses energy. It includes all forms of physical education, sports and dance activities. However, it is wider than this, as it also includes indoor and outdoor play, work-related activity, outdoor and adventurous activities, active travel (e.g. walking, cycling, rollerblading, scooting) and routine, habitual activities such as using the stairs, doing housework and gardening</a:t>
            </a:r>
          </a:p>
        </p:txBody>
      </p:sp>
      <p:sp>
        <p:nvSpPr>
          <p:cNvPr id="4" name="Footer Placeholder 3">
            <a:extLst>
              <a:ext uri="{FF2B5EF4-FFF2-40B4-BE49-F238E27FC236}">
                <a16:creationId xmlns:a16="http://schemas.microsoft.com/office/drawing/2014/main" id="{E8998D21-81F0-0F47-AC5A-340D0CAD2F0C}"/>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D4325FA2-EE32-084B-B497-28F0E59230ED}"/>
              </a:ext>
            </a:extLst>
          </p:cNvPr>
          <p:cNvSpPr>
            <a:spLocks noGrp="1"/>
          </p:cNvSpPr>
          <p:nvPr>
            <p:ph type="sldNum" sz="quarter" idx="12"/>
          </p:nvPr>
        </p:nvSpPr>
        <p:spPr/>
        <p:txBody>
          <a:bodyPr/>
          <a:lstStyle/>
          <a:p>
            <a:fld id="{A7CD31F4-64FA-4BA0-9498-67783267A8C8}" type="slidenum">
              <a:rPr lang="en-US" smtClean="0"/>
              <a:t>2</a:t>
            </a:fld>
            <a:endParaRPr lang="en-US"/>
          </a:p>
        </p:txBody>
      </p:sp>
      <p:sp>
        <p:nvSpPr>
          <p:cNvPr id="7" name="Content Placeholder 2">
            <a:extLst>
              <a:ext uri="{FF2B5EF4-FFF2-40B4-BE49-F238E27FC236}">
                <a16:creationId xmlns:a16="http://schemas.microsoft.com/office/drawing/2014/main" id="{F02DC855-C623-B24D-8ABB-AE3A27168B67}"/>
              </a:ext>
            </a:extLst>
          </p:cNvPr>
          <p:cNvSpPr txBox="1">
            <a:spLocks/>
          </p:cNvSpPr>
          <p:nvPr/>
        </p:nvSpPr>
        <p:spPr>
          <a:xfrm>
            <a:off x="440379" y="2024633"/>
            <a:ext cx="3769425" cy="425196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3" indent="-228603" algn="l" defTabSz="914411"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bg1"/>
                </a:solidFill>
                <a:latin typeface="Bradley Hand" pitchFamily="2" charset="77"/>
              </a:rPr>
              <a:t>Physical Education is the planned, progressive learning that takes place in school curriculum timetabled time and which is delivered to all pupils. This involves both ‘learning to move’ (i.e. becoming more physically competent) and ‘moving to learn’ (e.g. learning through movement, a range of skills and understandings beyond physical activity, such as co-operating with others). The context for the learning is physical activity, with children experiencing a broad range of activities, including sport and dance.</a:t>
            </a:r>
          </a:p>
        </p:txBody>
      </p:sp>
      <p:sp>
        <p:nvSpPr>
          <p:cNvPr id="8" name="Content Placeholder 2">
            <a:extLst>
              <a:ext uri="{FF2B5EF4-FFF2-40B4-BE49-F238E27FC236}">
                <a16:creationId xmlns:a16="http://schemas.microsoft.com/office/drawing/2014/main" id="{28B08138-88D4-C340-B9DA-C50B95F57098}"/>
              </a:ext>
            </a:extLst>
          </p:cNvPr>
          <p:cNvSpPr txBox="1">
            <a:spLocks/>
          </p:cNvSpPr>
          <p:nvPr/>
        </p:nvSpPr>
        <p:spPr>
          <a:xfrm>
            <a:off x="8262257" y="2029618"/>
            <a:ext cx="3769425" cy="4251960"/>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fontScale="62500" lnSpcReduction="20000"/>
          </a:bodyPr>
          <a:lstStyle>
            <a:lvl1pPr marL="228603" indent="-228603" algn="l" defTabSz="914411"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bg1"/>
                </a:solidFill>
                <a:latin typeface="Bradley Hand" pitchFamily="2" charset="77"/>
              </a:rPr>
              <a:t>School Sport is the structured learning that takes place beyond the curriculum (i.e. in the extended curriculum) within school settings; this is sometimes referred to as out-of-school-hours learning. Again, the context for the learning is physical activity. The ‘school sport’ programme has the potential to develop and broaden the foundation learning that takes place in physical education. It also forms a vital link with ‘community sport and activity’.</a:t>
            </a:r>
            <a:endParaRPr lang="en-US">
              <a:solidFill>
                <a:schemeClr val="bg1"/>
              </a:solidFill>
              <a:latin typeface="Bradley Hand" pitchFamily="2" charset="77"/>
            </a:endParaRPr>
          </a:p>
        </p:txBody>
      </p:sp>
      <p:sp>
        <p:nvSpPr>
          <p:cNvPr id="6" name="TextBox 5">
            <a:extLst>
              <a:ext uri="{FF2B5EF4-FFF2-40B4-BE49-F238E27FC236}">
                <a16:creationId xmlns:a16="http://schemas.microsoft.com/office/drawing/2014/main" id="{1A73845D-1269-484D-85A2-C5A50CE7AF68}"/>
              </a:ext>
            </a:extLst>
          </p:cNvPr>
          <p:cNvSpPr txBox="1"/>
          <p:nvPr/>
        </p:nvSpPr>
        <p:spPr>
          <a:xfrm>
            <a:off x="440379" y="1009403"/>
            <a:ext cx="3769425"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4000">
                <a:latin typeface="Bradley Hand" pitchFamily="2" charset="77"/>
              </a:rPr>
              <a:t>Learn it </a:t>
            </a:r>
          </a:p>
        </p:txBody>
      </p:sp>
      <p:sp>
        <p:nvSpPr>
          <p:cNvPr id="10" name="TextBox 9">
            <a:extLst>
              <a:ext uri="{FF2B5EF4-FFF2-40B4-BE49-F238E27FC236}">
                <a16:creationId xmlns:a16="http://schemas.microsoft.com/office/drawing/2014/main" id="{D4D0DFB4-F211-5242-A768-B6C074511EC4}"/>
              </a:ext>
            </a:extLst>
          </p:cNvPr>
          <p:cNvSpPr txBox="1"/>
          <p:nvPr/>
        </p:nvSpPr>
        <p:spPr>
          <a:xfrm>
            <a:off x="4351317" y="1009403"/>
            <a:ext cx="3769425"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4000">
                <a:latin typeface="Bradley Hand" pitchFamily="2" charset="77"/>
              </a:rPr>
              <a:t>Move It  </a:t>
            </a:r>
          </a:p>
        </p:txBody>
      </p:sp>
      <p:sp>
        <p:nvSpPr>
          <p:cNvPr id="11" name="TextBox 10">
            <a:extLst>
              <a:ext uri="{FF2B5EF4-FFF2-40B4-BE49-F238E27FC236}">
                <a16:creationId xmlns:a16="http://schemas.microsoft.com/office/drawing/2014/main" id="{E687387F-82A9-F249-A7ED-73D93BE79820}"/>
              </a:ext>
            </a:extLst>
          </p:cNvPr>
          <p:cNvSpPr txBox="1"/>
          <p:nvPr/>
        </p:nvSpPr>
        <p:spPr>
          <a:xfrm>
            <a:off x="8262257" y="1009403"/>
            <a:ext cx="3769425" cy="707886"/>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4000">
                <a:latin typeface="Bradley Hand" pitchFamily="2" charset="77"/>
              </a:rPr>
              <a:t>Try It  </a:t>
            </a:r>
          </a:p>
        </p:txBody>
      </p:sp>
    </p:spTree>
    <p:extLst>
      <p:ext uri="{BB962C8B-B14F-4D97-AF65-F5344CB8AC3E}">
        <p14:creationId xmlns:p14="http://schemas.microsoft.com/office/powerpoint/2010/main" val="399336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D38F3-F952-2045-A21A-50515A2A298B}"/>
              </a:ext>
            </a:extLst>
          </p:cNvPr>
          <p:cNvSpPr>
            <a:spLocks noGrp="1"/>
          </p:cNvSpPr>
          <p:nvPr>
            <p:ph idx="1"/>
          </p:nvPr>
        </p:nvSpPr>
        <p:spPr>
          <a:xfrm>
            <a:off x="4351318" y="2004805"/>
            <a:ext cx="3769425" cy="4251960"/>
          </a:xfrm>
        </p:spPr>
        <p:style>
          <a:lnRef idx="3">
            <a:schemeClr val="lt1"/>
          </a:lnRef>
          <a:fillRef idx="1">
            <a:schemeClr val="accent6"/>
          </a:fillRef>
          <a:effectRef idx="1">
            <a:schemeClr val="accent6"/>
          </a:effectRef>
          <a:fontRef idx="minor">
            <a:schemeClr val="lt1"/>
          </a:fontRef>
        </p:style>
        <p:txBody>
          <a:bodyPr vert="horz" lIns="91440" tIns="45720" rIns="91440" bIns="45720" rtlCol="0" anchor="t">
            <a:normAutofit/>
          </a:bodyPr>
          <a:lstStyle/>
          <a:p>
            <a:pPr marL="0" indent="0">
              <a:buNone/>
            </a:pPr>
            <a:r>
              <a:rPr lang="en-GB" sz="1800" dirty="0">
                <a:latin typeface="Bradley Hand" pitchFamily="2" charset="77"/>
              </a:rPr>
              <a:t>This week is all about our CORE. </a:t>
            </a:r>
          </a:p>
          <a:p>
            <a:pPr marL="0" indent="0">
              <a:buNone/>
            </a:pPr>
            <a:r>
              <a:rPr lang="en-GB" sz="1800" dirty="0">
                <a:latin typeface="Bradley Hand" pitchFamily="2" charset="77"/>
              </a:rPr>
              <a:t>Core strength supports fine motor skills, such as handwriting, and participating in gross motor activities like school sport</a:t>
            </a:r>
            <a:r>
              <a:rPr lang="en-GB" sz="1800" dirty="0" smtClean="0">
                <a:latin typeface="Bradley Hand" pitchFamily="2" charset="77"/>
              </a:rPr>
              <a:t>.</a:t>
            </a:r>
            <a:endParaRPr lang="en-GB" sz="1800" dirty="0">
              <a:latin typeface="Bradley Hand" pitchFamily="2" charset="77"/>
            </a:endParaRPr>
          </a:p>
          <a:p>
            <a:pPr marL="0" indent="0">
              <a:buNone/>
            </a:pPr>
            <a:r>
              <a:rPr lang="en-GB" sz="1800" dirty="0">
                <a:latin typeface="Bradley Hand" pitchFamily="2" charset="77"/>
              </a:rPr>
              <a:t>Musical Balance is a great game which lets young people be creative adding their own moves and rules. </a:t>
            </a:r>
          </a:p>
          <a:p>
            <a:pPr marL="0" indent="0">
              <a:buNone/>
            </a:pPr>
            <a:endParaRPr lang="en-GB" sz="1800" dirty="0">
              <a:latin typeface="Bradley Hand" pitchFamily="2" charset="77"/>
            </a:endParaRPr>
          </a:p>
          <a:p>
            <a:pPr marL="0" indent="0">
              <a:buNone/>
            </a:pPr>
            <a:r>
              <a:rPr lang="en-GB" sz="1800" dirty="0">
                <a:latin typeface="Bradley Hand" pitchFamily="2" charset="77"/>
              </a:rPr>
              <a:t>Cosmic Kids is a great resource using Yoga through the young people’s favourite films and cartoons.  </a:t>
            </a:r>
          </a:p>
          <a:p>
            <a:pPr marL="0" indent="0">
              <a:buNone/>
            </a:pPr>
            <a:endParaRPr lang="en-GB" sz="1800" dirty="0">
              <a:latin typeface="Bradley Hand" pitchFamily="2" charset="77"/>
            </a:endParaRPr>
          </a:p>
          <a:p>
            <a:pPr marL="0" indent="0">
              <a:buNone/>
            </a:pPr>
            <a:endParaRPr lang="en-GB" sz="1800" dirty="0">
              <a:latin typeface="Bradley Hand" pitchFamily="2" charset="77"/>
            </a:endParaRPr>
          </a:p>
          <a:p>
            <a:pPr marL="0" indent="0">
              <a:buNone/>
            </a:pPr>
            <a:endParaRPr lang="en-GB" sz="1800" dirty="0">
              <a:latin typeface="Bradley Hand" pitchFamily="2" charset="77"/>
            </a:endParaRPr>
          </a:p>
          <a:p>
            <a:pPr marL="0" indent="0">
              <a:buNone/>
            </a:pPr>
            <a:endParaRPr lang="en-GB" sz="1800" dirty="0">
              <a:latin typeface="Bradley Hand" pitchFamily="2" charset="77"/>
            </a:endParaRPr>
          </a:p>
        </p:txBody>
      </p:sp>
      <p:sp>
        <p:nvSpPr>
          <p:cNvPr id="7" name="Content Placeholder 2">
            <a:extLst>
              <a:ext uri="{FF2B5EF4-FFF2-40B4-BE49-F238E27FC236}">
                <a16:creationId xmlns:a16="http://schemas.microsoft.com/office/drawing/2014/main" id="{F02DC855-C623-B24D-8ABB-AE3A27168B67}"/>
              </a:ext>
            </a:extLst>
          </p:cNvPr>
          <p:cNvSpPr txBox="1">
            <a:spLocks/>
          </p:cNvSpPr>
          <p:nvPr/>
        </p:nvSpPr>
        <p:spPr>
          <a:xfrm>
            <a:off x="440379" y="2024633"/>
            <a:ext cx="3769425" cy="425196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t">
            <a:noAutofit/>
          </a:bodyPr>
          <a:lstStyle>
            <a:lvl1pPr marL="228603" indent="-228603" algn="l" defTabSz="914411"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a:latin typeface="Bradley Hand" pitchFamily="2" charset="77"/>
            </a:endParaRPr>
          </a:p>
        </p:txBody>
      </p:sp>
      <p:sp>
        <p:nvSpPr>
          <p:cNvPr id="6" name="TextBox 5">
            <a:extLst>
              <a:ext uri="{FF2B5EF4-FFF2-40B4-BE49-F238E27FC236}">
                <a16:creationId xmlns:a16="http://schemas.microsoft.com/office/drawing/2014/main" id="{1A73845D-1269-484D-85A2-C5A50CE7AF68}"/>
              </a:ext>
            </a:extLst>
          </p:cNvPr>
          <p:cNvSpPr txBox="1"/>
          <p:nvPr/>
        </p:nvSpPr>
        <p:spPr>
          <a:xfrm>
            <a:off x="440379" y="1009403"/>
            <a:ext cx="3769425"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4000">
                <a:latin typeface="Bradley Hand" pitchFamily="2" charset="77"/>
              </a:rPr>
              <a:t>Learn it </a:t>
            </a:r>
          </a:p>
        </p:txBody>
      </p:sp>
      <p:sp>
        <p:nvSpPr>
          <p:cNvPr id="10" name="TextBox 9">
            <a:extLst>
              <a:ext uri="{FF2B5EF4-FFF2-40B4-BE49-F238E27FC236}">
                <a16:creationId xmlns:a16="http://schemas.microsoft.com/office/drawing/2014/main" id="{D4D0DFB4-F211-5242-A768-B6C074511EC4}"/>
              </a:ext>
            </a:extLst>
          </p:cNvPr>
          <p:cNvSpPr txBox="1"/>
          <p:nvPr/>
        </p:nvSpPr>
        <p:spPr>
          <a:xfrm>
            <a:off x="4351317" y="1009403"/>
            <a:ext cx="3769425"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4000">
                <a:latin typeface="Bradley Hand" pitchFamily="2" charset="77"/>
              </a:rPr>
              <a:t>Move It  </a:t>
            </a:r>
          </a:p>
        </p:txBody>
      </p:sp>
      <p:sp>
        <p:nvSpPr>
          <p:cNvPr id="11" name="TextBox 10">
            <a:extLst>
              <a:ext uri="{FF2B5EF4-FFF2-40B4-BE49-F238E27FC236}">
                <a16:creationId xmlns:a16="http://schemas.microsoft.com/office/drawing/2014/main" id="{E687387F-82A9-F249-A7ED-73D93BE79820}"/>
              </a:ext>
            </a:extLst>
          </p:cNvPr>
          <p:cNvSpPr txBox="1"/>
          <p:nvPr/>
        </p:nvSpPr>
        <p:spPr>
          <a:xfrm>
            <a:off x="8262257" y="1009403"/>
            <a:ext cx="3769425" cy="707886"/>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4000">
                <a:latin typeface="Bradley Hand" pitchFamily="2" charset="77"/>
              </a:rPr>
              <a:t>Try It  </a:t>
            </a:r>
          </a:p>
        </p:txBody>
      </p:sp>
      <p:sp>
        <p:nvSpPr>
          <p:cNvPr id="12" name="Content Placeholder 2">
            <a:extLst>
              <a:ext uri="{FF2B5EF4-FFF2-40B4-BE49-F238E27FC236}">
                <a16:creationId xmlns:a16="http://schemas.microsoft.com/office/drawing/2014/main" id="{A00331C8-284E-F94A-A1E3-925D139DB7F1}"/>
              </a:ext>
            </a:extLst>
          </p:cNvPr>
          <p:cNvSpPr txBox="1">
            <a:spLocks/>
          </p:cNvSpPr>
          <p:nvPr/>
        </p:nvSpPr>
        <p:spPr>
          <a:xfrm>
            <a:off x="8262257" y="2021681"/>
            <a:ext cx="3769425" cy="4259897"/>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rmAutofit fontScale="70000" lnSpcReduction="20000"/>
          </a:bodyPr>
          <a:lstStyle>
            <a:lvl1pPr marL="228603" indent="-228603" algn="l" defTabSz="914411"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Bradley Hand" pitchFamily="2" charset="77"/>
                <a:ea typeface="+mn-lt"/>
                <a:cs typeface="+mn-lt"/>
              </a:rPr>
              <a:t>Check out our next 3 personal best challenge cards. </a:t>
            </a:r>
          </a:p>
          <a:p>
            <a:pPr marL="0" indent="0">
              <a:buNone/>
            </a:pPr>
            <a:r>
              <a:rPr lang="en-US" dirty="0">
                <a:solidFill>
                  <a:schemeClr val="bg1"/>
                </a:solidFill>
                <a:latin typeface="Bradley Hand" pitchFamily="2" charset="77"/>
                <a:ea typeface="+mn-lt"/>
                <a:cs typeface="+mn-lt"/>
              </a:rPr>
              <a:t>1. Figure of 8</a:t>
            </a:r>
          </a:p>
          <a:p>
            <a:pPr marL="0" indent="0">
              <a:buNone/>
            </a:pPr>
            <a:r>
              <a:rPr lang="en-US" dirty="0">
                <a:solidFill>
                  <a:schemeClr val="bg1"/>
                </a:solidFill>
                <a:latin typeface="Bradley Hand" pitchFamily="2" charset="77"/>
                <a:ea typeface="+mn-lt"/>
                <a:cs typeface="+mn-lt"/>
              </a:rPr>
              <a:t>2. Fast Feet</a:t>
            </a:r>
          </a:p>
          <a:p>
            <a:pPr marL="0" indent="0">
              <a:buNone/>
            </a:pPr>
            <a:r>
              <a:rPr lang="en-US" dirty="0">
                <a:solidFill>
                  <a:schemeClr val="bg1"/>
                </a:solidFill>
                <a:latin typeface="Bradley Hand" pitchFamily="2" charset="77"/>
                <a:ea typeface="+mn-lt"/>
                <a:cs typeface="+mn-lt"/>
              </a:rPr>
              <a:t>3. Climb the Mountain</a:t>
            </a:r>
          </a:p>
          <a:p>
            <a:pPr marL="0" indent="0">
              <a:buNone/>
            </a:pPr>
            <a:r>
              <a:rPr lang="en-US" dirty="0">
                <a:solidFill>
                  <a:schemeClr val="bg1"/>
                </a:solidFill>
                <a:latin typeface="Bradley Hand" pitchFamily="2" charset="77"/>
                <a:ea typeface="+mn-lt"/>
                <a:cs typeface="+mn-lt"/>
              </a:rPr>
              <a:t>Each card is a 60sec challenge for </a:t>
            </a:r>
            <a:r>
              <a:rPr lang="en-US" dirty="0" smtClean="0">
                <a:solidFill>
                  <a:schemeClr val="bg1"/>
                </a:solidFill>
                <a:latin typeface="Bradley Hand" pitchFamily="2" charset="77"/>
                <a:ea typeface="+mn-lt"/>
                <a:cs typeface="+mn-lt"/>
              </a:rPr>
              <a:t>the </a:t>
            </a:r>
            <a:r>
              <a:rPr lang="en-US" dirty="0">
                <a:solidFill>
                  <a:schemeClr val="bg1"/>
                </a:solidFill>
                <a:latin typeface="Bradley Hand" pitchFamily="2" charset="77"/>
                <a:ea typeface="+mn-lt"/>
                <a:cs typeface="+mn-lt"/>
              </a:rPr>
              <a:t>children to try their best or compete against a family member. Don’t forget to look on the cards for ways to make the challenges easier or alternatives if you don’t have the equipment at home. </a:t>
            </a:r>
          </a:p>
          <a:p>
            <a:pPr marL="0" indent="0">
              <a:buNone/>
            </a:pPr>
            <a:endParaRPr lang="en-US" dirty="0">
              <a:solidFill>
                <a:schemeClr val="bg1"/>
              </a:solidFill>
              <a:latin typeface="Bradley Hand" pitchFamily="2" charset="77"/>
            </a:endParaRPr>
          </a:p>
        </p:txBody>
      </p:sp>
      <p:sp>
        <p:nvSpPr>
          <p:cNvPr id="2" name="TextBox 1">
            <a:extLst>
              <a:ext uri="{FF2B5EF4-FFF2-40B4-BE49-F238E27FC236}">
                <a16:creationId xmlns:a16="http://schemas.microsoft.com/office/drawing/2014/main" id="{9EDDA97B-3C56-414F-8FA3-E1FFBF1B9F67}"/>
              </a:ext>
            </a:extLst>
          </p:cNvPr>
          <p:cNvSpPr txBox="1"/>
          <p:nvPr/>
        </p:nvSpPr>
        <p:spPr>
          <a:xfrm>
            <a:off x="440380" y="2021681"/>
            <a:ext cx="3769424"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700" dirty="0">
                <a:solidFill>
                  <a:schemeClr val="bg1"/>
                </a:solidFill>
                <a:latin typeface="Bradley Hand" pitchFamily="2" charset="77"/>
                <a:cs typeface="Calibri"/>
              </a:rPr>
              <a:t>Have fun this week playing a variety of games to practise and develop the skill of sending an object.</a:t>
            </a:r>
          </a:p>
          <a:p>
            <a:endParaRPr lang="en-GB" sz="1700" dirty="0">
              <a:solidFill>
                <a:schemeClr val="bg1"/>
              </a:solidFill>
              <a:latin typeface="Bradley Hand" pitchFamily="2" charset="77"/>
              <a:cs typeface="Calibri"/>
            </a:endParaRPr>
          </a:p>
          <a:p>
            <a:r>
              <a:rPr lang="en-GB" sz="1700" dirty="0">
                <a:solidFill>
                  <a:schemeClr val="bg1"/>
                </a:solidFill>
                <a:latin typeface="Bradley Hand" pitchFamily="2" charset="77"/>
                <a:cs typeface="Calibri"/>
              </a:rPr>
              <a:t>Timing, along with judgement of distance &amp; direction are important skills in a variety of invasion, net/wall and target games.</a:t>
            </a:r>
          </a:p>
          <a:p>
            <a:endParaRPr lang="en-GB" sz="1700" dirty="0">
              <a:solidFill>
                <a:schemeClr val="bg1"/>
              </a:solidFill>
              <a:latin typeface="Bradley Hand" pitchFamily="2" charset="77"/>
              <a:cs typeface="Calibri"/>
            </a:endParaRPr>
          </a:p>
          <a:p>
            <a:r>
              <a:rPr lang="en-GB" sz="1700" dirty="0">
                <a:solidFill>
                  <a:schemeClr val="bg1"/>
                </a:solidFill>
                <a:latin typeface="Bradley Hand" pitchFamily="2" charset="77"/>
                <a:cs typeface="Calibri"/>
              </a:rPr>
              <a:t>Children can also consider </a:t>
            </a:r>
            <a:r>
              <a:rPr lang="en-GB" sz="1700" b="1" dirty="0">
                <a:solidFill>
                  <a:schemeClr val="bg1"/>
                </a:solidFill>
                <a:latin typeface="Bradley Hand" pitchFamily="2" charset="77"/>
                <a:cs typeface="Calibri"/>
              </a:rPr>
              <a:t>honesty</a:t>
            </a:r>
            <a:r>
              <a:rPr lang="en-GB" sz="1700" dirty="0">
                <a:solidFill>
                  <a:schemeClr val="bg1"/>
                </a:solidFill>
                <a:latin typeface="Bradley Hand" pitchFamily="2" charset="77"/>
                <a:cs typeface="Calibri"/>
              </a:rPr>
              <a:t> when keeping their own score and hitting the target. </a:t>
            </a:r>
            <a:r>
              <a:rPr lang="en-GB" sz="1700" b="1" dirty="0">
                <a:solidFill>
                  <a:schemeClr val="bg1"/>
                </a:solidFill>
                <a:latin typeface="Bradley Hand" pitchFamily="2" charset="77"/>
                <a:cs typeface="Calibri"/>
              </a:rPr>
              <a:t>Determination </a:t>
            </a:r>
            <a:r>
              <a:rPr lang="en-GB" sz="1700" dirty="0">
                <a:solidFill>
                  <a:schemeClr val="bg1"/>
                </a:solidFill>
                <a:latin typeface="Bradley Hand" pitchFamily="2" charset="77"/>
                <a:cs typeface="Calibri"/>
              </a:rPr>
              <a:t>to keep trying if they are not always successful and </a:t>
            </a:r>
            <a:r>
              <a:rPr lang="en-GB" sz="1700" b="1" dirty="0">
                <a:solidFill>
                  <a:schemeClr val="bg1"/>
                </a:solidFill>
                <a:latin typeface="Bradley Hand" pitchFamily="2" charset="77"/>
                <a:cs typeface="Calibri"/>
              </a:rPr>
              <a:t>creativity</a:t>
            </a:r>
            <a:r>
              <a:rPr lang="en-GB" sz="1700" dirty="0">
                <a:solidFill>
                  <a:schemeClr val="bg1"/>
                </a:solidFill>
                <a:latin typeface="Bradley Hand" pitchFamily="2" charset="77"/>
                <a:cs typeface="Calibri"/>
              </a:rPr>
              <a:t> in developing their own games.</a:t>
            </a:r>
          </a:p>
          <a:p>
            <a:endParaRPr lang="en-GB" dirty="0">
              <a:latin typeface="Bradley Hand" pitchFamily="2" charset="77"/>
              <a:cs typeface="Calibri"/>
            </a:endParaRPr>
          </a:p>
        </p:txBody>
      </p:sp>
    </p:spTree>
    <p:extLst>
      <p:ext uri="{BB962C8B-B14F-4D97-AF65-F5344CB8AC3E}">
        <p14:creationId xmlns:p14="http://schemas.microsoft.com/office/powerpoint/2010/main" val="335918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BE30-44CF-A543-9788-6AAA46D21ACE}"/>
              </a:ext>
            </a:extLst>
          </p:cNvPr>
          <p:cNvSpPr>
            <a:spLocks noGrp="1"/>
          </p:cNvSpPr>
          <p:nvPr>
            <p:ph type="title"/>
          </p:nvPr>
        </p:nvSpPr>
        <p:spPr>
          <a:xfrm>
            <a:off x="838199" y="365125"/>
            <a:ext cx="10908323" cy="1325563"/>
          </a:xfrm>
        </p:spPr>
        <p:style>
          <a:lnRef idx="3">
            <a:schemeClr val="lt1"/>
          </a:lnRef>
          <a:fillRef idx="1">
            <a:schemeClr val="accent4"/>
          </a:fillRef>
          <a:effectRef idx="1">
            <a:schemeClr val="accent4"/>
          </a:effectRef>
          <a:fontRef idx="minor">
            <a:schemeClr val="lt1"/>
          </a:fontRef>
        </p:style>
        <p:txBody>
          <a:bodyPr/>
          <a:lstStyle/>
          <a:p>
            <a:r>
              <a:rPr lang="en-US">
                <a:latin typeface="Bradley Hand"/>
              </a:rPr>
              <a:t>Learn It – Sending an object  </a:t>
            </a:r>
            <a:r>
              <a:rPr lang="en-US" sz="3200">
                <a:latin typeface="Bradley Hand"/>
              </a:rPr>
              <a:t>EYFS/KS1 </a:t>
            </a:r>
            <a:r>
              <a:rPr lang="en-US">
                <a:latin typeface="Bradley Hand"/>
              </a:rPr>
              <a:t> </a:t>
            </a:r>
            <a:endParaRPr lang="en-US">
              <a:latin typeface="Bradley Hand" pitchFamily="2" charset="77"/>
            </a:endParaRPr>
          </a:p>
        </p:txBody>
      </p:sp>
      <p:pic>
        <p:nvPicPr>
          <p:cNvPr id="7" name="Picture 6">
            <a:extLst>
              <a:ext uri="{FF2B5EF4-FFF2-40B4-BE49-F238E27FC236}">
                <a16:creationId xmlns:a16="http://schemas.microsoft.com/office/drawing/2014/main" id="{B17D53BA-98C0-4F8F-8D18-8A83F461A021}"/>
              </a:ext>
            </a:extLst>
          </p:cNvPr>
          <p:cNvPicPr>
            <a:picLocks noChangeAspect="1"/>
          </p:cNvPicPr>
          <p:nvPr/>
        </p:nvPicPr>
        <p:blipFill rotWithShape="1">
          <a:blip r:embed="rId2"/>
          <a:srcRect l="34269" t="14341" r="34115" b="5302"/>
          <a:stretch/>
        </p:blipFill>
        <p:spPr>
          <a:xfrm>
            <a:off x="838199" y="1748777"/>
            <a:ext cx="3585432" cy="5043268"/>
          </a:xfrm>
          <a:prstGeom prst="rect">
            <a:avLst/>
          </a:prstGeom>
        </p:spPr>
      </p:pic>
      <p:pic>
        <p:nvPicPr>
          <p:cNvPr id="10" name="Picture 9">
            <a:extLst>
              <a:ext uri="{FF2B5EF4-FFF2-40B4-BE49-F238E27FC236}">
                <a16:creationId xmlns:a16="http://schemas.microsoft.com/office/drawing/2014/main" id="{59C47B5D-CE68-4BBC-A02C-22B0D8DBD580}"/>
              </a:ext>
            </a:extLst>
          </p:cNvPr>
          <p:cNvPicPr>
            <a:picLocks noChangeAspect="1"/>
          </p:cNvPicPr>
          <p:nvPr/>
        </p:nvPicPr>
        <p:blipFill rotWithShape="1">
          <a:blip r:embed="rId3"/>
          <a:srcRect l="33807" t="14341" r="33606" b="5302"/>
          <a:stretch/>
        </p:blipFill>
        <p:spPr>
          <a:xfrm>
            <a:off x="8061303" y="1748777"/>
            <a:ext cx="3685219" cy="5109223"/>
          </a:xfrm>
          <a:prstGeom prst="rect">
            <a:avLst/>
          </a:prstGeom>
        </p:spPr>
      </p:pic>
      <p:sp>
        <p:nvSpPr>
          <p:cNvPr id="11" name="TextBox 10">
            <a:extLst>
              <a:ext uri="{FF2B5EF4-FFF2-40B4-BE49-F238E27FC236}">
                <a16:creationId xmlns:a16="http://schemas.microsoft.com/office/drawing/2014/main" id="{DE70D975-4CB8-4093-B6BC-95223CB77F13}"/>
              </a:ext>
            </a:extLst>
          </p:cNvPr>
          <p:cNvSpPr txBox="1"/>
          <p:nvPr/>
        </p:nvSpPr>
        <p:spPr>
          <a:xfrm>
            <a:off x="4790709" y="1748777"/>
            <a:ext cx="3024554" cy="5355312"/>
          </a:xfrm>
          <a:prstGeom prst="rect">
            <a:avLst/>
          </a:prstGeom>
          <a:noFill/>
        </p:spPr>
        <p:txBody>
          <a:bodyPr wrap="square" rtlCol="0">
            <a:spAutoFit/>
          </a:bodyPr>
          <a:lstStyle/>
          <a:p>
            <a:r>
              <a:rPr lang="en-GB" sz="1700" dirty="0">
                <a:latin typeface="Bradley Hand" pitchFamily="2" charset="77"/>
              </a:rPr>
              <a:t>These activities can be made easier or harder depending on the child’s age/ability.</a:t>
            </a:r>
          </a:p>
          <a:p>
            <a:endParaRPr lang="en-GB" sz="1700" dirty="0">
              <a:latin typeface="Bradley Hand" pitchFamily="2" charset="77"/>
            </a:endParaRPr>
          </a:p>
          <a:p>
            <a:r>
              <a:rPr lang="en-GB" sz="1700" dirty="0">
                <a:latin typeface="Bradley Hand" pitchFamily="2" charset="77"/>
              </a:rPr>
              <a:t>You can start with rolling and move on to underarm throws.</a:t>
            </a:r>
          </a:p>
          <a:p>
            <a:endParaRPr lang="en-GB" sz="1700" dirty="0">
              <a:latin typeface="Bradley Hand" pitchFamily="2" charset="77"/>
            </a:endParaRPr>
          </a:p>
          <a:p>
            <a:r>
              <a:rPr lang="en-GB" sz="1700" dirty="0">
                <a:latin typeface="Bradley Hand" pitchFamily="2" charset="77"/>
              </a:rPr>
              <a:t>For an additional activity, which includes some maths, have a look at this video from </a:t>
            </a:r>
            <a:r>
              <a:rPr lang="en-GB" sz="1700" dirty="0">
                <a:latin typeface="Bradley Hand" pitchFamily="2" charset="77"/>
                <a:hlinkClick r:id="rId4"/>
              </a:rPr>
              <a:t>Yorkshire Sport #This is PE </a:t>
            </a:r>
            <a:r>
              <a:rPr lang="en-GB" sz="1700" dirty="0">
                <a:latin typeface="Bradley Hand" pitchFamily="2" charset="77"/>
              </a:rPr>
              <a:t>which uses both rolling and throwing towards a target.</a:t>
            </a:r>
          </a:p>
          <a:p>
            <a:endParaRPr lang="en-GB" sz="1700" dirty="0">
              <a:latin typeface="Bradley Hand" pitchFamily="2" charset="77"/>
            </a:endParaRPr>
          </a:p>
          <a:p>
            <a:r>
              <a:rPr lang="en-GB" sz="1700" dirty="0">
                <a:latin typeface="Bradley Hand" pitchFamily="2" charset="77"/>
              </a:rPr>
              <a:t>These activities can help develop judgement, timing and strength on release.</a:t>
            </a:r>
          </a:p>
          <a:p>
            <a:endParaRPr lang="en-GB" dirty="0"/>
          </a:p>
          <a:p>
            <a:endParaRPr lang="en-GB" dirty="0"/>
          </a:p>
        </p:txBody>
      </p:sp>
    </p:spTree>
    <p:extLst>
      <p:ext uri="{BB962C8B-B14F-4D97-AF65-F5344CB8AC3E}">
        <p14:creationId xmlns:p14="http://schemas.microsoft.com/office/powerpoint/2010/main" val="374213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BE30-44CF-A543-9788-6AAA46D21ACE}"/>
              </a:ext>
            </a:extLst>
          </p:cNvPr>
          <p:cNvSpPr>
            <a:spLocks noGrp="1"/>
          </p:cNvSpPr>
          <p:nvPr>
            <p:ph type="title"/>
          </p:nvPr>
        </p:nvSpPr>
        <p:spPr>
          <a:xfrm>
            <a:off x="838199" y="365125"/>
            <a:ext cx="11020865" cy="971778"/>
          </a:xfrm>
        </p:spPr>
        <p:style>
          <a:lnRef idx="3">
            <a:schemeClr val="lt1"/>
          </a:lnRef>
          <a:fillRef idx="1">
            <a:schemeClr val="accent4"/>
          </a:fillRef>
          <a:effectRef idx="1">
            <a:schemeClr val="accent4"/>
          </a:effectRef>
          <a:fontRef idx="minor">
            <a:schemeClr val="lt1"/>
          </a:fontRef>
        </p:style>
        <p:txBody>
          <a:bodyPr/>
          <a:lstStyle/>
          <a:p>
            <a:r>
              <a:rPr lang="en-US">
                <a:latin typeface="Bradley Hand"/>
              </a:rPr>
              <a:t>Learn It – Sending   </a:t>
            </a:r>
            <a:r>
              <a:rPr lang="en-US" sz="3200">
                <a:latin typeface="Bradley Hand"/>
              </a:rPr>
              <a:t>KS2</a:t>
            </a:r>
            <a:r>
              <a:rPr lang="en-US">
                <a:latin typeface="Bradley Hand"/>
              </a:rPr>
              <a:t> </a:t>
            </a:r>
            <a:endParaRPr lang="en-US">
              <a:latin typeface="Bradley Hand" pitchFamily="2" charset="77"/>
            </a:endParaRPr>
          </a:p>
        </p:txBody>
      </p:sp>
      <p:pic>
        <p:nvPicPr>
          <p:cNvPr id="7" name="Picture 6">
            <a:extLst>
              <a:ext uri="{FF2B5EF4-FFF2-40B4-BE49-F238E27FC236}">
                <a16:creationId xmlns:a16="http://schemas.microsoft.com/office/drawing/2014/main" id="{F1FD40FF-6630-41AE-8F3D-7EDAC18B98CD}"/>
              </a:ext>
            </a:extLst>
          </p:cNvPr>
          <p:cNvPicPr>
            <a:picLocks noChangeAspect="1"/>
          </p:cNvPicPr>
          <p:nvPr/>
        </p:nvPicPr>
        <p:blipFill rotWithShape="1">
          <a:blip r:embed="rId2"/>
          <a:srcRect l="33923" t="13522" r="33505" b="5302"/>
          <a:stretch/>
        </p:blipFill>
        <p:spPr>
          <a:xfrm>
            <a:off x="838200" y="1336903"/>
            <a:ext cx="3860409" cy="5409121"/>
          </a:xfrm>
          <a:prstGeom prst="rect">
            <a:avLst/>
          </a:prstGeom>
        </p:spPr>
      </p:pic>
      <p:pic>
        <p:nvPicPr>
          <p:cNvPr id="9" name="Picture 8">
            <a:extLst>
              <a:ext uri="{FF2B5EF4-FFF2-40B4-BE49-F238E27FC236}">
                <a16:creationId xmlns:a16="http://schemas.microsoft.com/office/drawing/2014/main" id="{BEDE4FDC-AC14-4E2C-8555-55093E6CCE92}"/>
              </a:ext>
            </a:extLst>
          </p:cNvPr>
          <p:cNvPicPr>
            <a:picLocks noChangeAspect="1"/>
          </p:cNvPicPr>
          <p:nvPr/>
        </p:nvPicPr>
        <p:blipFill rotWithShape="1">
          <a:blip r:embed="rId3"/>
          <a:srcRect l="34039" t="14751" r="33308" b="6337"/>
          <a:stretch/>
        </p:blipFill>
        <p:spPr>
          <a:xfrm>
            <a:off x="4904223" y="1428801"/>
            <a:ext cx="3817746" cy="5187097"/>
          </a:xfrm>
          <a:prstGeom prst="rect">
            <a:avLst/>
          </a:prstGeom>
        </p:spPr>
      </p:pic>
      <p:sp>
        <p:nvSpPr>
          <p:cNvPr id="10" name="TextBox 9">
            <a:extLst>
              <a:ext uri="{FF2B5EF4-FFF2-40B4-BE49-F238E27FC236}">
                <a16:creationId xmlns:a16="http://schemas.microsoft.com/office/drawing/2014/main" id="{77D69CEE-4BF2-4911-8658-4A82C93400E9}"/>
              </a:ext>
            </a:extLst>
          </p:cNvPr>
          <p:cNvSpPr txBox="1"/>
          <p:nvPr/>
        </p:nvSpPr>
        <p:spPr>
          <a:xfrm>
            <a:off x="8927583" y="1467487"/>
            <a:ext cx="2574388" cy="1754326"/>
          </a:xfrm>
          <a:prstGeom prst="rect">
            <a:avLst/>
          </a:prstGeom>
          <a:noFill/>
        </p:spPr>
        <p:txBody>
          <a:bodyPr wrap="square" rtlCol="0">
            <a:spAutoFit/>
          </a:bodyPr>
          <a:lstStyle/>
          <a:p>
            <a:r>
              <a:rPr lang="en-GB" dirty="0">
                <a:latin typeface="Bradley Hand" pitchFamily="2" charset="77"/>
              </a:rPr>
              <a:t>Beanbags are perfect for playing our game of battleships but if you don’t have beanbags then rolled up socks are a great substitute!</a:t>
            </a:r>
          </a:p>
        </p:txBody>
      </p:sp>
      <p:sp>
        <p:nvSpPr>
          <p:cNvPr id="11" name="TextBox 10">
            <a:extLst>
              <a:ext uri="{FF2B5EF4-FFF2-40B4-BE49-F238E27FC236}">
                <a16:creationId xmlns:a16="http://schemas.microsoft.com/office/drawing/2014/main" id="{04EE5A1B-7987-47CB-9377-ED538952EBF7}"/>
              </a:ext>
            </a:extLst>
          </p:cNvPr>
          <p:cNvSpPr txBox="1"/>
          <p:nvPr/>
        </p:nvSpPr>
        <p:spPr>
          <a:xfrm>
            <a:off x="8927583" y="3345053"/>
            <a:ext cx="2574388" cy="3139321"/>
          </a:xfrm>
          <a:prstGeom prst="rect">
            <a:avLst/>
          </a:prstGeom>
          <a:noFill/>
          <a:ln>
            <a:solidFill>
              <a:srgbClr val="002060"/>
            </a:solidFill>
          </a:ln>
        </p:spPr>
        <p:txBody>
          <a:bodyPr wrap="square" rtlCol="0">
            <a:spAutoFit/>
          </a:bodyPr>
          <a:lstStyle/>
          <a:p>
            <a:r>
              <a:rPr lang="en-GB" b="1" dirty="0">
                <a:latin typeface="Bradley Hand" pitchFamily="2" charset="77"/>
              </a:rPr>
              <a:t>Extension:</a:t>
            </a:r>
          </a:p>
          <a:p>
            <a:r>
              <a:rPr lang="en-GB" dirty="0">
                <a:latin typeface="Bradley Hand" pitchFamily="2" charset="77"/>
              </a:rPr>
              <a:t>Can you create your own target game that involves accuracy of rolling/throwing an object? How can you make it harder/easier to play?</a:t>
            </a:r>
          </a:p>
          <a:p>
            <a:r>
              <a:rPr lang="en-GB" dirty="0">
                <a:latin typeface="Bradley Hand" pitchFamily="2" charset="77"/>
              </a:rPr>
              <a:t>Are your rules clear?</a:t>
            </a:r>
          </a:p>
          <a:p>
            <a:r>
              <a:rPr lang="en-GB" dirty="0">
                <a:latin typeface="Bradley Hand" pitchFamily="2" charset="77"/>
              </a:rPr>
              <a:t>Teach your game to a family member.</a:t>
            </a:r>
          </a:p>
        </p:txBody>
      </p:sp>
    </p:spTree>
    <p:extLst>
      <p:ext uri="{BB962C8B-B14F-4D97-AF65-F5344CB8AC3E}">
        <p14:creationId xmlns:p14="http://schemas.microsoft.com/office/powerpoint/2010/main" val="58692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0A92-75AC-B84C-8CEC-C41C8495C789}"/>
              </a:ext>
            </a:extLst>
          </p:cNvPr>
          <p:cNvSpPr>
            <a:spLocks noGrp="1"/>
          </p:cNvSpPr>
          <p:nvPr>
            <p:ph type="title"/>
          </p:nvPr>
        </p:nvSpPr>
        <p:spPr>
          <a:xfrm>
            <a:off x="838200" y="176269"/>
            <a:ext cx="10515600" cy="1325563"/>
          </a:xfrm>
        </p:spPr>
        <p:style>
          <a:lnRef idx="3">
            <a:schemeClr val="lt1"/>
          </a:lnRef>
          <a:fillRef idx="1">
            <a:schemeClr val="accent6"/>
          </a:fillRef>
          <a:effectRef idx="1">
            <a:schemeClr val="accent6"/>
          </a:effectRef>
          <a:fontRef idx="minor">
            <a:schemeClr val="lt1"/>
          </a:fontRef>
        </p:style>
        <p:txBody>
          <a:bodyPr/>
          <a:lstStyle/>
          <a:p>
            <a:r>
              <a:rPr lang="en-US" dirty="0">
                <a:latin typeface="Bradley Hand" pitchFamily="2" charset="77"/>
              </a:rPr>
              <a:t>Move It – Physical Activity  </a:t>
            </a:r>
          </a:p>
        </p:txBody>
      </p:sp>
      <p:pic>
        <p:nvPicPr>
          <p:cNvPr id="4" name="Picture 3" descr="Diagram&#10;&#10;Description automatically generated">
            <a:extLst>
              <a:ext uri="{FF2B5EF4-FFF2-40B4-BE49-F238E27FC236}">
                <a16:creationId xmlns:a16="http://schemas.microsoft.com/office/drawing/2014/main" id="{75FC2405-3B1F-314B-80B9-18B2FC19E2F5}"/>
              </a:ext>
            </a:extLst>
          </p:cNvPr>
          <p:cNvPicPr>
            <a:picLocks noChangeAspect="1"/>
          </p:cNvPicPr>
          <p:nvPr/>
        </p:nvPicPr>
        <p:blipFill>
          <a:blip r:embed="rId2"/>
          <a:stretch>
            <a:fillRect/>
          </a:stretch>
        </p:blipFill>
        <p:spPr>
          <a:xfrm>
            <a:off x="1795616" y="1501832"/>
            <a:ext cx="8600768" cy="5494637"/>
          </a:xfrm>
          <a:prstGeom prst="rect">
            <a:avLst/>
          </a:prstGeom>
        </p:spPr>
      </p:pic>
    </p:spTree>
    <p:extLst>
      <p:ext uri="{BB962C8B-B14F-4D97-AF65-F5344CB8AC3E}">
        <p14:creationId xmlns:p14="http://schemas.microsoft.com/office/powerpoint/2010/main" val="1767809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0A92-75AC-B84C-8CEC-C41C8495C789}"/>
              </a:ext>
            </a:extLst>
          </p:cNvPr>
          <p:cNvSpPr>
            <a:spLocks noGrp="1"/>
          </p:cNvSpPr>
          <p:nvPr>
            <p:ph type="title"/>
          </p:nvPr>
        </p:nvSpPr>
        <p:spPr>
          <a:xfrm>
            <a:off x="838200" y="353250"/>
            <a:ext cx="10515600" cy="1325563"/>
          </a:xfrm>
        </p:spPr>
        <p:style>
          <a:lnRef idx="3">
            <a:schemeClr val="lt1"/>
          </a:lnRef>
          <a:fillRef idx="1">
            <a:schemeClr val="accent6"/>
          </a:fillRef>
          <a:effectRef idx="1">
            <a:schemeClr val="accent6"/>
          </a:effectRef>
          <a:fontRef idx="minor">
            <a:schemeClr val="lt1"/>
          </a:fontRef>
        </p:style>
        <p:txBody>
          <a:bodyPr/>
          <a:lstStyle/>
          <a:p>
            <a:r>
              <a:rPr lang="en-US" dirty="0">
                <a:latin typeface="Bradley Hand" pitchFamily="2" charset="77"/>
              </a:rPr>
              <a:t>Move It – Physical Activity  </a:t>
            </a:r>
          </a:p>
        </p:txBody>
      </p:sp>
      <p:pic>
        <p:nvPicPr>
          <p:cNvPr id="6" name="Picture 5" descr="A person wearing a blue hat&#10;&#10;Description automatically generated">
            <a:extLst>
              <a:ext uri="{FF2B5EF4-FFF2-40B4-BE49-F238E27FC236}">
                <a16:creationId xmlns:a16="http://schemas.microsoft.com/office/drawing/2014/main" id="{DD4199CE-F8BB-7543-B090-6A6DAD33CFCE}"/>
              </a:ext>
            </a:extLst>
          </p:cNvPr>
          <p:cNvPicPr>
            <a:picLocks noChangeAspect="1"/>
          </p:cNvPicPr>
          <p:nvPr/>
        </p:nvPicPr>
        <p:blipFill>
          <a:blip r:embed="rId2"/>
          <a:stretch>
            <a:fillRect/>
          </a:stretch>
        </p:blipFill>
        <p:spPr>
          <a:xfrm>
            <a:off x="838200" y="1900237"/>
            <a:ext cx="4813843" cy="4756202"/>
          </a:xfrm>
          <a:prstGeom prst="rect">
            <a:avLst/>
          </a:prstGeom>
        </p:spPr>
      </p:pic>
      <p:sp>
        <p:nvSpPr>
          <p:cNvPr id="7" name="TextBox 6">
            <a:extLst>
              <a:ext uri="{FF2B5EF4-FFF2-40B4-BE49-F238E27FC236}">
                <a16:creationId xmlns:a16="http://schemas.microsoft.com/office/drawing/2014/main" id="{559DA07D-1F5A-3946-9F66-C5082A96ADAE}"/>
              </a:ext>
            </a:extLst>
          </p:cNvPr>
          <p:cNvSpPr txBox="1"/>
          <p:nvPr/>
        </p:nvSpPr>
        <p:spPr>
          <a:xfrm>
            <a:off x="5815013" y="1900237"/>
            <a:ext cx="5538787" cy="5262979"/>
          </a:xfrm>
          <a:prstGeom prst="rect">
            <a:avLst/>
          </a:prstGeom>
          <a:noFill/>
        </p:spPr>
        <p:txBody>
          <a:bodyPr wrap="square" rtlCol="0">
            <a:spAutoFit/>
          </a:bodyPr>
          <a:lstStyle/>
          <a:p>
            <a:r>
              <a:rPr lang="en-US" sz="2400" dirty="0">
                <a:latin typeface="Bradley Hand" pitchFamily="2" charset="77"/>
              </a:rPr>
              <a:t>Cosmic Kids Yoga </a:t>
            </a:r>
          </a:p>
          <a:p>
            <a:endParaRPr lang="en-US" sz="2400" dirty="0">
              <a:latin typeface="Bradley Hand" pitchFamily="2" charset="77"/>
            </a:endParaRPr>
          </a:p>
          <a:p>
            <a:r>
              <a:rPr lang="en-US" sz="2400" dirty="0">
                <a:latin typeface="Bradley Hand" pitchFamily="2" charset="77"/>
              </a:rPr>
              <a:t>Follow the link to join the Cosmic Kids on another Yoga adventure. </a:t>
            </a:r>
          </a:p>
          <a:p>
            <a:endParaRPr lang="en-US" sz="2400" dirty="0">
              <a:latin typeface="Bradley Hand" pitchFamily="2" charset="77"/>
            </a:endParaRPr>
          </a:p>
          <a:p>
            <a:r>
              <a:rPr lang="en-GB" sz="2400" dirty="0">
                <a:latin typeface="Bradley Hand" pitchFamily="2" charset="77"/>
              </a:rPr>
              <a:t>A Cosmic Kids yoga adventure with the Trolls all about bringing happiness to the world!</a:t>
            </a:r>
          </a:p>
          <a:p>
            <a:endParaRPr lang="en-GB" sz="2400" dirty="0">
              <a:latin typeface="Bradley Hand" pitchFamily="2" charset="77"/>
            </a:endParaRPr>
          </a:p>
          <a:p>
            <a:r>
              <a:rPr lang="en-GB" sz="2400" dirty="0">
                <a:latin typeface="Bradley Hand" pitchFamily="2" charset="77"/>
              </a:rPr>
              <a:t>Follow the link to find more adventures and some of our favourite characters. </a:t>
            </a:r>
          </a:p>
          <a:p>
            <a:endParaRPr lang="en-GB" sz="2400" dirty="0">
              <a:latin typeface="Bradley Hand" pitchFamily="2" charset="77"/>
            </a:endParaRPr>
          </a:p>
          <a:p>
            <a:r>
              <a:rPr lang="en-US" sz="2400" dirty="0">
                <a:latin typeface="Bradley Hand" pitchFamily="2" charset="77"/>
                <a:hlinkClick r:id="rId3"/>
              </a:rPr>
              <a:t>https://youtu.be/U9Q6FKF12Qs</a:t>
            </a:r>
            <a:endParaRPr lang="en-US" sz="2400" dirty="0">
              <a:latin typeface="Bradley Hand" pitchFamily="2" charset="77"/>
            </a:endParaRPr>
          </a:p>
          <a:p>
            <a:endParaRPr lang="en-US" sz="2400" dirty="0"/>
          </a:p>
        </p:txBody>
      </p:sp>
    </p:spTree>
    <p:extLst>
      <p:ext uri="{BB962C8B-B14F-4D97-AF65-F5344CB8AC3E}">
        <p14:creationId xmlns:p14="http://schemas.microsoft.com/office/powerpoint/2010/main" val="179398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able&#10;&#10;Description automatically generated">
            <a:extLst>
              <a:ext uri="{FF2B5EF4-FFF2-40B4-BE49-F238E27FC236}">
                <a16:creationId xmlns:a16="http://schemas.microsoft.com/office/drawing/2014/main" id="{34FF6B84-0C84-4509-BE7D-29B83760B6A4}"/>
              </a:ext>
            </a:extLst>
          </p:cNvPr>
          <p:cNvPicPr>
            <a:picLocks noChangeAspect="1"/>
          </p:cNvPicPr>
          <p:nvPr/>
        </p:nvPicPr>
        <p:blipFill>
          <a:blip r:embed="rId2"/>
          <a:stretch>
            <a:fillRect/>
          </a:stretch>
        </p:blipFill>
        <p:spPr>
          <a:xfrm>
            <a:off x="1268241" y="1798922"/>
            <a:ext cx="3910312" cy="4791939"/>
          </a:xfrm>
          <a:prstGeom prst="rect">
            <a:avLst/>
          </a:prstGeom>
        </p:spPr>
      </p:pic>
      <p:pic>
        <p:nvPicPr>
          <p:cNvPr id="4" name="Picture 4" descr="A picture containing graphical user interface, text, application&#10;&#10;Description automatically generated">
            <a:extLst>
              <a:ext uri="{FF2B5EF4-FFF2-40B4-BE49-F238E27FC236}">
                <a16:creationId xmlns:a16="http://schemas.microsoft.com/office/drawing/2014/main" id="{55133C4D-5650-44E6-9987-CF9F85AF1CEB}"/>
              </a:ext>
            </a:extLst>
          </p:cNvPr>
          <p:cNvPicPr>
            <a:picLocks noChangeAspect="1"/>
          </p:cNvPicPr>
          <p:nvPr/>
        </p:nvPicPr>
        <p:blipFill>
          <a:blip r:embed="rId3"/>
          <a:stretch>
            <a:fillRect/>
          </a:stretch>
        </p:blipFill>
        <p:spPr>
          <a:xfrm>
            <a:off x="5851916" y="1803569"/>
            <a:ext cx="4732555" cy="4774861"/>
          </a:xfrm>
          <a:prstGeom prst="rect">
            <a:avLst/>
          </a:prstGeom>
        </p:spPr>
      </p:pic>
      <p:sp>
        <p:nvSpPr>
          <p:cNvPr id="6" name="Title 5">
            <a:extLst>
              <a:ext uri="{FF2B5EF4-FFF2-40B4-BE49-F238E27FC236}">
                <a16:creationId xmlns:a16="http://schemas.microsoft.com/office/drawing/2014/main" id="{4FC75B2A-17A7-4EFB-8CD9-985ACB55720D}"/>
              </a:ext>
            </a:extLst>
          </p:cNvPr>
          <p:cNvSpPr>
            <a:spLocks noGrp="1"/>
          </p:cNvSpPr>
          <p:nvPr>
            <p:ph type="title"/>
          </p:nvPr>
        </p:nvSpPr>
        <p:spPr/>
        <p:txBody>
          <a:bodyPr/>
          <a:lstStyle/>
          <a:p>
            <a:endParaRPr lang="en-US"/>
          </a:p>
        </p:txBody>
      </p:sp>
      <p:sp>
        <p:nvSpPr>
          <p:cNvPr id="8" name="Title 1">
            <a:extLst>
              <a:ext uri="{FF2B5EF4-FFF2-40B4-BE49-F238E27FC236}">
                <a16:creationId xmlns:a16="http://schemas.microsoft.com/office/drawing/2014/main" id="{F2586C4F-0D50-4653-A3D7-82D1E73B767D}"/>
              </a:ext>
            </a:extLst>
          </p:cNvPr>
          <p:cNvSpPr txBox="1">
            <a:spLocks/>
          </p:cNvSpPr>
          <p:nvPr/>
        </p:nvSpPr>
        <p:spPr>
          <a:xfrm>
            <a:off x="838200" y="365086"/>
            <a:ext cx="10515600" cy="1325563"/>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atin typeface="Bradley Hand" pitchFamily="2" charset="77"/>
              </a:rPr>
              <a:t>Try It – Competition &amp; Challenge </a:t>
            </a:r>
          </a:p>
        </p:txBody>
      </p:sp>
    </p:spTree>
    <p:extLst>
      <p:ext uri="{BB962C8B-B14F-4D97-AF65-F5344CB8AC3E}">
        <p14:creationId xmlns:p14="http://schemas.microsoft.com/office/powerpoint/2010/main" val="188624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83DC1990-26F6-4E8A-A777-617E53012495}"/>
              </a:ext>
            </a:extLst>
          </p:cNvPr>
          <p:cNvPicPr>
            <a:picLocks noChangeAspect="1"/>
          </p:cNvPicPr>
          <p:nvPr/>
        </p:nvPicPr>
        <p:blipFill>
          <a:blip r:embed="rId2"/>
          <a:stretch>
            <a:fillRect/>
          </a:stretch>
        </p:blipFill>
        <p:spPr>
          <a:xfrm>
            <a:off x="838402" y="1891158"/>
            <a:ext cx="3327746" cy="4774571"/>
          </a:xfrm>
          <a:prstGeom prst="rect">
            <a:avLst/>
          </a:prstGeom>
        </p:spPr>
      </p:pic>
      <p:pic>
        <p:nvPicPr>
          <p:cNvPr id="4" name="Picture 4" descr="Diagram&#10;&#10;Description automatically generated">
            <a:extLst>
              <a:ext uri="{FF2B5EF4-FFF2-40B4-BE49-F238E27FC236}">
                <a16:creationId xmlns:a16="http://schemas.microsoft.com/office/drawing/2014/main" id="{0E4D9942-2E3C-4B92-A9B8-95D9B5F6CFE9}"/>
              </a:ext>
            </a:extLst>
          </p:cNvPr>
          <p:cNvPicPr>
            <a:picLocks noChangeAspect="1"/>
          </p:cNvPicPr>
          <p:nvPr/>
        </p:nvPicPr>
        <p:blipFill>
          <a:blip r:embed="rId3"/>
          <a:stretch>
            <a:fillRect/>
          </a:stretch>
        </p:blipFill>
        <p:spPr>
          <a:xfrm>
            <a:off x="4459962" y="1890778"/>
            <a:ext cx="3379939" cy="4776612"/>
          </a:xfrm>
          <a:prstGeom prst="rect">
            <a:avLst/>
          </a:prstGeom>
        </p:spPr>
      </p:pic>
      <p:pic>
        <p:nvPicPr>
          <p:cNvPr id="5" name="Picture 5" descr="Diagram&#10;&#10;Description automatically generated">
            <a:extLst>
              <a:ext uri="{FF2B5EF4-FFF2-40B4-BE49-F238E27FC236}">
                <a16:creationId xmlns:a16="http://schemas.microsoft.com/office/drawing/2014/main" id="{C8F17D61-20B2-4669-BBE0-B720958C6747}"/>
              </a:ext>
            </a:extLst>
          </p:cNvPr>
          <p:cNvPicPr>
            <a:picLocks noChangeAspect="1"/>
          </p:cNvPicPr>
          <p:nvPr/>
        </p:nvPicPr>
        <p:blipFill>
          <a:blip r:embed="rId4"/>
          <a:stretch>
            <a:fillRect/>
          </a:stretch>
        </p:blipFill>
        <p:spPr>
          <a:xfrm>
            <a:off x="8071266" y="1889926"/>
            <a:ext cx="3285994" cy="4777036"/>
          </a:xfrm>
          <a:prstGeom prst="rect">
            <a:avLst/>
          </a:prstGeom>
        </p:spPr>
      </p:pic>
      <p:sp>
        <p:nvSpPr>
          <p:cNvPr id="7" name="Title 6">
            <a:extLst>
              <a:ext uri="{FF2B5EF4-FFF2-40B4-BE49-F238E27FC236}">
                <a16:creationId xmlns:a16="http://schemas.microsoft.com/office/drawing/2014/main" id="{B55A32FD-BF77-47FD-81C0-11A55D9E632F}"/>
              </a:ext>
            </a:extLst>
          </p:cNvPr>
          <p:cNvSpPr>
            <a:spLocks noGrp="1"/>
          </p:cNvSpPr>
          <p:nvPr>
            <p:ph type="title"/>
          </p:nvPr>
        </p:nvSpPr>
        <p:spPr/>
        <p:txBody>
          <a:bodyPr/>
          <a:lstStyle/>
          <a:p>
            <a:endParaRPr lang="en-US"/>
          </a:p>
        </p:txBody>
      </p:sp>
      <p:sp>
        <p:nvSpPr>
          <p:cNvPr id="9" name="Title 1">
            <a:extLst>
              <a:ext uri="{FF2B5EF4-FFF2-40B4-BE49-F238E27FC236}">
                <a16:creationId xmlns:a16="http://schemas.microsoft.com/office/drawing/2014/main" id="{04E5D40F-4615-4178-87D2-00C6CC5DCF4E}"/>
              </a:ext>
            </a:extLst>
          </p:cNvPr>
          <p:cNvSpPr txBox="1">
            <a:spLocks/>
          </p:cNvSpPr>
          <p:nvPr/>
        </p:nvSpPr>
        <p:spPr>
          <a:xfrm>
            <a:off x="838200" y="365086"/>
            <a:ext cx="10515600" cy="1325563"/>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atin typeface="Bradley Hand" pitchFamily="2" charset="77"/>
              </a:rPr>
              <a:t>Try It – Competition &amp; Challenge </a:t>
            </a:r>
          </a:p>
        </p:txBody>
      </p:sp>
    </p:spTree>
    <p:extLst>
      <p:ext uri="{BB962C8B-B14F-4D97-AF65-F5344CB8AC3E}">
        <p14:creationId xmlns:p14="http://schemas.microsoft.com/office/powerpoint/2010/main" val="2472443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0033D5BC01CA41AC7AEF7AD9D383F2" ma:contentTypeVersion="7" ma:contentTypeDescription="Create a new document." ma:contentTypeScope="" ma:versionID="93cbce46448daf4fc00d5680745a5305">
  <xsd:schema xmlns:xsd="http://www.w3.org/2001/XMLSchema" xmlns:xs="http://www.w3.org/2001/XMLSchema" xmlns:p="http://schemas.microsoft.com/office/2006/metadata/properties" xmlns:ns2="34ffa3da-98ba-459f-aa3e-7c880b76cda0" targetNamespace="http://schemas.microsoft.com/office/2006/metadata/properties" ma:root="true" ma:fieldsID="56a64b2d574570bb7fea075f65ac0441" ns2:_="">
    <xsd:import namespace="34ffa3da-98ba-459f-aa3e-7c880b76cd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ffa3da-98ba-459f-aa3e-7c880b76cd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B679F5-80CD-4934-B026-5532839A151A}">
  <ds:schemaRefs>
    <ds:schemaRef ds:uri="34ffa3da-98ba-459f-aa3e-7c880b76cda0"/>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C1B8EC6-73E3-462C-A48E-4DB69D9DDDA4}">
  <ds:schemaRefs>
    <ds:schemaRef ds:uri="http://schemas.microsoft.com/sharepoint/v3/contenttype/forms"/>
  </ds:schemaRefs>
</ds:datastoreItem>
</file>

<file path=customXml/itemProps3.xml><?xml version="1.0" encoding="utf-8"?>
<ds:datastoreItem xmlns:ds="http://schemas.openxmlformats.org/officeDocument/2006/customXml" ds:itemID="{4D5A40B2-E963-4F1A-B309-C50C2F31A402}">
  <ds:schemaRefs>
    <ds:schemaRef ds:uri="34ffa3da-98ba-459f-aa3e-7c880b76cd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TotalTime>
  <Words>645</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Bradley Hand</vt:lpstr>
      <vt:lpstr>Calibri</vt:lpstr>
      <vt:lpstr>Calibri Light</vt:lpstr>
      <vt:lpstr>Office Theme</vt:lpstr>
      <vt:lpstr>PowerPoint Presentation</vt:lpstr>
      <vt:lpstr>PowerPoint Presentation</vt:lpstr>
      <vt:lpstr>PowerPoint Presentation</vt:lpstr>
      <vt:lpstr>Learn It – Sending an object  EYFS/KS1  </vt:lpstr>
      <vt:lpstr>Learn It – Sending   KS2 </vt:lpstr>
      <vt:lpstr>Move It – Physical Activity  </vt:lpstr>
      <vt:lpstr>Move It – Physical Activity  </vt:lpstr>
      <vt:lpstr>PowerPoint Presentation</vt:lpstr>
      <vt:lpstr>PowerPoint Presentation</vt:lpstr>
      <vt:lpstr>Social media – Links of the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Best, Sam</cp:lastModifiedBy>
  <cp:revision>18</cp:revision>
  <dcterms:created xsi:type="dcterms:W3CDTF">2021-01-11T13:48:23Z</dcterms:created>
  <dcterms:modified xsi:type="dcterms:W3CDTF">2021-01-24T16:48:00Z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0x010100CB0033D5BC01CA41AC7AEF7AD9D383F2</vt:lpwstr>
  </property>
</Properties>
</file>