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sldIdLst>
    <p:sldId id="256" r:id="rId5"/>
    <p:sldId id="257" r:id="rId6"/>
    <p:sldId id="260" r:id="rId7"/>
    <p:sldId id="278" r:id="rId8"/>
    <p:sldId id="275" r:id="rId9"/>
    <p:sldId id="258" r:id="rId10"/>
    <p:sldId id="265" r:id="rId11"/>
    <p:sldId id="261" r:id="rId12"/>
    <p:sldId id="263" r:id="rId13"/>
    <p:sldId id="280" r:id="rId14"/>
    <p:sldId id="267" r:id="rId15"/>
    <p:sldId id="276" r:id="rId16"/>
    <p:sldId id="277" r:id="rId17"/>
    <p:sldId id="270" r:id="rId18"/>
    <p:sldId id="271"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6" d="100"/>
          <a:sy n="86" d="100"/>
        </p:scale>
        <p:origin x="57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E3FAD1-3061-4C84-99D1-DAF22D57F6B6}"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257864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E3FAD1-3061-4C84-99D1-DAF22D57F6B6}"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2082909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E3FAD1-3061-4C84-99D1-DAF22D57F6B6}"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132014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E3FAD1-3061-4C84-99D1-DAF22D57F6B6}"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379725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3FAD1-3061-4C84-99D1-DAF22D57F6B6}" type="datetimeFigureOut">
              <a:rPr lang="en-GB" smtClean="0"/>
              <a:t>04/09/2022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4086857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E3FAD1-3061-4C84-99D1-DAF22D57F6B6}"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112357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E3FAD1-3061-4C84-99D1-DAF22D57F6B6}" type="datetimeFigureOut">
              <a:rPr lang="en-GB" smtClean="0"/>
              <a:t>04/09/2022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257169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E3FAD1-3061-4C84-99D1-DAF22D57F6B6}" type="datetimeFigureOut">
              <a:rPr lang="en-GB" smtClean="0"/>
              <a:t>04/09/2022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390437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3FAD1-3061-4C84-99D1-DAF22D57F6B6}" type="datetimeFigureOut">
              <a:rPr lang="en-GB" smtClean="0"/>
              <a:t>04/09/2022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5807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3FAD1-3061-4C84-99D1-DAF22D57F6B6}"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216569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E3FAD1-3061-4C84-99D1-DAF22D57F6B6}" type="datetimeFigureOut">
              <a:rPr lang="en-GB" smtClean="0"/>
              <a:t>04/09/2022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16485F-D7AB-4C2C-BFE7-1606744EE49C}" type="slidenum">
              <a:rPr lang="en-GB" smtClean="0"/>
              <a:t>‹#›</a:t>
            </a:fld>
            <a:endParaRPr lang="en-GB"/>
          </a:p>
        </p:txBody>
      </p:sp>
    </p:spTree>
    <p:extLst>
      <p:ext uri="{BB962C8B-B14F-4D97-AF65-F5344CB8AC3E}">
        <p14:creationId xmlns:p14="http://schemas.microsoft.com/office/powerpoint/2010/main" val="87902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3FAD1-3061-4C84-99D1-DAF22D57F6B6}" type="datetimeFigureOut">
              <a:rPr lang="en-GB" smtClean="0"/>
              <a:t>04/09/2022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6485F-D7AB-4C2C-BFE7-1606744EE49C}" type="slidenum">
              <a:rPr lang="en-GB" smtClean="0"/>
              <a:t>‹#›</a:t>
            </a:fld>
            <a:endParaRPr lang="en-GB"/>
          </a:p>
        </p:txBody>
      </p:sp>
    </p:spTree>
    <p:extLst>
      <p:ext uri="{BB962C8B-B14F-4D97-AF65-F5344CB8AC3E}">
        <p14:creationId xmlns:p14="http://schemas.microsoft.com/office/powerpoint/2010/main" val="20674662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Frogs@haydonwick.swindon.sch.uk"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Frogs@haydonwick.swindon.sch.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545" y="795867"/>
            <a:ext cx="9805509" cy="1312333"/>
          </a:xfrm>
        </p:spPr>
        <p:txBody>
          <a:bodyPr/>
          <a:lstStyle/>
          <a:p>
            <a:r>
              <a:rPr lang="en-GB" dirty="0"/>
              <a:t>Welcome to Frogs Class</a:t>
            </a:r>
          </a:p>
        </p:txBody>
      </p:sp>
      <p:pic>
        <p:nvPicPr>
          <p:cNvPr id="4" name="Picture 3">
            <a:extLst>
              <a:ext uri="{FF2B5EF4-FFF2-40B4-BE49-F238E27FC236}">
                <a16:creationId xmlns:a16="http://schemas.microsoft.com/office/drawing/2014/main" id="{7A2D8CE7-0E9F-4837-BAC2-65327EF66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165" y="2531939"/>
            <a:ext cx="3686267" cy="3127284"/>
          </a:xfrm>
          <a:prstGeom prst="rect">
            <a:avLst/>
          </a:prstGeom>
        </p:spPr>
      </p:pic>
    </p:spTree>
    <p:extLst>
      <p:ext uri="{BB962C8B-B14F-4D97-AF65-F5344CB8AC3E}">
        <p14:creationId xmlns:p14="http://schemas.microsoft.com/office/powerpoint/2010/main" val="361661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Values Owl</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253201" y="1787752"/>
            <a:ext cx="9534266" cy="3877985"/>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Letterjoin-Air Plus 40" panose="02000805000000020003" pitchFamily="50" charset="0"/>
              </a:rPr>
              <a:t>The Values Owl will go home with a child who has shown our value of the month over the week. </a:t>
            </a:r>
          </a:p>
          <a:p>
            <a:pPr marL="342900" indent="-342900">
              <a:buFont typeface="Arial" panose="020B0604020202020204" pitchFamily="34" charset="0"/>
              <a:buChar char="•"/>
            </a:pPr>
            <a:endParaRPr lang="en-GB" sz="2400" dirty="0">
              <a:latin typeface="Letterjoin-Air Plus 40" panose="02000805000000020003" pitchFamily="50" charset="0"/>
            </a:endParaRPr>
          </a:p>
          <a:p>
            <a:pPr marL="342900" indent="-342900">
              <a:buFont typeface="Arial" panose="020B0604020202020204" pitchFamily="34" charset="0"/>
              <a:buChar char="•"/>
            </a:pPr>
            <a:r>
              <a:rPr lang="en-GB" sz="2400" dirty="0">
                <a:latin typeface="Letterjoin-Air Plus 40" panose="02000805000000020003" pitchFamily="50" charset="0"/>
              </a:rPr>
              <a:t>They will also have a hot chocolate with Mr Neal and Mrs Palmer on Friday at morning play time.</a:t>
            </a:r>
          </a:p>
          <a:p>
            <a:endParaRPr lang="en-GB" sz="2400" dirty="0">
              <a:latin typeface="Letterjoin-Air Plus 40" panose="02000805000000020003" pitchFamily="50" charset="0"/>
            </a:endParaRPr>
          </a:p>
          <a:p>
            <a:pPr marL="342900" indent="-342900">
              <a:buFont typeface="Arial" panose="020B0604020202020204" pitchFamily="34" charset="0"/>
              <a:buChar char="•"/>
            </a:pPr>
            <a:r>
              <a:rPr lang="en-GB" sz="2400" dirty="0">
                <a:latin typeface="Letterjoin-Air Plus 40" panose="02000805000000020003" pitchFamily="50" charset="0"/>
              </a:rPr>
              <a:t>The Owl will go home on a Friday and will need to be returned the following Monday. </a:t>
            </a:r>
          </a:p>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Tree>
    <p:extLst>
      <p:ext uri="{BB962C8B-B14F-4D97-AF65-F5344CB8AC3E}">
        <p14:creationId xmlns:p14="http://schemas.microsoft.com/office/powerpoint/2010/main" val="360341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467" y="570346"/>
            <a:ext cx="9805509" cy="1147313"/>
          </a:xfrm>
        </p:spPr>
        <p:txBody>
          <a:bodyPr>
            <a:normAutofit fontScale="90000"/>
          </a:bodyPr>
          <a:lstStyle/>
          <a:p>
            <a:r>
              <a:rPr lang="en-GB" b="1" u="sng" dirty="0"/>
              <a:t>Homework </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253201" y="1249066"/>
            <a:ext cx="4336554" cy="4893647"/>
          </a:xfrm>
          <a:prstGeom prst="rect">
            <a:avLst/>
          </a:prstGeom>
          <a:noFill/>
        </p:spPr>
        <p:txBody>
          <a:bodyPr wrap="square" rtlCol="0">
            <a:spAutoFit/>
          </a:bodyPr>
          <a:lstStyle/>
          <a:p>
            <a:r>
              <a:rPr lang="en-GB" sz="2400" dirty="0">
                <a:latin typeface="Letterjoin-Air Plus 40" panose="02000805000000020003" pitchFamily="50" charset="0"/>
              </a:rPr>
              <a:t>Homework will go out once a term and is a ‘Pick and Mix’ style homework.</a:t>
            </a:r>
          </a:p>
          <a:p>
            <a:endParaRPr lang="en-GB" sz="2400" dirty="0">
              <a:latin typeface="Letterjoin-Air Plus 40" panose="02000805000000020003" pitchFamily="50" charset="0"/>
            </a:endParaRPr>
          </a:p>
          <a:p>
            <a:r>
              <a:rPr lang="en-GB" sz="2400" dirty="0">
                <a:latin typeface="Letterjoin-Air Plus 40" panose="02000805000000020003" pitchFamily="50" charset="0"/>
              </a:rPr>
              <a:t>Children should bring in their homework by Friday 14</a:t>
            </a:r>
            <a:r>
              <a:rPr lang="en-GB" sz="2400" baseline="30000" dirty="0">
                <a:latin typeface="Letterjoin-Air Plus 40" panose="02000805000000020003" pitchFamily="50" charset="0"/>
              </a:rPr>
              <a:t>th</a:t>
            </a:r>
            <a:r>
              <a:rPr lang="en-GB" sz="2400" dirty="0">
                <a:latin typeface="Letterjoin-Air Plus 40" panose="02000805000000020003" pitchFamily="50" charset="0"/>
              </a:rPr>
              <a:t> October.</a:t>
            </a:r>
          </a:p>
          <a:p>
            <a:endParaRPr lang="en-GB" sz="2400" dirty="0">
              <a:latin typeface="Letterjoin-Air Plus 40" panose="02000805000000020003" pitchFamily="50" charset="0"/>
            </a:endParaRPr>
          </a:p>
          <a:p>
            <a:r>
              <a:rPr lang="en-GB" sz="2400" dirty="0">
                <a:latin typeface="Letterjoin-Air Plus 40" panose="02000805000000020003" pitchFamily="50" charset="0"/>
              </a:rPr>
              <a:t>We invite all parents in to share all the wonderful work the children have done. This is scheduled for Monday 17</a:t>
            </a:r>
            <a:r>
              <a:rPr lang="en-GB" sz="2400" baseline="30000" dirty="0">
                <a:latin typeface="Letterjoin-Air Plus 40" panose="02000805000000020003" pitchFamily="50" charset="0"/>
              </a:rPr>
              <a:t>th</a:t>
            </a:r>
            <a:r>
              <a:rPr lang="en-GB" sz="2400" dirty="0">
                <a:latin typeface="Letterjoin-Air Plus 40" panose="02000805000000020003" pitchFamily="50" charset="0"/>
              </a:rPr>
              <a:t> October at 3pm.</a:t>
            </a:r>
          </a:p>
        </p:txBody>
      </p:sp>
      <p:pic>
        <p:nvPicPr>
          <p:cNvPr id="7" name="Picture 6">
            <a:extLst>
              <a:ext uri="{FF2B5EF4-FFF2-40B4-BE49-F238E27FC236}">
                <a16:creationId xmlns:a16="http://schemas.microsoft.com/office/drawing/2014/main" id="{C684D69A-2899-4FFE-BCF1-930929FE94DE}"/>
              </a:ext>
            </a:extLst>
          </p:cNvPr>
          <p:cNvPicPr>
            <a:picLocks noChangeAspect="1"/>
          </p:cNvPicPr>
          <p:nvPr/>
        </p:nvPicPr>
        <p:blipFill>
          <a:blip r:embed="rId2"/>
          <a:stretch>
            <a:fillRect/>
          </a:stretch>
        </p:blipFill>
        <p:spPr>
          <a:xfrm>
            <a:off x="4535712" y="1022067"/>
            <a:ext cx="7573530" cy="5347643"/>
          </a:xfrm>
          <a:prstGeom prst="rect">
            <a:avLst/>
          </a:prstGeom>
        </p:spPr>
      </p:pic>
    </p:spTree>
    <p:extLst>
      <p:ext uri="{BB962C8B-B14F-4D97-AF65-F5344CB8AC3E}">
        <p14:creationId xmlns:p14="http://schemas.microsoft.com/office/powerpoint/2010/main" val="354077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Topic Web </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176500" y="1225689"/>
            <a:ext cx="3836207" cy="4893647"/>
          </a:xfrm>
          <a:prstGeom prst="rect">
            <a:avLst/>
          </a:prstGeom>
          <a:noFill/>
        </p:spPr>
        <p:txBody>
          <a:bodyPr wrap="square" rtlCol="0">
            <a:spAutoFit/>
          </a:bodyPr>
          <a:lstStyle/>
          <a:p>
            <a:r>
              <a:rPr lang="en-GB" sz="2400" dirty="0">
                <a:latin typeface="Letterjoin-Air Plus 40" panose="02000805000000020003" pitchFamily="50" charset="0"/>
              </a:rPr>
              <a:t>Our topic web for each term will be available on the class page of the website. This is an overview of the terms learning.</a:t>
            </a:r>
          </a:p>
          <a:p>
            <a:endParaRPr lang="en-GB" sz="2400" dirty="0">
              <a:latin typeface="Letterjoin-Air Plus 40" panose="02000805000000020003" pitchFamily="50" charset="0"/>
            </a:endParaRPr>
          </a:p>
          <a:p>
            <a:r>
              <a:rPr lang="en-GB" sz="2400" dirty="0">
                <a:latin typeface="Letterjoin-Air Plus 40" panose="02000805000000020003" pitchFamily="50" charset="0"/>
              </a:rPr>
              <a:t>Our topics this year:</a:t>
            </a:r>
          </a:p>
          <a:p>
            <a:pPr marL="342900" indent="-342900">
              <a:buFont typeface="Arial" panose="020B0604020202020204" pitchFamily="34" charset="0"/>
              <a:buChar char="•"/>
            </a:pPr>
            <a:r>
              <a:rPr lang="en-GB" sz="2400" dirty="0">
                <a:latin typeface="Letterjoin-Air Plus 40" panose="02000805000000020003" pitchFamily="50" charset="0"/>
              </a:rPr>
              <a:t>I am Special</a:t>
            </a:r>
          </a:p>
          <a:p>
            <a:pPr marL="342900" indent="-342900">
              <a:buFont typeface="Arial" panose="020B0604020202020204" pitchFamily="34" charset="0"/>
              <a:buChar char="•"/>
            </a:pPr>
            <a:r>
              <a:rPr lang="en-GB" sz="2400" dirty="0">
                <a:latin typeface="Letterjoin-Air Plus 40" panose="02000805000000020003" pitchFamily="50" charset="0"/>
              </a:rPr>
              <a:t>Winter Wonderland</a:t>
            </a:r>
          </a:p>
          <a:p>
            <a:pPr marL="342900" indent="-342900">
              <a:buFont typeface="Arial" panose="020B0604020202020204" pitchFamily="34" charset="0"/>
              <a:buChar char="•"/>
            </a:pPr>
            <a:r>
              <a:rPr lang="en-GB" sz="2400" dirty="0">
                <a:latin typeface="Letterjoin-Air Plus 40" panose="02000805000000020003" pitchFamily="50" charset="0"/>
              </a:rPr>
              <a:t>Castle on a Cloud</a:t>
            </a:r>
          </a:p>
          <a:p>
            <a:pPr marL="342900" indent="-342900">
              <a:buFont typeface="Arial" panose="020B0604020202020204" pitchFamily="34" charset="0"/>
              <a:buChar char="•"/>
            </a:pPr>
            <a:r>
              <a:rPr lang="en-GB" sz="2400" dirty="0">
                <a:latin typeface="Letterjoin-Air Plus 40" panose="02000805000000020003" pitchFamily="50" charset="0"/>
              </a:rPr>
              <a:t>The Secret Life of Animals</a:t>
            </a:r>
          </a:p>
          <a:p>
            <a:pPr marL="342900" indent="-342900">
              <a:buFont typeface="Arial" panose="020B0604020202020204" pitchFamily="34" charset="0"/>
              <a:buChar char="•"/>
            </a:pPr>
            <a:r>
              <a:rPr lang="en-GB" sz="2400" dirty="0">
                <a:latin typeface="Letterjoin-Air Plus 40" panose="02000805000000020003" pitchFamily="50" charset="0"/>
              </a:rPr>
              <a:t>Island Life</a:t>
            </a:r>
          </a:p>
          <a:p>
            <a:pPr marL="342900" indent="-342900">
              <a:buFont typeface="Arial" panose="020B0604020202020204" pitchFamily="34" charset="0"/>
              <a:buChar char="•"/>
            </a:pPr>
            <a:r>
              <a:rPr lang="en-GB" sz="2400" dirty="0">
                <a:latin typeface="Letterjoin-Air Plus 40" panose="02000805000000020003" pitchFamily="50" charset="0"/>
              </a:rPr>
              <a:t>Living and Growing</a:t>
            </a:r>
          </a:p>
        </p:txBody>
      </p:sp>
      <p:pic>
        <p:nvPicPr>
          <p:cNvPr id="7" name="Picture 6">
            <a:extLst>
              <a:ext uri="{FF2B5EF4-FFF2-40B4-BE49-F238E27FC236}">
                <a16:creationId xmlns:a16="http://schemas.microsoft.com/office/drawing/2014/main" id="{A31D9138-887C-40C1-898E-EE10A625F58D}"/>
              </a:ext>
            </a:extLst>
          </p:cNvPr>
          <p:cNvPicPr>
            <a:picLocks noChangeAspect="1"/>
          </p:cNvPicPr>
          <p:nvPr/>
        </p:nvPicPr>
        <p:blipFill>
          <a:blip r:embed="rId2"/>
          <a:stretch>
            <a:fillRect/>
          </a:stretch>
        </p:blipFill>
        <p:spPr>
          <a:xfrm>
            <a:off x="4202177" y="1133475"/>
            <a:ext cx="7694749" cy="5433210"/>
          </a:xfrm>
          <a:prstGeom prst="rect">
            <a:avLst/>
          </a:prstGeom>
        </p:spPr>
      </p:pic>
    </p:spTree>
    <p:extLst>
      <p:ext uri="{BB962C8B-B14F-4D97-AF65-F5344CB8AC3E}">
        <p14:creationId xmlns:p14="http://schemas.microsoft.com/office/powerpoint/2010/main" val="25821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028" y="-88777"/>
            <a:ext cx="7105486" cy="1147313"/>
          </a:xfrm>
        </p:spPr>
        <p:txBody>
          <a:bodyPr>
            <a:normAutofit/>
          </a:bodyPr>
          <a:lstStyle/>
          <a:p>
            <a:r>
              <a:rPr lang="en-GB" sz="5400" b="1" u="sng" dirty="0"/>
              <a:t>Knowledge Organisers</a:t>
            </a:r>
            <a:endParaRPr lang="en-GB" sz="5400"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253201" y="1197159"/>
            <a:ext cx="4336554" cy="4154984"/>
          </a:xfrm>
          <a:prstGeom prst="rect">
            <a:avLst/>
          </a:prstGeom>
          <a:noFill/>
        </p:spPr>
        <p:txBody>
          <a:bodyPr wrap="square" rtlCol="0">
            <a:spAutoFit/>
          </a:bodyPr>
          <a:lstStyle/>
          <a:p>
            <a:r>
              <a:rPr lang="en-GB" sz="2400" dirty="0">
                <a:latin typeface="Letterjoin-Air Plus 40" panose="02000805000000020003" pitchFamily="50" charset="0"/>
              </a:rPr>
              <a:t>Knowledge organisers for each term will be available on the class page of the website.</a:t>
            </a:r>
          </a:p>
          <a:p>
            <a:r>
              <a:rPr lang="en-GB" sz="2400" dirty="0">
                <a:latin typeface="Letterjoin-Air Plus 40" panose="02000805000000020003" pitchFamily="50" charset="0"/>
              </a:rPr>
              <a:t>This is usually Maths, Science, PSHE and then topic (either geography or history). </a:t>
            </a:r>
          </a:p>
          <a:p>
            <a:endParaRPr lang="en-GB" sz="2400" dirty="0">
              <a:latin typeface="Letterjoin-Air Plus 40" panose="02000805000000020003" pitchFamily="50" charset="0"/>
            </a:endParaRPr>
          </a:p>
          <a:p>
            <a:r>
              <a:rPr lang="en-GB" sz="2400" dirty="0">
                <a:latin typeface="Letterjoin-Air Plus 40" panose="02000805000000020003" pitchFamily="50" charset="0"/>
              </a:rPr>
              <a:t>This is the knowledge the children will be learning and what they are expected to know at the end of the topic.</a:t>
            </a:r>
          </a:p>
        </p:txBody>
      </p:sp>
      <p:pic>
        <p:nvPicPr>
          <p:cNvPr id="6" name="Picture 5">
            <a:extLst>
              <a:ext uri="{FF2B5EF4-FFF2-40B4-BE49-F238E27FC236}">
                <a16:creationId xmlns:a16="http://schemas.microsoft.com/office/drawing/2014/main" id="{FDB655FC-828D-4F35-BFA3-9F640890812C}"/>
              </a:ext>
            </a:extLst>
          </p:cNvPr>
          <p:cNvPicPr>
            <a:picLocks noChangeAspect="1"/>
          </p:cNvPicPr>
          <p:nvPr/>
        </p:nvPicPr>
        <p:blipFill>
          <a:blip r:embed="rId2"/>
          <a:stretch>
            <a:fillRect/>
          </a:stretch>
        </p:blipFill>
        <p:spPr>
          <a:xfrm>
            <a:off x="5062177" y="1383379"/>
            <a:ext cx="6523181" cy="4500733"/>
          </a:xfrm>
          <a:prstGeom prst="rect">
            <a:avLst/>
          </a:prstGeom>
        </p:spPr>
      </p:pic>
    </p:spTree>
    <p:extLst>
      <p:ext uri="{BB962C8B-B14F-4D97-AF65-F5344CB8AC3E}">
        <p14:creationId xmlns:p14="http://schemas.microsoft.com/office/powerpoint/2010/main" val="407065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201" y="561357"/>
            <a:ext cx="9805509" cy="1147313"/>
          </a:xfrm>
        </p:spPr>
        <p:txBody>
          <a:bodyPr>
            <a:normAutofit fontScale="90000"/>
          </a:bodyPr>
          <a:lstStyle/>
          <a:p>
            <a:r>
              <a:rPr lang="en-GB" b="1" u="sng" dirty="0"/>
              <a:t>Phonics and Screening Test</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127557" y="1499776"/>
            <a:ext cx="9121620" cy="4524315"/>
          </a:xfrm>
          <a:prstGeom prst="rect">
            <a:avLst/>
          </a:prstGeom>
          <a:noFill/>
        </p:spPr>
        <p:txBody>
          <a:bodyPr wrap="square" rtlCol="0">
            <a:spAutoFit/>
          </a:bodyPr>
          <a:lstStyle/>
          <a:p>
            <a:r>
              <a:rPr lang="en-GB" sz="2400" dirty="0">
                <a:latin typeface="Letterjoin-Air Plus 40" panose="02000805000000020003" pitchFamily="50" charset="0"/>
              </a:rPr>
              <a:t>The children have learnt Phase 2, 3 and 4 Phonics in Reception.</a:t>
            </a:r>
          </a:p>
          <a:p>
            <a:endParaRPr lang="en-GB" sz="2400" dirty="0">
              <a:latin typeface="Letterjoin-Air Plus 40" panose="02000805000000020003" pitchFamily="50" charset="0"/>
            </a:endParaRPr>
          </a:p>
          <a:p>
            <a:r>
              <a:rPr lang="en-GB" sz="2400" dirty="0">
                <a:latin typeface="Letterjoin-Air Plus 40" panose="02000805000000020003" pitchFamily="50" charset="0"/>
              </a:rPr>
              <a:t>They will now move onto Phase 5 in Year One – over 50 new sounds!</a:t>
            </a:r>
          </a:p>
          <a:p>
            <a:endParaRPr lang="en-GB" sz="2400" dirty="0">
              <a:latin typeface="Letterjoin-Air Plus 40" panose="02000805000000020003" pitchFamily="50" charset="0"/>
            </a:endParaRPr>
          </a:p>
          <a:p>
            <a:r>
              <a:rPr lang="en-GB" sz="2400" dirty="0">
                <a:latin typeface="Letterjoin-Air Plus 40" panose="02000805000000020003" pitchFamily="50" charset="0"/>
              </a:rPr>
              <a:t>The children will receive phonics keyrings in which they will add their new sounds to it every week. </a:t>
            </a:r>
          </a:p>
          <a:p>
            <a:endParaRPr lang="en-GB" sz="2400" dirty="0">
              <a:latin typeface="Letterjoin-Air Plus 40" panose="02000805000000020003" pitchFamily="50" charset="0"/>
            </a:endParaRPr>
          </a:p>
          <a:p>
            <a:r>
              <a:rPr lang="en-GB" sz="2400" dirty="0">
                <a:latin typeface="Letterjoin-Air Plus 40" panose="02000805000000020003" pitchFamily="50" charset="0"/>
              </a:rPr>
              <a:t>Children usually sit the phonics screening test in Year 1 in June.  </a:t>
            </a:r>
          </a:p>
          <a:p>
            <a:endParaRPr lang="en-GB" sz="2400" dirty="0">
              <a:latin typeface="Letterjoin-Air Plus 40" panose="02000805000000020003" pitchFamily="50" charset="0"/>
            </a:endParaRPr>
          </a:p>
          <a:p>
            <a:r>
              <a:rPr lang="en-GB" sz="2400" dirty="0">
                <a:latin typeface="Letterjoin-Air Plus 40" panose="02000805000000020003" pitchFamily="50" charset="0"/>
              </a:rPr>
              <a:t>We will keep you informed of your child’s phonics progress throughout the year and an information meeting about the phonics screening will take place nearer the time in 2023.</a:t>
            </a:r>
          </a:p>
        </p:txBody>
      </p:sp>
      <p:pic>
        <p:nvPicPr>
          <p:cNvPr id="5" name="Picture 4"/>
          <p:cNvPicPr>
            <a:picLocks noChangeAspect="1"/>
          </p:cNvPicPr>
          <p:nvPr/>
        </p:nvPicPr>
        <p:blipFill>
          <a:blip r:embed="rId2"/>
          <a:stretch>
            <a:fillRect/>
          </a:stretch>
        </p:blipFill>
        <p:spPr>
          <a:xfrm>
            <a:off x="9312677" y="993749"/>
            <a:ext cx="2428875" cy="2886075"/>
          </a:xfrm>
          <a:prstGeom prst="rect">
            <a:avLst/>
          </a:prstGeom>
        </p:spPr>
      </p:pic>
    </p:spTree>
    <p:extLst>
      <p:ext uri="{BB962C8B-B14F-4D97-AF65-F5344CB8AC3E}">
        <p14:creationId xmlns:p14="http://schemas.microsoft.com/office/powerpoint/2010/main" val="115088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Communication with Staff</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358993" y="1531086"/>
            <a:ext cx="10871999" cy="4401205"/>
          </a:xfrm>
          <a:prstGeom prst="rect">
            <a:avLst/>
          </a:prstGeom>
          <a:noFill/>
        </p:spPr>
        <p:txBody>
          <a:bodyPr wrap="square" rtlCol="0">
            <a:spAutoFit/>
          </a:bodyPr>
          <a:lstStyle/>
          <a:p>
            <a:endParaRPr lang="en-GB" sz="2800" dirty="0">
              <a:latin typeface="Letterjoin-Air Plus 40" panose="02000805000000020003" pitchFamily="50" charset="0"/>
            </a:endParaRPr>
          </a:p>
          <a:p>
            <a:r>
              <a:rPr lang="en-GB" sz="2800" dirty="0">
                <a:latin typeface="Letterjoin-Air Plus 40" panose="02000805000000020003" pitchFamily="50" charset="0"/>
              </a:rPr>
              <a:t>If you have any worries or concerns please either:</a:t>
            </a:r>
          </a:p>
          <a:p>
            <a:pPr marL="457200" indent="-457200">
              <a:buFont typeface="Arial" panose="020B0604020202020204" pitchFamily="34" charset="0"/>
              <a:buChar char="•"/>
            </a:pPr>
            <a:r>
              <a:rPr lang="en-GB" sz="2800" dirty="0">
                <a:latin typeface="Letterjoin-Air Plus 40" panose="02000805000000020003" pitchFamily="50" charset="0"/>
              </a:rPr>
              <a:t>Catch me at drop off or pick up</a:t>
            </a:r>
          </a:p>
          <a:p>
            <a:pPr marL="457200" indent="-457200">
              <a:buFont typeface="Arial" panose="020B0604020202020204" pitchFamily="34" charset="0"/>
              <a:buChar char="•"/>
            </a:pPr>
            <a:r>
              <a:rPr lang="en-GB" sz="2800" dirty="0">
                <a:latin typeface="Letterjoin-Air Plus 40" panose="02000805000000020003" pitchFamily="50" charset="0"/>
              </a:rPr>
              <a:t>Email me at: </a:t>
            </a:r>
            <a:r>
              <a:rPr lang="en-GB" sz="2800" dirty="0">
                <a:latin typeface="Letterjoin-Air Plus 40" panose="02000805000000020003" pitchFamily="50" charset="0"/>
                <a:hlinkClick r:id="rId2"/>
              </a:rPr>
              <a:t>Frogs@haydonwick.swindon.sch.uk</a:t>
            </a:r>
            <a:endParaRPr lang="en-GB" sz="2800" dirty="0">
              <a:latin typeface="Letterjoin-Air Plus 40" panose="02000805000000020003" pitchFamily="50" charset="0"/>
            </a:endParaRPr>
          </a:p>
          <a:p>
            <a:pPr marL="457200" indent="-457200">
              <a:buFont typeface="Arial" panose="020B0604020202020204" pitchFamily="34" charset="0"/>
              <a:buChar char="•"/>
            </a:pPr>
            <a:r>
              <a:rPr lang="en-GB" sz="2800" dirty="0">
                <a:latin typeface="Letterjoin-Air Plus 40" panose="02000805000000020003" pitchFamily="50" charset="0"/>
              </a:rPr>
              <a:t>Leave a message with the office</a:t>
            </a:r>
          </a:p>
          <a:p>
            <a:pPr marL="457200" indent="-457200">
              <a:buFont typeface="Arial" panose="020B0604020202020204" pitchFamily="34" charset="0"/>
              <a:buChar char="•"/>
            </a:pPr>
            <a:endParaRPr lang="en-GB" sz="2800" dirty="0">
              <a:latin typeface="Letterjoin-Air Plus 40" panose="02000805000000020003" pitchFamily="50" charset="0"/>
            </a:endParaRPr>
          </a:p>
          <a:p>
            <a:r>
              <a:rPr lang="en-GB" sz="2800" dirty="0">
                <a:latin typeface="Letterjoin-Air Plus 40" panose="02000805000000020003" pitchFamily="50" charset="0"/>
              </a:rPr>
              <a:t>Key messages will be sent out via a letter, written on the whiteboard outside the cloakroom and posted on Class Dojo. Please regularly check your child’s bookbag and Class Dojo so you don’t miss any important information.</a:t>
            </a:r>
          </a:p>
        </p:txBody>
      </p:sp>
      <p:pic>
        <p:nvPicPr>
          <p:cNvPr id="5" name="Picture 4"/>
          <p:cNvPicPr>
            <a:picLocks noChangeAspect="1"/>
          </p:cNvPicPr>
          <p:nvPr/>
        </p:nvPicPr>
        <p:blipFill>
          <a:blip r:embed="rId3"/>
          <a:stretch>
            <a:fillRect/>
          </a:stretch>
        </p:blipFill>
        <p:spPr>
          <a:xfrm>
            <a:off x="9559184" y="174603"/>
            <a:ext cx="2190145" cy="1806427"/>
          </a:xfrm>
          <a:prstGeom prst="rect">
            <a:avLst/>
          </a:prstGeom>
        </p:spPr>
      </p:pic>
    </p:spTree>
    <p:extLst>
      <p:ext uri="{BB962C8B-B14F-4D97-AF65-F5344CB8AC3E}">
        <p14:creationId xmlns:p14="http://schemas.microsoft.com/office/powerpoint/2010/main" val="138326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Communication with Staff</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358993" y="1531086"/>
            <a:ext cx="10871999" cy="3539430"/>
          </a:xfrm>
          <a:prstGeom prst="rect">
            <a:avLst/>
          </a:prstGeom>
          <a:noFill/>
        </p:spPr>
        <p:txBody>
          <a:bodyPr wrap="square" rtlCol="0">
            <a:spAutoFit/>
          </a:bodyPr>
          <a:lstStyle/>
          <a:p>
            <a:endParaRPr lang="en-GB" sz="2800" dirty="0">
              <a:latin typeface="Letterjoin-Air Plus 40" panose="02000805000000020003" pitchFamily="50" charset="0"/>
            </a:endParaRPr>
          </a:p>
          <a:p>
            <a:r>
              <a:rPr lang="en-GB" sz="2800" dirty="0">
                <a:latin typeface="Letterjoin-Air Plus 40" panose="02000805000000020003" pitchFamily="50" charset="0"/>
              </a:rPr>
              <a:t>If anyone other than yourself is picking your child up at the end of the school day, please let either myself or the office know. This is for safeguarding reasons. </a:t>
            </a:r>
          </a:p>
          <a:p>
            <a:endParaRPr lang="en-GB" sz="2800" dirty="0">
              <a:latin typeface="Letterjoin-Air Plus 40" panose="02000805000000020003" pitchFamily="50" charset="0"/>
            </a:endParaRPr>
          </a:p>
          <a:p>
            <a:r>
              <a:rPr lang="en-GB" sz="2800" dirty="0">
                <a:latin typeface="Letterjoin-Air Plus 40" panose="02000805000000020003" pitchFamily="50" charset="0"/>
              </a:rPr>
              <a:t>Please make sure this is communicated either verbally to myself or the office, or via an email. These messages will be picked up quicker than a message on Class Dojo, as this is not monitored as frequently.</a:t>
            </a:r>
          </a:p>
        </p:txBody>
      </p:sp>
      <p:pic>
        <p:nvPicPr>
          <p:cNvPr id="5" name="Picture 4"/>
          <p:cNvPicPr>
            <a:picLocks noChangeAspect="1"/>
          </p:cNvPicPr>
          <p:nvPr/>
        </p:nvPicPr>
        <p:blipFill>
          <a:blip r:embed="rId2"/>
          <a:stretch>
            <a:fillRect/>
          </a:stretch>
        </p:blipFill>
        <p:spPr>
          <a:xfrm>
            <a:off x="9559184" y="174603"/>
            <a:ext cx="2190145" cy="1806427"/>
          </a:xfrm>
          <a:prstGeom prst="rect">
            <a:avLst/>
          </a:prstGeom>
        </p:spPr>
      </p:pic>
    </p:spTree>
    <p:extLst>
      <p:ext uri="{BB962C8B-B14F-4D97-AF65-F5344CB8AC3E}">
        <p14:creationId xmlns:p14="http://schemas.microsoft.com/office/powerpoint/2010/main" val="48097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Who is in our Class?</a:t>
            </a:r>
            <a:br>
              <a:rPr lang="en-GB" dirty="0"/>
            </a:br>
            <a:endParaRPr lang="en-GB" dirty="0"/>
          </a:p>
        </p:txBody>
      </p:sp>
      <p:sp>
        <p:nvSpPr>
          <p:cNvPr id="3" name="TextBox 2"/>
          <p:cNvSpPr txBox="1"/>
          <p:nvPr/>
        </p:nvSpPr>
        <p:spPr>
          <a:xfrm>
            <a:off x="585772" y="1723549"/>
            <a:ext cx="9110932" cy="4401205"/>
          </a:xfrm>
          <a:prstGeom prst="rect">
            <a:avLst/>
          </a:prstGeom>
          <a:noFill/>
        </p:spPr>
        <p:txBody>
          <a:bodyPr wrap="square" rtlCol="0">
            <a:spAutoFit/>
          </a:bodyPr>
          <a:lstStyle/>
          <a:p>
            <a:r>
              <a:rPr lang="en-GB" sz="3200" b="1" u="sng" dirty="0">
                <a:latin typeface="Letterjoin-Air Plus 40" panose="02000805000000020003" pitchFamily="50" charset="0"/>
              </a:rPr>
              <a:t>Class Teacher:</a:t>
            </a:r>
          </a:p>
          <a:p>
            <a:endParaRPr lang="en-GB" sz="2400" b="1" dirty="0">
              <a:latin typeface="Letterjoin-Air Plus 40" panose="02000805000000020003" pitchFamily="50" charset="0"/>
            </a:endParaRPr>
          </a:p>
          <a:p>
            <a:r>
              <a:rPr lang="en-GB" sz="2400" b="1" dirty="0">
                <a:latin typeface="Letterjoin-Air Plus 40" panose="02000805000000020003" pitchFamily="50" charset="0"/>
              </a:rPr>
              <a:t>Miss Jefferies</a:t>
            </a:r>
          </a:p>
          <a:p>
            <a:endParaRPr lang="en-GB" sz="2400" dirty="0">
              <a:latin typeface="Letterjoin-Air Plus 40" panose="02000805000000020003" pitchFamily="50" charset="0"/>
            </a:endParaRPr>
          </a:p>
          <a:p>
            <a:endParaRPr lang="en-GB" sz="2400" b="1" u="sng" dirty="0">
              <a:latin typeface="Letterjoin-Air Plus 40" panose="02000805000000020003" pitchFamily="50" charset="0"/>
            </a:endParaRPr>
          </a:p>
          <a:p>
            <a:r>
              <a:rPr lang="en-GB" sz="3200" b="1" u="sng" dirty="0">
                <a:latin typeface="Letterjoin-Air Plus 40" panose="02000805000000020003" pitchFamily="50" charset="0"/>
              </a:rPr>
              <a:t>Class Teaching Assistants:</a:t>
            </a:r>
          </a:p>
          <a:p>
            <a:endParaRPr lang="en-GB" sz="2400" dirty="0">
              <a:latin typeface="Letterjoin-Air Plus 40" panose="02000805000000020003" pitchFamily="50" charset="0"/>
            </a:endParaRPr>
          </a:p>
          <a:p>
            <a:r>
              <a:rPr lang="en-GB" sz="2400" b="1" dirty="0">
                <a:latin typeface="Letterjoin-Air Plus 40" panose="02000805000000020003" pitchFamily="50" charset="0"/>
              </a:rPr>
              <a:t>Miss Remnant </a:t>
            </a:r>
            <a:r>
              <a:rPr lang="en-GB" sz="2400" dirty="0">
                <a:latin typeface="Letterjoin-Air Plus 40" panose="02000805000000020003" pitchFamily="50" charset="0"/>
              </a:rPr>
              <a:t>– in class everyday</a:t>
            </a:r>
          </a:p>
          <a:p>
            <a:endParaRPr lang="en-GB" sz="2400" dirty="0">
              <a:latin typeface="Letterjoin-Air Plus 40" panose="02000805000000020003" pitchFamily="50" charset="0"/>
            </a:endParaRPr>
          </a:p>
          <a:p>
            <a:r>
              <a:rPr lang="en-GB" sz="2400" b="1" dirty="0">
                <a:latin typeface="Letterjoin-Air Plus 40" panose="02000805000000020003" pitchFamily="50" charset="0"/>
              </a:rPr>
              <a:t>Mrs </a:t>
            </a:r>
            <a:r>
              <a:rPr lang="en-GB" sz="2400" b="1" dirty="0" err="1">
                <a:latin typeface="Letterjoin-Air Plus 40" panose="02000805000000020003" pitchFamily="50" charset="0"/>
              </a:rPr>
              <a:t>Jeapes</a:t>
            </a:r>
            <a:r>
              <a:rPr lang="en-GB" sz="2400" b="1" dirty="0">
                <a:latin typeface="Letterjoin-Air Plus 40" panose="02000805000000020003" pitchFamily="50" charset="0"/>
              </a:rPr>
              <a:t> </a:t>
            </a:r>
            <a:r>
              <a:rPr lang="en-GB" sz="2400" dirty="0">
                <a:latin typeface="Letterjoin-Air Plus 40" panose="02000805000000020003" pitchFamily="50" charset="0"/>
              </a:rPr>
              <a:t>– supporting children throughout the week with both class activities and phonics interventions</a:t>
            </a:r>
          </a:p>
        </p:txBody>
      </p:sp>
    </p:spTree>
    <p:extLst>
      <p:ext uri="{BB962C8B-B14F-4D97-AF65-F5344CB8AC3E}">
        <p14:creationId xmlns:p14="http://schemas.microsoft.com/office/powerpoint/2010/main" val="47437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Coming to school</a:t>
            </a:r>
            <a:br>
              <a:rPr lang="en-GB" dirty="0"/>
            </a:br>
            <a:endParaRPr lang="en-GB" dirty="0"/>
          </a:p>
        </p:txBody>
      </p:sp>
      <p:sp>
        <p:nvSpPr>
          <p:cNvPr id="3" name="TextBox 2"/>
          <p:cNvSpPr txBox="1"/>
          <p:nvPr/>
        </p:nvSpPr>
        <p:spPr>
          <a:xfrm>
            <a:off x="100389" y="1252208"/>
            <a:ext cx="11109065" cy="5262979"/>
          </a:xfrm>
          <a:prstGeom prst="rect">
            <a:avLst/>
          </a:prstGeom>
          <a:noFill/>
        </p:spPr>
        <p:txBody>
          <a:bodyPr wrap="square" rtlCol="0">
            <a:spAutoFit/>
          </a:bodyPr>
          <a:lstStyle/>
          <a:p>
            <a:r>
              <a:rPr lang="en-GB" sz="2800" b="1" u="sng" dirty="0">
                <a:latin typeface="Letterjoin-Air Plus 40" panose="02000805000000020003" pitchFamily="50" charset="0"/>
              </a:rPr>
              <a:t>New school times</a:t>
            </a:r>
          </a:p>
          <a:p>
            <a:endParaRPr lang="en-GB" sz="2800" dirty="0">
              <a:latin typeface="Letterjoin-Air Plus 40" panose="02000805000000020003" pitchFamily="50" charset="0"/>
            </a:endParaRPr>
          </a:p>
          <a:p>
            <a:endParaRPr lang="en-GB" sz="2800" dirty="0">
              <a:latin typeface="Letterjoin-Air Plus 40" panose="02000805000000020003" pitchFamily="50" charset="0"/>
            </a:endParaRPr>
          </a:p>
          <a:p>
            <a:pPr algn="ctr"/>
            <a:r>
              <a:rPr lang="en-GB" sz="2800" b="1" dirty="0">
                <a:latin typeface="Letterjoin-Air Plus 40" panose="02000805000000020003" pitchFamily="50" charset="0"/>
              </a:rPr>
              <a:t>Monday to Thursday</a:t>
            </a:r>
          </a:p>
          <a:p>
            <a:pPr algn="ctr"/>
            <a:r>
              <a:rPr lang="en-GB" sz="2800" b="1" dirty="0">
                <a:latin typeface="Letterjoin-Air Plus 40" panose="02000805000000020003" pitchFamily="50" charset="0"/>
              </a:rPr>
              <a:t>8.30am – 3.30pm</a:t>
            </a:r>
          </a:p>
          <a:p>
            <a:pPr algn="ctr"/>
            <a:endParaRPr lang="en-GB" sz="2800" b="1" dirty="0">
              <a:latin typeface="Letterjoin-Air Plus 40" panose="02000805000000020003" pitchFamily="50" charset="0"/>
            </a:endParaRPr>
          </a:p>
          <a:p>
            <a:pPr algn="ctr"/>
            <a:r>
              <a:rPr lang="en-GB" sz="2800" b="1" dirty="0">
                <a:latin typeface="Letterjoin-Air Plus 40" panose="02000805000000020003" pitchFamily="50" charset="0"/>
              </a:rPr>
              <a:t>Friday</a:t>
            </a:r>
          </a:p>
          <a:p>
            <a:pPr algn="ctr"/>
            <a:r>
              <a:rPr lang="en-GB" sz="2800" b="1" dirty="0">
                <a:latin typeface="Letterjoin-Air Plus 40" panose="02000805000000020003" pitchFamily="50" charset="0"/>
              </a:rPr>
              <a:t>8.30am – 1pm</a:t>
            </a:r>
          </a:p>
          <a:p>
            <a:endParaRPr lang="en-GB" sz="2800" dirty="0">
              <a:latin typeface="Letterjoin-Air Plus 40" panose="02000805000000020003" pitchFamily="50" charset="0"/>
            </a:endParaRPr>
          </a:p>
          <a:p>
            <a:endParaRPr lang="en-GB" sz="2800" dirty="0">
              <a:latin typeface="Letterjoin-Air Plus 40" panose="02000805000000020003" pitchFamily="50" charset="0"/>
            </a:endParaRPr>
          </a:p>
          <a:p>
            <a:r>
              <a:rPr lang="en-GB" sz="2800" dirty="0">
                <a:latin typeface="Letterjoin-Air Plus 40" panose="02000805000000020003" pitchFamily="50" charset="0"/>
              </a:rPr>
              <a:t>School gates and classrooms open at 8.20am</a:t>
            </a:r>
          </a:p>
          <a:p>
            <a:r>
              <a:rPr lang="en-GB" sz="2800" dirty="0">
                <a:latin typeface="Letterjoin-Air Plus 40" panose="02000805000000020003" pitchFamily="50" charset="0"/>
              </a:rPr>
              <a:t>Children to be in classroom and ready for learning by 8.30am</a:t>
            </a:r>
          </a:p>
        </p:txBody>
      </p:sp>
    </p:spTree>
    <p:extLst>
      <p:ext uri="{BB962C8B-B14F-4D97-AF65-F5344CB8AC3E}">
        <p14:creationId xmlns:p14="http://schemas.microsoft.com/office/powerpoint/2010/main" val="4144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Coming to school</a:t>
            </a:r>
            <a:br>
              <a:rPr lang="en-GB" dirty="0"/>
            </a:br>
            <a:endParaRPr lang="en-GB" dirty="0"/>
          </a:p>
        </p:txBody>
      </p:sp>
      <p:sp>
        <p:nvSpPr>
          <p:cNvPr id="3" name="TextBox 2"/>
          <p:cNvSpPr txBox="1"/>
          <p:nvPr/>
        </p:nvSpPr>
        <p:spPr>
          <a:xfrm>
            <a:off x="100389" y="1252208"/>
            <a:ext cx="11109065" cy="5170646"/>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Letterjoin-Air Plus 40" panose="02000805000000020003" pitchFamily="50" charset="0"/>
              </a:rPr>
              <a:t>We open the classroom doors at 8.20am and the children are welcome to come into the classroom as soon as the door is opened by a member of staff. As the cloakroom is limited on space, we politely ask that you encourage your child to come into the classroom independently by leaving them at the planters just outside the cloakroom door. </a:t>
            </a:r>
          </a:p>
          <a:p>
            <a:pPr marL="285750" indent="-285750">
              <a:buFont typeface="Arial" panose="020B0604020202020204" pitchFamily="34" charset="0"/>
              <a:buChar char="•"/>
            </a:pPr>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If your child is late, they need to come into school via the office.</a:t>
            </a:r>
          </a:p>
          <a:p>
            <a:endParaRPr lang="en-GB" sz="2400" dirty="0">
              <a:latin typeface="Letterjoin-Air Plus 40" panose="02000805000000020003" pitchFamily="50" charset="0"/>
            </a:endParaRPr>
          </a:p>
          <a:p>
            <a:pPr marL="285750" indent="-285750">
              <a:buFont typeface="Arial" panose="020B0604020202020204" pitchFamily="34" charset="0"/>
              <a:buChar char="•"/>
            </a:pPr>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If you have any concerns or messages, please speak to me at drop off or pick up, or via email – </a:t>
            </a:r>
          </a:p>
          <a:p>
            <a:endParaRPr lang="en-GB" sz="2400" dirty="0">
              <a:latin typeface="Letterjoin-Air Plus 40" panose="02000805000000020003" pitchFamily="50" charset="0"/>
            </a:endParaRPr>
          </a:p>
          <a:p>
            <a:r>
              <a:rPr lang="en-GB" sz="2400" dirty="0">
                <a:latin typeface="Letterjoin-Air Plus 40" panose="02000805000000020003" pitchFamily="50" charset="0"/>
                <a:hlinkClick r:id="rId2"/>
              </a:rPr>
              <a:t>Frogs@haydonwick.swindon.sch.uk</a:t>
            </a:r>
            <a:r>
              <a:rPr lang="en-GB" sz="2400" dirty="0">
                <a:latin typeface="Letterjoin-Air Plus 40" panose="02000805000000020003" pitchFamily="50" charset="0"/>
              </a:rPr>
              <a:t> </a:t>
            </a:r>
            <a:endParaRPr lang="en-GB" dirty="0">
              <a:latin typeface="Letterjoin-Air Plus 40" panose="02000805000000020003" pitchFamily="50" charset="0"/>
            </a:endParaRPr>
          </a:p>
          <a:p>
            <a:endParaRPr lang="en-GB" dirty="0">
              <a:latin typeface="Letterjoin-Air Plus 40" panose="02000805000000020003" pitchFamily="50" charset="0"/>
            </a:endParaRPr>
          </a:p>
        </p:txBody>
      </p:sp>
    </p:spTree>
    <p:extLst>
      <p:ext uri="{BB962C8B-B14F-4D97-AF65-F5344CB8AC3E}">
        <p14:creationId xmlns:p14="http://schemas.microsoft.com/office/powerpoint/2010/main" val="346353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What do I need to bring with me?</a:t>
            </a:r>
            <a:br>
              <a:rPr lang="en-GB" dirty="0"/>
            </a:br>
            <a:endParaRPr lang="en-GB" dirty="0"/>
          </a:p>
        </p:txBody>
      </p:sp>
      <p:sp>
        <p:nvSpPr>
          <p:cNvPr id="3" name="TextBox 2"/>
          <p:cNvSpPr txBox="1"/>
          <p:nvPr/>
        </p:nvSpPr>
        <p:spPr>
          <a:xfrm>
            <a:off x="0" y="1306902"/>
            <a:ext cx="11109065" cy="5909310"/>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Letterjoin-Air Plus 40" panose="02000805000000020003" pitchFamily="50" charset="0"/>
              </a:rPr>
              <a:t>Water bottle – filled with water only, due to spillages</a:t>
            </a:r>
          </a:p>
          <a:p>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PE kit – to be kept in school at all times, taken home every half term. Please make sure this is named. (coloured PE t-shirt, black or burgundy shorts/leggings/joggers, trainers/daps). Our PE day is currently </a:t>
            </a:r>
            <a:r>
              <a:rPr lang="en-GB" sz="2400" b="1" dirty="0">
                <a:latin typeface="Letterjoin-Air Plus 40" panose="02000805000000020003" pitchFamily="50" charset="0"/>
              </a:rPr>
              <a:t>Friday</a:t>
            </a:r>
            <a:r>
              <a:rPr lang="en-GB" sz="2400" dirty="0">
                <a:latin typeface="Letterjoin-Air Plus 40" panose="02000805000000020003" pitchFamily="50" charset="0"/>
              </a:rPr>
              <a:t>.</a:t>
            </a:r>
          </a:p>
          <a:p>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Wellington boots  -named and pegged together</a:t>
            </a:r>
          </a:p>
          <a:p>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Book bag – reading record, reading books (and eventually phonics keyring and spelling book). This needs to be in school every day.</a:t>
            </a:r>
          </a:p>
          <a:p>
            <a:pPr marL="285750" indent="-285750">
              <a:buFont typeface="Arial" panose="020B0604020202020204" pitchFamily="34" charset="0"/>
              <a:buChar char="•"/>
            </a:pPr>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Snack money - £2 each term or £12 for the year.</a:t>
            </a:r>
          </a:p>
          <a:p>
            <a:pPr marL="285750" indent="-285750">
              <a:buFont typeface="Arial" panose="020B0604020202020204" pitchFamily="34" charset="0"/>
              <a:buChar char="•"/>
            </a:pPr>
            <a:endParaRPr lang="en-GB" sz="2400" dirty="0">
              <a:latin typeface="Letterjoin-Air Plus 40" panose="02000805000000020003" pitchFamily="50" charset="0"/>
            </a:endParaRPr>
          </a:p>
          <a:p>
            <a:pPr marL="285750" indent="-285750">
              <a:buFont typeface="Arial" panose="020B0604020202020204" pitchFamily="34" charset="0"/>
              <a:buChar char="•"/>
            </a:pPr>
            <a:r>
              <a:rPr lang="en-GB" sz="2400" dirty="0">
                <a:latin typeface="Letterjoin-Air Plus 40" panose="02000805000000020003" pitchFamily="50" charset="0"/>
              </a:rPr>
              <a:t>Milk – when a child turns 5 they are no longer entitled to free milk. If you would like your child to continue to have milk with their snack, please speak to the office.</a:t>
            </a:r>
          </a:p>
          <a:p>
            <a:endParaRPr lang="en-GB" dirty="0">
              <a:latin typeface="Letterjoin-Air Plus 40" panose="02000805000000020003" pitchFamily="50" charset="0"/>
            </a:endParaRPr>
          </a:p>
        </p:txBody>
      </p:sp>
      <p:pic>
        <p:nvPicPr>
          <p:cNvPr id="4" name="Picture 3"/>
          <p:cNvPicPr>
            <a:picLocks noChangeAspect="1"/>
          </p:cNvPicPr>
          <p:nvPr/>
        </p:nvPicPr>
        <p:blipFill>
          <a:blip r:embed="rId2"/>
          <a:stretch>
            <a:fillRect/>
          </a:stretch>
        </p:blipFill>
        <p:spPr>
          <a:xfrm>
            <a:off x="10390223" y="70783"/>
            <a:ext cx="1675105" cy="1992971"/>
          </a:xfrm>
          <a:prstGeom prst="rect">
            <a:avLst/>
          </a:prstGeom>
        </p:spPr>
      </p:pic>
    </p:spTree>
    <p:extLst>
      <p:ext uri="{BB962C8B-B14F-4D97-AF65-F5344CB8AC3E}">
        <p14:creationId xmlns:p14="http://schemas.microsoft.com/office/powerpoint/2010/main" val="2567125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a:t>Reading Books</a:t>
            </a:r>
            <a:br>
              <a:rPr lang="en-GB"/>
            </a:br>
            <a:endParaRPr lang="en-GB" dirty="0"/>
          </a:p>
        </p:txBody>
      </p:sp>
      <p:pic>
        <p:nvPicPr>
          <p:cNvPr id="7" name="Picture 6">
            <a:extLst>
              <a:ext uri="{FF2B5EF4-FFF2-40B4-BE49-F238E27FC236}">
                <a16:creationId xmlns:a16="http://schemas.microsoft.com/office/drawing/2014/main" id="{17D1D6C2-63E6-4818-AA9A-7DD3764444CA}"/>
              </a:ext>
            </a:extLst>
          </p:cNvPr>
          <p:cNvPicPr>
            <a:picLocks noChangeAspect="1"/>
          </p:cNvPicPr>
          <p:nvPr/>
        </p:nvPicPr>
        <p:blipFill>
          <a:blip r:embed="rId2"/>
          <a:stretch>
            <a:fillRect/>
          </a:stretch>
        </p:blipFill>
        <p:spPr>
          <a:xfrm>
            <a:off x="1062377" y="0"/>
            <a:ext cx="10067245" cy="6858000"/>
          </a:xfrm>
          <a:prstGeom prst="rect">
            <a:avLst/>
          </a:prstGeom>
        </p:spPr>
      </p:pic>
    </p:spTree>
    <p:extLst>
      <p:ext uri="{BB962C8B-B14F-4D97-AF65-F5344CB8AC3E}">
        <p14:creationId xmlns:p14="http://schemas.microsoft.com/office/powerpoint/2010/main" val="425067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531" y="601133"/>
            <a:ext cx="4745427" cy="6099765"/>
          </a:xfrm>
          <a:prstGeom prst="rect">
            <a:avLst/>
          </a:prstGeom>
        </p:spPr>
      </p:pic>
      <p:sp>
        <p:nvSpPr>
          <p:cNvPr id="6" name="TextBox 5"/>
          <p:cNvSpPr txBox="1"/>
          <p:nvPr/>
        </p:nvSpPr>
        <p:spPr>
          <a:xfrm>
            <a:off x="5147393" y="374424"/>
            <a:ext cx="6646333" cy="2246769"/>
          </a:xfrm>
          <a:prstGeom prst="rect">
            <a:avLst/>
          </a:prstGeom>
          <a:noFill/>
        </p:spPr>
        <p:txBody>
          <a:bodyPr wrap="square" rtlCol="0">
            <a:spAutoFit/>
          </a:bodyPr>
          <a:lstStyle/>
          <a:p>
            <a:r>
              <a:rPr lang="en-GB" sz="2000" dirty="0">
                <a:latin typeface="Letterjoin-Air Plus 40" panose="02000805000000020003" pitchFamily="50" charset="0"/>
              </a:rPr>
              <a:t>We would your child to read to an adult every night and practise their phonics sounds, where possible. If you are unable to do this, why not share a book together!</a:t>
            </a:r>
          </a:p>
          <a:p>
            <a:endParaRPr lang="en-GB" sz="2000" dirty="0">
              <a:latin typeface="Letterjoin-Air Plus 40" panose="02000805000000020003" pitchFamily="50" charset="0"/>
            </a:endParaRPr>
          </a:p>
          <a:p>
            <a:r>
              <a:rPr lang="en-GB" sz="2000" dirty="0">
                <a:latin typeface="Letterjoin-Air Plus 40" panose="02000805000000020003" pitchFamily="50" charset="0"/>
              </a:rPr>
              <a:t>This is a crucial time for your child to learn how to read. </a:t>
            </a:r>
          </a:p>
        </p:txBody>
      </p:sp>
      <p:pic>
        <p:nvPicPr>
          <p:cNvPr id="3" name="Picture 2">
            <a:extLst>
              <a:ext uri="{FF2B5EF4-FFF2-40B4-BE49-F238E27FC236}">
                <a16:creationId xmlns:a16="http://schemas.microsoft.com/office/drawing/2014/main" id="{5A1E480B-A46E-4231-8527-6A83187D515F}"/>
              </a:ext>
            </a:extLst>
          </p:cNvPr>
          <p:cNvPicPr>
            <a:picLocks noChangeAspect="1"/>
          </p:cNvPicPr>
          <p:nvPr/>
        </p:nvPicPr>
        <p:blipFill>
          <a:blip r:embed="rId3"/>
          <a:stretch>
            <a:fillRect/>
          </a:stretch>
        </p:blipFill>
        <p:spPr>
          <a:xfrm>
            <a:off x="6096000" y="2849733"/>
            <a:ext cx="5697726" cy="3919222"/>
          </a:xfrm>
          <a:prstGeom prst="rect">
            <a:avLst/>
          </a:prstGeom>
        </p:spPr>
      </p:pic>
    </p:spTree>
    <p:extLst>
      <p:ext uri="{BB962C8B-B14F-4D97-AF65-F5344CB8AC3E}">
        <p14:creationId xmlns:p14="http://schemas.microsoft.com/office/powerpoint/2010/main" val="214168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Spellings</a:t>
            </a:r>
            <a:br>
              <a:rPr lang="en-GB" dirty="0"/>
            </a:br>
            <a:endParaRPr lang="en-GB" dirty="0"/>
          </a:p>
        </p:txBody>
      </p:sp>
      <p:sp>
        <p:nvSpPr>
          <p:cNvPr id="3" name="TextBox 2"/>
          <p:cNvSpPr txBox="1"/>
          <p:nvPr/>
        </p:nvSpPr>
        <p:spPr>
          <a:xfrm>
            <a:off x="111159" y="2553014"/>
            <a:ext cx="10660332" cy="3293209"/>
          </a:xfrm>
          <a:prstGeom prst="rect">
            <a:avLst/>
          </a:prstGeom>
          <a:noFill/>
        </p:spPr>
        <p:txBody>
          <a:bodyPr wrap="square" rtlCol="0">
            <a:spAutoFit/>
          </a:bodyPr>
          <a:lstStyle/>
          <a:p>
            <a:pPr marL="285750" indent="-285750">
              <a:buFont typeface="Arial" panose="020B0604020202020204" pitchFamily="34" charset="0"/>
              <a:buChar char="•"/>
            </a:pPr>
            <a:r>
              <a:rPr lang="en-GB" sz="2600" dirty="0">
                <a:latin typeface="Letterjoin-Air Plus 40" panose="02000805000000020003" pitchFamily="50" charset="0"/>
              </a:rPr>
              <a:t>These will align with the sounds they are learning in their phonics lessons.</a:t>
            </a:r>
          </a:p>
          <a:p>
            <a:pPr marL="285750" indent="-285750">
              <a:buFont typeface="Arial" panose="020B0604020202020204" pitchFamily="34" charset="0"/>
              <a:buChar char="•"/>
            </a:pPr>
            <a:endParaRPr lang="en-GB" sz="2600" dirty="0">
              <a:latin typeface="Letterjoin-Air Plus 40" panose="02000805000000020003" pitchFamily="50" charset="0"/>
            </a:endParaRPr>
          </a:p>
          <a:p>
            <a:pPr marL="285750" indent="-285750">
              <a:buFont typeface="Arial" panose="020B0604020202020204" pitchFamily="34" charset="0"/>
              <a:buChar char="•"/>
            </a:pPr>
            <a:r>
              <a:rPr lang="en-GB" sz="2600" dirty="0">
                <a:latin typeface="Letterjoin-Air Plus 40" panose="02000805000000020003" pitchFamily="50" charset="0"/>
              </a:rPr>
              <a:t>Spellings will be set on a Friday. </a:t>
            </a:r>
          </a:p>
          <a:p>
            <a:pPr marL="285750" indent="-285750">
              <a:buFont typeface="Arial" panose="020B0604020202020204" pitchFamily="34" charset="0"/>
              <a:buChar char="•"/>
            </a:pPr>
            <a:endParaRPr lang="en-GB" sz="2600" dirty="0">
              <a:latin typeface="Letterjoin-Air Plus 40" panose="02000805000000020003" pitchFamily="50" charset="0"/>
            </a:endParaRPr>
          </a:p>
          <a:p>
            <a:pPr marL="285750" indent="-285750">
              <a:buFont typeface="Arial" panose="020B0604020202020204" pitchFamily="34" charset="0"/>
              <a:buChar char="•"/>
            </a:pPr>
            <a:r>
              <a:rPr lang="en-GB" sz="2600" dirty="0">
                <a:latin typeface="Letterjoin-Air Plus 40" panose="02000805000000020003" pitchFamily="50" charset="0"/>
              </a:rPr>
              <a:t>We will test the spellings the following Thursday.</a:t>
            </a:r>
          </a:p>
          <a:p>
            <a:endParaRPr lang="en-GB" sz="2600" dirty="0">
              <a:latin typeface="Letterjoin-Air Plus 40" panose="02000805000000020003" pitchFamily="50" charset="0"/>
            </a:endParaRPr>
          </a:p>
          <a:p>
            <a:pPr marL="285750" indent="-285750">
              <a:buFont typeface="Arial" panose="020B0604020202020204" pitchFamily="34" charset="0"/>
              <a:buChar char="•"/>
            </a:pPr>
            <a:r>
              <a:rPr lang="en-GB" sz="2600" dirty="0">
                <a:latin typeface="Letterjoin-Air Plus 40" panose="02000805000000020003" pitchFamily="50" charset="0"/>
              </a:rPr>
              <a:t>Please encourage your child to practise spellings in their spellings books which will begin in Term 2.</a:t>
            </a:r>
          </a:p>
        </p:txBody>
      </p:sp>
      <p:pic>
        <p:nvPicPr>
          <p:cNvPr id="4" name="Picture 3">
            <a:extLst>
              <a:ext uri="{FF2B5EF4-FFF2-40B4-BE49-F238E27FC236}">
                <a16:creationId xmlns:a16="http://schemas.microsoft.com/office/drawing/2014/main" id="{E7F5AFCB-5A5B-4FCC-B087-5040F60A958C}"/>
              </a:ext>
            </a:extLst>
          </p:cNvPr>
          <p:cNvPicPr>
            <a:picLocks noChangeAspect="1"/>
          </p:cNvPicPr>
          <p:nvPr/>
        </p:nvPicPr>
        <p:blipFill>
          <a:blip r:embed="rId2"/>
          <a:stretch>
            <a:fillRect/>
          </a:stretch>
        </p:blipFill>
        <p:spPr>
          <a:xfrm>
            <a:off x="8925407" y="167323"/>
            <a:ext cx="2645546" cy="1819768"/>
          </a:xfrm>
          <a:prstGeom prst="rect">
            <a:avLst/>
          </a:prstGeom>
        </p:spPr>
      </p:pic>
    </p:spTree>
    <p:extLst>
      <p:ext uri="{BB962C8B-B14F-4D97-AF65-F5344CB8AC3E}">
        <p14:creationId xmlns:p14="http://schemas.microsoft.com/office/powerpoint/2010/main" val="415217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671" y="733246"/>
            <a:ext cx="9805509" cy="1147313"/>
          </a:xfrm>
        </p:spPr>
        <p:txBody>
          <a:bodyPr>
            <a:normAutofit fontScale="90000"/>
          </a:bodyPr>
          <a:lstStyle/>
          <a:p>
            <a:r>
              <a:rPr lang="en-GB" b="1" u="sng" dirty="0"/>
              <a:t> Maths Monkey  - </a:t>
            </a:r>
            <a:r>
              <a:rPr lang="en-GB" b="1" u="sng" dirty="0" err="1"/>
              <a:t>Whame</a:t>
            </a:r>
            <a:br>
              <a:rPr lang="en-GB" dirty="0"/>
            </a:br>
            <a:endParaRPr lang="en-GB" dirty="0"/>
          </a:p>
        </p:txBody>
      </p:sp>
      <p:sp>
        <p:nvSpPr>
          <p:cNvPr id="3" name="TextBox 2"/>
          <p:cNvSpPr txBox="1"/>
          <p:nvPr/>
        </p:nvSpPr>
        <p:spPr>
          <a:xfrm>
            <a:off x="253201" y="1708670"/>
            <a:ext cx="10660332" cy="923330"/>
          </a:xfrm>
          <a:prstGeom prst="rect">
            <a:avLst/>
          </a:prstGeom>
          <a:noFill/>
        </p:spPr>
        <p:txBody>
          <a:bodyPr wrap="square" rtlCol="0">
            <a:spAutoFit/>
          </a:bodyPr>
          <a:lstStyle/>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sp>
        <p:nvSpPr>
          <p:cNvPr id="4" name="TextBox 3"/>
          <p:cNvSpPr txBox="1"/>
          <p:nvPr/>
        </p:nvSpPr>
        <p:spPr>
          <a:xfrm>
            <a:off x="253201" y="1787752"/>
            <a:ext cx="9534266" cy="3877985"/>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Letterjoin-Air Plus 40" panose="02000805000000020003" pitchFamily="50" charset="0"/>
              </a:rPr>
              <a:t>The Maths Monkey will go home with a child who has shown resilience and perseverance within our maths lessons over the week. </a:t>
            </a:r>
          </a:p>
          <a:p>
            <a:endParaRPr lang="en-GB" sz="2400" dirty="0">
              <a:latin typeface="Letterjoin-Air Plus 40" panose="02000805000000020003" pitchFamily="50" charset="0"/>
            </a:endParaRPr>
          </a:p>
          <a:p>
            <a:pPr marL="342900" indent="-342900">
              <a:buFont typeface="Arial" panose="020B0604020202020204" pitchFamily="34" charset="0"/>
              <a:buChar char="•"/>
            </a:pPr>
            <a:r>
              <a:rPr lang="en-GB" sz="2400" dirty="0">
                <a:latin typeface="Letterjoin-Air Plus 40" panose="02000805000000020003" pitchFamily="50" charset="0"/>
              </a:rPr>
              <a:t>The Monkey will go home on a Friday and will need to be returned the by the following Wednesday at the latest. </a:t>
            </a:r>
          </a:p>
          <a:p>
            <a:endParaRPr lang="en-GB" sz="2400" dirty="0">
              <a:latin typeface="Letterjoin-Air Plus 40" panose="02000805000000020003" pitchFamily="50" charset="0"/>
            </a:endParaRPr>
          </a:p>
          <a:p>
            <a:pPr marL="342900" indent="-342900">
              <a:buFont typeface="Arial" panose="020B0604020202020204" pitchFamily="34" charset="0"/>
              <a:buChar char="•"/>
            </a:pPr>
            <a:r>
              <a:rPr lang="en-GB" sz="2400" dirty="0">
                <a:latin typeface="Letterjoin-Air Plus 40" panose="02000805000000020003" pitchFamily="50" charset="0"/>
              </a:rPr>
              <a:t>Please encourage your child to teach the monkey new maths skills and share this in the book sent home. </a:t>
            </a:r>
          </a:p>
          <a:p>
            <a:endParaRPr lang="en-GB" dirty="0">
              <a:latin typeface="Letterjoin-Air Plus 40" panose="02000805000000020003" pitchFamily="50" charset="0"/>
            </a:endParaRPr>
          </a:p>
          <a:p>
            <a:endParaRPr lang="en-GB" dirty="0">
              <a:latin typeface="Letterjoin-Air Plus 40" panose="02000805000000020003" pitchFamily="50" charset="0"/>
            </a:endParaRPr>
          </a:p>
          <a:p>
            <a:endParaRPr lang="en-GB" dirty="0">
              <a:latin typeface="Letterjoin-Air Plus 40" panose="02000805000000020003" pitchFamily="50" charset="0"/>
            </a:endParaRPr>
          </a:p>
        </p:txBody>
      </p:sp>
      <p:pic>
        <p:nvPicPr>
          <p:cNvPr id="5" name="Picture 4">
            <a:extLst>
              <a:ext uri="{FF2B5EF4-FFF2-40B4-BE49-F238E27FC236}">
                <a16:creationId xmlns:a16="http://schemas.microsoft.com/office/drawing/2014/main" id="{9EAB9127-CBDC-4681-A8A0-224AE4165B18}"/>
              </a:ext>
            </a:extLst>
          </p:cNvPr>
          <p:cNvPicPr>
            <a:picLocks noChangeAspect="1"/>
          </p:cNvPicPr>
          <p:nvPr/>
        </p:nvPicPr>
        <p:blipFill>
          <a:blip r:embed="rId2"/>
          <a:stretch>
            <a:fillRect/>
          </a:stretch>
        </p:blipFill>
        <p:spPr>
          <a:xfrm>
            <a:off x="9798276" y="393549"/>
            <a:ext cx="2230514" cy="2974019"/>
          </a:xfrm>
          <a:prstGeom prst="rect">
            <a:avLst/>
          </a:prstGeom>
        </p:spPr>
      </p:pic>
    </p:spTree>
    <p:extLst>
      <p:ext uri="{BB962C8B-B14F-4D97-AF65-F5344CB8AC3E}">
        <p14:creationId xmlns:p14="http://schemas.microsoft.com/office/powerpoint/2010/main" val="343922045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a70f85-3616-40e4-b2c9-1e2f603ea332">
      <Terms xmlns="http://schemas.microsoft.com/office/infopath/2007/PartnerControls"/>
    </lcf76f155ced4ddcb4097134ff3c332f>
    <TaxCatchAll xmlns="f2fa4287-f7b4-4827-9ab8-681765c4ad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BBE1418D632E4C8234019B9452FEAB" ma:contentTypeVersion="16" ma:contentTypeDescription="Create a new document." ma:contentTypeScope="" ma:versionID="7e43bef6314b454d9e5e9caac20a8ef5">
  <xsd:schema xmlns:xsd="http://www.w3.org/2001/XMLSchema" xmlns:xs="http://www.w3.org/2001/XMLSchema" xmlns:p="http://schemas.microsoft.com/office/2006/metadata/properties" xmlns:ns2="59a70f85-3616-40e4-b2c9-1e2f603ea332" xmlns:ns3="f2fa4287-f7b4-4827-9ab8-681765c4ad87" targetNamespace="http://schemas.microsoft.com/office/2006/metadata/properties" ma:root="true" ma:fieldsID="bf21ee9322af3b2d3a1273e9c8ae7772" ns2:_="" ns3:_="">
    <xsd:import namespace="59a70f85-3616-40e4-b2c9-1e2f603ea332"/>
    <xsd:import namespace="f2fa4287-f7b4-4827-9ab8-681765c4ad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70f85-3616-40e4-b2c9-1e2f603ea3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6dcdf8-7a79-49d3-b65a-4ec6d3b637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fa4287-f7b4-4827-9ab8-681765c4ad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6d9affb-5199-4144-ae82-b602b0752e76}" ma:internalName="TaxCatchAll" ma:showField="CatchAllData" ma:web="f2fa4287-f7b4-4827-9ab8-681765c4ad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8D47D0-1ADC-4A31-A1E5-B99D1C8E4EB1}">
  <ds:schemaRefs>
    <ds:schemaRef ds:uri="http://purl.org/dc/terms/"/>
    <ds:schemaRef ds:uri="http://schemas.openxmlformats.org/package/2006/metadata/core-properties"/>
    <ds:schemaRef ds:uri="http://schemas.microsoft.com/office/2006/documentManagement/types"/>
    <ds:schemaRef ds:uri="59a70f85-3616-40e4-b2c9-1e2f603ea33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f2fa4287-f7b4-4827-9ab8-681765c4ad87"/>
  </ds:schemaRefs>
</ds:datastoreItem>
</file>

<file path=customXml/itemProps2.xml><?xml version="1.0" encoding="utf-8"?>
<ds:datastoreItem xmlns:ds="http://schemas.openxmlformats.org/officeDocument/2006/customXml" ds:itemID="{916BE815-DC4F-400C-A37C-2B5CCBF59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70f85-3616-40e4-b2c9-1e2f603ea332"/>
    <ds:schemaRef ds:uri="f2fa4287-f7b4-4827-9ab8-681765c4ad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5E2230-6275-41DC-811C-705E0EBF3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TotalTime>
  <Words>1008</Words>
  <Application>Microsoft Office PowerPoint</Application>
  <PresentationFormat>Widescreen</PresentationFormat>
  <Paragraphs>124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Letterjoin-Air Plus 40</vt:lpstr>
      <vt:lpstr>Office Theme</vt:lpstr>
      <vt:lpstr>Welcome to Frogs Class</vt:lpstr>
      <vt:lpstr>Who is in our Class? </vt:lpstr>
      <vt:lpstr>Coming to school </vt:lpstr>
      <vt:lpstr>Coming to school </vt:lpstr>
      <vt:lpstr>What do I need to bring with me? </vt:lpstr>
      <vt:lpstr>Reading Books </vt:lpstr>
      <vt:lpstr>PowerPoint Presentation</vt:lpstr>
      <vt:lpstr>Spellings </vt:lpstr>
      <vt:lpstr> Maths Monkey  - Whame </vt:lpstr>
      <vt:lpstr>Values Owl </vt:lpstr>
      <vt:lpstr>Homework  </vt:lpstr>
      <vt:lpstr>Topic Web  </vt:lpstr>
      <vt:lpstr>Knowledge Organisers</vt:lpstr>
      <vt:lpstr>Phonics and Screening Test </vt:lpstr>
      <vt:lpstr>Communication with Staff </vt:lpstr>
      <vt:lpstr>Communication with Staff </vt:lpstr>
    </vt:vector>
  </TitlesOfParts>
  <Company>Haydon Wick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Squirrel Class</dc:title>
  <dc:creator>Sara Osborne</dc:creator>
  <cp:lastModifiedBy>Clare Jefferies</cp:lastModifiedBy>
  <cp:revision>39</cp:revision>
  <dcterms:created xsi:type="dcterms:W3CDTF">2020-09-01T12:55:06Z</dcterms:created>
  <dcterms:modified xsi:type="dcterms:W3CDTF">2022-09-04T10:57:01Z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0x01010054BBE1418D632E4C8234019B9452FEAB</vt:lpwstr>
  </property>
  <property fmtid="{D5CDD505-2E9C-101B-9397-08002B2CF9AE}" pid="3" name="Order">
    <vt:r8>1574600</vt:r8>
  </property>
  <property fmtid="{D5CDD505-2E9C-101B-9397-08002B2CF9AE}" pid="4" name="MediaServiceImageTags">
    <vt:lpwstr/>
  </property>
</Properties>
</file>