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6"/>
  </p:notesMasterIdLst>
  <p:sldIdLst>
    <p:sldId id="256" r:id="rId5"/>
  </p:sldIdLst>
  <p:sldSz cx="12192000" cy="6858000"/>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DE9FC"/>
    <a:srgbClr val="CC0099"/>
    <a:srgbClr val="FF3300"/>
    <a:srgbClr val="54DE08"/>
    <a:srgbClr val="FA5D06"/>
    <a:srgbClr val="008000"/>
    <a:srgbClr val="FF0066"/>
    <a:srgbClr val="00CCFF"/>
    <a:srgbClr val="FF0000"/>
    <a:srgbClr val="CC33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00" autoAdjust="0"/>
    <p:restoredTop sz="87545" autoAdjust="0"/>
  </p:normalViewPr>
  <p:slideViewPr>
    <p:cSldViewPr snapToGrid="0">
      <p:cViewPr varScale="1">
        <p:scale>
          <a:sx n="58" d="100"/>
          <a:sy n="58" d="100"/>
        </p:scale>
        <p:origin x="988" y="5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11" Type="http://schemas.microsoft.com/office/2016/11/relationships/changesInfo" Target="changesInfos/changesInfo1.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ara Osborne" userId="a42f22b5-e06b-4b3d-8c30-43dfe6e23ac7" providerId="ADAL" clId="{596D5AF6-254E-43A6-99BF-92F5C4782AC0}"/>
    <pc:docChg chg="custSel modSld">
      <pc:chgData name="Sara Osborne" userId="a42f22b5-e06b-4b3d-8c30-43dfe6e23ac7" providerId="ADAL" clId="{596D5AF6-254E-43A6-99BF-92F5C4782AC0}" dt="2026-03-02T09:59:40.249" v="780" actId="20577"/>
      <pc:docMkLst>
        <pc:docMk/>
      </pc:docMkLst>
      <pc:sldChg chg="modSp mod">
        <pc:chgData name="Sara Osborne" userId="a42f22b5-e06b-4b3d-8c30-43dfe6e23ac7" providerId="ADAL" clId="{596D5AF6-254E-43A6-99BF-92F5C4782AC0}" dt="2026-03-02T09:59:40.249" v="780" actId="20577"/>
        <pc:sldMkLst>
          <pc:docMk/>
          <pc:sldMk cId="3081329059" sldId="256"/>
        </pc:sldMkLst>
        <pc:spChg chg="mod">
          <ac:chgData name="Sara Osborne" userId="a42f22b5-e06b-4b3d-8c30-43dfe6e23ac7" providerId="ADAL" clId="{596D5AF6-254E-43A6-99BF-92F5C4782AC0}" dt="2026-02-27T14:19:21.582" v="31" actId="20577"/>
          <ac:spMkLst>
            <pc:docMk/>
            <pc:sldMk cId="3081329059" sldId="256"/>
            <ac:spMk id="6" creationId="{00000000-0000-0000-0000-000000000000}"/>
          </ac:spMkLst>
        </pc:spChg>
        <pc:spChg chg="mod">
          <ac:chgData name="Sara Osborne" userId="a42f22b5-e06b-4b3d-8c30-43dfe6e23ac7" providerId="ADAL" clId="{596D5AF6-254E-43A6-99BF-92F5C4782AC0}" dt="2026-03-02T09:42:07.603" v="263" actId="6549"/>
          <ac:spMkLst>
            <pc:docMk/>
            <pc:sldMk cId="3081329059" sldId="256"/>
            <ac:spMk id="15" creationId="{00000000-0000-0000-0000-000000000000}"/>
          </ac:spMkLst>
        </pc:spChg>
        <pc:spChg chg="mod">
          <ac:chgData name="Sara Osborne" userId="a42f22b5-e06b-4b3d-8c30-43dfe6e23ac7" providerId="ADAL" clId="{596D5AF6-254E-43A6-99BF-92F5C4782AC0}" dt="2026-03-02T09:59:31.813" v="777" actId="313"/>
          <ac:spMkLst>
            <pc:docMk/>
            <pc:sldMk cId="3081329059" sldId="256"/>
            <ac:spMk id="16" creationId="{00000000-0000-0000-0000-000000000000}"/>
          </ac:spMkLst>
        </pc:spChg>
        <pc:spChg chg="mod">
          <ac:chgData name="Sara Osborne" userId="a42f22b5-e06b-4b3d-8c30-43dfe6e23ac7" providerId="ADAL" clId="{596D5AF6-254E-43A6-99BF-92F5C4782AC0}" dt="2026-03-02T09:59:34.554" v="778" actId="1076"/>
          <ac:spMkLst>
            <pc:docMk/>
            <pc:sldMk cId="3081329059" sldId="256"/>
            <ac:spMk id="23" creationId="{00000000-0000-0000-0000-000000000000}"/>
          </ac:spMkLst>
        </pc:spChg>
        <pc:spChg chg="mod">
          <ac:chgData name="Sara Osborne" userId="a42f22b5-e06b-4b3d-8c30-43dfe6e23ac7" providerId="ADAL" clId="{596D5AF6-254E-43A6-99BF-92F5C4782AC0}" dt="2026-03-02T09:59:40.249" v="780" actId="20577"/>
          <ac:spMkLst>
            <pc:docMk/>
            <pc:sldMk cId="3081329059" sldId="256"/>
            <ac:spMk id="33" creationId="{00000000-0000-0000-0000-000000000000}"/>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2F297537-EDE2-46E7-B252-AB3548EAB2D1}" type="datetimeFigureOut">
              <a:rPr lang="en-GB" smtClean="0"/>
              <a:t>02/03/2026</a:t>
            </a:fld>
            <a:endParaRPr lang="en-GB"/>
          </a:p>
        </p:txBody>
      </p:sp>
      <p:sp>
        <p:nvSpPr>
          <p:cNvPr id="4" name="Slide Image Placeholder 3"/>
          <p:cNvSpPr>
            <a:spLocks noGrp="1" noRot="1" noChangeAspect="1"/>
          </p:cNvSpPr>
          <p:nvPr>
            <p:ph type="sldImg" idx="2"/>
          </p:nvPr>
        </p:nvSpPr>
        <p:spPr>
          <a:xfrm>
            <a:off x="422275" y="1241425"/>
            <a:ext cx="5953125" cy="3349625"/>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4D57FA92-C0C8-4B23-A196-3D794DBFC4E9}" type="slidenum">
              <a:rPr lang="en-GB" smtClean="0"/>
              <a:t>‹#›</a:t>
            </a:fld>
            <a:endParaRPr lang="en-GB"/>
          </a:p>
        </p:txBody>
      </p:sp>
    </p:spTree>
    <p:extLst>
      <p:ext uri="{BB962C8B-B14F-4D97-AF65-F5344CB8AC3E}">
        <p14:creationId xmlns:p14="http://schemas.microsoft.com/office/powerpoint/2010/main" val="30305181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4D57FA92-C0C8-4B23-A196-3D794DBFC4E9}" type="slidenum">
              <a:rPr lang="en-GB" smtClean="0"/>
              <a:t>1</a:t>
            </a:fld>
            <a:endParaRPr lang="en-GB"/>
          </a:p>
        </p:txBody>
      </p:sp>
    </p:spTree>
    <p:extLst>
      <p:ext uri="{BB962C8B-B14F-4D97-AF65-F5344CB8AC3E}">
        <p14:creationId xmlns:p14="http://schemas.microsoft.com/office/powerpoint/2010/main" val="312361209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1A9C4436-353D-4FDB-9A33-3EFC4CA348A3}" type="datetimeFigureOut">
              <a:rPr lang="en-GB" smtClean="0"/>
              <a:t>02/03/2026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6B1A79D-C17F-4CDD-9C5D-268D68E527B6}" type="slidenum">
              <a:rPr lang="en-GB" smtClean="0"/>
              <a:t>‹#›</a:t>
            </a:fld>
            <a:endParaRPr lang="en-GB"/>
          </a:p>
        </p:txBody>
      </p:sp>
    </p:spTree>
    <p:extLst>
      <p:ext uri="{BB962C8B-B14F-4D97-AF65-F5344CB8AC3E}">
        <p14:creationId xmlns:p14="http://schemas.microsoft.com/office/powerpoint/2010/main" val="385593123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1A9C4436-353D-4FDB-9A33-3EFC4CA348A3}" type="datetimeFigureOut">
              <a:rPr lang="en-GB" smtClean="0"/>
              <a:t>02/03/2026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6B1A79D-C17F-4CDD-9C5D-268D68E527B6}" type="slidenum">
              <a:rPr lang="en-GB" smtClean="0"/>
              <a:t>‹#›</a:t>
            </a:fld>
            <a:endParaRPr lang="en-GB"/>
          </a:p>
        </p:txBody>
      </p:sp>
    </p:spTree>
    <p:extLst>
      <p:ext uri="{BB962C8B-B14F-4D97-AF65-F5344CB8AC3E}">
        <p14:creationId xmlns:p14="http://schemas.microsoft.com/office/powerpoint/2010/main" val="312092096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1A9C4436-353D-4FDB-9A33-3EFC4CA348A3}" type="datetimeFigureOut">
              <a:rPr lang="en-GB" smtClean="0"/>
              <a:t>02/03/2026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6B1A79D-C17F-4CDD-9C5D-268D68E527B6}" type="slidenum">
              <a:rPr lang="en-GB" smtClean="0"/>
              <a:t>‹#›</a:t>
            </a:fld>
            <a:endParaRPr lang="en-GB"/>
          </a:p>
        </p:txBody>
      </p:sp>
    </p:spTree>
    <p:extLst>
      <p:ext uri="{BB962C8B-B14F-4D97-AF65-F5344CB8AC3E}">
        <p14:creationId xmlns:p14="http://schemas.microsoft.com/office/powerpoint/2010/main" val="271188327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1A9C4436-353D-4FDB-9A33-3EFC4CA348A3}" type="datetimeFigureOut">
              <a:rPr lang="en-GB" smtClean="0"/>
              <a:t>02/03/2026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6B1A79D-C17F-4CDD-9C5D-268D68E527B6}" type="slidenum">
              <a:rPr lang="en-GB" smtClean="0"/>
              <a:t>‹#›</a:t>
            </a:fld>
            <a:endParaRPr lang="en-GB"/>
          </a:p>
        </p:txBody>
      </p:sp>
    </p:spTree>
    <p:extLst>
      <p:ext uri="{BB962C8B-B14F-4D97-AF65-F5344CB8AC3E}">
        <p14:creationId xmlns:p14="http://schemas.microsoft.com/office/powerpoint/2010/main" val="42517940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A9C4436-353D-4FDB-9A33-3EFC4CA348A3}" type="datetimeFigureOut">
              <a:rPr lang="en-GB" smtClean="0"/>
              <a:t>02/03/2026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6B1A79D-C17F-4CDD-9C5D-268D68E527B6}" type="slidenum">
              <a:rPr lang="en-GB" smtClean="0"/>
              <a:t>‹#›</a:t>
            </a:fld>
            <a:endParaRPr lang="en-GB"/>
          </a:p>
        </p:txBody>
      </p:sp>
    </p:spTree>
    <p:extLst>
      <p:ext uri="{BB962C8B-B14F-4D97-AF65-F5344CB8AC3E}">
        <p14:creationId xmlns:p14="http://schemas.microsoft.com/office/powerpoint/2010/main" val="354972376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1A9C4436-353D-4FDB-9A33-3EFC4CA348A3}" type="datetimeFigureOut">
              <a:rPr lang="en-GB" smtClean="0"/>
              <a:t>02/03/2026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B6B1A79D-C17F-4CDD-9C5D-268D68E527B6}" type="slidenum">
              <a:rPr lang="en-GB" smtClean="0"/>
              <a:t>‹#›</a:t>
            </a:fld>
            <a:endParaRPr lang="en-GB"/>
          </a:p>
        </p:txBody>
      </p:sp>
    </p:spTree>
    <p:extLst>
      <p:ext uri="{BB962C8B-B14F-4D97-AF65-F5344CB8AC3E}">
        <p14:creationId xmlns:p14="http://schemas.microsoft.com/office/powerpoint/2010/main" val="409970457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1A9C4436-353D-4FDB-9A33-3EFC4CA348A3}" type="datetimeFigureOut">
              <a:rPr lang="en-GB" smtClean="0"/>
              <a:t>02/03/2026</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B6B1A79D-C17F-4CDD-9C5D-268D68E527B6}" type="slidenum">
              <a:rPr lang="en-GB" smtClean="0"/>
              <a:t>‹#›</a:t>
            </a:fld>
            <a:endParaRPr lang="en-GB"/>
          </a:p>
        </p:txBody>
      </p:sp>
    </p:spTree>
    <p:extLst>
      <p:ext uri="{BB962C8B-B14F-4D97-AF65-F5344CB8AC3E}">
        <p14:creationId xmlns:p14="http://schemas.microsoft.com/office/powerpoint/2010/main" val="1553624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1A9C4436-353D-4FDB-9A33-3EFC4CA348A3}" type="datetimeFigureOut">
              <a:rPr lang="en-GB" smtClean="0"/>
              <a:t>02/03/2026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B6B1A79D-C17F-4CDD-9C5D-268D68E527B6}" type="slidenum">
              <a:rPr lang="en-GB" smtClean="0"/>
              <a:t>‹#›</a:t>
            </a:fld>
            <a:endParaRPr lang="en-GB"/>
          </a:p>
        </p:txBody>
      </p:sp>
    </p:spTree>
    <p:extLst>
      <p:ext uri="{BB962C8B-B14F-4D97-AF65-F5344CB8AC3E}">
        <p14:creationId xmlns:p14="http://schemas.microsoft.com/office/powerpoint/2010/main" val="42047474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A9C4436-353D-4FDB-9A33-3EFC4CA348A3}" type="datetimeFigureOut">
              <a:rPr lang="en-GB" smtClean="0"/>
              <a:t>02/03/2026</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B6B1A79D-C17F-4CDD-9C5D-268D68E527B6}" type="slidenum">
              <a:rPr lang="en-GB" smtClean="0"/>
              <a:t>‹#›</a:t>
            </a:fld>
            <a:endParaRPr lang="en-GB"/>
          </a:p>
        </p:txBody>
      </p:sp>
    </p:spTree>
    <p:extLst>
      <p:ext uri="{BB962C8B-B14F-4D97-AF65-F5344CB8AC3E}">
        <p14:creationId xmlns:p14="http://schemas.microsoft.com/office/powerpoint/2010/main" val="28817539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A9C4436-353D-4FDB-9A33-3EFC4CA348A3}" type="datetimeFigureOut">
              <a:rPr lang="en-GB" smtClean="0"/>
              <a:t>02/03/2026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B6B1A79D-C17F-4CDD-9C5D-268D68E527B6}" type="slidenum">
              <a:rPr lang="en-GB" smtClean="0"/>
              <a:t>‹#›</a:t>
            </a:fld>
            <a:endParaRPr lang="en-GB"/>
          </a:p>
        </p:txBody>
      </p:sp>
    </p:spTree>
    <p:extLst>
      <p:ext uri="{BB962C8B-B14F-4D97-AF65-F5344CB8AC3E}">
        <p14:creationId xmlns:p14="http://schemas.microsoft.com/office/powerpoint/2010/main" val="209302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A9C4436-353D-4FDB-9A33-3EFC4CA348A3}" type="datetimeFigureOut">
              <a:rPr lang="en-GB" smtClean="0"/>
              <a:t>02/03/2026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B6B1A79D-C17F-4CDD-9C5D-268D68E527B6}" type="slidenum">
              <a:rPr lang="en-GB" smtClean="0"/>
              <a:t>‹#›</a:t>
            </a:fld>
            <a:endParaRPr lang="en-GB"/>
          </a:p>
        </p:txBody>
      </p:sp>
    </p:spTree>
    <p:extLst>
      <p:ext uri="{BB962C8B-B14F-4D97-AF65-F5344CB8AC3E}">
        <p14:creationId xmlns:p14="http://schemas.microsoft.com/office/powerpoint/2010/main" val="18991330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A9C4436-353D-4FDB-9A33-3EFC4CA348A3}" type="datetimeFigureOut">
              <a:rPr lang="en-GB" smtClean="0"/>
              <a:t>02/03/2026</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B1A79D-C17F-4CDD-9C5D-268D68E527B6}" type="slidenum">
              <a:rPr lang="en-GB" smtClean="0"/>
              <a:t>‹#›</a:t>
            </a:fld>
            <a:endParaRPr lang="en-GB"/>
          </a:p>
        </p:txBody>
      </p:sp>
    </p:spTree>
    <p:extLst>
      <p:ext uri="{BB962C8B-B14F-4D97-AF65-F5344CB8AC3E}">
        <p14:creationId xmlns:p14="http://schemas.microsoft.com/office/powerpoint/2010/main" val="19439978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jpg"/><Relationship Id="rId5" Type="http://schemas.openxmlformats.org/officeDocument/2006/relationships/image" Target="../media/image3.png"/><Relationship Id="rId4" Type="http://schemas.openxmlformats.org/officeDocument/2006/relationships/image" Target="../media/image2.png"/><Relationship Id="rId9" Type="http://schemas.openxmlformats.org/officeDocument/2006/relationships/image" Target="../media/image7.pn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38000"/>
            <a:lum/>
          </a:blip>
          <a:srcRect/>
          <a:stretch>
            <a:fillRect t="-9000" b="-9000"/>
          </a:stretch>
        </a:blipFill>
        <a:effectLst/>
      </p:bgPr>
    </p:bg>
    <p:spTree>
      <p:nvGrpSpPr>
        <p:cNvPr id="1" name=""/>
        <p:cNvGrpSpPr/>
        <p:nvPr/>
      </p:nvGrpSpPr>
      <p:grpSpPr>
        <a:xfrm>
          <a:off x="0" y="0"/>
          <a:ext cx="0" cy="0"/>
          <a:chOff x="0" y="0"/>
          <a:chExt cx="0" cy="0"/>
        </a:xfrm>
      </p:grpSpPr>
      <p:sp>
        <p:nvSpPr>
          <p:cNvPr id="6" name="TextBox 5"/>
          <p:cNvSpPr txBox="1"/>
          <p:nvPr/>
        </p:nvSpPr>
        <p:spPr>
          <a:xfrm>
            <a:off x="4856535" y="1249059"/>
            <a:ext cx="3314157" cy="2362185"/>
          </a:xfrm>
          <a:prstGeom prst="rect">
            <a:avLst/>
          </a:prstGeom>
          <a:solidFill>
            <a:schemeClr val="accent2">
              <a:lumMod val="20000"/>
              <a:lumOff val="80000"/>
              <a:alpha val="39000"/>
            </a:schemeClr>
          </a:solidFill>
          <a:ln w="95250" cmpd="tri">
            <a:solidFill>
              <a:srgbClr val="CC0099"/>
            </a:solidFill>
            <a:prstDash val="solid"/>
          </a:ln>
        </p:spPr>
        <p:txBody>
          <a:bodyPr wrap="square" rtlCol="0">
            <a:spAutoFit/>
          </a:bodyPr>
          <a:lstStyle/>
          <a:p>
            <a:pPr algn="ctr"/>
            <a:endParaRPr lang="en-GB" sz="900" dirty="0">
              <a:latin typeface="Kristen ITC" panose="03050502040202030202" pitchFamily="66" charset="0"/>
              <a:cs typeface="Ideal Sans Bold" pitchFamily="50" charset="0"/>
            </a:endParaRPr>
          </a:p>
          <a:p>
            <a:pPr algn="ctr"/>
            <a:r>
              <a:rPr lang="en-GB" b="1" dirty="0">
                <a:solidFill>
                  <a:srgbClr val="CC0099"/>
                </a:solidFill>
                <a:latin typeface="Kristen ITC" panose="03050502040202030202" pitchFamily="66" charset="0"/>
                <a:cs typeface="Ideal Sans Bold" pitchFamily="50" charset="0"/>
              </a:rPr>
              <a:t>Year 2 Term 5 2026</a:t>
            </a:r>
          </a:p>
          <a:p>
            <a:pPr algn="ctr"/>
            <a:endParaRPr lang="en-GB" sz="3200" dirty="0">
              <a:solidFill>
                <a:schemeClr val="accent2"/>
              </a:solidFill>
              <a:latin typeface="Kristen ITC" panose="03050502040202030202" pitchFamily="66" charset="0"/>
              <a:cs typeface="Ideal Sans Bold" pitchFamily="50" charset="0"/>
            </a:endParaRPr>
          </a:p>
          <a:p>
            <a:pPr algn="ctr"/>
            <a:endParaRPr lang="en-GB" sz="1050" dirty="0">
              <a:solidFill>
                <a:schemeClr val="accent2"/>
              </a:solidFill>
              <a:latin typeface="Kristen ITC" panose="03050502040202030202" pitchFamily="66" charset="0"/>
              <a:cs typeface="Ideal Sans Bold" pitchFamily="50" charset="0"/>
            </a:endParaRPr>
          </a:p>
          <a:p>
            <a:pPr algn="ctr"/>
            <a:endParaRPr lang="en-GB" sz="1050" dirty="0">
              <a:solidFill>
                <a:schemeClr val="accent2"/>
              </a:solidFill>
              <a:latin typeface="Kristen ITC" panose="03050502040202030202" pitchFamily="66" charset="0"/>
              <a:cs typeface="Ideal Sans Bold" pitchFamily="50" charset="0"/>
            </a:endParaRPr>
          </a:p>
          <a:p>
            <a:pPr algn="ctr"/>
            <a:endParaRPr lang="en-GB" sz="1050" dirty="0">
              <a:solidFill>
                <a:schemeClr val="accent2"/>
              </a:solidFill>
              <a:latin typeface="Kristen ITC" panose="03050502040202030202" pitchFamily="66" charset="0"/>
              <a:cs typeface="Ideal Sans Bold" pitchFamily="50" charset="0"/>
            </a:endParaRPr>
          </a:p>
          <a:p>
            <a:pPr algn="ctr"/>
            <a:endParaRPr lang="en-GB" sz="1050" dirty="0">
              <a:solidFill>
                <a:schemeClr val="accent2"/>
              </a:solidFill>
              <a:latin typeface="Kristen ITC" panose="03050502040202030202" pitchFamily="66" charset="0"/>
              <a:cs typeface="Ideal Sans Bold" pitchFamily="50" charset="0"/>
            </a:endParaRPr>
          </a:p>
          <a:p>
            <a:pPr algn="ctr"/>
            <a:endParaRPr lang="en-GB" sz="1050" dirty="0">
              <a:solidFill>
                <a:schemeClr val="accent2"/>
              </a:solidFill>
              <a:latin typeface="Kristen ITC" panose="03050502040202030202" pitchFamily="66" charset="0"/>
              <a:cs typeface="Ideal Sans Bold" pitchFamily="50" charset="0"/>
            </a:endParaRPr>
          </a:p>
          <a:p>
            <a:pPr algn="ctr"/>
            <a:endParaRPr lang="en-GB" sz="1200" dirty="0">
              <a:solidFill>
                <a:schemeClr val="accent2"/>
              </a:solidFill>
              <a:latin typeface="Kristen ITC" panose="03050502040202030202" pitchFamily="66" charset="0"/>
              <a:cs typeface="Ideal Sans Bold" pitchFamily="50" charset="0"/>
            </a:endParaRPr>
          </a:p>
          <a:p>
            <a:pPr algn="ctr"/>
            <a:r>
              <a:rPr lang="en-GB" sz="2400" b="1" dirty="0">
                <a:solidFill>
                  <a:srgbClr val="CC0099"/>
                </a:solidFill>
                <a:latin typeface="Kristen ITC" panose="03050502040202030202" pitchFamily="66" charset="0"/>
                <a:cs typeface="Ideal Sans Bold" pitchFamily="50" charset="0"/>
              </a:rPr>
              <a:t>Incredible India</a:t>
            </a:r>
          </a:p>
        </p:txBody>
      </p:sp>
      <p:sp>
        <p:nvSpPr>
          <p:cNvPr id="14" name="TextBox 13"/>
          <p:cNvSpPr txBox="1"/>
          <p:nvPr/>
        </p:nvSpPr>
        <p:spPr>
          <a:xfrm>
            <a:off x="87209" y="5383614"/>
            <a:ext cx="3258750" cy="1384995"/>
          </a:xfrm>
          <a:prstGeom prst="rect">
            <a:avLst/>
          </a:prstGeom>
          <a:solidFill>
            <a:srgbClr val="FDE9FC">
              <a:alpha val="48000"/>
            </a:srgbClr>
          </a:solidFill>
          <a:ln w="38100">
            <a:solidFill>
              <a:srgbClr val="CC0099"/>
            </a:solidFill>
          </a:ln>
        </p:spPr>
        <p:txBody>
          <a:bodyPr wrap="square" rtlCol="0">
            <a:spAutoFit/>
          </a:bodyPr>
          <a:lstStyle/>
          <a:p>
            <a:r>
              <a:rPr lang="en-GB" sz="1400" b="1" u="sng" dirty="0">
                <a:solidFill>
                  <a:srgbClr val="CC0099"/>
                </a:solidFill>
                <a:latin typeface="Kristen ITC" panose="03050502040202030202" pitchFamily="66" charset="0"/>
              </a:rPr>
              <a:t>Computing </a:t>
            </a:r>
          </a:p>
          <a:p>
            <a:r>
              <a:rPr lang="en-GB" sz="1400" dirty="0">
                <a:solidFill>
                  <a:srgbClr val="CC0099"/>
                </a:solidFill>
                <a:latin typeface="Twinkl" pitchFamily="2" charset="0"/>
              </a:rPr>
              <a:t>We are learning about online relationships and how to communicate safely. We will also look at music and sound and how to create atmosphere with music software</a:t>
            </a:r>
            <a:r>
              <a:rPr lang="en-GB" sz="1400" dirty="0">
                <a:solidFill>
                  <a:schemeClr val="accent2">
                    <a:lumMod val="75000"/>
                  </a:schemeClr>
                </a:solidFill>
                <a:latin typeface="Twinkl" pitchFamily="2" charset="0"/>
              </a:rPr>
              <a:t>.  </a:t>
            </a:r>
          </a:p>
        </p:txBody>
      </p:sp>
      <p:sp>
        <p:nvSpPr>
          <p:cNvPr id="15" name="TextBox 14"/>
          <p:cNvSpPr txBox="1"/>
          <p:nvPr/>
        </p:nvSpPr>
        <p:spPr>
          <a:xfrm>
            <a:off x="136635" y="157693"/>
            <a:ext cx="3590786" cy="3108543"/>
          </a:xfrm>
          <a:prstGeom prst="rect">
            <a:avLst/>
          </a:prstGeom>
          <a:solidFill>
            <a:schemeClr val="bg2">
              <a:lumMod val="90000"/>
              <a:alpha val="48000"/>
            </a:schemeClr>
          </a:solidFill>
          <a:ln w="38100">
            <a:solidFill>
              <a:srgbClr val="54DE08"/>
            </a:solidFill>
          </a:ln>
        </p:spPr>
        <p:txBody>
          <a:bodyPr wrap="square" rtlCol="0">
            <a:spAutoFit/>
          </a:bodyPr>
          <a:lstStyle/>
          <a:p>
            <a:r>
              <a:rPr lang="en-GB" sz="1400" b="1" u="sng" dirty="0">
                <a:solidFill>
                  <a:srgbClr val="00B050"/>
                </a:solidFill>
                <a:latin typeface="Kristen ITC" panose="03050502040202030202" pitchFamily="66" charset="0"/>
              </a:rPr>
              <a:t>English</a:t>
            </a:r>
          </a:p>
          <a:p>
            <a:r>
              <a:rPr lang="en-GB" sz="1400" dirty="0">
                <a:solidFill>
                  <a:srgbClr val="00B050"/>
                </a:solidFill>
                <a:latin typeface="Twinkl" pitchFamily="2" charset="0"/>
              </a:rPr>
              <a:t>We will start the term writing a character description on a monster we will be designing. We are also reading the texts ‘The Pirate Cruncher,’ and ‘Clean Up.’ Writing Focus: </a:t>
            </a:r>
          </a:p>
          <a:p>
            <a:pPr marL="285750" indent="-285750">
              <a:buSzPct val="97000"/>
              <a:buFont typeface="Arial" panose="020B0604020202020204" pitchFamily="34" charset="0"/>
              <a:buChar char="•"/>
            </a:pPr>
            <a:r>
              <a:rPr lang="en-GB" sz="1400" dirty="0">
                <a:solidFill>
                  <a:srgbClr val="00B050"/>
                </a:solidFill>
                <a:latin typeface="Twinkl" pitchFamily="2" charset="0"/>
              </a:rPr>
              <a:t>Descriptions </a:t>
            </a:r>
          </a:p>
          <a:p>
            <a:pPr marL="285750" indent="-285750">
              <a:buSzPct val="97000"/>
              <a:buFont typeface="Arial" panose="020B0604020202020204" pitchFamily="34" charset="0"/>
              <a:buChar char="•"/>
            </a:pPr>
            <a:r>
              <a:rPr lang="en-GB" sz="1400" dirty="0">
                <a:solidFill>
                  <a:srgbClr val="00B050"/>
                </a:solidFill>
                <a:latin typeface="Twinkl" pitchFamily="2" charset="0"/>
              </a:rPr>
              <a:t>Information texts</a:t>
            </a:r>
          </a:p>
          <a:p>
            <a:r>
              <a:rPr lang="en-GB" sz="1400" dirty="0">
                <a:solidFill>
                  <a:srgbClr val="00B050"/>
                </a:solidFill>
                <a:latin typeface="Twinkl" pitchFamily="2" charset="0"/>
              </a:rPr>
              <a:t>Grammar Focus: </a:t>
            </a:r>
          </a:p>
          <a:p>
            <a:pPr marL="285750" indent="-285750">
              <a:buFont typeface="Arial" panose="020B0604020202020204" pitchFamily="34" charset="0"/>
              <a:buChar char="•"/>
            </a:pPr>
            <a:r>
              <a:rPr lang="en-GB" sz="1400" dirty="0">
                <a:solidFill>
                  <a:srgbClr val="00B050"/>
                </a:solidFill>
                <a:latin typeface="Twinkl" pitchFamily="2" charset="0"/>
              </a:rPr>
              <a:t>Commas in lists </a:t>
            </a:r>
          </a:p>
          <a:p>
            <a:pPr marL="285750" indent="-285750">
              <a:buFont typeface="Arial" panose="020B0604020202020204" pitchFamily="34" charset="0"/>
              <a:buChar char="•"/>
            </a:pPr>
            <a:r>
              <a:rPr lang="en-GB" sz="1400" dirty="0">
                <a:solidFill>
                  <a:srgbClr val="00B050"/>
                </a:solidFill>
                <a:latin typeface="Twinkl" pitchFamily="2" charset="0"/>
              </a:rPr>
              <a:t>Possessive Apostrophes</a:t>
            </a:r>
          </a:p>
          <a:p>
            <a:pPr marL="285750" indent="-285750">
              <a:buFont typeface="Arial" panose="020B0604020202020204" pitchFamily="34" charset="0"/>
              <a:buChar char="•"/>
            </a:pPr>
            <a:r>
              <a:rPr lang="en-GB" sz="1400" dirty="0">
                <a:solidFill>
                  <a:srgbClr val="00B050"/>
                </a:solidFill>
                <a:latin typeface="Twinkl" pitchFamily="2" charset="0"/>
              </a:rPr>
              <a:t>Adverbs</a:t>
            </a:r>
          </a:p>
          <a:p>
            <a:pPr marL="285750" indent="-285750">
              <a:buFont typeface="Arial" panose="020B0604020202020204" pitchFamily="34" charset="0"/>
              <a:buChar char="•"/>
            </a:pPr>
            <a:r>
              <a:rPr lang="en-GB" sz="1400" dirty="0">
                <a:solidFill>
                  <a:srgbClr val="00B050"/>
                </a:solidFill>
                <a:latin typeface="Twinkl" pitchFamily="2" charset="0"/>
              </a:rPr>
              <a:t>Subordinate clauses</a:t>
            </a:r>
          </a:p>
          <a:p>
            <a:pPr marL="285750" indent="-285750">
              <a:buFont typeface="Arial" panose="020B0604020202020204" pitchFamily="34" charset="0"/>
              <a:buChar char="•"/>
            </a:pPr>
            <a:r>
              <a:rPr lang="en-GB" sz="1400" dirty="0">
                <a:solidFill>
                  <a:srgbClr val="00B050"/>
                </a:solidFill>
                <a:latin typeface="Twinkl" pitchFamily="2" charset="0"/>
              </a:rPr>
              <a:t>Expanded noun phrases</a:t>
            </a:r>
            <a:endParaRPr lang="en-GB" b="1" u="sng" dirty="0">
              <a:solidFill>
                <a:srgbClr val="00B050"/>
              </a:solidFill>
              <a:latin typeface="Kristen ITC" panose="03050502040202030202" pitchFamily="66" charset="0"/>
            </a:endParaRPr>
          </a:p>
        </p:txBody>
      </p:sp>
      <p:sp>
        <p:nvSpPr>
          <p:cNvPr id="16" name="TextBox 15"/>
          <p:cNvSpPr txBox="1"/>
          <p:nvPr/>
        </p:nvSpPr>
        <p:spPr>
          <a:xfrm>
            <a:off x="9115028" y="365143"/>
            <a:ext cx="2940337" cy="2831544"/>
          </a:xfrm>
          <a:prstGeom prst="rect">
            <a:avLst/>
          </a:prstGeom>
          <a:solidFill>
            <a:schemeClr val="bg1">
              <a:alpha val="38000"/>
            </a:schemeClr>
          </a:solidFill>
          <a:ln w="38100">
            <a:solidFill>
              <a:srgbClr val="FF3300"/>
            </a:solidFill>
          </a:ln>
        </p:spPr>
        <p:txBody>
          <a:bodyPr wrap="square" rtlCol="0">
            <a:spAutoFit/>
          </a:bodyPr>
          <a:lstStyle/>
          <a:p>
            <a:r>
              <a:rPr lang="en-GB" b="1" u="sng" dirty="0">
                <a:solidFill>
                  <a:srgbClr val="FF3300"/>
                </a:solidFill>
                <a:latin typeface="Kristen ITC" panose="03050502040202030202" pitchFamily="66" charset="0"/>
              </a:rPr>
              <a:t>Maths</a:t>
            </a:r>
            <a:r>
              <a:rPr lang="en-GB" dirty="0">
                <a:solidFill>
                  <a:srgbClr val="FF3300"/>
                </a:solidFill>
                <a:latin typeface="Kristen ITC" panose="03050502040202030202" pitchFamily="66" charset="0"/>
              </a:rPr>
              <a:t> </a:t>
            </a:r>
          </a:p>
          <a:p>
            <a:r>
              <a:rPr lang="en-GB" sz="1600" dirty="0">
                <a:solidFill>
                  <a:srgbClr val="FF3300"/>
                </a:solidFill>
                <a:latin typeface="Twinkl" pitchFamily="2" charset="0"/>
              </a:rPr>
              <a:t>This term we will be looking at data handling .We will learn about pictograms and how to interpret what these says. We will look at temperatures and measuring capacities and learn about litres and millilitres. </a:t>
            </a:r>
          </a:p>
          <a:p>
            <a:r>
              <a:rPr lang="en-GB" sz="1600" b="1" dirty="0">
                <a:solidFill>
                  <a:srgbClr val="FF3300"/>
                </a:solidFill>
                <a:latin typeface="Twinkl" pitchFamily="2" charset="0"/>
              </a:rPr>
              <a:t>See Knowledge Organiser for Maths</a:t>
            </a:r>
            <a:endParaRPr lang="en-GB" sz="1600" dirty="0">
              <a:solidFill>
                <a:srgbClr val="FF3300"/>
              </a:solidFill>
              <a:latin typeface="Twinkl" pitchFamily="2" charset="0"/>
            </a:endParaRPr>
          </a:p>
        </p:txBody>
      </p:sp>
      <p:sp>
        <p:nvSpPr>
          <p:cNvPr id="23" name="TextBox 22"/>
          <p:cNvSpPr txBox="1"/>
          <p:nvPr/>
        </p:nvSpPr>
        <p:spPr>
          <a:xfrm>
            <a:off x="8055539" y="3693352"/>
            <a:ext cx="3999826" cy="1815882"/>
          </a:xfrm>
          <a:prstGeom prst="rect">
            <a:avLst/>
          </a:prstGeom>
          <a:solidFill>
            <a:schemeClr val="accent6">
              <a:lumMod val="20000"/>
              <a:lumOff val="80000"/>
              <a:alpha val="36000"/>
            </a:schemeClr>
          </a:solidFill>
          <a:ln w="38100">
            <a:solidFill>
              <a:srgbClr val="008000"/>
            </a:solidFill>
          </a:ln>
        </p:spPr>
        <p:txBody>
          <a:bodyPr wrap="square" rtlCol="0">
            <a:spAutoFit/>
          </a:bodyPr>
          <a:lstStyle/>
          <a:p>
            <a:r>
              <a:rPr lang="en-GB" sz="1600" b="1" u="sng" dirty="0">
                <a:solidFill>
                  <a:srgbClr val="008000"/>
                </a:solidFill>
                <a:latin typeface="Kristen ITC" panose="03050502040202030202" pitchFamily="66" charset="0"/>
              </a:rPr>
              <a:t>Science </a:t>
            </a:r>
            <a:r>
              <a:rPr lang="en-GB" sz="1600" b="1" u="sng" dirty="0">
                <a:solidFill>
                  <a:srgbClr val="008000"/>
                </a:solidFill>
                <a:latin typeface="Twinkl" pitchFamily="2" charset="0"/>
              </a:rPr>
              <a:t>– Living things and their habitats  - around the world </a:t>
            </a:r>
          </a:p>
          <a:p>
            <a:r>
              <a:rPr lang="en-GB" sz="1600" dirty="0">
                <a:solidFill>
                  <a:srgbClr val="008000"/>
                </a:solidFill>
                <a:latin typeface="Twinkl" pitchFamily="2" charset="0"/>
              </a:rPr>
              <a:t>We will be learning about habitats and microhabitats around the world. We will look at how habitats can change and will compare the Artic to Antarctica. </a:t>
            </a:r>
          </a:p>
          <a:p>
            <a:r>
              <a:rPr lang="en-GB" sz="1600" b="1" dirty="0">
                <a:solidFill>
                  <a:srgbClr val="008000"/>
                </a:solidFill>
                <a:latin typeface="Twinkl" pitchFamily="2" charset="0"/>
              </a:rPr>
              <a:t>See Knowledge Organiser for Science</a:t>
            </a:r>
            <a:endParaRPr lang="en-GB" sz="1600" dirty="0">
              <a:solidFill>
                <a:srgbClr val="008000"/>
              </a:solidFill>
              <a:latin typeface="Kristen ITC" panose="03050502040202030202" pitchFamily="66" charset="0"/>
            </a:endParaRPr>
          </a:p>
        </p:txBody>
      </p:sp>
      <p:sp>
        <p:nvSpPr>
          <p:cNvPr id="26" name="TextBox 25"/>
          <p:cNvSpPr txBox="1"/>
          <p:nvPr/>
        </p:nvSpPr>
        <p:spPr>
          <a:xfrm>
            <a:off x="3856247" y="136673"/>
            <a:ext cx="4417846" cy="954107"/>
          </a:xfrm>
          <a:prstGeom prst="rect">
            <a:avLst/>
          </a:prstGeom>
          <a:solidFill>
            <a:srgbClr val="FDE9FC">
              <a:alpha val="38000"/>
            </a:srgbClr>
          </a:solidFill>
          <a:ln w="38100">
            <a:solidFill>
              <a:srgbClr val="FF0066"/>
            </a:solidFill>
          </a:ln>
        </p:spPr>
        <p:txBody>
          <a:bodyPr wrap="square" rtlCol="0">
            <a:spAutoFit/>
          </a:bodyPr>
          <a:lstStyle/>
          <a:p>
            <a:r>
              <a:rPr lang="en-GB" sz="1400" b="1" u="sng" dirty="0">
                <a:solidFill>
                  <a:srgbClr val="FF0066"/>
                </a:solidFill>
                <a:latin typeface="Kristen ITC" panose="03050502040202030202" pitchFamily="66" charset="0"/>
              </a:rPr>
              <a:t>Values &amp; PHSE </a:t>
            </a:r>
            <a:r>
              <a:rPr lang="en-GB" sz="1400" dirty="0">
                <a:solidFill>
                  <a:srgbClr val="FF0066"/>
                </a:solidFill>
                <a:latin typeface="Twinkl" pitchFamily="2" charset="0"/>
              </a:rPr>
              <a:t>We will focus on the values of Honesty and Caring. </a:t>
            </a:r>
          </a:p>
          <a:p>
            <a:r>
              <a:rPr lang="en-GB" sz="1400" dirty="0">
                <a:solidFill>
                  <a:srgbClr val="FF0066"/>
                </a:solidFill>
                <a:latin typeface="Twinkl" pitchFamily="2" charset="0"/>
              </a:rPr>
              <a:t>Jigsaw – Relationships. We will focus on the importance of family, friendship, trust and kindness. </a:t>
            </a:r>
            <a:endParaRPr lang="en-GB" sz="1600" dirty="0">
              <a:solidFill>
                <a:srgbClr val="FF0066"/>
              </a:solidFill>
              <a:latin typeface="Twinkl" pitchFamily="2" charset="0"/>
            </a:endParaRPr>
          </a:p>
        </p:txBody>
      </p:sp>
      <p:sp>
        <p:nvSpPr>
          <p:cNvPr id="32" name="TextBox 31"/>
          <p:cNvSpPr txBox="1"/>
          <p:nvPr/>
        </p:nvSpPr>
        <p:spPr>
          <a:xfrm>
            <a:off x="3466188" y="3856083"/>
            <a:ext cx="4469122" cy="2800767"/>
          </a:xfrm>
          <a:prstGeom prst="rect">
            <a:avLst/>
          </a:prstGeom>
          <a:solidFill>
            <a:schemeClr val="accent2">
              <a:lumMod val="20000"/>
              <a:lumOff val="80000"/>
              <a:alpha val="39000"/>
            </a:schemeClr>
          </a:solidFill>
          <a:ln w="38100">
            <a:solidFill>
              <a:srgbClr val="C00000"/>
            </a:solidFill>
          </a:ln>
        </p:spPr>
        <p:txBody>
          <a:bodyPr wrap="square" rtlCol="0">
            <a:spAutoFit/>
          </a:bodyPr>
          <a:lstStyle/>
          <a:p>
            <a:r>
              <a:rPr lang="en-GB" sz="1600" b="1" u="sng" dirty="0">
                <a:solidFill>
                  <a:srgbClr val="C00000"/>
                </a:solidFill>
                <a:latin typeface="Kristen ITC" panose="03050502040202030202" pitchFamily="66" charset="0"/>
              </a:rPr>
              <a:t>Geography </a:t>
            </a:r>
            <a:r>
              <a:rPr lang="en-GB" sz="1600" b="1" u="sng" dirty="0">
                <a:solidFill>
                  <a:srgbClr val="C00000"/>
                </a:solidFill>
                <a:latin typeface="Twinkl" pitchFamily="2" charset="0"/>
              </a:rPr>
              <a:t>– Where in the world is India?</a:t>
            </a:r>
          </a:p>
          <a:p>
            <a:r>
              <a:rPr lang="en-GB" sz="1600" dirty="0">
                <a:solidFill>
                  <a:srgbClr val="C00000"/>
                </a:solidFill>
                <a:latin typeface="Twinkl" pitchFamily="2" charset="0"/>
              </a:rPr>
              <a:t>We use be using atlases to locate where we are in the world and where India is. We will learn the oceans of the world and what it means to be near the equator. </a:t>
            </a:r>
          </a:p>
          <a:p>
            <a:r>
              <a:rPr lang="en-GB" sz="1600" dirty="0">
                <a:solidFill>
                  <a:srgbClr val="C00000"/>
                </a:solidFill>
                <a:latin typeface="Twinkl" pitchFamily="2" charset="0"/>
              </a:rPr>
              <a:t>We will also be looking at features of life in an Indian village and comparing them to the UK. We are looking forward to tasting some Indian food and comparing it typically British Food.</a:t>
            </a:r>
          </a:p>
          <a:p>
            <a:r>
              <a:rPr lang="en-GB" sz="1600" dirty="0">
                <a:solidFill>
                  <a:srgbClr val="C00000"/>
                </a:solidFill>
                <a:latin typeface="Twinkl" pitchFamily="2" charset="0"/>
              </a:rPr>
              <a:t>We will also then create our own maps. </a:t>
            </a:r>
          </a:p>
          <a:p>
            <a:r>
              <a:rPr lang="en-GB" sz="1600" b="1" dirty="0">
                <a:solidFill>
                  <a:srgbClr val="C00000"/>
                </a:solidFill>
                <a:latin typeface="Twinkl" pitchFamily="2" charset="0"/>
              </a:rPr>
              <a:t>See Knowledge Organiser for Geography</a:t>
            </a:r>
          </a:p>
        </p:txBody>
      </p:sp>
      <p:sp>
        <p:nvSpPr>
          <p:cNvPr id="33" name="TextBox 32"/>
          <p:cNvSpPr txBox="1"/>
          <p:nvPr/>
        </p:nvSpPr>
        <p:spPr>
          <a:xfrm>
            <a:off x="136635" y="3405446"/>
            <a:ext cx="3258750" cy="1846659"/>
          </a:xfrm>
          <a:prstGeom prst="rect">
            <a:avLst/>
          </a:prstGeom>
          <a:solidFill>
            <a:schemeClr val="accent2">
              <a:lumMod val="20000"/>
              <a:lumOff val="80000"/>
              <a:alpha val="64000"/>
            </a:schemeClr>
          </a:solidFill>
          <a:ln w="38100">
            <a:solidFill>
              <a:srgbClr val="FA5D06"/>
            </a:solidFill>
          </a:ln>
        </p:spPr>
        <p:txBody>
          <a:bodyPr wrap="square" rtlCol="0">
            <a:spAutoFit/>
          </a:bodyPr>
          <a:lstStyle/>
          <a:p>
            <a:r>
              <a:rPr lang="en-GB" sz="1600" b="1" u="sng">
                <a:solidFill>
                  <a:srgbClr val="FA5D06"/>
                </a:solidFill>
                <a:latin typeface="Kristen ITC" panose="03050502040202030202" pitchFamily="66" charset="0"/>
              </a:rPr>
              <a:t>Art</a:t>
            </a:r>
            <a:r>
              <a:rPr lang="en-GB" sz="1600">
                <a:solidFill>
                  <a:srgbClr val="FA5D06"/>
                </a:solidFill>
                <a:latin typeface="Kristen ITC" panose="03050502040202030202" pitchFamily="66" charset="0"/>
              </a:rPr>
              <a:t> </a:t>
            </a:r>
          </a:p>
          <a:p>
            <a:r>
              <a:rPr lang="en-GB" sz="1400">
                <a:solidFill>
                  <a:srgbClr val="FA5D06"/>
                </a:solidFill>
                <a:latin typeface="Twinkl" pitchFamily="2" charset="0"/>
              </a:rPr>
              <a:t>We </a:t>
            </a:r>
            <a:r>
              <a:rPr lang="en-GB" sz="1400" dirty="0">
                <a:solidFill>
                  <a:srgbClr val="FA5D06"/>
                </a:solidFill>
                <a:latin typeface="Twinkl" pitchFamily="2" charset="0"/>
              </a:rPr>
              <a:t>will start the lesson by exploring through making. We will learn about worry dolls and plan, design and then make our own worry dolls. We will then evaluate our work and think about how we would improve it if we did it again. </a:t>
            </a:r>
            <a:endParaRPr lang="en-GB" sz="1600" dirty="0">
              <a:solidFill>
                <a:srgbClr val="FA5D06"/>
              </a:solidFill>
              <a:latin typeface="Twinkl" pitchFamily="2" charset="0"/>
            </a:endParaRPr>
          </a:p>
        </p:txBody>
      </p:sp>
      <p:sp>
        <p:nvSpPr>
          <p:cNvPr id="24" name="TextBox 23"/>
          <p:cNvSpPr txBox="1"/>
          <p:nvPr/>
        </p:nvSpPr>
        <p:spPr>
          <a:xfrm>
            <a:off x="8101519" y="5583044"/>
            <a:ext cx="3907866" cy="1169551"/>
          </a:xfrm>
          <a:prstGeom prst="rect">
            <a:avLst/>
          </a:prstGeom>
          <a:solidFill>
            <a:schemeClr val="accent6">
              <a:lumMod val="20000"/>
              <a:lumOff val="80000"/>
              <a:alpha val="54000"/>
            </a:schemeClr>
          </a:solidFill>
          <a:ln w="38100">
            <a:solidFill>
              <a:srgbClr val="0066CC"/>
            </a:solidFill>
          </a:ln>
        </p:spPr>
        <p:txBody>
          <a:bodyPr wrap="square" rtlCol="0">
            <a:spAutoFit/>
          </a:bodyPr>
          <a:lstStyle/>
          <a:p>
            <a:r>
              <a:rPr lang="en-GB" sz="1400" b="1" u="sng" dirty="0">
                <a:solidFill>
                  <a:srgbClr val="0066CC"/>
                </a:solidFill>
                <a:latin typeface="Kristen ITC" panose="03050502040202030202" pitchFamily="66" charset="0"/>
              </a:rPr>
              <a:t>Reading</a:t>
            </a:r>
          </a:p>
          <a:p>
            <a:r>
              <a:rPr lang="en-GB" sz="1400" dirty="0">
                <a:solidFill>
                  <a:srgbClr val="0066CC"/>
                </a:solidFill>
                <a:latin typeface="Twinkl" pitchFamily="2" charset="0"/>
              </a:rPr>
              <a:t>We expect children to read at least 4 times a week. This term we will continue to use our reading buddies and rainbow reading to encourage reading at home. </a:t>
            </a:r>
          </a:p>
        </p:txBody>
      </p:sp>
      <p:pic>
        <p:nvPicPr>
          <p:cNvPr id="3" name="Picture 2">
            <a:extLst>
              <a:ext uri="{FF2B5EF4-FFF2-40B4-BE49-F238E27FC236}">
                <a16:creationId xmlns:a16="http://schemas.microsoft.com/office/drawing/2014/main" id="{D1A98C8B-4B70-4701-BCC0-BEC6ED972D7A}"/>
              </a:ext>
            </a:extLst>
          </p:cNvPr>
          <p:cNvPicPr>
            <a:picLocks noChangeAspect="1"/>
          </p:cNvPicPr>
          <p:nvPr/>
        </p:nvPicPr>
        <p:blipFill>
          <a:blip r:embed="rId4"/>
          <a:stretch>
            <a:fillRect/>
          </a:stretch>
        </p:blipFill>
        <p:spPr>
          <a:xfrm>
            <a:off x="5620434" y="1844294"/>
            <a:ext cx="1647842" cy="1235881"/>
          </a:xfrm>
          <a:prstGeom prst="rect">
            <a:avLst/>
          </a:prstGeom>
        </p:spPr>
      </p:pic>
      <p:pic>
        <p:nvPicPr>
          <p:cNvPr id="8" name="Picture 7">
            <a:extLst>
              <a:ext uri="{FF2B5EF4-FFF2-40B4-BE49-F238E27FC236}">
                <a16:creationId xmlns:a16="http://schemas.microsoft.com/office/drawing/2014/main" id="{AE947097-C7B1-4D8E-8C01-F7AC1D37A0D4}"/>
              </a:ext>
            </a:extLst>
          </p:cNvPr>
          <p:cNvPicPr>
            <a:picLocks noChangeAspect="1"/>
          </p:cNvPicPr>
          <p:nvPr/>
        </p:nvPicPr>
        <p:blipFill>
          <a:blip r:embed="rId5"/>
          <a:stretch>
            <a:fillRect/>
          </a:stretch>
        </p:blipFill>
        <p:spPr>
          <a:xfrm>
            <a:off x="3850271" y="1290118"/>
            <a:ext cx="793743" cy="1196408"/>
          </a:xfrm>
          <a:prstGeom prst="rect">
            <a:avLst/>
          </a:prstGeom>
        </p:spPr>
      </p:pic>
      <p:pic>
        <p:nvPicPr>
          <p:cNvPr id="25" name="Picture 24">
            <a:extLst>
              <a:ext uri="{FF2B5EF4-FFF2-40B4-BE49-F238E27FC236}">
                <a16:creationId xmlns:a16="http://schemas.microsoft.com/office/drawing/2014/main" id="{A724DFFA-6617-4D5C-AF01-29670F779ADE}"/>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3903705" y="2547587"/>
            <a:ext cx="686873" cy="686873"/>
          </a:xfrm>
          <a:prstGeom prst="rect">
            <a:avLst/>
          </a:prstGeom>
        </p:spPr>
      </p:pic>
      <p:pic>
        <p:nvPicPr>
          <p:cNvPr id="11" name="Picture 10">
            <a:extLst>
              <a:ext uri="{FF2B5EF4-FFF2-40B4-BE49-F238E27FC236}">
                <a16:creationId xmlns:a16="http://schemas.microsoft.com/office/drawing/2014/main" id="{5E23C358-1438-4346-81CA-64D7BA99C5DF}"/>
              </a:ext>
            </a:extLst>
          </p:cNvPr>
          <p:cNvPicPr>
            <a:picLocks noChangeAspect="1"/>
          </p:cNvPicPr>
          <p:nvPr/>
        </p:nvPicPr>
        <p:blipFill>
          <a:blip r:embed="rId7"/>
          <a:stretch>
            <a:fillRect/>
          </a:stretch>
        </p:blipFill>
        <p:spPr>
          <a:xfrm>
            <a:off x="8396943" y="316108"/>
            <a:ext cx="595235" cy="595235"/>
          </a:xfrm>
          <a:prstGeom prst="rect">
            <a:avLst/>
          </a:prstGeom>
        </p:spPr>
      </p:pic>
      <p:pic>
        <p:nvPicPr>
          <p:cNvPr id="12" name="Picture 11">
            <a:extLst>
              <a:ext uri="{FF2B5EF4-FFF2-40B4-BE49-F238E27FC236}">
                <a16:creationId xmlns:a16="http://schemas.microsoft.com/office/drawing/2014/main" id="{16020759-5C1C-4E5D-ADD1-DC6ABE0DF003}"/>
              </a:ext>
            </a:extLst>
          </p:cNvPr>
          <p:cNvPicPr>
            <a:picLocks noChangeAspect="1"/>
          </p:cNvPicPr>
          <p:nvPr/>
        </p:nvPicPr>
        <p:blipFill>
          <a:blip r:embed="rId8"/>
          <a:stretch>
            <a:fillRect/>
          </a:stretch>
        </p:blipFill>
        <p:spPr>
          <a:xfrm>
            <a:off x="8319045" y="1361823"/>
            <a:ext cx="680370" cy="912314"/>
          </a:xfrm>
          <a:prstGeom prst="rect">
            <a:avLst/>
          </a:prstGeom>
        </p:spPr>
      </p:pic>
      <p:pic>
        <p:nvPicPr>
          <p:cNvPr id="13" name="Picture 12">
            <a:extLst>
              <a:ext uri="{FF2B5EF4-FFF2-40B4-BE49-F238E27FC236}">
                <a16:creationId xmlns:a16="http://schemas.microsoft.com/office/drawing/2014/main" id="{CFD33680-6131-4C1A-BEC9-7D04E633A680}"/>
              </a:ext>
            </a:extLst>
          </p:cNvPr>
          <p:cNvPicPr>
            <a:picLocks noChangeAspect="1"/>
          </p:cNvPicPr>
          <p:nvPr/>
        </p:nvPicPr>
        <p:blipFill>
          <a:blip r:embed="rId9"/>
          <a:stretch>
            <a:fillRect/>
          </a:stretch>
        </p:blipFill>
        <p:spPr>
          <a:xfrm>
            <a:off x="8289827" y="2618230"/>
            <a:ext cx="702351" cy="851631"/>
          </a:xfrm>
          <a:prstGeom prst="rect">
            <a:avLst/>
          </a:prstGeom>
        </p:spPr>
      </p:pic>
    </p:spTree>
    <p:extLst>
      <p:ext uri="{BB962C8B-B14F-4D97-AF65-F5344CB8AC3E}">
        <p14:creationId xmlns:p14="http://schemas.microsoft.com/office/powerpoint/2010/main" val="308132905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0FB0A55C34145E44A65CD684C381404C" ma:contentTypeVersion="16" ma:contentTypeDescription="Create a new document." ma:contentTypeScope="" ma:versionID="988f629997f0ad7ac72862f278ab877e">
  <xsd:schema xmlns:xsd="http://www.w3.org/2001/XMLSchema" xmlns:xs="http://www.w3.org/2001/XMLSchema" xmlns:p="http://schemas.microsoft.com/office/2006/metadata/properties" xmlns:ns1="http://schemas.microsoft.com/sharepoint/v3" xmlns:ns2="e1b1f19b-ea4c-4730-adc9-5ad163169e9f" xmlns:ns3="ea55f3d0-ec7e-44ba-8cdc-b9c9f9266b21" targetNamespace="http://schemas.microsoft.com/office/2006/metadata/properties" ma:root="true" ma:fieldsID="9f71ea584ce0296b09938a958d1faac2" ns1:_="" ns2:_="" ns3:_="">
    <xsd:import namespace="http://schemas.microsoft.com/sharepoint/v3"/>
    <xsd:import namespace="e1b1f19b-ea4c-4730-adc9-5ad163169e9f"/>
    <xsd:import namespace="ea55f3d0-ec7e-44ba-8cdc-b9c9f9266b21"/>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Location" minOccurs="0"/>
                <xsd:element ref="ns2:MediaServiceOCR" minOccurs="0"/>
                <xsd:element ref="ns2:MediaServiceBillingMetadata" minOccurs="0"/>
                <xsd:element ref="ns1:_ip_UnifiedCompliancePolicyProperties" minOccurs="0"/>
                <xsd:element ref="ns1:_ip_UnifiedCompliancePolicyUIAc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22" nillable="true" ma:displayName="Unified Compliance Policy Properties" ma:hidden="true" ma:internalName="_ip_UnifiedCompliancePolicyProperties">
      <xsd:simpleType>
        <xsd:restriction base="dms:Note"/>
      </xsd:simpleType>
    </xsd:element>
    <xsd:element name="_ip_UnifiedCompliancePolicyUIAction" ma:index="23"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e1b1f19b-ea4c-4730-adc9-5ad163169e9f"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MediaServiceDateTaken" ma:index="12" nillable="true" ma:displayName="MediaServiceDateTaken" ma:hidden="true" ma:indexed="true" ma:internalName="MediaServiceDateTake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b46dcdf8-7a79-49d3-b65a-4ec6d3b637a7" ma:termSetId="09814cd3-568e-fe90-9814-8d621ff8fb84" ma:anchorId="fba54fb3-c3e1-fe81-a776-ca4b69148c4d" ma:open="true" ma:isKeyword="false">
      <xsd:complexType>
        <xsd:sequence>
          <xsd:element ref="pc:Terms" minOccurs="0" maxOccurs="1"/>
        </xsd:sequence>
      </xsd:complexType>
    </xsd:element>
    <xsd:element name="MediaServiceLocation" ma:index="19" nillable="true" ma:displayName="Location" ma:indexed="true" ma:internalName="MediaServiceLocation" ma:readOnly="true">
      <xsd:simpleType>
        <xsd:restriction base="dms:Text"/>
      </xsd:simpleType>
    </xsd:element>
    <xsd:element name="MediaServiceOCR" ma:index="20" nillable="true" ma:displayName="Extracted Text" ma:internalName="MediaServiceOCR" ma:readOnly="true">
      <xsd:simpleType>
        <xsd:restriction base="dms:Note">
          <xsd:maxLength value="255"/>
        </xsd:restriction>
      </xsd:simpleType>
    </xsd:element>
    <xsd:element name="MediaServiceBillingMetadata" ma:index="21"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ea55f3d0-ec7e-44ba-8cdc-b9c9f9266b21"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bdcfc1fc-fd09-446c-b275-078f1fca74a5}" ma:internalName="TaxCatchAll" ma:showField="CatchAllData" ma:web="ea55f3d0-ec7e-44ba-8cdc-b9c9f9266b2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e1b1f19b-ea4c-4730-adc9-5ad163169e9f">
      <Terms xmlns="http://schemas.microsoft.com/office/infopath/2007/PartnerControls"/>
    </lcf76f155ced4ddcb4097134ff3c332f>
    <TaxCatchAll xmlns="ea55f3d0-ec7e-44ba-8cdc-b9c9f9266b21" xsi:nil="true"/>
    <MediaLengthInSeconds xmlns="e1b1f19b-ea4c-4730-adc9-5ad163169e9f" xsi:nil="true"/>
    <_ip_UnifiedCompliancePolicyUIAction xmlns="http://schemas.microsoft.com/sharepoint/v3" xsi:nil="true"/>
    <_ip_UnifiedCompliancePolicyProperties xmlns="http://schemas.microsoft.com/sharepoint/v3" xsi:nil="true"/>
  </documentManagement>
</p:properties>
</file>

<file path=customXml/itemProps1.xml><?xml version="1.0" encoding="utf-8"?>
<ds:datastoreItem xmlns:ds="http://schemas.openxmlformats.org/officeDocument/2006/customXml" ds:itemID="{A261618F-F4CA-4998-A707-4F73E4C1096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e1b1f19b-ea4c-4730-adc9-5ad163169e9f"/>
    <ds:schemaRef ds:uri="ea55f3d0-ec7e-44ba-8cdc-b9c9f9266b2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F5D5890B-122B-4516-947F-C54ED5AA0534}">
  <ds:schemaRefs>
    <ds:schemaRef ds:uri="http://schemas.microsoft.com/sharepoint/v3/contenttype/forms"/>
  </ds:schemaRefs>
</ds:datastoreItem>
</file>

<file path=customXml/itemProps3.xml><?xml version="1.0" encoding="utf-8"?>
<ds:datastoreItem xmlns:ds="http://schemas.openxmlformats.org/officeDocument/2006/customXml" ds:itemID="{67A1CA90-B433-410A-A5FA-D78C3AB75CA7}">
  <ds:schemaRefs>
    <ds:schemaRef ds:uri="b88ee3f3-bf12-4731-a702-0ae88c88b14a"/>
    <ds:schemaRef ds:uri="http://schemas.microsoft.com/office/2006/documentManagement/types"/>
    <ds:schemaRef ds:uri="http://schemas.openxmlformats.org/package/2006/metadata/core-properties"/>
    <ds:schemaRef ds:uri="http://purl.org/dc/elements/1.1/"/>
    <ds:schemaRef ds:uri="http://schemas.microsoft.com/office/infopath/2007/PartnerControls"/>
    <ds:schemaRef ds:uri="http://www.w3.org/XML/1998/namespace"/>
    <ds:schemaRef ds:uri="http://purl.org/dc/terms/"/>
    <ds:schemaRef ds:uri="d6e8b464-e396-4134-8017-7a9a620a5484"/>
    <ds:schemaRef ds:uri="http://schemas.microsoft.com/office/2006/metadata/properties"/>
    <ds:schemaRef ds:uri="http://purl.org/dc/dcmitype/"/>
    <ds:schemaRef ds:uri="e1b1f19b-ea4c-4730-adc9-5ad163169e9f"/>
    <ds:schemaRef ds:uri="ea55f3d0-ec7e-44ba-8cdc-b9c9f9266b21"/>
    <ds:schemaRef ds:uri="http://schemas.microsoft.com/sharepoint/v3"/>
  </ds:schemaRefs>
</ds:datastoreItem>
</file>

<file path=docProps/app.xml><?xml version="1.0" encoding="utf-8"?>
<Properties xmlns="http://schemas.openxmlformats.org/officeDocument/2006/extended-properties" xmlns:vt="http://schemas.openxmlformats.org/officeDocument/2006/docPropsVTypes">
  <TotalTime>4556</TotalTime>
  <Words>389</Words>
  <Application>Microsoft Office PowerPoint</Application>
  <PresentationFormat>Widescreen</PresentationFormat>
  <Paragraphs>40</Paragraphs>
  <Slides>1</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Calibri Light</vt:lpstr>
      <vt:lpstr>Kristen ITC</vt:lpstr>
      <vt:lpstr>Twinkl</vt:lpstr>
      <vt:lpstr>Office Theme</vt:lpstr>
      <vt:lpstr>PowerPoint Presentation</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Emily Johnson</dc:creator>
  <cp:lastModifiedBy>Sara Osborne</cp:lastModifiedBy>
  <cp:revision>46</cp:revision>
  <cp:lastPrinted>2015-12-14T15:40:46Z</cp:lastPrinted>
  <dcterms:created xsi:type="dcterms:W3CDTF">2015-09-04T20:18:12Z</dcterms:created>
  <dcterms:modified xsi:type="dcterms:W3CDTF">2026-03-02T09:59:42Z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0x0101000FB0A55C34145E44A65CD684C381404C</vt:lpwstr>
  </property>
  <property fmtid="{D5CDD505-2E9C-101B-9397-08002B2CF9AE}" pid="3" name="xd_ProgID">
    <vt:lpwstr/>
  </property>
  <property fmtid="{D5CDD505-2E9C-101B-9397-08002B2CF9AE}" pid="4" name="MediaServiceImageTags">
    <vt:lpwstr/>
  </property>
  <property fmtid="{D5CDD505-2E9C-101B-9397-08002B2CF9AE}" pid="5" name="ComplianceAssetId">
    <vt:lpwstr/>
  </property>
  <property fmtid="{D5CDD505-2E9C-101B-9397-08002B2CF9AE}" pid="6" name="TemplateUrl">
    <vt:lpwstr/>
  </property>
  <property fmtid="{D5CDD505-2E9C-101B-9397-08002B2CF9AE}" pid="7" name="_ExtendedDescription">
    <vt:lpwstr/>
  </property>
  <property fmtid="{D5CDD505-2E9C-101B-9397-08002B2CF9AE}" pid="8" name="TriggerFlowInfo">
    <vt:lpwstr/>
  </property>
  <property fmtid="{D5CDD505-2E9C-101B-9397-08002B2CF9AE}" pid="9" name="xd_Signature">
    <vt:bool>false</vt:bool>
  </property>
</Properties>
</file>