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notesMasterIdLst>
    <p:notesMasterId r:id="rId34"/>
  </p:notesMasterIdLst>
  <p:sldIdLst>
    <p:sldId id="256" r:id="rId2"/>
    <p:sldId id="258" r:id="rId3"/>
    <p:sldId id="260" r:id="rId4"/>
    <p:sldId id="261" r:id="rId5"/>
    <p:sldId id="263" r:id="rId6"/>
    <p:sldId id="265" r:id="rId7"/>
    <p:sldId id="299" r:id="rId8"/>
    <p:sldId id="314" r:id="rId9"/>
    <p:sldId id="315" r:id="rId10"/>
    <p:sldId id="316" r:id="rId11"/>
    <p:sldId id="318" r:id="rId12"/>
    <p:sldId id="319" r:id="rId13"/>
    <p:sldId id="320" r:id="rId14"/>
    <p:sldId id="317" r:id="rId15"/>
    <p:sldId id="301" r:id="rId16"/>
    <p:sldId id="284" r:id="rId17"/>
    <p:sldId id="300" r:id="rId18"/>
    <p:sldId id="296" r:id="rId19"/>
    <p:sldId id="298" r:id="rId20"/>
    <p:sldId id="297" r:id="rId21"/>
    <p:sldId id="282" r:id="rId22"/>
    <p:sldId id="274" r:id="rId23"/>
    <p:sldId id="307" r:id="rId24"/>
    <p:sldId id="308" r:id="rId25"/>
    <p:sldId id="309" r:id="rId26"/>
    <p:sldId id="275" r:id="rId27"/>
    <p:sldId id="267" r:id="rId28"/>
    <p:sldId id="323" r:id="rId29"/>
    <p:sldId id="268" r:id="rId30"/>
    <p:sldId id="276" r:id="rId31"/>
    <p:sldId id="321" r:id="rId32"/>
    <p:sldId id="270" r:id="rId33"/>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D9ED"/>
    <a:srgbClr val="EF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01749D-7599-415F-BC06-7370347B4E84}" v="17" dt="2026-09-08T11:13:37.8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16"/>
    <p:restoredTop sz="94729"/>
  </p:normalViewPr>
  <p:slideViewPr>
    <p:cSldViewPr snapToGrid="0" snapToObjects="1">
      <p:cViewPr varScale="1">
        <p:scale>
          <a:sx n="112" d="100"/>
          <a:sy n="112" d="100"/>
        </p:scale>
        <p:origin x="46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MacIntyre" userId="387b58bf-a110-4351-8937-0adfc8cb234c" providerId="ADAL" clId="{844BD8EC-EA9B-4ECB-BDA1-8A392BF363EA}"/>
    <pc:docChg chg="undo custSel addSld delSld modSld delMainMaster modNotesMaster">
      <pc:chgData name="Kate MacIntyre" userId="387b58bf-a110-4351-8937-0adfc8cb234c" providerId="ADAL" clId="{844BD8EC-EA9B-4ECB-BDA1-8A392BF363EA}" dt="2026-09-08T11:13:53.623" v="819" actId="20577"/>
      <pc:docMkLst>
        <pc:docMk/>
      </pc:docMkLst>
      <pc:sldChg chg="addSp delSp modSp mod">
        <pc:chgData name="Kate MacIntyre" userId="387b58bf-a110-4351-8937-0adfc8cb234c" providerId="ADAL" clId="{844BD8EC-EA9B-4ECB-BDA1-8A392BF363EA}" dt="2026-09-07T16:18:54.089" v="389" actId="1076"/>
        <pc:sldMkLst>
          <pc:docMk/>
          <pc:sldMk cId="169148314" sldId="258"/>
        </pc:sldMkLst>
        <pc:spChg chg="mod">
          <ac:chgData name="Kate MacIntyre" userId="387b58bf-a110-4351-8937-0adfc8cb234c" providerId="ADAL" clId="{844BD8EC-EA9B-4ECB-BDA1-8A392BF363EA}" dt="2026-09-04T16:23:03.771" v="334" actId="1076"/>
          <ac:spMkLst>
            <pc:docMk/>
            <pc:sldMk cId="169148314" sldId="258"/>
            <ac:spMk id="3" creationId="{583DE5AA-245C-3888-07E6-8B90D8217AF0}"/>
          </ac:spMkLst>
        </pc:spChg>
        <pc:spChg chg="mod">
          <ac:chgData name="Kate MacIntyre" userId="387b58bf-a110-4351-8937-0adfc8cb234c" providerId="ADAL" clId="{844BD8EC-EA9B-4ECB-BDA1-8A392BF363EA}" dt="2026-09-04T16:23:01.303" v="333" actId="1076"/>
          <ac:spMkLst>
            <pc:docMk/>
            <pc:sldMk cId="169148314" sldId="258"/>
            <ac:spMk id="5" creationId="{947AFF44-2662-CD4E-9ACD-3BD118D1397D}"/>
          </ac:spMkLst>
        </pc:spChg>
        <pc:spChg chg="mod">
          <ac:chgData name="Kate MacIntyre" userId="387b58bf-a110-4351-8937-0adfc8cb234c" providerId="ADAL" clId="{844BD8EC-EA9B-4ECB-BDA1-8A392BF363EA}" dt="2026-09-04T16:22:43.474" v="325" actId="1076"/>
          <ac:spMkLst>
            <pc:docMk/>
            <pc:sldMk cId="169148314" sldId="258"/>
            <ac:spMk id="6" creationId="{61DA3A03-F766-A84A-8B1D-FF8BE2D02ED8}"/>
          </ac:spMkLst>
        </pc:spChg>
        <pc:picChg chg="add mod">
          <ac:chgData name="Kate MacIntyre" userId="387b58bf-a110-4351-8937-0adfc8cb234c" providerId="ADAL" clId="{844BD8EC-EA9B-4ECB-BDA1-8A392BF363EA}" dt="2026-09-04T16:23:05.552" v="335" actId="1076"/>
          <ac:picMkLst>
            <pc:docMk/>
            <pc:sldMk cId="169148314" sldId="258"/>
            <ac:picMk id="7" creationId="{F8DEA040-5586-EA1C-FA16-138124F5F346}"/>
          </ac:picMkLst>
        </pc:picChg>
        <pc:picChg chg="add mod modCrop">
          <ac:chgData name="Kate MacIntyre" userId="387b58bf-a110-4351-8937-0adfc8cb234c" providerId="ADAL" clId="{844BD8EC-EA9B-4ECB-BDA1-8A392BF363EA}" dt="2026-09-07T16:18:54.089" v="389" actId="1076"/>
          <ac:picMkLst>
            <pc:docMk/>
            <pc:sldMk cId="169148314" sldId="258"/>
            <ac:picMk id="8" creationId="{A4209E19-EE06-A0F5-CCA1-983B302A6C09}"/>
          </ac:picMkLst>
        </pc:picChg>
        <pc:picChg chg="add mod">
          <ac:chgData name="Kate MacIntyre" userId="387b58bf-a110-4351-8937-0adfc8cb234c" providerId="ADAL" clId="{844BD8EC-EA9B-4ECB-BDA1-8A392BF363EA}" dt="2026-09-04T16:22:56.527" v="332" actId="1076"/>
          <ac:picMkLst>
            <pc:docMk/>
            <pc:sldMk cId="169148314" sldId="258"/>
            <ac:picMk id="9" creationId="{7E775C0B-D9F1-8393-00C9-F0FD37BA41A5}"/>
          </ac:picMkLst>
        </pc:picChg>
      </pc:sldChg>
      <pc:sldChg chg="modSp mod">
        <pc:chgData name="Kate MacIntyre" userId="387b58bf-a110-4351-8937-0adfc8cb234c" providerId="ADAL" clId="{844BD8EC-EA9B-4ECB-BDA1-8A392BF363EA}" dt="2026-09-08T06:36:04.906" v="533" actId="20577"/>
        <pc:sldMkLst>
          <pc:docMk/>
          <pc:sldMk cId="956458149" sldId="263"/>
        </pc:sldMkLst>
        <pc:spChg chg="mod">
          <ac:chgData name="Kate MacIntyre" userId="387b58bf-a110-4351-8937-0adfc8cb234c" providerId="ADAL" clId="{844BD8EC-EA9B-4ECB-BDA1-8A392BF363EA}" dt="2026-09-08T06:36:04.906" v="533" actId="20577"/>
          <ac:spMkLst>
            <pc:docMk/>
            <pc:sldMk cId="956458149" sldId="263"/>
            <ac:spMk id="4" creationId="{2DEEA6B0-5E7F-AE43-A9FF-7D64BD23F5AA}"/>
          </ac:spMkLst>
        </pc:spChg>
      </pc:sldChg>
      <pc:sldChg chg="addSp modSp mod">
        <pc:chgData name="Kate MacIntyre" userId="387b58bf-a110-4351-8937-0adfc8cb234c" providerId="ADAL" clId="{844BD8EC-EA9B-4ECB-BDA1-8A392BF363EA}" dt="2026-09-08T06:47:35.139" v="694" actId="122"/>
        <pc:sldMkLst>
          <pc:docMk/>
          <pc:sldMk cId="3551981256" sldId="265"/>
        </pc:sldMkLst>
        <pc:spChg chg="mod">
          <ac:chgData name="Kate MacIntyre" userId="387b58bf-a110-4351-8937-0adfc8cb234c" providerId="ADAL" clId="{844BD8EC-EA9B-4ECB-BDA1-8A392BF363EA}" dt="2026-09-08T06:46:08.586" v="540" actId="27636"/>
          <ac:spMkLst>
            <pc:docMk/>
            <pc:sldMk cId="3551981256" sldId="265"/>
            <ac:spMk id="3" creationId="{F35A0B80-8AAF-814C-A1E9-A3306BE49380}"/>
          </ac:spMkLst>
        </pc:spChg>
        <pc:spChg chg="add mod">
          <ac:chgData name="Kate MacIntyre" userId="387b58bf-a110-4351-8937-0adfc8cb234c" providerId="ADAL" clId="{844BD8EC-EA9B-4ECB-BDA1-8A392BF363EA}" dt="2026-09-08T06:47:35.139" v="694" actId="122"/>
          <ac:spMkLst>
            <pc:docMk/>
            <pc:sldMk cId="3551981256" sldId="265"/>
            <ac:spMk id="4" creationId="{74FE0F62-EC20-62AE-CD68-7AC19BB74C71}"/>
          </ac:spMkLst>
        </pc:spChg>
        <pc:picChg chg="mod">
          <ac:chgData name="Kate MacIntyre" userId="387b58bf-a110-4351-8937-0adfc8cb234c" providerId="ADAL" clId="{844BD8EC-EA9B-4ECB-BDA1-8A392BF363EA}" dt="2026-09-08T06:45:33.402" v="538" actId="1076"/>
          <ac:picMkLst>
            <pc:docMk/>
            <pc:sldMk cId="3551981256" sldId="265"/>
            <ac:picMk id="9" creationId="{077AA422-F501-6D75-FF0B-46CA9A786743}"/>
          </ac:picMkLst>
        </pc:picChg>
        <pc:picChg chg="mod">
          <ac:chgData name="Kate MacIntyre" userId="387b58bf-a110-4351-8937-0adfc8cb234c" providerId="ADAL" clId="{844BD8EC-EA9B-4ECB-BDA1-8A392BF363EA}" dt="2026-09-08T06:46:28.804" v="546" actId="1076"/>
          <ac:picMkLst>
            <pc:docMk/>
            <pc:sldMk cId="3551981256" sldId="265"/>
            <ac:picMk id="7174" creationId="{64836B47-E8CB-8C30-ED6F-07AF00B664D6}"/>
          </ac:picMkLst>
        </pc:picChg>
      </pc:sldChg>
      <pc:sldChg chg="modSp mod">
        <pc:chgData name="Kate MacIntyre" userId="387b58bf-a110-4351-8937-0adfc8cb234c" providerId="ADAL" clId="{844BD8EC-EA9B-4ECB-BDA1-8A392BF363EA}" dt="2026-09-08T11:13:53.623" v="819" actId="20577"/>
        <pc:sldMkLst>
          <pc:docMk/>
          <pc:sldMk cId="112925166" sldId="267"/>
        </pc:sldMkLst>
        <pc:spChg chg="mod">
          <ac:chgData name="Kate MacIntyre" userId="387b58bf-a110-4351-8937-0adfc8cb234c" providerId="ADAL" clId="{844BD8EC-EA9B-4ECB-BDA1-8A392BF363EA}" dt="2026-09-08T11:13:53.623" v="819" actId="20577"/>
          <ac:spMkLst>
            <pc:docMk/>
            <pc:sldMk cId="112925166" sldId="267"/>
            <ac:spMk id="3" creationId="{F35A0B80-8AAF-814C-A1E9-A3306BE49380}"/>
          </ac:spMkLst>
        </pc:spChg>
      </pc:sldChg>
      <pc:sldChg chg="modNotes">
        <pc:chgData name="Kate MacIntyre" userId="387b58bf-a110-4351-8937-0adfc8cb234c" providerId="ADAL" clId="{844BD8EC-EA9B-4ECB-BDA1-8A392BF363EA}" dt="2026-09-07T16:13:33.356" v="382"/>
        <pc:sldMkLst>
          <pc:docMk/>
          <pc:sldMk cId="0" sldId="274"/>
        </pc:sldMkLst>
      </pc:sldChg>
      <pc:sldChg chg="addSp delSp modSp mod modNotes">
        <pc:chgData name="Kate MacIntyre" userId="387b58bf-a110-4351-8937-0adfc8cb234c" providerId="ADAL" clId="{844BD8EC-EA9B-4ECB-BDA1-8A392BF363EA}" dt="2026-09-08T11:13:02.660" v="790" actId="478"/>
        <pc:sldMkLst>
          <pc:docMk/>
          <pc:sldMk cId="0" sldId="275"/>
        </pc:sldMkLst>
        <pc:spChg chg="add del mod">
          <ac:chgData name="Kate MacIntyre" userId="387b58bf-a110-4351-8937-0adfc8cb234c" providerId="ADAL" clId="{844BD8EC-EA9B-4ECB-BDA1-8A392BF363EA}" dt="2026-09-08T11:13:02.660" v="790" actId="478"/>
          <ac:spMkLst>
            <pc:docMk/>
            <pc:sldMk cId="0" sldId="275"/>
            <ac:spMk id="3" creationId="{DF675B72-779F-D6FA-640C-504E5A1AA0A0}"/>
          </ac:spMkLst>
        </pc:spChg>
      </pc:sldChg>
      <pc:sldChg chg="modSp mod">
        <pc:chgData name="Kate MacIntyre" userId="387b58bf-a110-4351-8937-0adfc8cb234c" providerId="ADAL" clId="{844BD8EC-EA9B-4ECB-BDA1-8A392BF363EA}" dt="2026-09-08T06:37:42.988" v="537" actId="20577"/>
        <pc:sldMkLst>
          <pc:docMk/>
          <pc:sldMk cId="3564919336" sldId="296"/>
        </pc:sldMkLst>
        <pc:spChg chg="mod">
          <ac:chgData name="Kate MacIntyre" userId="387b58bf-a110-4351-8937-0adfc8cb234c" providerId="ADAL" clId="{844BD8EC-EA9B-4ECB-BDA1-8A392BF363EA}" dt="2026-09-08T06:37:42.988" v="537" actId="20577"/>
          <ac:spMkLst>
            <pc:docMk/>
            <pc:sldMk cId="3564919336" sldId="296"/>
            <ac:spMk id="17" creationId="{4BE0E261-B56C-2AAF-3AE6-13E9ACAB6EB2}"/>
          </ac:spMkLst>
        </pc:spChg>
      </pc:sldChg>
      <pc:sldChg chg="addSp delSp modSp mod">
        <pc:chgData name="Kate MacIntyre" userId="387b58bf-a110-4351-8937-0adfc8cb234c" providerId="ADAL" clId="{844BD8EC-EA9B-4ECB-BDA1-8A392BF363EA}" dt="2026-09-07T11:36:39.303" v="373" actId="20577"/>
        <pc:sldMkLst>
          <pc:docMk/>
          <pc:sldMk cId="3142855608" sldId="298"/>
        </pc:sldMkLst>
        <pc:spChg chg="mod">
          <ac:chgData name="Kate MacIntyre" userId="387b58bf-a110-4351-8937-0adfc8cb234c" providerId="ADAL" clId="{844BD8EC-EA9B-4ECB-BDA1-8A392BF363EA}" dt="2026-09-07T11:36:39.303" v="373" actId="20577"/>
          <ac:spMkLst>
            <pc:docMk/>
            <pc:sldMk cId="3142855608" sldId="298"/>
            <ac:spMk id="2" creationId="{11815B88-59F8-6E4A-9669-8C91F9025E2C}"/>
          </ac:spMkLst>
        </pc:spChg>
        <pc:picChg chg="add mod">
          <ac:chgData name="Kate MacIntyre" userId="387b58bf-a110-4351-8937-0adfc8cb234c" providerId="ADAL" clId="{844BD8EC-EA9B-4ECB-BDA1-8A392BF363EA}" dt="2026-09-04T16:17:42.974" v="314" actId="1076"/>
          <ac:picMkLst>
            <pc:docMk/>
            <pc:sldMk cId="3142855608" sldId="298"/>
            <ac:picMk id="11" creationId="{E814B402-AFC0-BA76-EFBB-0E7511301629}"/>
          </ac:picMkLst>
        </pc:picChg>
      </pc:sldChg>
      <pc:sldChg chg="modSp mod">
        <pc:chgData name="Kate MacIntyre" userId="387b58bf-a110-4351-8937-0adfc8cb234c" providerId="ADAL" clId="{844BD8EC-EA9B-4ECB-BDA1-8A392BF363EA}" dt="2026-09-08T06:35:06.712" v="495" actId="1076"/>
        <pc:sldMkLst>
          <pc:docMk/>
          <pc:sldMk cId="3887608781" sldId="300"/>
        </pc:sldMkLst>
        <pc:spChg chg="mod">
          <ac:chgData name="Kate MacIntyre" userId="387b58bf-a110-4351-8937-0adfc8cb234c" providerId="ADAL" clId="{844BD8EC-EA9B-4ECB-BDA1-8A392BF363EA}" dt="2026-09-08T06:35:06.712" v="495" actId="1076"/>
          <ac:spMkLst>
            <pc:docMk/>
            <pc:sldMk cId="3887608781" sldId="300"/>
            <ac:spMk id="5" creationId="{7861DC6B-0367-EC1D-F727-23F652447C9C}"/>
          </ac:spMkLst>
        </pc:spChg>
        <pc:picChg chg="mod">
          <ac:chgData name="Kate MacIntyre" userId="387b58bf-a110-4351-8937-0adfc8cb234c" providerId="ADAL" clId="{844BD8EC-EA9B-4ECB-BDA1-8A392BF363EA}" dt="2026-09-08T06:27:12.062" v="391" actId="1076"/>
          <ac:picMkLst>
            <pc:docMk/>
            <pc:sldMk cId="3887608781" sldId="300"/>
            <ac:picMk id="7" creationId="{5FDD5E44-A048-232D-4CFC-28495862C319}"/>
          </ac:picMkLst>
        </pc:picChg>
      </pc:sldChg>
      <pc:sldChg chg="modNotes">
        <pc:chgData name="Kate MacIntyre" userId="387b58bf-a110-4351-8937-0adfc8cb234c" providerId="ADAL" clId="{844BD8EC-EA9B-4ECB-BDA1-8A392BF363EA}" dt="2026-09-07T16:13:33.356" v="382"/>
        <pc:sldMkLst>
          <pc:docMk/>
          <pc:sldMk cId="2492480533" sldId="307"/>
        </pc:sldMkLst>
      </pc:sldChg>
      <pc:sldChg chg="addSp delSp modSp mod modNotes">
        <pc:chgData name="Kate MacIntyre" userId="387b58bf-a110-4351-8937-0adfc8cb234c" providerId="ADAL" clId="{844BD8EC-EA9B-4ECB-BDA1-8A392BF363EA}" dt="2026-09-08T06:52:26.383" v="705" actId="1076"/>
        <pc:sldMkLst>
          <pc:docMk/>
          <pc:sldMk cId="385783712" sldId="308"/>
        </pc:sldMkLst>
        <pc:spChg chg="mod">
          <ac:chgData name="Kate MacIntyre" userId="387b58bf-a110-4351-8937-0adfc8cb234c" providerId="ADAL" clId="{844BD8EC-EA9B-4ECB-BDA1-8A392BF363EA}" dt="2026-09-08T06:51:42.448" v="697" actId="1076"/>
          <ac:spMkLst>
            <pc:docMk/>
            <pc:sldMk cId="385783712" sldId="308"/>
            <ac:spMk id="2" creationId="{7FA2F5A4-63A9-2210-D7C2-D0C95502FC3E}"/>
          </ac:spMkLst>
        </pc:spChg>
        <pc:spChg chg="mod">
          <ac:chgData name="Kate MacIntyre" userId="387b58bf-a110-4351-8937-0adfc8cb234c" providerId="ADAL" clId="{844BD8EC-EA9B-4ECB-BDA1-8A392BF363EA}" dt="2026-09-08T06:52:26.383" v="705" actId="1076"/>
          <ac:spMkLst>
            <pc:docMk/>
            <pc:sldMk cId="385783712" sldId="308"/>
            <ac:spMk id="3" creationId="{0DA69251-2BC8-6F2C-7DE8-DCF441CA8931}"/>
          </ac:spMkLst>
        </pc:spChg>
        <pc:spChg chg="mod">
          <ac:chgData name="Kate MacIntyre" userId="387b58bf-a110-4351-8937-0adfc8cb234c" providerId="ADAL" clId="{844BD8EC-EA9B-4ECB-BDA1-8A392BF363EA}" dt="2026-09-08T06:52:08.065" v="702" actId="1076"/>
          <ac:spMkLst>
            <pc:docMk/>
            <pc:sldMk cId="385783712" sldId="308"/>
            <ac:spMk id="4" creationId="{61A179B2-47E8-8EA2-0C9A-02277B57893F}"/>
          </ac:spMkLst>
        </pc:spChg>
        <pc:spChg chg="mod">
          <ac:chgData name="Kate MacIntyre" userId="387b58bf-a110-4351-8937-0adfc8cb234c" providerId="ADAL" clId="{844BD8EC-EA9B-4ECB-BDA1-8A392BF363EA}" dt="2026-09-08T06:52:02.768" v="701" actId="1076"/>
          <ac:spMkLst>
            <pc:docMk/>
            <pc:sldMk cId="385783712" sldId="308"/>
            <ac:spMk id="5" creationId="{7C576EE1-B4B5-8D63-FD65-48ACEB04C2E2}"/>
          </ac:spMkLst>
        </pc:spChg>
        <pc:spChg chg="add del mod">
          <ac:chgData name="Kate MacIntyre" userId="387b58bf-a110-4351-8937-0adfc8cb234c" providerId="ADAL" clId="{844BD8EC-EA9B-4ECB-BDA1-8A392BF363EA}" dt="2026-09-08T06:51:30.130" v="696" actId="478"/>
          <ac:spMkLst>
            <pc:docMk/>
            <pc:sldMk cId="385783712" sldId="308"/>
            <ac:spMk id="9" creationId="{88F0AA3B-9C05-CDC2-6B8B-CDBADACA58FA}"/>
          </ac:spMkLst>
        </pc:spChg>
        <pc:spChg chg="del">
          <ac:chgData name="Kate MacIntyre" userId="387b58bf-a110-4351-8937-0adfc8cb234c" providerId="ADAL" clId="{844BD8EC-EA9B-4ECB-BDA1-8A392BF363EA}" dt="2026-09-08T06:51:26.440" v="695" actId="478"/>
          <ac:spMkLst>
            <pc:docMk/>
            <pc:sldMk cId="385783712" sldId="308"/>
            <ac:spMk id="380" creationId="{00000000-0000-0000-0000-000000000000}"/>
          </ac:spMkLst>
        </pc:spChg>
        <pc:picChg chg="mod">
          <ac:chgData name="Kate MacIntyre" userId="387b58bf-a110-4351-8937-0adfc8cb234c" providerId="ADAL" clId="{844BD8EC-EA9B-4ECB-BDA1-8A392BF363EA}" dt="2026-09-08T06:51:58.061" v="700" actId="1076"/>
          <ac:picMkLst>
            <pc:docMk/>
            <pc:sldMk cId="385783712" sldId="308"/>
            <ac:picMk id="6" creationId="{FA41F48A-C326-A558-2FCD-9EFD8A7613B4}"/>
          </ac:picMkLst>
        </pc:picChg>
        <pc:picChg chg="mod">
          <ac:chgData name="Kate MacIntyre" userId="387b58bf-a110-4351-8937-0adfc8cb234c" providerId="ADAL" clId="{844BD8EC-EA9B-4ECB-BDA1-8A392BF363EA}" dt="2026-09-08T06:52:11.910" v="703" actId="1076"/>
          <ac:picMkLst>
            <pc:docMk/>
            <pc:sldMk cId="385783712" sldId="308"/>
            <ac:picMk id="7" creationId="{431B4F8F-A79F-79B2-4FAE-3C47EF285656}"/>
          </ac:picMkLst>
        </pc:picChg>
      </pc:sldChg>
      <pc:sldChg chg="modSp mod">
        <pc:chgData name="Kate MacIntyre" userId="387b58bf-a110-4351-8937-0adfc8cb234c" providerId="ADAL" clId="{844BD8EC-EA9B-4ECB-BDA1-8A392BF363EA}" dt="2026-09-08T06:53:45.633" v="738" actId="20577"/>
        <pc:sldMkLst>
          <pc:docMk/>
          <pc:sldMk cId="1767868304" sldId="309"/>
        </pc:sldMkLst>
        <pc:spChg chg="mod">
          <ac:chgData name="Kate MacIntyre" userId="387b58bf-a110-4351-8937-0adfc8cb234c" providerId="ADAL" clId="{844BD8EC-EA9B-4ECB-BDA1-8A392BF363EA}" dt="2026-09-08T06:53:45.633" v="738" actId="20577"/>
          <ac:spMkLst>
            <pc:docMk/>
            <pc:sldMk cId="1767868304" sldId="309"/>
            <ac:spMk id="3" creationId="{D50B53FD-1DEE-AAC0-444B-7D7AA529F06F}"/>
          </ac:spMkLst>
        </pc:spChg>
      </pc:sldChg>
      <pc:sldChg chg="modSp del mod">
        <pc:chgData name="Kate MacIntyre" userId="387b58bf-a110-4351-8937-0adfc8cb234c" providerId="ADAL" clId="{844BD8EC-EA9B-4ECB-BDA1-8A392BF363EA}" dt="2026-09-08T06:55:08" v="749" actId="47"/>
        <pc:sldMkLst>
          <pc:docMk/>
          <pc:sldMk cId="3341936270" sldId="313"/>
        </pc:sldMkLst>
        <pc:picChg chg="mod">
          <ac:chgData name="Kate MacIntyre" userId="387b58bf-a110-4351-8937-0adfc8cb234c" providerId="ADAL" clId="{844BD8EC-EA9B-4ECB-BDA1-8A392BF363EA}" dt="2026-09-08T06:54:34.288" v="741" actId="14100"/>
          <ac:picMkLst>
            <pc:docMk/>
            <pc:sldMk cId="3341936270" sldId="313"/>
            <ac:picMk id="9" creationId="{63996B72-42B8-E21F-477C-5E3045493D1E}"/>
          </ac:picMkLst>
        </pc:picChg>
      </pc:sldChg>
      <pc:sldChg chg="addSp modSp mod">
        <pc:chgData name="Kate MacIntyre" userId="387b58bf-a110-4351-8937-0adfc8cb234c" providerId="ADAL" clId="{844BD8EC-EA9B-4ECB-BDA1-8A392BF363EA}" dt="2026-09-08T06:54:51.514" v="748" actId="1076"/>
        <pc:sldMkLst>
          <pc:docMk/>
          <pc:sldMk cId="1289971979" sldId="321"/>
        </pc:sldMkLst>
        <pc:picChg chg="mod">
          <ac:chgData name="Kate MacIntyre" userId="387b58bf-a110-4351-8937-0adfc8cb234c" providerId="ADAL" clId="{844BD8EC-EA9B-4ECB-BDA1-8A392BF363EA}" dt="2026-09-08T06:54:21.629" v="740" actId="1076"/>
          <ac:picMkLst>
            <pc:docMk/>
            <pc:sldMk cId="1289971979" sldId="321"/>
            <ac:picMk id="4" creationId="{E614B2F5-4F46-1BC0-7264-ED9D8F442020}"/>
          </ac:picMkLst>
        </pc:picChg>
        <pc:picChg chg="add mod">
          <ac:chgData name="Kate MacIntyre" userId="387b58bf-a110-4351-8937-0adfc8cb234c" providerId="ADAL" clId="{844BD8EC-EA9B-4ECB-BDA1-8A392BF363EA}" dt="2026-09-08T06:54:51.514" v="748" actId="1076"/>
          <ac:picMkLst>
            <pc:docMk/>
            <pc:sldMk cId="1289971979" sldId="321"/>
            <ac:picMk id="6" creationId="{DD4F0E94-437A-308F-CB5C-252B1B4789CC}"/>
          </ac:picMkLst>
        </pc:picChg>
        <pc:picChg chg="mod">
          <ac:chgData name="Kate MacIntyre" userId="387b58bf-a110-4351-8937-0adfc8cb234c" providerId="ADAL" clId="{844BD8EC-EA9B-4ECB-BDA1-8A392BF363EA}" dt="2026-09-08T06:54:42.610" v="742" actId="1076"/>
          <ac:picMkLst>
            <pc:docMk/>
            <pc:sldMk cId="1289971979" sldId="321"/>
            <ac:picMk id="15" creationId="{4948161F-387F-8364-C6E5-8C8C3214D93A}"/>
          </ac:picMkLst>
        </pc:picChg>
      </pc:sldChg>
      <pc:sldChg chg="add del">
        <pc:chgData name="Kate MacIntyre" userId="387b58bf-a110-4351-8937-0adfc8cb234c" providerId="ADAL" clId="{844BD8EC-EA9B-4ECB-BDA1-8A392BF363EA}" dt="2026-09-07T11:35:48.006" v="358" actId="47"/>
        <pc:sldMkLst>
          <pc:docMk/>
          <pc:sldMk cId="0" sldId="322"/>
        </pc:sldMkLst>
      </pc:sldChg>
      <pc:sldChg chg="addSp delSp modSp add mod">
        <pc:chgData name="Kate MacIntyre" userId="387b58bf-a110-4351-8937-0adfc8cb234c" providerId="ADAL" clId="{844BD8EC-EA9B-4ECB-BDA1-8A392BF363EA}" dt="2026-09-07T11:35:37.497" v="357"/>
        <pc:sldMkLst>
          <pc:docMk/>
          <pc:sldMk cId="3663673864" sldId="323"/>
        </pc:sldMkLst>
        <pc:spChg chg="del mod">
          <ac:chgData name="Kate MacIntyre" userId="387b58bf-a110-4351-8937-0adfc8cb234c" providerId="ADAL" clId="{844BD8EC-EA9B-4ECB-BDA1-8A392BF363EA}" dt="2026-09-07T11:35:04.006" v="354" actId="478"/>
          <ac:spMkLst>
            <pc:docMk/>
            <pc:sldMk cId="3663673864" sldId="323"/>
            <ac:spMk id="2" creationId="{F647D4E3-61EF-3BBC-2BD4-508CB7F91CDE}"/>
          </ac:spMkLst>
        </pc:spChg>
        <pc:spChg chg="del">
          <ac:chgData name="Kate MacIntyre" userId="387b58bf-a110-4351-8937-0adfc8cb234c" providerId="ADAL" clId="{844BD8EC-EA9B-4ECB-BDA1-8A392BF363EA}" dt="2026-09-07T11:35:06.603" v="355" actId="478"/>
          <ac:spMkLst>
            <pc:docMk/>
            <pc:sldMk cId="3663673864" sldId="323"/>
            <ac:spMk id="3" creationId="{B3C98FD2-AFE0-9022-9364-85102FCC4F5A}"/>
          </ac:spMkLst>
        </pc:spChg>
        <pc:spChg chg="add del mod">
          <ac:chgData name="Kate MacIntyre" userId="387b58bf-a110-4351-8937-0adfc8cb234c" providerId="ADAL" clId="{844BD8EC-EA9B-4ECB-BDA1-8A392BF363EA}" dt="2026-09-07T11:35:06.603" v="355" actId="478"/>
          <ac:spMkLst>
            <pc:docMk/>
            <pc:sldMk cId="3663673864" sldId="323"/>
            <ac:spMk id="5" creationId="{421EA1E2-CAF0-4DA2-75B2-4580EDB8AE37}"/>
          </ac:spMkLst>
        </pc:spChg>
        <pc:spChg chg="add del mod">
          <ac:chgData name="Kate MacIntyre" userId="387b58bf-a110-4351-8937-0adfc8cb234c" providerId="ADAL" clId="{844BD8EC-EA9B-4ECB-BDA1-8A392BF363EA}" dt="2026-09-07T11:35:09.181" v="356" actId="478"/>
          <ac:spMkLst>
            <pc:docMk/>
            <pc:sldMk cId="3663673864" sldId="323"/>
            <ac:spMk id="7" creationId="{3078C8B6-35C8-D200-6B1F-C54CC238571A}"/>
          </ac:spMkLst>
        </pc:spChg>
        <pc:spChg chg="add mod">
          <ac:chgData name="Kate MacIntyre" userId="387b58bf-a110-4351-8937-0adfc8cb234c" providerId="ADAL" clId="{844BD8EC-EA9B-4ECB-BDA1-8A392BF363EA}" dt="2026-09-07T11:35:37.497" v="357"/>
          <ac:spMkLst>
            <pc:docMk/>
            <pc:sldMk cId="3663673864" sldId="323"/>
            <ac:spMk id="10" creationId="{C8223AA2-DAF5-4D51-A517-52E56E3FB95F}"/>
          </ac:spMkLst>
        </pc:spChg>
        <pc:spChg chg="add mod">
          <ac:chgData name="Kate MacIntyre" userId="387b58bf-a110-4351-8937-0adfc8cb234c" providerId="ADAL" clId="{844BD8EC-EA9B-4ECB-BDA1-8A392BF363EA}" dt="2026-09-07T11:35:37.497" v="357"/>
          <ac:spMkLst>
            <pc:docMk/>
            <pc:sldMk cId="3663673864" sldId="323"/>
            <ac:spMk id="17" creationId="{5C7C9E13-82C7-CF78-3168-0B2DF73B6008}"/>
          </ac:spMkLst>
        </pc:spChg>
        <pc:spChg chg="add mod">
          <ac:chgData name="Kate MacIntyre" userId="387b58bf-a110-4351-8937-0adfc8cb234c" providerId="ADAL" clId="{844BD8EC-EA9B-4ECB-BDA1-8A392BF363EA}" dt="2026-09-07T11:35:37.497" v="357"/>
          <ac:spMkLst>
            <pc:docMk/>
            <pc:sldMk cId="3663673864" sldId="323"/>
            <ac:spMk id="18" creationId="{F1B2E9E1-582B-4B61-DBAD-2DB70BCE0B18}"/>
          </ac:spMkLst>
        </pc:spChg>
        <pc:spChg chg="add mod">
          <ac:chgData name="Kate MacIntyre" userId="387b58bf-a110-4351-8937-0adfc8cb234c" providerId="ADAL" clId="{844BD8EC-EA9B-4ECB-BDA1-8A392BF363EA}" dt="2026-09-07T11:35:37.497" v="357"/>
          <ac:spMkLst>
            <pc:docMk/>
            <pc:sldMk cId="3663673864" sldId="323"/>
            <ac:spMk id="21" creationId="{12AE2688-99C1-2D5D-F8D3-61D459FA3709}"/>
          </ac:spMkLst>
        </pc:spChg>
        <pc:spChg chg="add mod">
          <ac:chgData name="Kate MacIntyre" userId="387b58bf-a110-4351-8937-0adfc8cb234c" providerId="ADAL" clId="{844BD8EC-EA9B-4ECB-BDA1-8A392BF363EA}" dt="2026-09-07T11:35:37.497" v="357"/>
          <ac:spMkLst>
            <pc:docMk/>
            <pc:sldMk cId="3663673864" sldId="323"/>
            <ac:spMk id="22" creationId="{5D2F3CA8-C2E8-F1D7-C960-867AA1EBCC59}"/>
          </ac:spMkLst>
        </pc:spChg>
        <pc:spChg chg="add mod">
          <ac:chgData name="Kate MacIntyre" userId="387b58bf-a110-4351-8937-0adfc8cb234c" providerId="ADAL" clId="{844BD8EC-EA9B-4ECB-BDA1-8A392BF363EA}" dt="2026-09-07T11:35:37.497" v="357"/>
          <ac:spMkLst>
            <pc:docMk/>
            <pc:sldMk cId="3663673864" sldId="323"/>
            <ac:spMk id="25" creationId="{40BF862B-EA63-E526-EC97-6368B6601520}"/>
          </ac:spMkLst>
        </pc:spChg>
        <pc:spChg chg="add mod">
          <ac:chgData name="Kate MacIntyre" userId="387b58bf-a110-4351-8937-0adfc8cb234c" providerId="ADAL" clId="{844BD8EC-EA9B-4ECB-BDA1-8A392BF363EA}" dt="2026-09-07T11:35:37.497" v="357"/>
          <ac:spMkLst>
            <pc:docMk/>
            <pc:sldMk cId="3663673864" sldId="323"/>
            <ac:spMk id="26" creationId="{5758CC8D-B713-CE36-B172-1B6C2AF15389}"/>
          </ac:spMkLst>
        </pc:spChg>
        <pc:spChg chg="add mod">
          <ac:chgData name="Kate MacIntyre" userId="387b58bf-a110-4351-8937-0adfc8cb234c" providerId="ADAL" clId="{844BD8EC-EA9B-4ECB-BDA1-8A392BF363EA}" dt="2026-09-07T11:35:37.497" v="357"/>
          <ac:spMkLst>
            <pc:docMk/>
            <pc:sldMk cId="3663673864" sldId="323"/>
            <ac:spMk id="27" creationId="{78BA0F24-9D89-1E92-B2EC-ADB364555DC7}"/>
          </ac:spMkLst>
        </pc:spChg>
        <pc:spChg chg="add mod">
          <ac:chgData name="Kate MacIntyre" userId="387b58bf-a110-4351-8937-0adfc8cb234c" providerId="ADAL" clId="{844BD8EC-EA9B-4ECB-BDA1-8A392BF363EA}" dt="2026-09-07T11:35:37.497" v="357"/>
          <ac:spMkLst>
            <pc:docMk/>
            <pc:sldMk cId="3663673864" sldId="323"/>
            <ac:spMk id="29" creationId="{44368AD0-EC0C-FA6C-7CAF-B86F1A7B7A04}"/>
          </ac:spMkLst>
        </pc:spChg>
        <pc:spChg chg="add mod">
          <ac:chgData name="Kate MacIntyre" userId="387b58bf-a110-4351-8937-0adfc8cb234c" providerId="ADAL" clId="{844BD8EC-EA9B-4ECB-BDA1-8A392BF363EA}" dt="2026-09-07T11:35:37.497" v="357"/>
          <ac:spMkLst>
            <pc:docMk/>
            <pc:sldMk cId="3663673864" sldId="323"/>
            <ac:spMk id="30" creationId="{0AB97ED5-5F23-25AD-BDD4-167879EAA0FE}"/>
          </ac:spMkLst>
        </pc:spChg>
        <pc:picChg chg="del">
          <ac:chgData name="Kate MacIntyre" userId="387b58bf-a110-4351-8937-0adfc8cb234c" providerId="ADAL" clId="{844BD8EC-EA9B-4ECB-BDA1-8A392BF363EA}" dt="2026-09-07T11:34:41.325" v="338" actId="478"/>
          <ac:picMkLst>
            <pc:docMk/>
            <pc:sldMk cId="3663673864" sldId="323"/>
            <ac:picMk id="3074" creationId="{1AD73ACB-35FF-6B8E-FBE7-609C0D5F9ECE}"/>
          </ac:picMkLst>
        </pc:picChg>
      </pc:sldChg>
      <pc:sldMasterChg chg="del delSldLayout">
        <pc:chgData name="Kate MacIntyre" userId="387b58bf-a110-4351-8937-0adfc8cb234c" providerId="ADAL" clId="{844BD8EC-EA9B-4ECB-BDA1-8A392BF363EA}" dt="2026-09-07T11:35:48.006" v="358" actId="47"/>
        <pc:sldMasterMkLst>
          <pc:docMk/>
          <pc:sldMasterMk cId="437182225" sldId="2147483726"/>
        </pc:sldMasterMkLst>
        <pc:sldLayoutChg chg="del">
          <pc:chgData name="Kate MacIntyre" userId="387b58bf-a110-4351-8937-0adfc8cb234c" providerId="ADAL" clId="{844BD8EC-EA9B-4ECB-BDA1-8A392BF363EA}" dt="2026-09-07T11:35:48.006" v="358" actId="47"/>
          <pc:sldLayoutMkLst>
            <pc:docMk/>
            <pc:sldMasterMk cId="437182225" sldId="2147483726"/>
            <pc:sldLayoutMk cId="3777591329" sldId="214748372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GB"/>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3745394C-DBEF-45D6-8A5D-C74C97B4B6E4}" type="datetimeFigureOut">
              <a:rPr lang="en-GB" smtClean="0"/>
              <a:t>09/09/2026</a:t>
            </a:fld>
            <a:endParaRPr lang="en-GB"/>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GB"/>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GB"/>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0A8CECD1-2895-4DDA-AB37-9ECCD79F0364}" type="slidenum">
              <a:rPr lang="en-GB" smtClean="0"/>
              <a:t>‹#›</a:t>
            </a:fld>
            <a:endParaRPr lang="en-GB"/>
          </a:p>
        </p:txBody>
      </p:sp>
    </p:spTree>
    <p:extLst>
      <p:ext uri="{BB962C8B-B14F-4D97-AF65-F5344CB8AC3E}">
        <p14:creationId xmlns:p14="http://schemas.microsoft.com/office/powerpoint/2010/main" val="1691743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95008" y="4387136"/>
            <a:ext cx="5560060" cy="4156234"/>
          </a:xfrm>
          <a:prstGeom prst="rect">
            <a:avLst/>
          </a:prstGeom>
        </p:spPr>
        <p:txBody>
          <a:bodyPr spcFirstLastPara="1" wrap="square" lIns="92476" tIns="92476" rIns="92476" bIns="92476" anchor="t" anchorCtr="0">
            <a:noAutofit/>
          </a:bodyPr>
          <a:lstStyle/>
          <a:p>
            <a:endParaRPr/>
          </a:p>
        </p:txBody>
      </p:sp>
      <p:sp>
        <p:nvSpPr>
          <p:cNvPr id="377" name="Google Shape;377;p19:notes"/>
          <p:cNvSpPr>
            <a:spLocks noGrp="1" noRot="1" noChangeAspect="1"/>
          </p:cNvSpPr>
          <p:nvPr>
            <p:ph type="sldImg" idx="2"/>
          </p:nvPr>
        </p:nvSpPr>
        <p:spPr>
          <a:xfrm>
            <a:off x="395288" y="692150"/>
            <a:ext cx="6159500"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95008" y="4387136"/>
            <a:ext cx="5560060" cy="4156234"/>
          </a:xfrm>
          <a:prstGeom prst="rect">
            <a:avLst/>
          </a:prstGeom>
        </p:spPr>
        <p:txBody>
          <a:bodyPr spcFirstLastPara="1" wrap="square" lIns="92476" tIns="92476" rIns="92476" bIns="92476" anchor="t" anchorCtr="0">
            <a:noAutofit/>
          </a:bodyPr>
          <a:lstStyle/>
          <a:p>
            <a:endParaRPr/>
          </a:p>
        </p:txBody>
      </p:sp>
      <p:sp>
        <p:nvSpPr>
          <p:cNvPr id="377" name="Google Shape;377;p19:notes"/>
          <p:cNvSpPr>
            <a:spLocks noGrp="1" noRot="1" noChangeAspect="1"/>
          </p:cNvSpPr>
          <p:nvPr>
            <p:ph type="sldImg" idx="2"/>
          </p:nvPr>
        </p:nvSpPr>
        <p:spPr>
          <a:xfrm>
            <a:off x="395288" y="692150"/>
            <a:ext cx="6159500"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652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95008" y="4387136"/>
            <a:ext cx="5560060" cy="4156234"/>
          </a:xfrm>
          <a:prstGeom prst="rect">
            <a:avLst/>
          </a:prstGeom>
        </p:spPr>
        <p:txBody>
          <a:bodyPr spcFirstLastPara="1" wrap="square" lIns="92476" tIns="92476" rIns="92476" bIns="92476" anchor="t" anchorCtr="0">
            <a:noAutofit/>
          </a:bodyPr>
          <a:lstStyle/>
          <a:p>
            <a:endParaRPr/>
          </a:p>
        </p:txBody>
      </p:sp>
      <p:sp>
        <p:nvSpPr>
          <p:cNvPr id="377" name="Google Shape;377;p19:notes"/>
          <p:cNvSpPr>
            <a:spLocks noGrp="1" noRot="1" noChangeAspect="1"/>
          </p:cNvSpPr>
          <p:nvPr>
            <p:ph type="sldImg" idx="2"/>
          </p:nvPr>
        </p:nvSpPr>
        <p:spPr>
          <a:xfrm>
            <a:off x="395288" y="692150"/>
            <a:ext cx="6159500"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6260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0:notes"/>
          <p:cNvSpPr txBox="1">
            <a:spLocks noGrp="1"/>
          </p:cNvSpPr>
          <p:nvPr>
            <p:ph type="body" idx="1"/>
          </p:nvPr>
        </p:nvSpPr>
        <p:spPr>
          <a:xfrm>
            <a:off x="695008" y="4387136"/>
            <a:ext cx="5560060" cy="4156234"/>
          </a:xfrm>
          <a:prstGeom prst="rect">
            <a:avLst/>
          </a:prstGeom>
        </p:spPr>
        <p:txBody>
          <a:bodyPr spcFirstLastPara="1" wrap="square" lIns="92476" tIns="92476" rIns="92476" bIns="92476" anchor="t" anchorCtr="0">
            <a:noAutofit/>
          </a:bodyPr>
          <a:lstStyle/>
          <a:p>
            <a:endParaRPr/>
          </a:p>
        </p:txBody>
      </p:sp>
      <p:sp>
        <p:nvSpPr>
          <p:cNvPr id="385" name="Google Shape;385;p20:notes"/>
          <p:cNvSpPr>
            <a:spLocks noGrp="1" noRot="1" noChangeAspect="1"/>
          </p:cNvSpPr>
          <p:nvPr>
            <p:ph type="sldImg" idx="2"/>
          </p:nvPr>
        </p:nvSpPr>
        <p:spPr>
          <a:xfrm>
            <a:off x="395288" y="692150"/>
            <a:ext cx="6159500"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GB"/>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GB"/>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9/9/2026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21908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5663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23601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3524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9/9/2026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053919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5875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6645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95222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3586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9/9/2026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754291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9/9/2026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922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GB"/>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GB"/>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9/9/2026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43150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14" r:id="rId4"/>
    <p:sldLayoutId id="2147483715" r:id="rId5"/>
    <p:sldLayoutId id="2147483721" r:id="rId6"/>
    <p:sldLayoutId id="2147483716" r:id="rId7"/>
    <p:sldLayoutId id="2147483717" r:id="rId8"/>
    <p:sldLayoutId id="2147483718" r:id="rId9"/>
    <p:sldLayoutId id="2147483719" r:id="rId10"/>
    <p:sldLayoutId id="2147483720" r:id="rId11"/>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4.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hyperlink" Target="https://www.henburyview.dorset.sch.uk/page/?title=Writing&amp;pid=93&amp;action=saved" TargetMode="Externa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4.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29.xml.rels><?xml version="1.0" encoding="UTF-8" standalone="yes"?>
<Relationships xmlns="http://schemas.openxmlformats.org/package/2006/relationships"><Relationship Id="rId8" Type="http://schemas.openxmlformats.org/officeDocument/2006/relationships/image" Target="../media/image87.png"/><Relationship Id="rId3" Type="http://schemas.microsoft.com/office/2007/relationships/hdphoto" Target="../media/hdphoto4.wdp"/><Relationship Id="rId7" Type="http://schemas.openxmlformats.org/officeDocument/2006/relationships/image" Target="../media/image19.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6.png"/><Relationship Id="rId11" Type="http://schemas.openxmlformats.org/officeDocument/2006/relationships/image" Target="../media/image17.png"/><Relationship Id="rId5" Type="http://schemas.microsoft.com/office/2007/relationships/hdphoto" Target="../media/hdphoto5.wdp"/><Relationship Id="rId10" Type="http://schemas.openxmlformats.org/officeDocument/2006/relationships/image" Target="../media/image89.png"/><Relationship Id="rId4" Type="http://schemas.openxmlformats.org/officeDocument/2006/relationships/image" Target="../media/image85.png"/><Relationship Id="rId9" Type="http://schemas.openxmlformats.org/officeDocument/2006/relationships/image" Target="../media/image88.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png"/></Relationships>
</file>

<file path=ppt/slides/_rels/slide32.xml.rels><?xml version="1.0" encoding="UTF-8" standalone="yes"?>
<Relationships xmlns="http://schemas.openxmlformats.org/package/2006/relationships"><Relationship Id="rId3" Type="http://schemas.openxmlformats.org/officeDocument/2006/relationships/hyperlink" Target="mailto:office@henburyview.dorset.sch.uk" TargetMode="External"/><Relationship Id="rId2" Type="http://schemas.openxmlformats.org/officeDocument/2006/relationships/hyperlink" Target="https://www.henburyview.dorset.sch.uk/page/?title=Year+1&amp;pid=30" TargetMode="External"/><Relationship Id="rId1" Type="http://schemas.openxmlformats.org/officeDocument/2006/relationships/slideLayout" Target="../slideLayouts/slideLayout2.xml"/><Relationship Id="rId4" Type="http://schemas.openxmlformats.org/officeDocument/2006/relationships/hyperlink" Target="mailto:year1@henburyview.dorset.sch.uk"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hyperlink" Target="https://www.oxfordowl.co.uk/for-home/find-a-book/library-page/?view=image&amp;query=&amp;type=book&amp;age_group=&amp;level=&amp;level_select=&amp;book_type=&amp;series=" TargetMode="External"/><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DC0967-ECFB-46A2-ADEB-01374F3D3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07" y="0"/>
            <a:ext cx="121920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533173E3-A708-4A63-AB1F-6729F5E53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GB"/>
          </a:p>
        </p:txBody>
      </p:sp>
      <p:sp useBgFill="1">
        <p:nvSpPr>
          <p:cNvPr id="13" name="Rectangle 12">
            <a:extLst>
              <a:ext uri="{FF2B5EF4-FFF2-40B4-BE49-F238E27FC236}">
                <a16:creationId xmlns:a16="http://schemas.microsoft.com/office/drawing/2014/main" id="{9D98FDEF-0256-4AA6-B4F5-14FEE180D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solidFill>
            <a:prstDash val="solid"/>
            <a:miter lim="800000"/>
          </a:ln>
          <a:effectLst/>
        </p:spPr>
        <p:txBody>
          <a:bodyPr/>
          <a:lstStyle/>
          <a:p>
            <a:endParaRPr lang="en-GB"/>
          </a:p>
        </p:txBody>
      </p:sp>
      <p:sp>
        <p:nvSpPr>
          <p:cNvPr id="2" name="Title 1">
            <a:extLst>
              <a:ext uri="{FF2B5EF4-FFF2-40B4-BE49-F238E27FC236}">
                <a16:creationId xmlns:a16="http://schemas.microsoft.com/office/drawing/2014/main" id="{77712728-628A-5145-A61B-A2D1EFD36D5F}"/>
              </a:ext>
            </a:extLst>
          </p:cNvPr>
          <p:cNvSpPr>
            <a:spLocks noGrp="1"/>
          </p:cNvSpPr>
          <p:nvPr>
            <p:ph type="ctrTitle"/>
          </p:nvPr>
        </p:nvSpPr>
        <p:spPr>
          <a:xfrm>
            <a:off x="5353249" y="1491973"/>
            <a:ext cx="5716338" cy="3042706"/>
          </a:xfrm>
        </p:spPr>
        <p:txBody>
          <a:bodyPr>
            <a:normAutofit/>
          </a:bodyPr>
          <a:lstStyle/>
          <a:p>
            <a:r>
              <a:rPr lang="en-US" sz="8000" dirty="0">
                <a:solidFill>
                  <a:schemeClr val="tx1"/>
                </a:solidFill>
              </a:rPr>
              <a:t>Welcome to Year 1</a:t>
            </a:r>
          </a:p>
        </p:txBody>
      </p:sp>
      <p:sp>
        <p:nvSpPr>
          <p:cNvPr id="3" name="Subtitle 2">
            <a:extLst>
              <a:ext uri="{FF2B5EF4-FFF2-40B4-BE49-F238E27FC236}">
                <a16:creationId xmlns:a16="http://schemas.microsoft.com/office/drawing/2014/main" id="{32DF90C4-CC71-904E-910F-D5717A5FCA49}"/>
              </a:ext>
            </a:extLst>
          </p:cNvPr>
          <p:cNvSpPr>
            <a:spLocks noGrp="1"/>
          </p:cNvSpPr>
          <p:nvPr>
            <p:ph type="subTitle" idx="1"/>
          </p:nvPr>
        </p:nvSpPr>
        <p:spPr>
          <a:xfrm>
            <a:off x="5533786" y="4414796"/>
            <a:ext cx="5355264" cy="1098358"/>
          </a:xfrm>
        </p:spPr>
        <p:txBody>
          <a:bodyPr>
            <a:normAutofit/>
          </a:bodyPr>
          <a:lstStyle/>
          <a:p>
            <a:pPr>
              <a:lnSpc>
                <a:spcPct val="110000"/>
              </a:lnSpc>
              <a:spcAft>
                <a:spcPts val="600"/>
              </a:spcAft>
            </a:pPr>
            <a:r>
              <a:rPr lang="en-US" sz="2400" dirty="0"/>
              <a:t>Information PowerPoint </a:t>
            </a:r>
          </a:p>
          <a:p>
            <a:pPr>
              <a:lnSpc>
                <a:spcPct val="110000"/>
              </a:lnSpc>
              <a:spcAft>
                <a:spcPts val="600"/>
              </a:spcAft>
            </a:pPr>
            <a:r>
              <a:rPr lang="en-US" sz="2400" dirty="0"/>
              <a:t>Autumn 2026</a:t>
            </a:r>
          </a:p>
        </p:txBody>
      </p:sp>
      <p:sp>
        <p:nvSpPr>
          <p:cNvPr id="15" name="Rectangle 14">
            <a:extLst>
              <a:ext uri="{FF2B5EF4-FFF2-40B4-BE49-F238E27FC236}">
                <a16:creationId xmlns:a16="http://schemas.microsoft.com/office/drawing/2014/main" id="{8ABEB269-2208-4181-9DDB-A5C2D189B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7" name="Straight Connector 16">
            <a:extLst>
              <a:ext uri="{FF2B5EF4-FFF2-40B4-BE49-F238E27FC236}">
                <a16:creationId xmlns:a16="http://schemas.microsoft.com/office/drawing/2014/main" id="{384CBE60-0977-4285-9BF5-9D8271989A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911CEBB-5C08-41C5-8954-C727FC87556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56FA950-4DFC-4710-A30A-6E55033CA4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icture 2" descr="frog_200">
            <a:extLst>
              <a:ext uri="{FF2B5EF4-FFF2-40B4-BE49-F238E27FC236}">
                <a16:creationId xmlns:a16="http://schemas.microsoft.com/office/drawing/2014/main" id="{36188940-9F9A-C847-A041-0D9420632D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41170" y="1894637"/>
            <a:ext cx="3234135" cy="3069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8954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2A611-0C88-26A7-3467-5BCFED452F0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776A95F-E8EF-E04A-A8EE-9C98DA41856F}"/>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4" name="Picture 3">
            <a:extLst>
              <a:ext uri="{FF2B5EF4-FFF2-40B4-BE49-F238E27FC236}">
                <a16:creationId xmlns:a16="http://schemas.microsoft.com/office/drawing/2014/main" id="{22256079-FC57-5B80-9851-B2AD503ECC48}"/>
              </a:ext>
            </a:extLst>
          </p:cNvPr>
          <p:cNvPicPr>
            <a:picLocks noChangeAspect="1"/>
          </p:cNvPicPr>
          <p:nvPr/>
        </p:nvPicPr>
        <p:blipFill>
          <a:blip r:embed="rId2"/>
          <a:stretch>
            <a:fillRect/>
          </a:stretch>
        </p:blipFill>
        <p:spPr>
          <a:xfrm>
            <a:off x="121783" y="105071"/>
            <a:ext cx="5105310" cy="2176102"/>
          </a:xfrm>
          <a:prstGeom prst="rect">
            <a:avLst/>
          </a:prstGeom>
        </p:spPr>
      </p:pic>
      <p:pic>
        <p:nvPicPr>
          <p:cNvPr id="5" name="Picture 4">
            <a:extLst>
              <a:ext uri="{FF2B5EF4-FFF2-40B4-BE49-F238E27FC236}">
                <a16:creationId xmlns:a16="http://schemas.microsoft.com/office/drawing/2014/main" id="{1D02DE07-1029-A5F6-D186-D95EF1445E76}"/>
              </a:ext>
            </a:extLst>
          </p:cNvPr>
          <p:cNvPicPr>
            <a:picLocks noChangeAspect="1"/>
          </p:cNvPicPr>
          <p:nvPr/>
        </p:nvPicPr>
        <p:blipFill>
          <a:blip r:embed="rId3"/>
          <a:stretch>
            <a:fillRect/>
          </a:stretch>
        </p:blipFill>
        <p:spPr>
          <a:xfrm>
            <a:off x="121783" y="3067377"/>
            <a:ext cx="7113587" cy="3596265"/>
          </a:xfrm>
          <a:prstGeom prst="rect">
            <a:avLst/>
          </a:prstGeom>
        </p:spPr>
      </p:pic>
      <p:pic>
        <p:nvPicPr>
          <p:cNvPr id="6" name="Picture 5">
            <a:extLst>
              <a:ext uri="{FF2B5EF4-FFF2-40B4-BE49-F238E27FC236}">
                <a16:creationId xmlns:a16="http://schemas.microsoft.com/office/drawing/2014/main" id="{758D862A-15F5-ABE5-9EF3-A032A7EC3512}"/>
              </a:ext>
            </a:extLst>
          </p:cNvPr>
          <p:cNvPicPr>
            <a:picLocks noChangeAspect="1"/>
          </p:cNvPicPr>
          <p:nvPr/>
        </p:nvPicPr>
        <p:blipFill>
          <a:blip r:embed="rId4"/>
          <a:stretch>
            <a:fillRect/>
          </a:stretch>
        </p:blipFill>
        <p:spPr>
          <a:xfrm rot="21438838">
            <a:off x="7897330" y="193257"/>
            <a:ext cx="3813820" cy="2144088"/>
          </a:xfrm>
          <a:prstGeom prst="rect">
            <a:avLst/>
          </a:prstGeom>
        </p:spPr>
      </p:pic>
      <p:pic>
        <p:nvPicPr>
          <p:cNvPr id="7" name="Picture 6">
            <a:extLst>
              <a:ext uri="{FF2B5EF4-FFF2-40B4-BE49-F238E27FC236}">
                <a16:creationId xmlns:a16="http://schemas.microsoft.com/office/drawing/2014/main" id="{1ED518FF-71D2-9FED-33FA-A73884D87F43}"/>
              </a:ext>
            </a:extLst>
          </p:cNvPr>
          <p:cNvPicPr>
            <a:picLocks noChangeAspect="1"/>
          </p:cNvPicPr>
          <p:nvPr/>
        </p:nvPicPr>
        <p:blipFill>
          <a:blip r:embed="rId5"/>
          <a:stretch>
            <a:fillRect/>
          </a:stretch>
        </p:blipFill>
        <p:spPr>
          <a:xfrm rot="212548">
            <a:off x="8206669" y="2418099"/>
            <a:ext cx="3747855" cy="2136458"/>
          </a:xfrm>
          <a:prstGeom prst="rect">
            <a:avLst/>
          </a:prstGeom>
        </p:spPr>
      </p:pic>
      <p:pic>
        <p:nvPicPr>
          <p:cNvPr id="8" name="Picture 7">
            <a:extLst>
              <a:ext uri="{FF2B5EF4-FFF2-40B4-BE49-F238E27FC236}">
                <a16:creationId xmlns:a16="http://schemas.microsoft.com/office/drawing/2014/main" id="{53240532-3C2C-BA81-5DE4-1657093C67C7}"/>
              </a:ext>
            </a:extLst>
          </p:cNvPr>
          <p:cNvPicPr>
            <a:picLocks noChangeAspect="1"/>
          </p:cNvPicPr>
          <p:nvPr/>
        </p:nvPicPr>
        <p:blipFill>
          <a:blip r:embed="rId6"/>
          <a:stretch>
            <a:fillRect/>
          </a:stretch>
        </p:blipFill>
        <p:spPr>
          <a:xfrm rot="21313752">
            <a:off x="7988631" y="4503231"/>
            <a:ext cx="3711575" cy="2098989"/>
          </a:xfrm>
          <a:prstGeom prst="rect">
            <a:avLst/>
          </a:prstGeom>
        </p:spPr>
      </p:pic>
      <p:sp>
        <p:nvSpPr>
          <p:cNvPr id="9" name="TextBox 8">
            <a:extLst>
              <a:ext uri="{FF2B5EF4-FFF2-40B4-BE49-F238E27FC236}">
                <a16:creationId xmlns:a16="http://schemas.microsoft.com/office/drawing/2014/main" id="{D2AB0266-5608-7381-4BB2-E5C722CB7496}"/>
              </a:ext>
            </a:extLst>
          </p:cNvPr>
          <p:cNvSpPr txBox="1"/>
          <p:nvPr/>
        </p:nvSpPr>
        <p:spPr>
          <a:xfrm>
            <a:off x="2397151" y="2416315"/>
            <a:ext cx="5747094" cy="461665"/>
          </a:xfrm>
          <a:prstGeom prst="rect">
            <a:avLst/>
          </a:prstGeom>
          <a:noFill/>
        </p:spPr>
        <p:txBody>
          <a:bodyPr wrap="square" rtlCol="0">
            <a:spAutoFit/>
          </a:bodyPr>
          <a:lstStyle/>
          <a:p>
            <a:pPr algn="ctr"/>
            <a:r>
              <a:rPr lang="en-GB" sz="2400" b="1" dirty="0">
                <a:latin typeface="Century Gothic" panose="020B0502020202020204" pitchFamily="34" charset="0"/>
              </a:rPr>
              <a:t>Resources on Our School Website </a:t>
            </a:r>
          </a:p>
        </p:txBody>
      </p:sp>
    </p:spTree>
    <p:extLst>
      <p:ext uri="{BB962C8B-B14F-4D97-AF65-F5344CB8AC3E}">
        <p14:creationId xmlns:p14="http://schemas.microsoft.com/office/powerpoint/2010/main" val="2452785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476D3-4BF3-84B9-3909-A591E5903FA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2C43DA-7451-1969-5C13-14680C455901}"/>
              </a:ext>
            </a:extLst>
          </p:cNvPr>
          <p:cNvSpPr txBox="1"/>
          <p:nvPr/>
        </p:nvSpPr>
        <p:spPr>
          <a:xfrm>
            <a:off x="722711" y="272551"/>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Reading Records</a:t>
            </a:r>
          </a:p>
        </p:txBody>
      </p:sp>
      <p:sp>
        <p:nvSpPr>
          <p:cNvPr id="3" name="TextBox 2">
            <a:extLst>
              <a:ext uri="{FF2B5EF4-FFF2-40B4-BE49-F238E27FC236}">
                <a16:creationId xmlns:a16="http://schemas.microsoft.com/office/drawing/2014/main" id="{EF11EEE4-AFF5-96AB-CD15-00C65FEC0708}"/>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4" name="TextBox 3">
            <a:extLst>
              <a:ext uri="{FF2B5EF4-FFF2-40B4-BE49-F238E27FC236}">
                <a16:creationId xmlns:a16="http://schemas.microsoft.com/office/drawing/2014/main" id="{57F21281-E92F-DD73-4BA3-123CA2D27FA3}"/>
              </a:ext>
            </a:extLst>
          </p:cNvPr>
          <p:cNvSpPr txBox="1"/>
          <p:nvPr/>
        </p:nvSpPr>
        <p:spPr>
          <a:xfrm>
            <a:off x="563114" y="3283652"/>
            <a:ext cx="5175545" cy="18158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Learn to Read Books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These are the books we would love to see recorded in your reading record </a:t>
            </a: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least x3 per week</a:t>
            </a: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You can of course log other reads from your own selection and library books too!</a:t>
            </a:r>
          </a:p>
        </p:txBody>
      </p:sp>
      <p:sp>
        <p:nvSpPr>
          <p:cNvPr id="5" name="TextBox 4">
            <a:extLst>
              <a:ext uri="{FF2B5EF4-FFF2-40B4-BE49-F238E27FC236}">
                <a16:creationId xmlns:a16="http://schemas.microsoft.com/office/drawing/2014/main" id="{79073E4F-FF2C-9000-0E3D-7F793A2B8D48}"/>
              </a:ext>
            </a:extLst>
          </p:cNvPr>
          <p:cNvSpPr txBox="1"/>
          <p:nvPr/>
        </p:nvSpPr>
        <p:spPr>
          <a:xfrm>
            <a:off x="6166706" y="747279"/>
            <a:ext cx="5208105" cy="4801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You don’t need to write too much!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Examples: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 signature and tick three times stating you have simply read the book is great!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“X read most green words independently but struggled with </a:t>
            </a:r>
            <a:r>
              <a:rPr kumimoji="0" lang="en-GB" sz="1800" b="0" i="0" u="none" strike="noStrike" kern="1200" cap="none" spc="0" normalizeH="0" baseline="0" noProof="0" dirty="0" err="1">
                <a:ln>
                  <a:noFill/>
                </a:ln>
                <a:solidFill>
                  <a:srgbClr val="000000"/>
                </a:solidFill>
                <a:effectLst/>
                <a:uLnTx/>
                <a:uFillTx/>
                <a:latin typeface="Century Gothic" panose="020B0502020202020204" pitchFamily="34" charset="0"/>
                <a:ea typeface="+mn-ea"/>
                <a:cs typeface="+mn-cs"/>
              </a:rPr>
              <a:t>sh</a:t>
            </a: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sound so we worked on this together.”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“X read all of the speedy green words in under 1 minute. We played games to beat her time.”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“After the third read, X was confident on all sounds apart from </a:t>
            </a:r>
            <a:r>
              <a:rPr kumimoji="0" lang="en-GB" sz="1800" b="0" i="0" u="none" strike="noStrike" kern="1200" cap="none" spc="0" normalizeH="0" baseline="0" noProof="0" dirty="0" err="1">
                <a:ln>
                  <a:noFill/>
                </a:ln>
                <a:solidFill>
                  <a:srgbClr val="000000"/>
                </a:solidFill>
                <a:effectLst/>
                <a:uLnTx/>
                <a:uFillTx/>
                <a:latin typeface="Century Gothic" panose="020B0502020202020204" pitchFamily="34" charset="0"/>
                <a:ea typeface="+mn-ea"/>
                <a:cs typeface="+mn-cs"/>
              </a:rPr>
              <a:t>nk</a:t>
            </a: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a:r>
          </a:p>
        </p:txBody>
      </p:sp>
      <p:sp>
        <p:nvSpPr>
          <p:cNvPr id="6" name="TextBox 5">
            <a:extLst>
              <a:ext uri="{FF2B5EF4-FFF2-40B4-BE49-F238E27FC236}">
                <a16:creationId xmlns:a16="http://schemas.microsoft.com/office/drawing/2014/main" id="{5001503C-860B-9348-5EE3-89A8BB473838}"/>
              </a:ext>
            </a:extLst>
          </p:cNvPr>
          <p:cNvSpPr txBox="1"/>
          <p:nvPr/>
        </p:nvSpPr>
        <p:spPr>
          <a:xfrm>
            <a:off x="552229" y="5616347"/>
            <a:ext cx="1106577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Reading with your child is one of the most important things you can do to help at home. We will keep a weekly check of who is reading at least x3 times per week, please do let us know if you want any further support. We are always happy to help!</a:t>
            </a:r>
          </a:p>
        </p:txBody>
      </p:sp>
      <p:pic>
        <p:nvPicPr>
          <p:cNvPr id="7" name="Picture 6">
            <a:extLst>
              <a:ext uri="{FF2B5EF4-FFF2-40B4-BE49-F238E27FC236}">
                <a16:creationId xmlns:a16="http://schemas.microsoft.com/office/drawing/2014/main" id="{6EA1B00F-F2F7-E717-C507-312605648EAE}"/>
              </a:ext>
            </a:extLst>
          </p:cNvPr>
          <p:cNvPicPr>
            <a:picLocks noChangeAspect="1"/>
          </p:cNvPicPr>
          <p:nvPr/>
        </p:nvPicPr>
        <p:blipFill>
          <a:blip r:embed="rId2"/>
          <a:stretch>
            <a:fillRect/>
          </a:stretch>
        </p:blipFill>
        <p:spPr>
          <a:xfrm rot="273866">
            <a:off x="2243719" y="710395"/>
            <a:ext cx="1672583" cy="2238891"/>
          </a:xfrm>
          <a:prstGeom prst="rect">
            <a:avLst/>
          </a:prstGeom>
        </p:spPr>
      </p:pic>
      <p:pic>
        <p:nvPicPr>
          <p:cNvPr id="8" name="Picture 7">
            <a:extLst>
              <a:ext uri="{FF2B5EF4-FFF2-40B4-BE49-F238E27FC236}">
                <a16:creationId xmlns:a16="http://schemas.microsoft.com/office/drawing/2014/main" id="{3E1C0E53-5C4B-9654-21D4-6FCFE5EAE917}"/>
              </a:ext>
            </a:extLst>
          </p:cNvPr>
          <p:cNvPicPr>
            <a:picLocks noChangeAspect="1"/>
          </p:cNvPicPr>
          <p:nvPr/>
        </p:nvPicPr>
        <p:blipFill>
          <a:blip r:embed="rId3"/>
          <a:stretch>
            <a:fillRect/>
          </a:stretch>
        </p:blipFill>
        <p:spPr>
          <a:xfrm rot="382964">
            <a:off x="3883949" y="1089377"/>
            <a:ext cx="1845451" cy="2243999"/>
          </a:xfrm>
          <a:prstGeom prst="rect">
            <a:avLst/>
          </a:prstGeom>
        </p:spPr>
      </p:pic>
    </p:spTree>
    <p:extLst>
      <p:ext uri="{BB962C8B-B14F-4D97-AF65-F5344CB8AC3E}">
        <p14:creationId xmlns:p14="http://schemas.microsoft.com/office/powerpoint/2010/main" val="412841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183FC-10EA-EA28-4895-AB974710275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3133138-D75A-4071-8057-51321AE1B158}"/>
              </a:ext>
            </a:extLst>
          </p:cNvPr>
          <p:cNvSpPr txBox="1"/>
          <p:nvPr/>
        </p:nvSpPr>
        <p:spPr>
          <a:xfrm>
            <a:off x="976365" y="387770"/>
            <a:ext cx="10031895" cy="584775"/>
          </a:xfrm>
          <a:prstGeom prst="rect">
            <a:avLst/>
          </a:prstGeom>
          <a:noFill/>
        </p:spPr>
        <p:txBody>
          <a:bodyPr wrap="square" rtlCol="0">
            <a:spAutoFit/>
          </a:bodyPr>
          <a:lstStyle/>
          <a:p>
            <a:pPr algn="ctr"/>
            <a:r>
              <a:rPr lang="en-GB" sz="3200" b="1" dirty="0">
                <a:latin typeface="Century Gothic" panose="020B0502020202020204" pitchFamily="34" charset="0"/>
              </a:rPr>
              <a:t>  Learn to read books</a:t>
            </a:r>
          </a:p>
        </p:txBody>
      </p:sp>
      <p:sp>
        <p:nvSpPr>
          <p:cNvPr id="4" name="TextBox 3">
            <a:extLst>
              <a:ext uri="{FF2B5EF4-FFF2-40B4-BE49-F238E27FC236}">
                <a16:creationId xmlns:a16="http://schemas.microsoft.com/office/drawing/2014/main" id="{90FB5F8D-1F2C-56D2-5390-A028D987F499}"/>
              </a:ext>
            </a:extLst>
          </p:cNvPr>
          <p:cNvSpPr txBox="1"/>
          <p:nvPr/>
        </p:nvSpPr>
        <p:spPr>
          <a:xfrm>
            <a:off x="4899379" y="1919168"/>
            <a:ext cx="3286454" cy="369332"/>
          </a:xfrm>
          <a:prstGeom prst="rect">
            <a:avLst/>
          </a:prstGeom>
          <a:noFill/>
        </p:spPr>
        <p:txBody>
          <a:bodyPr wrap="square" rtlCol="0">
            <a:spAutoFit/>
          </a:bodyPr>
          <a:lstStyle/>
          <a:p>
            <a:endParaRPr lang="en-GB" dirty="0">
              <a:solidFill>
                <a:schemeClr val="bg1"/>
              </a:solidFill>
              <a:latin typeface="Century Gothic" panose="020B0502020202020204" pitchFamily="34" charset="0"/>
            </a:endParaRPr>
          </a:p>
        </p:txBody>
      </p:sp>
      <p:sp>
        <p:nvSpPr>
          <p:cNvPr id="5" name="TextBox 4">
            <a:extLst>
              <a:ext uri="{FF2B5EF4-FFF2-40B4-BE49-F238E27FC236}">
                <a16:creationId xmlns:a16="http://schemas.microsoft.com/office/drawing/2014/main" id="{635FE341-735F-529B-DD3D-7C6BFC4EC238}"/>
              </a:ext>
            </a:extLst>
          </p:cNvPr>
          <p:cNvSpPr txBox="1"/>
          <p:nvPr/>
        </p:nvSpPr>
        <p:spPr>
          <a:xfrm>
            <a:off x="5066521" y="1349609"/>
            <a:ext cx="6053235" cy="4708981"/>
          </a:xfrm>
          <a:prstGeom prst="rect">
            <a:avLst/>
          </a:prstGeom>
          <a:noFill/>
        </p:spPr>
        <p:txBody>
          <a:bodyPr wrap="square" rtlCol="0">
            <a:spAutoFit/>
          </a:bodyPr>
          <a:lstStyle/>
          <a:p>
            <a:r>
              <a:rPr lang="en-GB" sz="2000" dirty="0">
                <a:latin typeface="Century Gothic" panose="020B0502020202020204" pitchFamily="34" charset="0"/>
              </a:rPr>
              <a:t>Encourage your child to use the phrase ‘Fred talk, read the word’ when they are practising key story green words that will appear in the book.</a:t>
            </a:r>
          </a:p>
          <a:p>
            <a:endParaRPr lang="en-GB" sz="2000" dirty="0">
              <a:latin typeface="Century Gothic" panose="020B0502020202020204" pitchFamily="34" charset="0"/>
            </a:endParaRPr>
          </a:p>
          <a:p>
            <a:r>
              <a:rPr lang="en-GB" sz="2000" dirty="0">
                <a:latin typeface="Century Gothic" panose="020B0502020202020204" pitchFamily="34" charset="0"/>
              </a:rPr>
              <a:t>It is useful to go through these words before reading the book.</a:t>
            </a:r>
          </a:p>
          <a:p>
            <a:endParaRPr lang="en-GB" sz="2000" dirty="0">
              <a:latin typeface="Century Gothic" panose="020B0502020202020204" pitchFamily="34" charset="0"/>
            </a:endParaRPr>
          </a:p>
          <a:p>
            <a:endParaRPr lang="en-GB" sz="2000" dirty="0">
              <a:latin typeface="Century Gothic" panose="020B0502020202020204" pitchFamily="34" charset="0"/>
            </a:endParaRPr>
          </a:p>
          <a:p>
            <a:endParaRPr lang="en-GB" sz="2000" dirty="0">
              <a:latin typeface="Century Gothic" panose="020B0502020202020204" pitchFamily="34" charset="0"/>
            </a:endParaRPr>
          </a:p>
          <a:p>
            <a:endParaRPr lang="en-GB" sz="2000" dirty="0">
              <a:latin typeface="Century Gothic" panose="020B0502020202020204" pitchFamily="34" charset="0"/>
            </a:endParaRPr>
          </a:p>
          <a:p>
            <a:r>
              <a:rPr lang="en-GB" sz="2000" dirty="0">
                <a:latin typeface="Century Gothic" panose="020B0502020202020204" pitchFamily="34" charset="0"/>
              </a:rPr>
              <a:t>These words will be at the back of the book. Encourage your child to read these speedily. Keep revising and practising the words that your child is less confident with over the week</a:t>
            </a:r>
            <a:r>
              <a:rPr lang="en-GB" sz="2000" dirty="0">
                <a:solidFill>
                  <a:schemeClr val="bg1"/>
                </a:solidFill>
                <a:latin typeface="Century Gothic" panose="020B0502020202020204" pitchFamily="34" charset="0"/>
              </a:rPr>
              <a:t>. </a:t>
            </a:r>
          </a:p>
        </p:txBody>
      </p:sp>
      <p:pic>
        <p:nvPicPr>
          <p:cNvPr id="6" name="Picture 5">
            <a:extLst>
              <a:ext uri="{FF2B5EF4-FFF2-40B4-BE49-F238E27FC236}">
                <a16:creationId xmlns:a16="http://schemas.microsoft.com/office/drawing/2014/main" id="{27BB3CDC-AD1C-DA4E-B94C-49730B286496}"/>
              </a:ext>
            </a:extLst>
          </p:cNvPr>
          <p:cNvPicPr>
            <a:picLocks noChangeAspect="1"/>
          </p:cNvPicPr>
          <p:nvPr/>
        </p:nvPicPr>
        <p:blipFill>
          <a:blip r:embed="rId2"/>
          <a:stretch>
            <a:fillRect/>
          </a:stretch>
        </p:blipFill>
        <p:spPr>
          <a:xfrm>
            <a:off x="777765" y="1001087"/>
            <a:ext cx="4288757" cy="2669432"/>
          </a:xfrm>
          <a:prstGeom prst="rect">
            <a:avLst/>
          </a:prstGeom>
        </p:spPr>
      </p:pic>
      <p:pic>
        <p:nvPicPr>
          <p:cNvPr id="7" name="Picture 6">
            <a:extLst>
              <a:ext uri="{FF2B5EF4-FFF2-40B4-BE49-F238E27FC236}">
                <a16:creationId xmlns:a16="http://schemas.microsoft.com/office/drawing/2014/main" id="{E4C6435F-A0EF-6D2B-25A3-73AC7C6251AA}"/>
              </a:ext>
            </a:extLst>
          </p:cNvPr>
          <p:cNvPicPr>
            <a:picLocks noChangeAspect="1"/>
          </p:cNvPicPr>
          <p:nvPr/>
        </p:nvPicPr>
        <p:blipFill>
          <a:blip r:embed="rId3"/>
          <a:stretch>
            <a:fillRect/>
          </a:stretch>
        </p:blipFill>
        <p:spPr>
          <a:xfrm>
            <a:off x="901720" y="3745990"/>
            <a:ext cx="4164801" cy="2701756"/>
          </a:xfrm>
          <a:prstGeom prst="rect">
            <a:avLst/>
          </a:prstGeom>
        </p:spPr>
      </p:pic>
      <p:pic>
        <p:nvPicPr>
          <p:cNvPr id="8" name="Picture 7">
            <a:extLst>
              <a:ext uri="{FF2B5EF4-FFF2-40B4-BE49-F238E27FC236}">
                <a16:creationId xmlns:a16="http://schemas.microsoft.com/office/drawing/2014/main" id="{7E1F1B11-B8B3-26BD-CC51-BF0EC3622D82}"/>
              </a:ext>
            </a:extLst>
          </p:cNvPr>
          <p:cNvPicPr>
            <a:picLocks noChangeAspect="1"/>
          </p:cNvPicPr>
          <p:nvPr/>
        </p:nvPicPr>
        <p:blipFill>
          <a:blip r:embed="rId4"/>
          <a:stretch>
            <a:fillRect/>
          </a:stretch>
        </p:blipFill>
        <p:spPr>
          <a:xfrm rot="443659">
            <a:off x="10165362" y="120359"/>
            <a:ext cx="1952766" cy="1274180"/>
          </a:xfrm>
          <a:prstGeom prst="rect">
            <a:avLst/>
          </a:prstGeom>
        </p:spPr>
      </p:pic>
    </p:spTree>
    <p:extLst>
      <p:ext uri="{BB962C8B-B14F-4D97-AF65-F5344CB8AC3E}">
        <p14:creationId xmlns:p14="http://schemas.microsoft.com/office/powerpoint/2010/main" val="2268377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C9BA1-6F20-FECD-E549-10DDF9143C6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7B4069E-8A8E-878E-0A96-2DB8C8804930}"/>
              </a:ext>
            </a:extLst>
          </p:cNvPr>
          <p:cNvSpPr txBox="1"/>
          <p:nvPr/>
        </p:nvSpPr>
        <p:spPr>
          <a:xfrm>
            <a:off x="976365" y="387770"/>
            <a:ext cx="10031895" cy="584775"/>
          </a:xfrm>
          <a:prstGeom prst="rect">
            <a:avLst/>
          </a:prstGeom>
          <a:noFill/>
        </p:spPr>
        <p:txBody>
          <a:bodyPr wrap="square" rtlCol="0">
            <a:spAutoFit/>
          </a:bodyPr>
          <a:lstStyle/>
          <a:p>
            <a:pPr algn="ctr"/>
            <a:r>
              <a:rPr lang="en-GB" sz="3200" b="1" dirty="0">
                <a:latin typeface="Century Gothic" panose="020B0502020202020204" pitchFamily="34" charset="0"/>
              </a:rPr>
              <a:t>                                    Log Books</a:t>
            </a:r>
          </a:p>
        </p:txBody>
      </p:sp>
      <p:sp>
        <p:nvSpPr>
          <p:cNvPr id="4" name="TextBox 3">
            <a:extLst>
              <a:ext uri="{FF2B5EF4-FFF2-40B4-BE49-F238E27FC236}">
                <a16:creationId xmlns:a16="http://schemas.microsoft.com/office/drawing/2014/main" id="{332513CC-82FC-6801-2B83-436748D65998}"/>
              </a:ext>
            </a:extLst>
          </p:cNvPr>
          <p:cNvSpPr txBox="1"/>
          <p:nvPr/>
        </p:nvSpPr>
        <p:spPr>
          <a:xfrm>
            <a:off x="4777554" y="1857587"/>
            <a:ext cx="3286454" cy="369332"/>
          </a:xfrm>
          <a:prstGeom prst="rect">
            <a:avLst/>
          </a:prstGeom>
          <a:noFill/>
        </p:spPr>
        <p:txBody>
          <a:bodyPr wrap="square" rtlCol="0">
            <a:spAutoFit/>
          </a:bodyPr>
          <a:lstStyle/>
          <a:p>
            <a:endParaRPr lang="en-GB" dirty="0">
              <a:solidFill>
                <a:schemeClr val="bg1"/>
              </a:solidFill>
              <a:latin typeface="Century Gothic" panose="020B0502020202020204" pitchFamily="34" charset="0"/>
            </a:endParaRPr>
          </a:p>
        </p:txBody>
      </p:sp>
      <p:pic>
        <p:nvPicPr>
          <p:cNvPr id="5" name="Picture 4">
            <a:extLst>
              <a:ext uri="{FF2B5EF4-FFF2-40B4-BE49-F238E27FC236}">
                <a16:creationId xmlns:a16="http://schemas.microsoft.com/office/drawing/2014/main" id="{B6F62F1F-67DB-0D83-2566-5CE2BFEB9BC0}"/>
              </a:ext>
            </a:extLst>
          </p:cNvPr>
          <p:cNvPicPr>
            <a:picLocks noChangeAspect="1"/>
          </p:cNvPicPr>
          <p:nvPr/>
        </p:nvPicPr>
        <p:blipFill>
          <a:blip r:embed="rId2"/>
          <a:stretch>
            <a:fillRect/>
          </a:stretch>
        </p:blipFill>
        <p:spPr>
          <a:xfrm>
            <a:off x="199587" y="150743"/>
            <a:ext cx="5179519" cy="6556513"/>
          </a:xfrm>
          <a:prstGeom prst="rect">
            <a:avLst/>
          </a:prstGeom>
        </p:spPr>
      </p:pic>
      <p:pic>
        <p:nvPicPr>
          <p:cNvPr id="6" name="Picture 5">
            <a:extLst>
              <a:ext uri="{FF2B5EF4-FFF2-40B4-BE49-F238E27FC236}">
                <a16:creationId xmlns:a16="http://schemas.microsoft.com/office/drawing/2014/main" id="{D5CD0B2A-7303-91FB-843C-FF9C1318EFD4}"/>
              </a:ext>
            </a:extLst>
          </p:cNvPr>
          <p:cNvPicPr>
            <a:picLocks noChangeAspect="1"/>
          </p:cNvPicPr>
          <p:nvPr/>
        </p:nvPicPr>
        <p:blipFill>
          <a:blip r:embed="rId3"/>
          <a:stretch>
            <a:fillRect/>
          </a:stretch>
        </p:blipFill>
        <p:spPr>
          <a:xfrm>
            <a:off x="5766154" y="983611"/>
            <a:ext cx="3272784" cy="3494919"/>
          </a:xfrm>
          <a:prstGeom prst="rect">
            <a:avLst/>
          </a:prstGeom>
        </p:spPr>
      </p:pic>
      <p:pic>
        <p:nvPicPr>
          <p:cNvPr id="7" name="Picture 6">
            <a:extLst>
              <a:ext uri="{FF2B5EF4-FFF2-40B4-BE49-F238E27FC236}">
                <a16:creationId xmlns:a16="http://schemas.microsoft.com/office/drawing/2014/main" id="{682C1AE0-C62E-2F3A-1C84-25EB67820511}"/>
              </a:ext>
            </a:extLst>
          </p:cNvPr>
          <p:cNvPicPr>
            <a:picLocks noChangeAspect="1"/>
          </p:cNvPicPr>
          <p:nvPr/>
        </p:nvPicPr>
        <p:blipFill>
          <a:blip r:embed="rId4"/>
          <a:stretch>
            <a:fillRect/>
          </a:stretch>
        </p:blipFill>
        <p:spPr>
          <a:xfrm>
            <a:off x="7402546" y="3860641"/>
            <a:ext cx="4611638" cy="2876677"/>
          </a:xfrm>
          <a:prstGeom prst="rect">
            <a:avLst/>
          </a:prstGeom>
        </p:spPr>
      </p:pic>
      <p:pic>
        <p:nvPicPr>
          <p:cNvPr id="8" name="Picture 7">
            <a:extLst>
              <a:ext uri="{FF2B5EF4-FFF2-40B4-BE49-F238E27FC236}">
                <a16:creationId xmlns:a16="http://schemas.microsoft.com/office/drawing/2014/main" id="{034079CA-93DC-9F33-FA01-24919420EB0D}"/>
              </a:ext>
            </a:extLst>
          </p:cNvPr>
          <p:cNvPicPr>
            <a:picLocks noChangeAspect="1"/>
          </p:cNvPicPr>
          <p:nvPr/>
        </p:nvPicPr>
        <p:blipFill>
          <a:blip r:embed="rId5"/>
          <a:stretch>
            <a:fillRect/>
          </a:stretch>
        </p:blipFill>
        <p:spPr>
          <a:xfrm rot="370660">
            <a:off x="9134369" y="1302315"/>
            <a:ext cx="1400913" cy="1849205"/>
          </a:xfrm>
          <a:prstGeom prst="rect">
            <a:avLst/>
          </a:prstGeom>
        </p:spPr>
      </p:pic>
    </p:spTree>
    <p:extLst>
      <p:ext uri="{BB962C8B-B14F-4D97-AF65-F5344CB8AC3E}">
        <p14:creationId xmlns:p14="http://schemas.microsoft.com/office/powerpoint/2010/main" val="2374397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25DB7-8FEB-580A-31C1-63715DFA650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55DB438-835C-B302-7FA2-4C473082AB5E}"/>
              </a:ext>
            </a:extLst>
          </p:cNvPr>
          <p:cNvSpPr txBox="1"/>
          <p:nvPr/>
        </p:nvSpPr>
        <p:spPr>
          <a:xfrm>
            <a:off x="976365" y="387770"/>
            <a:ext cx="10031895" cy="1077218"/>
          </a:xfrm>
          <a:prstGeom prst="rect">
            <a:avLst/>
          </a:prstGeom>
          <a:noFill/>
        </p:spPr>
        <p:txBody>
          <a:bodyPr wrap="square" rtlCol="0">
            <a:spAutoFit/>
          </a:bodyPr>
          <a:lstStyle/>
          <a:p>
            <a:pPr algn="ctr"/>
            <a:r>
              <a:rPr lang="en-GB" sz="3200" b="1" dirty="0">
                <a:latin typeface="Century Gothic" panose="020B0502020202020204" pitchFamily="34" charset="0"/>
              </a:rPr>
              <a:t>  Please remember to bring book bags into school every day with these key items in</a:t>
            </a:r>
          </a:p>
        </p:txBody>
      </p:sp>
      <p:sp>
        <p:nvSpPr>
          <p:cNvPr id="4" name="TextBox 3">
            <a:extLst>
              <a:ext uri="{FF2B5EF4-FFF2-40B4-BE49-F238E27FC236}">
                <a16:creationId xmlns:a16="http://schemas.microsoft.com/office/drawing/2014/main" id="{859A08E4-9553-C99E-3770-15FEE6332AA5}"/>
              </a:ext>
            </a:extLst>
          </p:cNvPr>
          <p:cNvSpPr txBox="1"/>
          <p:nvPr/>
        </p:nvSpPr>
        <p:spPr>
          <a:xfrm>
            <a:off x="4899379" y="1919168"/>
            <a:ext cx="3286454" cy="369332"/>
          </a:xfrm>
          <a:prstGeom prst="rect">
            <a:avLst/>
          </a:prstGeom>
          <a:noFill/>
        </p:spPr>
        <p:txBody>
          <a:bodyPr wrap="square" rtlCol="0">
            <a:spAutoFit/>
          </a:bodyPr>
          <a:lstStyle/>
          <a:p>
            <a:endParaRPr lang="en-GB" dirty="0">
              <a:solidFill>
                <a:schemeClr val="bg1"/>
              </a:solidFill>
              <a:latin typeface="Century Gothic" panose="020B0502020202020204" pitchFamily="34" charset="0"/>
            </a:endParaRPr>
          </a:p>
        </p:txBody>
      </p:sp>
      <p:pic>
        <p:nvPicPr>
          <p:cNvPr id="5" name="Picture 4">
            <a:extLst>
              <a:ext uri="{FF2B5EF4-FFF2-40B4-BE49-F238E27FC236}">
                <a16:creationId xmlns:a16="http://schemas.microsoft.com/office/drawing/2014/main" id="{A06CE2BC-EA97-4701-EE44-7D2F0DA00F97}"/>
              </a:ext>
            </a:extLst>
          </p:cNvPr>
          <p:cNvPicPr>
            <a:picLocks noChangeAspect="1"/>
          </p:cNvPicPr>
          <p:nvPr/>
        </p:nvPicPr>
        <p:blipFill>
          <a:blip r:embed="rId2"/>
          <a:stretch>
            <a:fillRect/>
          </a:stretch>
        </p:blipFill>
        <p:spPr>
          <a:xfrm rot="21233160">
            <a:off x="715650" y="1932718"/>
            <a:ext cx="2753935" cy="1796943"/>
          </a:xfrm>
          <a:prstGeom prst="rect">
            <a:avLst/>
          </a:prstGeom>
        </p:spPr>
      </p:pic>
      <p:sp>
        <p:nvSpPr>
          <p:cNvPr id="6" name="TextBox 5">
            <a:extLst>
              <a:ext uri="{FF2B5EF4-FFF2-40B4-BE49-F238E27FC236}">
                <a16:creationId xmlns:a16="http://schemas.microsoft.com/office/drawing/2014/main" id="{49F99CED-B54E-12DA-3547-7BDA0D67554F}"/>
              </a:ext>
            </a:extLst>
          </p:cNvPr>
          <p:cNvSpPr txBox="1"/>
          <p:nvPr/>
        </p:nvSpPr>
        <p:spPr>
          <a:xfrm>
            <a:off x="7637365" y="2246076"/>
            <a:ext cx="3776870" cy="2862322"/>
          </a:xfrm>
          <a:prstGeom prst="rect">
            <a:avLst/>
          </a:prstGeom>
          <a:noFill/>
        </p:spPr>
        <p:txBody>
          <a:bodyPr wrap="square" rtlCol="0">
            <a:spAutoFit/>
          </a:bodyPr>
          <a:lstStyle/>
          <a:p>
            <a:r>
              <a:rPr lang="en-GB" dirty="0">
                <a:latin typeface="Century Gothic" panose="020B0502020202020204" pitchFamily="34" charset="0"/>
              </a:rPr>
              <a:t>There are routines and systems in place that ensures your child will receive all of the books they need as well as new log book slips for the week. </a:t>
            </a:r>
          </a:p>
          <a:p>
            <a:endParaRPr lang="en-GB" dirty="0">
              <a:latin typeface="Century Gothic" panose="020B0502020202020204" pitchFamily="34" charset="0"/>
            </a:endParaRPr>
          </a:p>
          <a:p>
            <a:r>
              <a:rPr lang="en-GB" dirty="0">
                <a:latin typeface="Century Gothic" panose="020B0502020202020204" pitchFamily="34" charset="0"/>
              </a:rPr>
              <a:t>It is difficult for us to manage this if book bags are not in school every day with all of these items.</a:t>
            </a:r>
          </a:p>
        </p:txBody>
      </p:sp>
      <p:pic>
        <p:nvPicPr>
          <p:cNvPr id="7" name="Picture 6">
            <a:extLst>
              <a:ext uri="{FF2B5EF4-FFF2-40B4-BE49-F238E27FC236}">
                <a16:creationId xmlns:a16="http://schemas.microsoft.com/office/drawing/2014/main" id="{E9D80479-441C-E10F-CC30-01EABFF1B1E2}"/>
              </a:ext>
            </a:extLst>
          </p:cNvPr>
          <p:cNvPicPr>
            <a:picLocks noChangeAspect="1"/>
          </p:cNvPicPr>
          <p:nvPr/>
        </p:nvPicPr>
        <p:blipFill>
          <a:blip r:embed="rId3"/>
          <a:stretch>
            <a:fillRect/>
          </a:stretch>
        </p:blipFill>
        <p:spPr>
          <a:xfrm rot="335161">
            <a:off x="5316597" y="2169912"/>
            <a:ext cx="1447222" cy="1835738"/>
          </a:xfrm>
          <a:prstGeom prst="rect">
            <a:avLst/>
          </a:prstGeom>
        </p:spPr>
      </p:pic>
      <p:pic>
        <p:nvPicPr>
          <p:cNvPr id="8" name="Picture 7">
            <a:extLst>
              <a:ext uri="{FF2B5EF4-FFF2-40B4-BE49-F238E27FC236}">
                <a16:creationId xmlns:a16="http://schemas.microsoft.com/office/drawing/2014/main" id="{0DD2FF15-0E6E-CEF5-6DA5-DB88BBC9CD2E}"/>
              </a:ext>
            </a:extLst>
          </p:cNvPr>
          <p:cNvPicPr>
            <a:picLocks noChangeAspect="1"/>
          </p:cNvPicPr>
          <p:nvPr/>
        </p:nvPicPr>
        <p:blipFill>
          <a:blip r:embed="rId4"/>
          <a:stretch>
            <a:fillRect/>
          </a:stretch>
        </p:blipFill>
        <p:spPr>
          <a:xfrm rot="273866">
            <a:off x="3262424" y="2143267"/>
            <a:ext cx="2131891" cy="2853713"/>
          </a:xfrm>
          <a:prstGeom prst="rect">
            <a:avLst/>
          </a:prstGeom>
        </p:spPr>
      </p:pic>
      <p:pic>
        <p:nvPicPr>
          <p:cNvPr id="9" name="Picture 8">
            <a:extLst>
              <a:ext uri="{FF2B5EF4-FFF2-40B4-BE49-F238E27FC236}">
                <a16:creationId xmlns:a16="http://schemas.microsoft.com/office/drawing/2014/main" id="{3430459E-095E-F896-2F73-9C85FF8B2BAF}"/>
              </a:ext>
            </a:extLst>
          </p:cNvPr>
          <p:cNvPicPr>
            <a:picLocks noChangeAspect="1"/>
          </p:cNvPicPr>
          <p:nvPr/>
        </p:nvPicPr>
        <p:blipFill>
          <a:blip r:embed="rId5"/>
          <a:stretch>
            <a:fillRect/>
          </a:stretch>
        </p:blipFill>
        <p:spPr>
          <a:xfrm rot="484696">
            <a:off x="5125479" y="4140631"/>
            <a:ext cx="1556859" cy="2055054"/>
          </a:xfrm>
          <a:prstGeom prst="rect">
            <a:avLst/>
          </a:prstGeom>
        </p:spPr>
      </p:pic>
      <p:pic>
        <p:nvPicPr>
          <p:cNvPr id="10" name="Picture 9">
            <a:extLst>
              <a:ext uri="{FF2B5EF4-FFF2-40B4-BE49-F238E27FC236}">
                <a16:creationId xmlns:a16="http://schemas.microsoft.com/office/drawing/2014/main" id="{D8E4FE7D-D174-BCE5-AB98-126E0DBFFDB3}"/>
              </a:ext>
            </a:extLst>
          </p:cNvPr>
          <p:cNvPicPr>
            <a:picLocks noChangeAspect="1"/>
          </p:cNvPicPr>
          <p:nvPr/>
        </p:nvPicPr>
        <p:blipFill>
          <a:blip r:embed="rId6"/>
          <a:stretch>
            <a:fillRect/>
          </a:stretch>
        </p:blipFill>
        <p:spPr>
          <a:xfrm rot="20575153">
            <a:off x="1862757" y="3704931"/>
            <a:ext cx="1845451" cy="2243999"/>
          </a:xfrm>
          <a:prstGeom prst="rect">
            <a:avLst/>
          </a:prstGeom>
        </p:spPr>
      </p:pic>
    </p:spTree>
    <p:extLst>
      <p:ext uri="{BB962C8B-B14F-4D97-AF65-F5344CB8AC3E}">
        <p14:creationId xmlns:p14="http://schemas.microsoft.com/office/powerpoint/2010/main" val="551461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F0A5E5-3E2B-E1E5-BD96-3F2372818150}"/>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Top Tips for reading at home</a:t>
            </a:r>
          </a:p>
        </p:txBody>
      </p:sp>
      <p:sp>
        <p:nvSpPr>
          <p:cNvPr id="4" name="TextBox 3">
            <a:extLst>
              <a:ext uri="{FF2B5EF4-FFF2-40B4-BE49-F238E27FC236}">
                <a16:creationId xmlns:a16="http://schemas.microsoft.com/office/drawing/2014/main" id="{8B5517C8-88F2-BF27-1607-E9CAC61C2E54}"/>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13" name="Cloud 12">
            <a:extLst>
              <a:ext uri="{FF2B5EF4-FFF2-40B4-BE49-F238E27FC236}">
                <a16:creationId xmlns:a16="http://schemas.microsoft.com/office/drawing/2014/main" id="{D5A5EFB5-8F1C-6D98-19AB-27A7FA3EE6CA}"/>
              </a:ext>
            </a:extLst>
          </p:cNvPr>
          <p:cNvSpPr/>
          <p:nvPr/>
        </p:nvSpPr>
        <p:spPr>
          <a:xfrm>
            <a:off x="6444" y="1110343"/>
            <a:ext cx="6197711" cy="3459158"/>
          </a:xfrm>
          <a:prstGeom prst="cloud">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4" name="TextBox 13">
            <a:extLst>
              <a:ext uri="{FF2B5EF4-FFF2-40B4-BE49-F238E27FC236}">
                <a16:creationId xmlns:a16="http://schemas.microsoft.com/office/drawing/2014/main" id="{E987431C-A2DD-89F1-9A0C-77B5BB2A50A9}"/>
              </a:ext>
            </a:extLst>
          </p:cNvPr>
          <p:cNvSpPr txBox="1"/>
          <p:nvPr/>
        </p:nvSpPr>
        <p:spPr>
          <a:xfrm>
            <a:off x="1019124" y="1763610"/>
            <a:ext cx="4067583" cy="203132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Ask your child to read the title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Look at the picture on the cover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Talk about what the book might be about based on the image and title</a:t>
            </a:r>
          </a:p>
        </p:txBody>
      </p:sp>
      <p:sp>
        <p:nvSpPr>
          <p:cNvPr id="15" name="Rectangle 14">
            <a:extLst>
              <a:ext uri="{FF2B5EF4-FFF2-40B4-BE49-F238E27FC236}">
                <a16:creationId xmlns:a16="http://schemas.microsoft.com/office/drawing/2014/main" id="{D6E04195-3693-83B4-1D32-ECAA8B0BC861}"/>
              </a:ext>
            </a:extLst>
          </p:cNvPr>
          <p:cNvSpPr/>
          <p:nvPr/>
        </p:nvSpPr>
        <p:spPr>
          <a:xfrm>
            <a:off x="688258" y="4562168"/>
            <a:ext cx="4729316" cy="1641987"/>
          </a:xfrm>
          <a:prstGeom prst="rect">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6" name="TextBox 15">
            <a:extLst>
              <a:ext uri="{FF2B5EF4-FFF2-40B4-BE49-F238E27FC236}">
                <a16:creationId xmlns:a16="http://schemas.microsoft.com/office/drawing/2014/main" id="{CCCA75CC-BC00-C04A-3926-4F00D2A7C775}"/>
              </a:ext>
            </a:extLst>
          </p:cNvPr>
          <p:cNvSpPr txBox="1"/>
          <p:nvPr/>
        </p:nvSpPr>
        <p:spPr>
          <a:xfrm>
            <a:off x="795381" y="4614752"/>
            <a:ext cx="4622193" cy="1477328"/>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I think this book could be about…….because…..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On the cover I can see…..and this makes me think….</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The title says…..so I think…………</a:t>
            </a:r>
          </a:p>
        </p:txBody>
      </p:sp>
      <p:pic>
        <p:nvPicPr>
          <p:cNvPr id="17" name="Picture 16">
            <a:extLst>
              <a:ext uri="{FF2B5EF4-FFF2-40B4-BE49-F238E27FC236}">
                <a16:creationId xmlns:a16="http://schemas.microsoft.com/office/drawing/2014/main" id="{47A815C0-5E85-4BDB-E7E1-4AC0A01335E4}"/>
              </a:ext>
            </a:extLst>
          </p:cNvPr>
          <p:cNvPicPr>
            <a:picLocks noChangeAspect="1"/>
          </p:cNvPicPr>
          <p:nvPr/>
        </p:nvPicPr>
        <p:blipFill>
          <a:blip r:embed="rId2"/>
          <a:stretch>
            <a:fillRect/>
          </a:stretch>
        </p:blipFill>
        <p:spPr>
          <a:xfrm>
            <a:off x="6106885" y="3847422"/>
            <a:ext cx="5281522" cy="2356733"/>
          </a:xfrm>
          <a:prstGeom prst="rect">
            <a:avLst/>
          </a:prstGeom>
        </p:spPr>
      </p:pic>
      <p:pic>
        <p:nvPicPr>
          <p:cNvPr id="18" name="Picture 17">
            <a:extLst>
              <a:ext uri="{FF2B5EF4-FFF2-40B4-BE49-F238E27FC236}">
                <a16:creationId xmlns:a16="http://schemas.microsoft.com/office/drawing/2014/main" id="{6A8CCB58-44A5-00B1-3CD9-1A8620F0E29C}"/>
              </a:ext>
            </a:extLst>
          </p:cNvPr>
          <p:cNvPicPr>
            <a:picLocks noChangeAspect="1"/>
          </p:cNvPicPr>
          <p:nvPr/>
        </p:nvPicPr>
        <p:blipFill>
          <a:blip r:embed="rId3"/>
          <a:stretch>
            <a:fillRect/>
          </a:stretch>
        </p:blipFill>
        <p:spPr>
          <a:xfrm>
            <a:off x="7299720" y="1004916"/>
            <a:ext cx="2895851" cy="2842506"/>
          </a:xfrm>
          <a:prstGeom prst="rect">
            <a:avLst/>
          </a:prstGeom>
        </p:spPr>
      </p:pic>
    </p:spTree>
    <p:extLst>
      <p:ext uri="{BB962C8B-B14F-4D97-AF65-F5344CB8AC3E}">
        <p14:creationId xmlns:p14="http://schemas.microsoft.com/office/powerpoint/2010/main" val="2963360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86E1CA-94DE-563F-AC28-0247290B3D76}"/>
              </a:ext>
            </a:extLst>
          </p:cNvPr>
          <p:cNvSpPr txBox="1"/>
          <p:nvPr/>
        </p:nvSpPr>
        <p:spPr>
          <a:xfrm>
            <a:off x="4777554" y="1857587"/>
            <a:ext cx="3286454" cy="369332"/>
          </a:xfrm>
          <a:prstGeom prst="rect">
            <a:avLst/>
          </a:prstGeom>
          <a:noFill/>
        </p:spPr>
        <p:txBody>
          <a:bodyPr wrap="square" rtlCol="0">
            <a:spAutoFit/>
          </a:bodyPr>
          <a:lstStyle/>
          <a:p>
            <a:endParaRPr lang="en-GB" dirty="0">
              <a:solidFill>
                <a:schemeClr val="bg1"/>
              </a:solidFill>
              <a:latin typeface="Century Gothic" panose="020B0502020202020204" pitchFamily="34" charset="0"/>
            </a:endParaRPr>
          </a:p>
        </p:txBody>
      </p:sp>
      <p:sp>
        <p:nvSpPr>
          <p:cNvPr id="6" name="TextBox 5">
            <a:extLst>
              <a:ext uri="{FF2B5EF4-FFF2-40B4-BE49-F238E27FC236}">
                <a16:creationId xmlns:a16="http://schemas.microsoft.com/office/drawing/2014/main" id="{672E1CBC-AFB2-70DD-1A7F-4C7DBE62773D}"/>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Top Tips for reading at home</a:t>
            </a:r>
          </a:p>
        </p:txBody>
      </p:sp>
      <p:sp>
        <p:nvSpPr>
          <p:cNvPr id="8" name="TextBox 7">
            <a:extLst>
              <a:ext uri="{FF2B5EF4-FFF2-40B4-BE49-F238E27FC236}">
                <a16:creationId xmlns:a16="http://schemas.microsoft.com/office/drawing/2014/main" id="{FEBE6E13-AE0E-E230-D59C-A03076269B3A}"/>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10" name="Picture 9">
            <a:extLst>
              <a:ext uri="{FF2B5EF4-FFF2-40B4-BE49-F238E27FC236}">
                <a16:creationId xmlns:a16="http://schemas.microsoft.com/office/drawing/2014/main" id="{0A7A65B0-876B-5331-A465-C61D0168B5EE}"/>
              </a:ext>
            </a:extLst>
          </p:cNvPr>
          <p:cNvPicPr>
            <a:picLocks noChangeAspect="1"/>
          </p:cNvPicPr>
          <p:nvPr/>
        </p:nvPicPr>
        <p:blipFill>
          <a:blip r:embed="rId2"/>
          <a:stretch>
            <a:fillRect/>
          </a:stretch>
        </p:blipFill>
        <p:spPr>
          <a:xfrm>
            <a:off x="618266" y="972545"/>
            <a:ext cx="3016953" cy="2942710"/>
          </a:xfrm>
          <a:prstGeom prst="rect">
            <a:avLst/>
          </a:prstGeom>
        </p:spPr>
      </p:pic>
      <p:pic>
        <p:nvPicPr>
          <p:cNvPr id="11" name="Picture 10">
            <a:extLst>
              <a:ext uri="{FF2B5EF4-FFF2-40B4-BE49-F238E27FC236}">
                <a16:creationId xmlns:a16="http://schemas.microsoft.com/office/drawing/2014/main" id="{99857C69-C5CD-EB4F-6A7C-72B1BE64CB3B}"/>
              </a:ext>
            </a:extLst>
          </p:cNvPr>
          <p:cNvPicPr>
            <a:picLocks noChangeAspect="1"/>
          </p:cNvPicPr>
          <p:nvPr/>
        </p:nvPicPr>
        <p:blipFill>
          <a:blip r:embed="rId3"/>
          <a:stretch>
            <a:fillRect/>
          </a:stretch>
        </p:blipFill>
        <p:spPr>
          <a:xfrm>
            <a:off x="3660354" y="2816401"/>
            <a:ext cx="2998545" cy="3506199"/>
          </a:xfrm>
          <a:prstGeom prst="rect">
            <a:avLst/>
          </a:prstGeom>
        </p:spPr>
      </p:pic>
      <p:pic>
        <p:nvPicPr>
          <p:cNvPr id="12" name="Picture 11">
            <a:extLst>
              <a:ext uri="{FF2B5EF4-FFF2-40B4-BE49-F238E27FC236}">
                <a16:creationId xmlns:a16="http://schemas.microsoft.com/office/drawing/2014/main" id="{02DEAFE1-C381-4A59-155A-6AD9FA35878B}"/>
              </a:ext>
            </a:extLst>
          </p:cNvPr>
          <p:cNvPicPr>
            <a:picLocks noChangeAspect="1"/>
          </p:cNvPicPr>
          <p:nvPr/>
        </p:nvPicPr>
        <p:blipFill>
          <a:blip r:embed="rId4"/>
          <a:stretch>
            <a:fillRect/>
          </a:stretch>
        </p:blipFill>
        <p:spPr>
          <a:xfrm>
            <a:off x="6658899" y="3455442"/>
            <a:ext cx="3391194" cy="2149026"/>
          </a:xfrm>
          <a:prstGeom prst="rect">
            <a:avLst/>
          </a:prstGeom>
        </p:spPr>
      </p:pic>
      <p:pic>
        <p:nvPicPr>
          <p:cNvPr id="13" name="Picture 12">
            <a:extLst>
              <a:ext uri="{FF2B5EF4-FFF2-40B4-BE49-F238E27FC236}">
                <a16:creationId xmlns:a16="http://schemas.microsoft.com/office/drawing/2014/main" id="{6798ABD9-02E7-FC7F-702C-1CC82F7252DF}"/>
              </a:ext>
            </a:extLst>
          </p:cNvPr>
          <p:cNvPicPr>
            <a:picLocks noChangeAspect="1"/>
          </p:cNvPicPr>
          <p:nvPr/>
        </p:nvPicPr>
        <p:blipFill>
          <a:blip r:embed="rId5"/>
          <a:stretch>
            <a:fillRect/>
          </a:stretch>
        </p:blipFill>
        <p:spPr>
          <a:xfrm>
            <a:off x="8236673" y="1001088"/>
            <a:ext cx="3299746" cy="2491956"/>
          </a:xfrm>
          <a:prstGeom prst="rect">
            <a:avLst/>
          </a:prstGeom>
        </p:spPr>
      </p:pic>
      <p:pic>
        <p:nvPicPr>
          <p:cNvPr id="14" name="Picture 13">
            <a:extLst>
              <a:ext uri="{FF2B5EF4-FFF2-40B4-BE49-F238E27FC236}">
                <a16:creationId xmlns:a16="http://schemas.microsoft.com/office/drawing/2014/main" id="{4DB71499-F8CD-C572-F4F8-04E6F2260308}"/>
              </a:ext>
            </a:extLst>
          </p:cNvPr>
          <p:cNvPicPr>
            <a:picLocks noChangeAspect="1"/>
          </p:cNvPicPr>
          <p:nvPr/>
        </p:nvPicPr>
        <p:blipFill>
          <a:blip r:embed="rId6"/>
          <a:stretch>
            <a:fillRect/>
          </a:stretch>
        </p:blipFill>
        <p:spPr>
          <a:xfrm>
            <a:off x="3955328" y="1332966"/>
            <a:ext cx="4160881" cy="1493649"/>
          </a:xfrm>
          <a:prstGeom prst="rect">
            <a:avLst/>
          </a:prstGeom>
        </p:spPr>
      </p:pic>
      <p:pic>
        <p:nvPicPr>
          <p:cNvPr id="15" name="Picture 14">
            <a:extLst>
              <a:ext uri="{FF2B5EF4-FFF2-40B4-BE49-F238E27FC236}">
                <a16:creationId xmlns:a16="http://schemas.microsoft.com/office/drawing/2014/main" id="{073F8937-021C-3CA3-F0DC-427740410C59}"/>
              </a:ext>
            </a:extLst>
          </p:cNvPr>
          <p:cNvPicPr>
            <a:picLocks noChangeAspect="1"/>
          </p:cNvPicPr>
          <p:nvPr/>
        </p:nvPicPr>
        <p:blipFill>
          <a:blip r:embed="rId7"/>
          <a:stretch>
            <a:fillRect/>
          </a:stretch>
        </p:blipFill>
        <p:spPr>
          <a:xfrm>
            <a:off x="1590209" y="4432676"/>
            <a:ext cx="2057578" cy="1889924"/>
          </a:xfrm>
          <a:prstGeom prst="rect">
            <a:avLst/>
          </a:prstGeom>
        </p:spPr>
      </p:pic>
      <p:pic>
        <p:nvPicPr>
          <p:cNvPr id="16" name="Picture 15">
            <a:extLst>
              <a:ext uri="{FF2B5EF4-FFF2-40B4-BE49-F238E27FC236}">
                <a16:creationId xmlns:a16="http://schemas.microsoft.com/office/drawing/2014/main" id="{A137AA31-5F53-D23A-7079-B28AFB630213}"/>
              </a:ext>
            </a:extLst>
          </p:cNvPr>
          <p:cNvPicPr>
            <a:picLocks noChangeAspect="1"/>
          </p:cNvPicPr>
          <p:nvPr/>
        </p:nvPicPr>
        <p:blipFill>
          <a:blip r:embed="rId8"/>
          <a:stretch>
            <a:fillRect/>
          </a:stretch>
        </p:blipFill>
        <p:spPr>
          <a:xfrm>
            <a:off x="10050093" y="5125347"/>
            <a:ext cx="2027096" cy="1646063"/>
          </a:xfrm>
          <a:prstGeom prst="rect">
            <a:avLst/>
          </a:prstGeom>
        </p:spPr>
      </p:pic>
    </p:spTree>
    <p:extLst>
      <p:ext uri="{BB962C8B-B14F-4D97-AF65-F5344CB8AC3E}">
        <p14:creationId xmlns:p14="http://schemas.microsoft.com/office/powerpoint/2010/main" val="3347147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428A36-31BF-B67E-73D1-7C573F106073}"/>
              </a:ext>
            </a:extLst>
          </p:cNvPr>
          <p:cNvSpPr txBox="1"/>
          <p:nvPr/>
        </p:nvSpPr>
        <p:spPr>
          <a:xfrm>
            <a:off x="910104" y="288176"/>
            <a:ext cx="10031895"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Reading Awards</a:t>
            </a:r>
          </a:p>
        </p:txBody>
      </p:sp>
      <p:sp>
        <p:nvSpPr>
          <p:cNvPr id="4" name="TextBox 3">
            <a:extLst>
              <a:ext uri="{FF2B5EF4-FFF2-40B4-BE49-F238E27FC236}">
                <a16:creationId xmlns:a16="http://schemas.microsoft.com/office/drawing/2014/main" id="{63DAB7A1-D2DD-3584-7774-29618DA640F5}"/>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7861DC6B-0367-EC1D-F727-23F652447C9C}"/>
              </a:ext>
            </a:extLst>
          </p:cNvPr>
          <p:cNvSpPr txBox="1"/>
          <p:nvPr/>
        </p:nvSpPr>
        <p:spPr>
          <a:xfrm>
            <a:off x="5860015" y="1454432"/>
            <a:ext cx="5731454" cy="39703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Please do not feel you need to buy the books on this list, you can borrow many of these from school using our class book swap.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We will check the lists once a term to see who needs to be celebrated with a certificate in assembly. Please email the Y1 email once achieved and bring in your ticked sheets on these dates: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algn="ctr"/>
            <a:r>
              <a:rPr lang="en-GB" b="1" i="1" dirty="0">
                <a:latin typeface="Century Gothic" panose="020B0502020202020204" pitchFamily="34" charset="0"/>
              </a:rPr>
              <a:t>Return dates will be on Year 1 Leaflet that comes out on Friday </a:t>
            </a:r>
          </a:p>
          <a:p>
            <a:pPr algn="ctr"/>
            <a:endParaRPr lang="en-GB" b="1" i="1" dirty="0">
              <a:latin typeface="Century Gothic" panose="020B0502020202020204" pitchFamily="34" charset="0"/>
            </a:endParaRPr>
          </a:p>
          <a:p>
            <a:pPr algn="ctr"/>
            <a:endParaRPr lang="en-GB" b="1" i="1" dirty="0">
              <a:latin typeface="Century Gothic" panose="020B0502020202020204" pitchFamily="34" charset="0"/>
            </a:endParaRPr>
          </a:p>
        </p:txBody>
      </p:sp>
      <p:pic>
        <p:nvPicPr>
          <p:cNvPr id="6" name="Picture 5">
            <a:extLst>
              <a:ext uri="{FF2B5EF4-FFF2-40B4-BE49-F238E27FC236}">
                <a16:creationId xmlns:a16="http://schemas.microsoft.com/office/drawing/2014/main" id="{986185F2-B009-ADBC-7008-936DD90EC987}"/>
              </a:ext>
            </a:extLst>
          </p:cNvPr>
          <p:cNvPicPr>
            <a:picLocks noChangeAspect="1"/>
          </p:cNvPicPr>
          <p:nvPr/>
        </p:nvPicPr>
        <p:blipFill>
          <a:blip r:embed="rId2"/>
          <a:stretch>
            <a:fillRect/>
          </a:stretch>
        </p:blipFill>
        <p:spPr>
          <a:xfrm rot="21326555">
            <a:off x="5361549" y="5261627"/>
            <a:ext cx="2031312" cy="1408923"/>
          </a:xfrm>
          <a:prstGeom prst="rect">
            <a:avLst/>
          </a:prstGeom>
        </p:spPr>
      </p:pic>
      <p:pic>
        <p:nvPicPr>
          <p:cNvPr id="7" name="Picture 6">
            <a:extLst>
              <a:ext uri="{FF2B5EF4-FFF2-40B4-BE49-F238E27FC236}">
                <a16:creationId xmlns:a16="http://schemas.microsoft.com/office/drawing/2014/main" id="{5FDD5E44-A048-232D-4CFC-28495862C319}"/>
              </a:ext>
            </a:extLst>
          </p:cNvPr>
          <p:cNvPicPr>
            <a:picLocks noChangeAspect="1"/>
          </p:cNvPicPr>
          <p:nvPr/>
        </p:nvPicPr>
        <p:blipFill>
          <a:blip r:embed="rId3"/>
          <a:stretch>
            <a:fillRect/>
          </a:stretch>
        </p:blipFill>
        <p:spPr>
          <a:xfrm>
            <a:off x="7747369" y="5213146"/>
            <a:ext cx="1956747" cy="1365016"/>
          </a:xfrm>
          <a:prstGeom prst="rect">
            <a:avLst/>
          </a:prstGeom>
        </p:spPr>
      </p:pic>
      <p:pic>
        <p:nvPicPr>
          <p:cNvPr id="8" name="Picture 7">
            <a:extLst>
              <a:ext uri="{FF2B5EF4-FFF2-40B4-BE49-F238E27FC236}">
                <a16:creationId xmlns:a16="http://schemas.microsoft.com/office/drawing/2014/main" id="{A2384982-8D0F-DAB9-26A0-9C7B0EC6B3A1}"/>
              </a:ext>
            </a:extLst>
          </p:cNvPr>
          <p:cNvPicPr>
            <a:picLocks noChangeAspect="1"/>
          </p:cNvPicPr>
          <p:nvPr/>
        </p:nvPicPr>
        <p:blipFill>
          <a:blip r:embed="rId4"/>
          <a:stretch>
            <a:fillRect/>
          </a:stretch>
        </p:blipFill>
        <p:spPr>
          <a:xfrm rot="452206">
            <a:off x="9956153" y="5336556"/>
            <a:ext cx="1971690" cy="1365016"/>
          </a:xfrm>
          <a:prstGeom prst="rect">
            <a:avLst/>
          </a:prstGeom>
        </p:spPr>
      </p:pic>
      <p:pic>
        <p:nvPicPr>
          <p:cNvPr id="9" name="Picture 8">
            <a:extLst>
              <a:ext uri="{FF2B5EF4-FFF2-40B4-BE49-F238E27FC236}">
                <a16:creationId xmlns:a16="http://schemas.microsoft.com/office/drawing/2014/main" id="{18E34C26-2C72-40A9-286A-ACBA4E6060C4}"/>
              </a:ext>
            </a:extLst>
          </p:cNvPr>
          <p:cNvPicPr>
            <a:picLocks noChangeAspect="1"/>
          </p:cNvPicPr>
          <p:nvPr/>
        </p:nvPicPr>
        <p:blipFill>
          <a:blip r:embed="rId5"/>
          <a:stretch>
            <a:fillRect/>
          </a:stretch>
        </p:blipFill>
        <p:spPr>
          <a:xfrm rot="245020">
            <a:off x="2875735" y="1251379"/>
            <a:ext cx="2880809" cy="3872055"/>
          </a:xfrm>
          <a:prstGeom prst="rect">
            <a:avLst/>
          </a:prstGeom>
        </p:spPr>
      </p:pic>
      <p:pic>
        <p:nvPicPr>
          <p:cNvPr id="10" name="Picture 9">
            <a:extLst>
              <a:ext uri="{FF2B5EF4-FFF2-40B4-BE49-F238E27FC236}">
                <a16:creationId xmlns:a16="http://schemas.microsoft.com/office/drawing/2014/main" id="{E19EBC8F-9375-06B1-D931-D16CEB8CB013}"/>
              </a:ext>
            </a:extLst>
          </p:cNvPr>
          <p:cNvPicPr>
            <a:picLocks noChangeAspect="1"/>
          </p:cNvPicPr>
          <p:nvPr/>
        </p:nvPicPr>
        <p:blipFill>
          <a:blip r:embed="rId6"/>
          <a:stretch>
            <a:fillRect/>
          </a:stretch>
        </p:blipFill>
        <p:spPr>
          <a:xfrm>
            <a:off x="432707" y="3161445"/>
            <a:ext cx="2617587" cy="3288389"/>
          </a:xfrm>
          <a:prstGeom prst="rect">
            <a:avLst/>
          </a:prstGeom>
        </p:spPr>
      </p:pic>
      <p:pic>
        <p:nvPicPr>
          <p:cNvPr id="11" name="Picture 10">
            <a:extLst>
              <a:ext uri="{FF2B5EF4-FFF2-40B4-BE49-F238E27FC236}">
                <a16:creationId xmlns:a16="http://schemas.microsoft.com/office/drawing/2014/main" id="{15E824CA-04EF-CBFC-26CF-BCC318445E9E}"/>
              </a:ext>
            </a:extLst>
          </p:cNvPr>
          <p:cNvPicPr>
            <a:picLocks noChangeAspect="1"/>
          </p:cNvPicPr>
          <p:nvPr/>
        </p:nvPicPr>
        <p:blipFill>
          <a:blip r:embed="rId7"/>
          <a:stretch>
            <a:fillRect/>
          </a:stretch>
        </p:blipFill>
        <p:spPr>
          <a:xfrm rot="21216399">
            <a:off x="618569" y="271567"/>
            <a:ext cx="2245861" cy="3052473"/>
          </a:xfrm>
          <a:prstGeom prst="rect">
            <a:avLst/>
          </a:prstGeom>
        </p:spPr>
      </p:pic>
    </p:spTree>
    <p:extLst>
      <p:ext uri="{BB962C8B-B14F-4D97-AF65-F5344CB8AC3E}">
        <p14:creationId xmlns:p14="http://schemas.microsoft.com/office/powerpoint/2010/main" val="3887608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634539" y="292969"/>
            <a:ext cx="10058400" cy="1371600"/>
          </a:xfrm>
        </p:spPr>
        <p:txBody>
          <a:bodyPr/>
          <a:lstStyle/>
          <a:p>
            <a:r>
              <a:rPr lang="en-US" dirty="0"/>
              <a:t>English- Writing</a:t>
            </a:r>
          </a:p>
        </p:txBody>
      </p:sp>
      <p:grpSp>
        <p:nvGrpSpPr>
          <p:cNvPr id="7" name="Group 6">
            <a:extLst>
              <a:ext uri="{FF2B5EF4-FFF2-40B4-BE49-F238E27FC236}">
                <a16:creationId xmlns:a16="http://schemas.microsoft.com/office/drawing/2014/main" id="{F6BA3023-F967-B949-2147-803FCCF12A9F}"/>
              </a:ext>
            </a:extLst>
          </p:cNvPr>
          <p:cNvGrpSpPr/>
          <p:nvPr/>
        </p:nvGrpSpPr>
        <p:grpSpPr>
          <a:xfrm>
            <a:off x="1747579" y="4340857"/>
            <a:ext cx="2967197" cy="1825398"/>
            <a:chOff x="2029002" y="4087042"/>
            <a:chExt cx="2967197" cy="1825398"/>
          </a:xfrm>
        </p:grpSpPr>
        <p:pic>
          <p:nvPicPr>
            <p:cNvPr id="8" name="Picture 7">
              <a:extLst>
                <a:ext uri="{FF2B5EF4-FFF2-40B4-BE49-F238E27FC236}">
                  <a16:creationId xmlns:a16="http://schemas.microsoft.com/office/drawing/2014/main" id="{C0641409-618C-98B5-64D6-3BD297E594DE}"/>
                </a:ext>
              </a:extLst>
            </p:cNvPr>
            <p:cNvPicPr>
              <a:picLocks noChangeAspect="1"/>
            </p:cNvPicPr>
            <p:nvPr/>
          </p:nvPicPr>
          <p:blipFill rotWithShape="1">
            <a:blip r:embed="rId2"/>
            <a:srcRect l="7511" t="20279" r="66156" b="10218"/>
            <a:stretch/>
          </p:blipFill>
          <p:spPr>
            <a:xfrm>
              <a:off x="2029002" y="4087042"/>
              <a:ext cx="2964129" cy="269940"/>
            </a:xfrm>
            <a:prstGeom prst="rect">
              <a:avLst/>
            </a:prstGeom>
            <a:ln w="28575">
              <a:solidFill>
                <a:schemeClr val="tx1"/>
              </a:solidFill>
            </a:ln>
          </p:spPr>
        </p:pic>
        <p:pic>
          <p:nvPicPr>
            <p:cNvPr id="10" name="Picture 9">
              <a:extLst>
                <a:ext uri="{FF2B5EF4-FFF2-40B4-BE49-F238E27FC236}">
                  <a16:creationId xmlns:a16="http://schemas.microsoft.com/office/drawing/2014/main" id="{CE8A8D1D-0997-1023-F1CB-DA5D91821645}"/>
                </a:ext>
              </a:extLst>
            </p:cNvPr>
            <p:cNvPicPr>
              <a:picLocks noChangeAspect="1"/>
            </p:cNvPicPr>
            <p:nvPr/>
          </p:nvPicPr>
          <p:blipFill rotWithShape="1">
            <a:blip r:embed="rId2"/>
            <a:srcRect l="43930" t="18521" r="29737" b="11976"/>
            <a:stretch/>
          </p:blipFill>
          <p:spPr>
            <a:xfrm>
              <a:off x="2032070" y="4863199"/>
              <a:ext cx="2964129" cy="269940"/>
            </a:xfrm>
            <a:prstGeom prst="rect">
              <a:avLst/>
            </a:prstGeom>
            <a:ln w="28575">
              <a:solidFill>
                <a:schemeClr val="tx1"/>
              </a:solidFill>
            </a:ln>
          </p:spPr>
        </p:pic>
        <p:pic>
          <p:nvPicPr>
            <p:cNvPr id="11" name="Picture 10">
              <a:extLst>
                <a:ext uri="{FF2B5EF4-FFF2-40B4-BE49-F238E27FC236}">
                  <a16:creationId xmlns:a16="http://schemas.microsoft.com/office/drawing/2014/main" id="{FE29858E-94CE-3DB6-3E95-50A8E40534A9}"/>
                </a:ext>
              </a:extLst>
            </p:cNvPr>
            <p:cNvPicPr>
              <a:picLocks noChangeAspect="1"/>
            </p:cNvPicPr>
            <p:nvPr/>
          </p:nvPicPr>
          <p:blipFill rotWithShape="1">
            <a:blip r:embed="rId2"/>
            <a:srcRect l="75357" t="20926" b="9572"/>
            <a:stretch/>
          </p:blipFill>
          <p:spPr>
            <a:xfrm>
              <a:off x="2124124" y="5642500"/>
              <a:ext cx="2773884" cy="269940"/>
            </a:xfrm>
            <a:prstGeom prst="rect">
              <a:avLst/>
            </a:prstGeom>
            <a:ln w="28575">
              <a:solidFill>
                <a:schemeClr val="tx1"/>
              </a:solidFill>
            </a:ln>
          </p:spPr>
        </p:pic>
        <p:cxnSp>
          <p:nvCxnSpPr>
            <p:cNvPr id="12" name="Straight Arrow Connector 11">
              <a:extLst>
                <a:ext uri="{FF2B5EF4-FFF2-40B4-BE49-F238E27FC236}">
                  <a16:creationId xmlns:a16="http://schemas.microsoft.com/office/drawing/2014/main" id="{5CD36AF6-38ED-C1A2-101B-73EC5186B41C}"/>
                </a:ext>
              </a:extLst>
            </p:cNvPr>
            <p:cNvCxnSpPr/>
            <p:nvPr/>
          </p:nvCxnSpPr>
          <p:spPr>
            <a:xfrm>
              <a:off x="3514135" y="4356982"/>
              <a:ext cx="0" cy="42976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D18D1CC-91F6-0AC4-A2A3-38177EBD6FC4}"/>
                </a:ext>
              </a:extLst>
            </p:cNvPr>
            <p:cNvCxnSpPr/>
            <p:nvPr/>
          </p:nvCxnSpPr>
          <p:spPr>
            <a:xfrm>
              <a:off x="3514135" y="5148133"/>
              <a:ext cx="0" cy="42976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4BE0E261-B56C-2AAF-3AE6-13E9ACAB6EB2}"/>
              </a:ext>
            </a:extLst>
          </p:cNvPr>
          <p:cNvSpPr txBox="1"/>
          <p:nvPr/>
        </p:nvSpPr>
        <p:spPr>
          <a:xfrm>
            <a:off x="585423" y="1241043"/>
            <a:ext cx="4075198" cy="2554545"/>
          </a:xfrm>
          <a:prstGeom prst="rect">
            <a:avLst/>
          </a:prstGeom>
          <a:noFill/>
        </p:spPr>
        <p:txBody>
          <a:bodyPr wrap="square">
            <a:spAutoFit/>
          </a:bodyPr>
          <a:lstStyle/>
          <a:p>
            <a:pPr marL="0" indent="0">
              <a:buNone/>
            </a:pPr>
            <a:r>
              <a:rPr lang="en-GB" sz="1600" dirty="0"/>
              <a:t>Over the year, we will ensure that the children experience and write both fiction and non-fiction, and different writing styles within these (e.g. letter writing, instructions, recounts, etc.). Our work during our reading sessions will support the writing, both through looking at structure and vocabulary. The children will have a clear purpose and audience for each piece of writing. </a:t>
            </a:r>
          </a:p>
        </p:txBody>
      </p:sp>
      <p:sp>
        <p:nvSpPr>
          <p:cNvPr id="9" name="TextBox 8">
            <a:extLst>
              <a:ext uri="{FF2B5EF4-FFF2-40B4-BE49-F238E27FC236}">
                <a16:creationId xmlns:a16="http://schemas.microsoft.com/office/drawing/2014/main" id="{22435376-BD28-7544-0217-FDEEB3D3F94E}"/>
              </a:ext>
            </a:extLst>
          </p:cNvPr>
          <p:cNvSpPr txBox="1"/>
          <p:nvPr/>
        </p:nvSpPr>
        <p:spPr>
          <a:xfrm>
            <a:off x="8406607" y="1517265"/>
            <a:ext cx="1811163" cy="338554"/>
          </a:xfrm>
          <a:prstGeom prst="rect">
            <a:avLst/>
          </a:prstGeom>
          <a:solidFill>
            <a:schemeClr val="bg1"/>
          </a:solidFill>
          <a:ln w="19050">
            <a:solidFill>
              <a:schemeClr val="tx1"/>
            </a:solidFill>
          </a:ln>
        </p:spPr>
        <p:txBody>
          <a:bodyPr wrap="square" rtlCol="0">
            <a:spAutoFit/>
          </a:bodyPr>
          <a:lstStyle/>
          <a:p>
            <a:pPr algn="ctr"/>
            <a:r>
              <a:rPr lang="en-GB" sz="1600" b="1" dirty="0">
                <a:latin typeface="Comic Sans MS" panose="030F0702030302020204" pitchFamily="66" charset="0"/>
              </a:rPr>
              <a:t>Text Immersion</a:t>
            </a:r>
          </a:p>
        </p:txBody>
      </p:sp>
      <p:sp>
        <p:nvSpPr>
          <p:cNvPr id="15" name="TextBox 14">
            <a:extLst>
              <a:ext uri="{FF2B5EF4-FFF2-40B4-BE49-F238E27FC236}">
                <a16:creationId xmlns:a16="http://schemas.microsoft.com/office/drawing/2014/main" id="{776EF6C5-BB22-F09E-04E2-1D507FF71513}"/>
              </a:ext>
            </a:extLst>
          </p:cNvPr>
          <p:cNvSpPr txBox="1"/>
          <p:nvPr/>
        </p:nvSpPr>
        <p:spPr>
          <a:xfrm>
            <a:off x="7899558" y="1950199"/>
            <a:ext cx="2772266" cy="338554"/>
          </a:xfrm>
          <a:prstGeom prst="rect">
            <a:avLst/>
          </a:prstGeom>
          <a:solidFill>
            <a:schemeClr val="bg1"/>
          </a:solidFill>
          <a:ln w="19050">
            <a:solidFill>
              <a:schemeClr val="tx1"/>
            </a:solidFill>
          </a:ln>
        </p:spPr>
        <p:txBody>
          <a:bodyPr wrap="square" rtlCol="0">
            <a:spAutoFit/>
          </a:bodyPr>
          <a:lstStyle/>
          <a:p>
            <a:pPr algn="ctr"/>
            <a:r>
              <a:rPr lang="en-GB" sz="1600" b="1" dirty="0">
                <a:latin typeface="Comic Sans MS" panose="030F0702030302020204" pitchFamily="66" charset="0"/>
              </a:rPr>
              <a:t>Vocabulary &amp; Dictation </a:t>
            </a:r>
          </a:p>
        </p:txBody>
      </p:sp>
      <p:sp>
        <p:nvSpPr>
          <p:cNvPr id="16" name="TextBox 15">
            <a:extLst>
              <a:ext uri="{FF2B5EF4-FFF2-40B4-BE49-F238E27FC236}">
                <a16:creationId xmlns:a16="http://schemas.microsoft.com/office/drawing/2014/main" id="{05E40B17-19C6-CE60-D09E-6AD1280E2D25}"/>
              </a:ext>
            </a:extLst>
          </p:cNvPr>
          <p:cNvSpPr txBox="1"/>
          <p:nvPr/>
        </p:nvSpPr>
        <p:spPr>
          <a:xfrm>
            <a:off x="7907949" y="3049174"/>
            <a:ext cx="2772266" cy="338554"/>
          </a:xfrm>
          <a:prstGeom prst="rect">
            <a:avLst/>
          </a:prstGeom>
          <a:solidFill>
            <a:schemeClr val="bg1"/>
          </a:solidFill>
          <a:ln w="19050">
            <a:solidFill>
              <a:schemeClr val="tx1"/>
            </a:solidFill>
          </a:ln>
        </p:spPr>
        <p:txBody>
          <a:bodyPr wrap="square" rtlCol="0">
            <a:spAutoFit/>
          </a:bodyPr>
          <a:lstStyle/>
          <a:p>
            <a:pPr algn="ctr"/>
            <a:r>
              <a:rPr lang="en-GB" sz="1600" b="1" dirty="0">
                <a:latin typeface="Comic Sans MS" panose="030F0702030302020204" pitchFamily="66" charset="0"/>
              </a:rPr>
              <a:t>Grammar &amp; Dictation </a:t>
            </a:r>
          </a:p>
        </p:txBody>
      </p:sp>
      <p:sp>
        <p:nvSpPr>
          <p:cNvPr id="18" name="TextBox 17">
            <a:extLst>
              <a:ext uri="{FF2B5EF4-FFF2-40B4-BE49-F238E27FC236}">
                <a16:creationId xmlns:a16="http://schemas.microsoft.com/office/drawing/2014/main" id="{92CC312A-2E27-DAEB-1D29-CB6B751BD0B4}"/>
              </a:ext>
            </a:extLst>
          </p:cNvPr>
          <p:cNvSpPr txBox="1"/>
          <p:nvPr/>
        </p:nvSpPr>
        <p:spPr>
          <a:xfrm>
            <a:off x="7899558" y="3477756"/>
            <a:ext cx="2772266" cy="338554"/>
          </a:xfrm>
          <a:prstGeom prst="rect">
            <a:avLst/>
          </a:prstGeom>
          <a:solidFill>
            <a:schemeClr val="bg1"/>
          </a:solidFill>
          <a:ln w="19050">
            <a:solidFill>
              <a:schemeClr val="tx1"/>
            </a:solidFill>
          </a:ln>
        </p:spPr>
        <p:txBody>
          <a:bodyPr wrap="square" rtlCol="0">
            <a:spAutoFit/>
          </a:bodyPr>
          <a:lstStyle/>
          <a:p>
            <a:pPr algn="ctr"/>
            <a:r>
              <a:rPr lang="en-GB" sz="1600" b="1" dirty="0">
                <a:latin typeface="Comic Sans MS" panose="030F0702030302020204" pitchFamily="66" charset="0"/>
              </a:rPr>
              <a:t>Sentence Construction</a:t>
            </a:r>
          </a:p>
        </p:txBody>
      </p:sp>
      <p:sp>
        <p:nvSpPr>
          <p:cNvPr id="19" name="TextBox 18">
            <a:extLst>
              <a:ext uri="{FF2B5EF4-FFF2-40B4-BE49-F238E27FC236}">
                <a16:creationId xmlns:a16="http://schemas.microsoft.com/office/drawing/2014/main" id="{10E5B157-9A5C-F08F-A431-88271543FAE5}"/>
              </a:ext>
            </a:extLst>
          </p:cNvPr>
          <p:cNvSpPr txBox="1"/>
          <p:nvPr/>
        </p:nvSpPr>
        <p:spPr>
          <a:xfrm>
            <a:off x="7842179" y="4649197"/>
            <a:ext cx="2772266" cy="338554"/>
          </a:xfrm>
          <a:prstGeom prst="rect">
            <a:avLst/>
          </a:prstGeom>
          <a:solidFill>
            <a:schemeClr val="bg1"/>
          </a:solidFill>
          <a:ln w="19050">
            <a:solidFill>
              <a:schemeClr val="tx1"/>
            </a:solidFill>
          </a:ln>
        </p:spPr>
        <p:txBody>
          <a:bodyPr wrap="square" rtlCol="0">
            <a:spAutoFit/>
          </a:bodyPr>
          <a:lstStyle/>
          <a:p>
            <a:pPr algn="ctr"/>
            <a:r>
              <a:rPr lang="en-GB" sz="1600" b="1" dirty="0">
                <a:latin typeface="Comic Sans MS" panose="030F0702030302020204" pitchFamily="66" charset="0"/>
              </a:rPr>
              <a:t>Planning</a:t>
            </a:r>
          </a:p>
        </p:txBody>
      </p:sp>
      <p:sp>
        <p:nvSpPr>
          <p:cNvPr id="20" name="TextBox 19">
            <a:extLst>
              <a:ext uri="{FF2B5EF4-FFF2-40B4-BE49-F238E27FC236}">
                <a16:creationId xmlns:a16="http://schemas.microsoft.com/office/drawing/2014/main" id="{401119D7-AD19-8D27-4BA8-97B396D0000A}"/>
              </a:ext>
            </a:extLst>
          </p:cNvPr>
          <p:cNvSpPr txBox="1"/>
          <p:nvPr/>
        </p:nvSpPr>
        <p:spPr>
          <a:xfrm>
            <a:off x="7840663" y="5112080"/>
            <a:ext cx="2772266" cy="338554"/>
          </a:xfrm>
          <a:prstGeom prst="rect">
            <a:avLst/>
          </a:prstGeom>
          <a:solidFill>
            <a:schemeClr val="bg1"/>
          </a:solidFill>
          <a:ln w="19050">
            <a:solidFill>
              <a:schemeClr val="tx1"/>
            </a:solidFill>
          </a:ln>
        </p:spPr>
        <p:txBody>
          <a:bodyPr wrap="square" rtlCol="0">
            <a:spAutoFit/>
          </a:bodyPr>
          <a:lstStyle/>
          <a:p>
            <a:pPr algn="ctr"/>
            <a:r>
              <a:rPr lang="en-GB" sz="1600" b="1" dirty="0">
                <a:latin typeface="Comic Sans MS" panose="030F0702030302020204" pitchFamily="66" charset="0"/>
              </a:rPr>
              <a:t>Let’s Write and Edit</a:t>
            </a:r>
          </a:p>
        </p:txBody>
      </p:sp>
      <p:cxnSp>
        <p:nvCxnSpPr>
          <p:cNvPr id="23" name="Straight Arrow Connector 22">
            <a:extLst>
              <a:ext uri="{FF2B5EF4-FFF2-40B4-BE49-F238E27FC236}">
                <a16:creationId xmlns:a16="http://schemas.microsoft.com/office/drawing/2014/main" id="{DA8FFE6E-2A82-2136-028D-17D7230E1069}"/>
              </a:ext>
            </a:extLst>
          </p:cNvPr>
          <p:cNvCxnSpPr>
            <a:cxnSpLocks/>
          </p:cNvCxnSpPr>
          <p:nvPr/>
        </p:nvCxnSpPr>
        <p:spPr>
          <a:xfrm>
            <a:off x="9285691" y="2308288"/>
            <a:ext cx="8391" cy="69783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89D9930-B2FB-C3F0-7A93-515BA5DE2B9D}"/>
              </a:ext>
            </a:extLst>
          </p:cNvPr>
          <p:cNvCxnSpPr>
            <a:cxnSpLocks/>
          </p:cNvCxnSpPr>
          <p:nvPr/>
        </p:nvCxnSpPr>
        <p:spPr>
          <a:xfrm>
            <a:off x="9312189" y="3928024"/>
            <a:ext cx="8391" cy="69783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Arrow: Right 29">
            <a:extLst>
              <a:ext uri="{FF2B5EF4-FFF2-40B4-BE49-F238E27FC236}">
                <a16:creationId xmlns:a16="http://schemas.microsoft.com/office/drawing/2014/main" id="{C9BAD4FA-A777-9CA3-0141-F3D792BB46B1}"/>
              </a:ext>
            </a:extLst>
          </p:cNvPr>
          <p:cNvSpPr/>
          <p:nvPr/>
        </p:nvSpPr>
        <p:spPr>
          <a:xfrm rot="19478359">
            <a:off x="5005439" y="4038411"/>
            <a:ext cx="2491922" cy="7630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4919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4956561" y="2352597"/>
            <a:ext cx="6325687" cy="1371600"/>
          </a:xfrm>
        </p:spPr>
        <p:txBody>
          <a:bodyPr>
            <a:normAutofit/>
          </a:bodyPr>
          <a:lstStyle/>
          <a:p>
            <a:r>
              <a:rPr lang="en-US" sz="3200" dirty="0"/>
              <a:t>English-  Key Texts for Autumn</a:t>
            </a:r>
          </a:p>
        </p:txBody>
      </p:sp>
      <p:pic>
        <p:nvPicPr>
          <p:cNvPr id="11" name="Picture 10">
            <a:extLst>
              <a:ext uri="{FF2B5EF4-FFF2-40B4-BE49-F238E27FC236}">
                <a16:creationId xmlns:a16="http://schemas.microsoft.com/office/drawing/2014/main" id="{E814B402-AFC0-BA76-EFBB-0E7511301629}"/>
              </a:ext>
            </a:extLst>
          </p:cNvPr>
          <p:cNvPicPr>
            <a:picLocks noChangeAspect="1"/>
          </p:cNvPicPr>
          <p:nvPr/>
        </p:nvPicPr>
        <p:blipFill>
          <a:blip r:embed="rId2"/>
          <a:stretch>
            <a:fillRect/>
          </a:stretch>
        </p:blipFill>
        <p:spPr>
          <a:xfrm>
            <a:off x="1334717" y="671512"/>
            <a:ext cx="3238500" cy="5514975"/>
          </a:xfrm>
          <a:prstGeom prst="rect">
            <a:avLst/>
          </a:prstGeom>
        </p:spPr>
      </p:pic>
    </p:spTree>
    <p:extLst>
      <p:ext uri="{BB962C8B-B14F-4D97-AF65-F5344CB8AC3E}">
        <p14:creationId xmlns:p14="http://schemas.microsoft.com/office/powerpoint/2010/main" val="3142855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C2F35-E41E-BE4F-8FD4-2DEFA671B483}"/>
              </a:ext>
            </a:extLst>
          </p:cNvPr>
          <p:cNvSpPr>
            <a:spLocks noGrp="1"/>
          </p:cNvSpPr>
          <p:nvPr>
            <p:ph type="title"/>
          </p:nvPr>
        </p:nvSpPr>
        <p:spPr>
          <a:xfrm>
            <a:off x="845870" y="422338"/>
            <a:ext cx="10058400" cy="1371600"/>
          </a:xfrm>
        </p:spPr>
        <p:txBody>
          <a:bodyPr/>
          <a:lstStyle/>
          <a:p>
            <a:r>
              <a:rPr lang="en-US" dirty="0"/>
              <a:t>Meet the Year 1 Team</a:t>
            </a:r>
          </a:p>
        </p:txBody>
      </p:sp>
      <p:sp>
        <p:nvSpPr>
          <p:cNvPr id="5" name="TextBox 4">
            <a:extLst>
              <a:ext uri="{FF2B5EF4-FFF2-40B4-BE49-F238E27FC236}">
                <a16:creationId xmlns:a16="http://schemas.microsoft.com/office/drawing/2014/main" id="{947AFF44-2662-CD4E-9ACD-3BD118D1397D}"/>
              </a:ext>
            </a:extLst>
          </p:cNvPr>
          <p:cNvSpPr txBox="1"/>
          <p:nvPr/>
        </p:nvSpPr>
        <p:spPr>
          <a:xfrm>
            <a:off x="8234019" y="4716032"/>
            <a:ext cx="2559672" cy="923330"/>
          </a:xfrm>
          <a:prstGeom prst="rect">
            <a:avLst/>
          </a:prstGeom>
          <a:noFill/>
        </p:spPr>
        <p:txBody>
          <a:bodyPr wrap="square" rtlCol="0">
            <a:spAutoFit/>
          </a:bodyPr>
          <a:lstStyle/>
          <a:p>
            <a:pPr algn="ctr"/>
            <a:r>
              <a:rPr lang="en-US" b="1" dirty="0" err="1"/>
              <a:t>Mrs</a:t>
            </a:r>
            <a:r>
              <a:rPr lang="en-US" b="1" dirty="0"/>
              <a:t> Cambell</a:t>
            </a:r>
          </a:p>
          <a:p>
            <a:pPr algn="ctr"/>
            <a:r>
              <a:rPr lang="en-US" dirty="0"/>
              <a:t>Learning Support Assistant</a:t>
            </a:r>
          </a:p>
        </p:txBody>
      </p:sp>
      <p:sp>
        <p:nvSpPr>
          <p:cNvPr id="6" name="TextBox 5">
            <a:extLst>
              <a:ext uri="{FF2B5EF4-FFF2-40B4-BE49-F238E27FC236}">
                <a16:creationId xmlns:a16="http://schemas.microsoft.com/office/drawing/2014/main" id="{61DA3A03-F766-A84A-8B1D-FF8BE2D02ED8}"/>
              </a:ext>
            </a:extLst>
          </p:cNvPr>
          <p:cNvSpPr txBox="1"/>
          <p:nvPr/>
        </p:nvSpPr>
        <p:spPr>
          <a:xfrm>
            <a:off x="693624" y="4993031"/>
            <a:ext cx="2559673" cy="646331"/>
          </a:xfrm>
          <a:prstGeom prst="rect">
            <a:avLst/>
          </a:prstGeom>
          <a:noFill/>
        </p:spPr>
        <p:txBody>
          <a:bodyPr wrap="square" rtlCol="0">
            <a:spAutoFit/>
          </a:bodyPr>
          <a:lstStyle/>
          <a:p>
            <a:pPr algn="ctr"/>
            <a:r>
              <a:rPr lang="en-US" b="1" dirty="0"/>
              <a:t>Miss MacIntyre</a:t>
            </a:r>
          </a:p>
          <a:p>
            <a:pPr algn="ctr"/>
            <a:r>
              <a:rPr lang="en-US" dirty="0"/>
              <a:t>Class Teacher</a:t>
            </a:r>
          </a:p>
        </p:txBody>
      </p:sp>
      <p:sp>
        <p:nvSpPr>
          <p:cNvPr id="3" name="TextBox 2">
            <a:extLst>
              <a:ext uri="{FF2B5EF4-FFF2-40B4-BE49-F238E27FC236}">
                <a16:creationId xmlns:a16="http://schemas.microsoft.com/office/drawing/2014/main" id="{583DE5AA-245C-3888-07E6-8B90D8217AF0}"/>
              </a:ext>
            </a:extLst>
          </p:cNvPr>
          <p:cNvSpPr txBox="1"/>
          <p:nvPr/>
        </p:nvSpPr>
        <p:spPr>
          <a:xfrm>
            <a:off x="4370968" y="5064063"/>
            <a:ext cx="2559673" cy="646331"/>
          </a:xfrm>
          <a:prstGeom prst="rect">
            <a:avLst/>
          </a:prstGeom>
          <a:noFill/>
        </p:spPr>
        <p:txBody>
          <a:bodyPr wrap="square" rtlCol="0">
            <a:spAutoFit/>
          </a:bodyPr>
          <a:lstStyle/>
          <a:p>
            <a:pPr algn="ctr"/>
            <a:r>
              <a:rPr lang="en-US" b="1" dirty="0" err="1"/>
              <a:t>Mr</a:t>
            </a:r>
            <a:r>
              <a:rPr lang="en-US" b="1" dirty="0"/>
              <a:t> Gray</a:t>
            </a:r>
          </a:p>
          <a:p>
            <a:pPr algn="ctr"/>
            <a:r>
              <a:rPr lang="en-US" dirty="0"/>
              <a:t>HLTA</a:t>
            </a:r>
          </a:p>
        </p:txBody>
      </p:sp>
      <p:pic>
        <p:nvPicPr>
          <p:cNvPr id="7" name="Picture 6">
            <a:extLst>
              <a:ext uri="{FF2B5EF4-FFF2-40B4-BE49-F238E27FC236}">
                <a16:creationId xmlns:a16="http://schemas.microsoft.com/office/drawing/2014/main" id="{F8DEA040-5586-EA1C-FA16-138124F5F346}"/>
              </a:ext>
            </a:extLst>
          </p:cNvPr>
          <p:cNvPicPr>
            <a:picLocks noChangeAspect="1"/>
          </p:cNvPicPr>
          <p:nvPr/>
        </p:nvPicPr>
        <p:blipFill>
          <a:blip r:embed="rId2"/>
          <a:stretch>
            <a:fillRect/>
          </a:stretch>
        </p:blipFill>
        <p:spPr>
          <a:xfrm rot="16200000">
            <a:off x="4165950" y="2019991"/>
            <a:ext cx="2867369" cy="2662013"/>
          </a:xfrm>
          <a:prstGeom prst="rect">
            <a:avLst/>
          </a:prstGeom>
        </p:spPr>
      </p:pic>
      <p:pic>
        <p:nvPicPr>
          <p:cNvPr id="9" name="Picture 8">
            <a:extLst>
              <a:ext uri="{FF2B5EF4-FFF2-40B4-BE49-F238E27FC236}">
                <a16:creationId xmlns:a16="http://schemas.microsoft.com/office/drawing/2014/main" id="{7E775C0B-D9F1-8393-00C9-F0FD37BA41A5}"/>
              </a:ext>
            </a:extLst>
          </p:cNvPr>
          <p:cNvPicPr>
            <a:picLocks noChangeAspect="1"/>
          </p:cNvPicPr>
          <p:nvPr/>
        </p:nvPicPr>
        <p:blipFill>
          <a:blip r:embed="rId3"/>
          <a:stretch>
            <a:fillRect/>
          </a:stretch>
        </p:blipFill>
        <p:spPr>
          <a:xfrm>
            <a:off x="773214" y="1793938"/>
            <a:ext cx="2303271" cy="2870230"/>
          </a:xfrm>
          <a:prstGeom prst="rect">
            <a:avLst/>
          </a:prstGeom>
        </p:spPr>
      </p:pic>
      <p:pic>
        <p:nvPicPr>
          <p:cNvPr id="8" name="Picture 7">
            <a:extLst>
              <a:ext uri="{FF2B5EF4-FFF2-40B4-BE49-F238E27FC236}">
                <a16:creationId xmlns:a16="http://schemas.microsoft.com/office/drawing/2014/main" id="{A4209E19-EE06-A0F5-CCA1-983B302A6C09}"/>
              </a:ext>
            </a:extLst>
          </p:cNvPr>
          <p:cNvPicPr>
            <a:picLocks noChangeAspect="1"/>
          </p:cNvPicPr>
          <p:nvPr/>
        </p:nvPicPr>
        <p:blipFill>
          <a:blip r:embed="rId4"/>
          <a:srcRect l="27957"/>
          <a:stretch>
            <a:fillRect/>
          </a:stretch>
        </p:blipFill>
        <p:spPr>
          <a:xfrm rot="5400000">
            <a:off x="8178998" y="1825178"/>
            <a:ext cx="2746857" cy="2859614"/>
          </a:xfrm>
          <a:prstGeom prst="rect">
            <a:avLst/>
          </a:prstGeom>
        </p:spPr>
      </p:pic>
    </p:spTree>
    <p:extLst>
      <p:ext uri="{BB962C8B-B14F-4D97-AF65-F5344CB8AC3E}">
        <p14:creationId xmlns:p14="http://schemas.microsoft.com/office/powerpoint/2010/main" val="169148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70119C-0C84-EB7B-4954-959760847AB7}"/>
              </a:ext>
            </a:extLst>
          </p:cNvPr>
          <p:cNvPicPr>
            <a:picLocks noChangeAspect="1"/>
          </p:cNvPicPr>
          <p:nvPr/>
        </p:nvPicPr>
        <p:blipFill>
          <a:blip r:embed="rId2"/>
          <a:stretch>
            <a:fillRect/>
          </a:stretch>
        </p:blipFill>
        <p:spPr>
          <a:xfrm>
            <a:off x="7130122" y="2729049"/>
            <a:ext cx="4496279" cy="3558795"/>
          </a:xfrm>
          <a:prstGeom prst="rect">
            <a:avLst/>
          </a:prstGeom>
        </p:spPr>
      </p:pic>
      <p:pic>
        <p:nvPicPr>
          <p:cNvPr id="4" name="Picture 3" descr="Capital letters">
            <a:extLst>
              <a:ext uri="{FF2B5EF4-FFF2-40B4-BE49-F238E27FC236}">
                <a16:creationId xmlns:a16="http://schemas.microsoft.com/office/drawing/2014/main" id="{7035F84C-9078-9DDD-2E43-9748BC728199}"/>
              </a:ext>
            </a:extLst>
          </p:cNvPr>
          <p:cNvPicPr>
            <a:picLocks noChangeAspect="1" noChangeArrowheads="1"/>
          </p:cNvPicPr>
          <p:nvPr/>
        </p:nvPicPr>
        <p:blipFill rotWithShape="1">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r="49921" b="75006"/>
          <a:stretch/>
        </p:blipFill>
        <p:spPr bwMode="auto">
          <a:xfrm>
            <a:off x="1126318" y="4843420"/>
            <a:ext cx="1110588" cy="4616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Finger Spaces When Writing - Free Transparent PNG Download - PNGkey">
            <a:extLst>
              <a:ext uri="{FF2B5EF4-FFF2-40B4-BE49-F238E27FC236}">
                <a16:creationId xmlns:a16="http://schemas.microsoft.com/office/drawing/2014/main" id="{370E09F8-DDA6-563E-14B7-A9B1FE2D6D3A}"/>
              </a:ext>
            </a:extLst>
          </p:cNvPr>
          <p:cNvPicPr>
            <a:picLocks noChangeAspect="1" noChangeArrowheads="1"/>
          </p:cNvPicPr>
          <p:nvPr/>
        </p:nvPicPr>
        <p:blipFill>
          <a:blip r:embed="rId4"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1469122" y="3704112"/>
            <a:ext cx="962219" cy="841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a:extLst>
              <a:ext uri="{FF2B5EF4-FFF2-40B4-BE49-F238E27FC236}">
                <a16:creationId xmlns:a16="http://schemas.microsoft.com/office/drawing/2014/main" id="{1E7DC5BD-0E95-34BF-DE16-02312343F524}"/>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27353" t="12081" r="34244" b="28205"/>
          <a:stretch/>
        </p:blipFill>
        <p:spPr bwMode="auto">
          <a:xfrm>
            <a:off x="5051311" y="4721110"/>
            <a:ext cx="517503" cy="4863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ee the source image">
            <a:extLst>
              <a:ext uri="{FF2B5EF4-FFF2-40B4-BE49-F238E27FC236}">
                <a16:creationId xmlns:a16="http://schemas.microsoft.com/office/drawing/2014/main" id="{67701621-ABA7-650B-5B8C-309B580F32A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09049" y="3210946"/>
            <a:ext cx="1572622" cy="1089087"/>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a:extLst>
              <a:ext uri="{FF2B5EF4-FFF2-40B4-BE49-F238E27FC236}">
                <a16:creationId xmlns:a16="http://schemas.microsoft.com/office/drawing/2014/main" id="{0ABFC5E2-4108-23AA-DC55-9D687012EA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6284" t="26495" r="830" b="39473"/>
          <a:stretch>
            <a:fillRect/>
          </a:stretch>
        </p:blipFill>
        <p:spPr bwMode="auto">
          <a:xfrm>
            <a:off x="2832264" y="3900282"/>
            <a:ext cx="1446267" cy="1467406"/>
          </a:xfrm>
          <a:prstGeom prst="rect">
            <a:avLst/>
          </a:prstGeom>
          <a:noFill/>
          <a:ln w="25400"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1" name="TextBox 10">
            <a:extLst>
              <a:ext uri="{FF2B5EF4-FFF2-40B4-BE49-F238E27FC236}">
                <a16:creationId xmlns:a16="http://schemas.microsoft.com/office/drawing/2014/main" id="{F598E022-23FD-5012-8E82-FA641E557A5A}"/>
              </a:ext>
            </a:extLst>
          </p:cNvPr>
          <p:cNvSpPr txBox="1"/>
          <p:nvPr/>
        </p:nvSpPr>
        <p:spPr>
          <a:xfrm>
            <a:off x="608815" y="1239312"/>
            <a:ext cx="5018964" cy="1767150"/>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ts val="100"/>
              </a:spcAft>
              <a:buClrTx/>
              <a:buSzTx/>
              <a:buFontTx/>
              <a:buNone/>
              <a:tabLst/>
            </a:pPr>
            <a:endParaRPr kumimoji="0" lang="en-GB" altLang="en-US" sz="1800" b="0" i="0" u="none" strike="noStrike" cap="none" normalizeH="0" baseline="0" dirty="0">
              <a:ln>
                <a:noFill/>
              </a:ln>
              <a:solidFill>
                <a:srgbClr val="000000"/>
              </a:solidFill>
              <a:effectLst/>
              <a:latin typeface="Comic Sans MS" panose="030F0702030302020204" pitchFamily="66" charset="0"/>
            </a:endParaRPr>
          </a:p>
          <a:p>
            <a:pPr marL="0" marR="0" lvl="0" indent="0" algn="ctr" defTabSz="914400" rtl="0" eaLnBrk="0" fontAlgn="base" latinLnBrk="0" hangingPunct="0">
              <a:lnSpc>
                <a:spcPct val="100000"/>
              </a:lnSpc>
              <a:spcBef>
                <a:spcPct val="0"/>
              </a:spcBef>
              <a:spcAft>
                <a:spcPts val="100"/>
              </a:spcAft>
              <a:buClrTx/>
              <a:buSzTx/>
              <a:buFontTx/>
              <a:buNone/>
              <a:tabLst/>
            </a:pPr>
            <a:r>
              <a:rPr kumimoji="0" lang="en-GB" altLang="en-US" sz="1800" b="0" i="0" u="none" strike="noStrike" cap="none" normalizeH="0" baseline="0" dirty="0">
                <a:ln>
                  <a:noFill/>
                </a:ln>
                <a:solidFill>
                  <a:srgbClr val="000000"/>
                </a:solidFill>
                <a:effectLst/>
              </a:rPr>
              <a:t>We would encourage the children to write at home if they would like, but even picking out these features (e.g. finger spaces, capital letters and full stops) when reading at home would be a good reminder for them..</a:t>
            </a:r>
          </a:p>
        </p:txBody>
      </p:sp>
      <p:sp>
        <p:nvSpPr>
          <p:cNvPr id="13" name="TextBox 12">
            <a:extLst>
              <a:ext uri="{FF2B5EF4-FFF2-40B4-BE49-F238E27FC236}">
                <a16:creationId xmlns:a16="http://schemas.microsoft.com/office/drawing/2014/main" id="{CFEA9525-1B29-D175-C626-F57B7504978F}"/>
              </a:ext>
            </a:extLst>
          </p:cNvPr>
          <p:cNvSpPr txBox="1"/>
          <p:nvPr/>
        </p:nvSpPr>
        <p:spPr>
          <a:xfrm>
            <a:off x="8623061" y="2359717"/>
            <a:ext cx="1510399" cy="369332"/>
          </a:xfrm>
          <a:prstGeom prst="rect">
            <a:avLst/>
          </a:prstGeom>
          <a:noFill/>
        </p:spPr>
        <p:txBody>
          <a:bodyPr wrap="square">
            <a:spAutoFit/>
          </a:bodyPr>
          <a:lstStyle/>
          <a:p>
            <a:r>
              <a:rPr lang="en-US" sz="1800" b="0" dirty="0">
                <a:solidFill>
                  <a:srgbClr val="000000"/>
                </a:solidFill>
                <a:effectLst/>
              </a:rPr>
              <a:t>Appendix 2</a:t>
            </a:r>
            <a:endParaRPr lang="en-GB" dirty="0"/>
          </a:p>
        </p:txBody>
      </p:sp>
      <p:sp>
        <p:nvSpPr>
          <p:cNvPr id="16" name="TextBox 15">
            <a:extLst>
              <a:ext uri="{FF2B5EF4-FFF2-40B4-BE49-F238E27FC236}">
                <a16:creationId xmlns:a16="http://schemas.microsoft.com/office/drawing/2014/main" id="{B01AF314-F455-8096-6325-2F1A879FEFBC}"/>
              </a:ext>
            </a:extLst>
          </p:cNvPr>
          <p:cNvSpPr txBox="1"/>
          <p:nvPr/>
        </p:nvSpPr>
        <p:spPr>
          <a:xfrm>
            <a:off x="717286" y="900471"/>
            <a:ext cx="6097136" cy="646331"/>
          </a:xfrm>
          <a:prstGeom prst="rect">
            <a:avLst/>
          </a:prstGeom>
          <a:noFill/>
        </p:spPr>
        <p:txBody>
          <a:bodyPr wrap="square">
            <a:spAutoFit/>
          </a:bodyPr>
          <a:lstStyle/>
          <a:p>
            <a:r>
              <a:rPr lang="en-US" sz="3600" dirty="0"/>
              <a:t>English- Writing</a:t>
            </a:r>
            <a:endParaRPr lang="en-GB" sz="3600" dirty="0"/>
          </a:p>
        </p:txBody>
      </p:sp>
    </p:spTree>
    <p:extLst>
      <p:ext uri="{BB962C8B-B14F-4D97-AF65-F5344CB8AC3E}">
        <p14:creationId xmlns:p14="http://schemas.microsoft.com/office/powerpoint/2010/main" val="218293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84514" y="276564"/>
            <a:ext cx="10058400" cy="1371600"/>
          </a:xfrm>
        </p:spPr>
        <p:txBody>
          <a:bodyPr/>
          <a:lstStyle/>
          <a:p>
            <a:r>
              <a:rPr lang="en-US" dirty="0"/>
              <a:t>Handwriting </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5901054" y="5343477"/>
            <a:ext cx="5737555" cy="1185821"/>
          </a:xfrm>
        </p:spPr>
        <p:txBody>
          <a:bodyPr>
            <a:normAutofit/>
          </a:bodyPr>
          <a:lstStyle/>
          <a:p>
            <a:pPr marL="0" indent="0">
              <a:buNone/>
            </a:pPr>
            <a:r>
              <a:rPr lang="en-US" sz="2000" dirty="0">
                <a:hlinkClick r:id="rId2"/>
              </a:rPr>
              <a:t>https://www.henburyview.dorset.sch.uk/page/?title=Writing&amp;pid=93&amp;action=saved</a:t>
            </a:r>
            <a:r>
              <a:rPr lang="en-US" sz="2000" dirty="0"/>
              <a:t> </a:t>
            </a:r>
          </a:p>
        </p:txBody>
      </p:sp>
      <p:pic>
        <p:nvPicPr>
          <p:cNvPr id="5" name="Picture 4">
            <a:extLst>
              <a:ext uri="{FF2B5EF4-FFF2-40B4-BE49-F238E27FC236}">
                <a16:creationId xmlns:a16="http://schemas.microsoft.com/office/drawing/2014/main" id="{A6E89A56-D9B0-DDD1-82E2-1B1B8442EE5F}"/>
              </a:ext>
            </a:extLst>
          </p:cNvPr>
          <p:cNvPicPr>
            <a:picLocks noChangeAspect="1"/>
          </p:cNvPicPr>
          <p:nvPr/>
        </p:nvPicPr>
        <p:blipFill>
          <a:blip r:embed="rId3"/>
          <a:stretch>
            <a:fillRect/>
          </a:stretch>
        </p:blipFill>
        <p:spPr>
          <a:xfrm>
            <a:off x="5901055" y="639540"/>
            <a:ext cx="2212659" cy="1245943"/>
          </a:xfrm>
          <a:prstGeom prst="rect">
            <a:avLst/>
          </a:prstGeom>
          <a:ln w="28575">
            <a:solidFill>
              <a:schemeClr val="tx1"/>
            </a:solidFill>
          </a:ln>
        </p:spPr>
      </p:pic>
      <p:pic>
        <p:nvPicPr>
          <p:cNvPr id="7" name="Picture 6">
            <a:extLst>
              <a:ext uri="{FF2B5EF4-FFF2-40B4-BE49-F238E27FC236}">
                <a16:creationId xmlns:a16="http://schemas.microsoft.com/office/drawing/2014/main" id="{908F4336-F8CC-13EB-2696-A3E7FC5F6307}"/>
              </a:ext>
            </a:extLst>
          </p:cNvPr>
          <p:cNvPicPr>
            <a:picLocks noChangeAspect="1"/>
          </p:cNvPicPr>
          <p:nvPr/>
        </p:nvPicPr>
        <p:blipFill rotWithShape="1">
          <a:blip r:embed="rId4"/>
          <a:srcRect l="2266" t="3599" r="2233" b="41281"/>
          <a:stretch/>
        </p:blipFill>
        <p:spPr>
          <a:xfrm>
            <a:off x="830232" y="1563249"/>
            <a:ext cx="2112423" cy="963514"/>
          </a:xfrm>
          <a:prstGeom prst="rect">
            <a:avLst/>
          </a:prstGeom>
        </p:spPr>
      </p:pic>
      <p:pic>
        <p:nvPicPr>
          <p:cNvPr id="11" name="Picture 10">
            <a:extLst>
              <a:ext uri="{FF2B5EF4-FFF2-40B4-BE49-F238E27FC236}">
                <a16:creationId xmlns:a16="http://schemas.microsoft.com/office/drawing/2014/main" id="{08B3AD2C-E76C-8D50-046A-B6486B03547C}"/>
              </a:ext>
            </a:extLst>
          </p:cNvPr>
          <p:cNvPicPr>
            <a:picLocks noChangeAspect="1"/>
          </p:cNvPicPr>
          <p:nvPr/>
        </p:nvPicPr>
        <p:blipFill rotWithShape="1">
          <a:blip r:embed="rId4"/>
          <a:srcRect l="13934" t="74763" r="26858"/>
          <a:stretch/>
        </p:blipFill>
        <p:spPr>
          <a:xfrm>
            <a:off x="589091" y="2807766"/>
            <a:ext cx="4288972" cy="1444702"/>
          </a:xfrm>
          <a:prstGeom prst="rect">
            <a:avLst/>
          </a:prstGeom>
        </p:spPr>
      </p:pic>
      <p:pic>
        <p:nvPicPr>
          <p:cNvPr id="15" name="Picture 14">
            <a:extLst>
              <a:ext uri="{FF2B5EF4-FFF2-40B4-BE49-F238E27FC236}">
                <a16:creationId xmlns:a16="http://schemas.microsoft.com/office/drawing/2014/main" id="{CC71331E-7864-8A91-04F2-12F2DB3C766E}"/>
              </a:ext>
            </a:extLst>
          </p:cNvPr>
          <p:cNvPicPr>
            <a:picLocks noChangeAspect="1"/>
          </p:cNvPicPr>
          <p:nvPr/>
        </p:nvPicPr>
        <p:blipFill>
          <a:blip r:embed="rId5"/>
          <a:stretch>
            <a:fillRect/>
          </a:stretch>
        </p:blipFill>
        <p:spPr>
          <a:xfrm>
            <a:off x="5901055" y="2064559"/>
            <a:ext cx="5375696" cy="924408"/>
          </a:xfrm>
          <a:prstGeom prst="rect">
            <a:avLst/>
          </a:prstGeom>
          <a:ln w="28575">
            <a:solidFill>
              <a:schemeClr val="tx1"/>
            </a:solidFill>
          </a:ln>
        </p:spPr>
      </p:pic>
      <p:grpSp>
        <p:nvGrpSpPr>
          <p:cNvPr id="16" name="Group 15">
            <a:extLst>
              <a:ext uri="{FF2B5EF4-FFF2-40B4-BE49-F238E27FC236}">
                <a16:creationId xmlns:a16="http://schemas.microsoft.com/office/drawing/2014/main" id="{C5947BDE-42ED-B52A-AA10-1EDAB94F5EF3}"/>
              </a:ext>
            </a:extLst>
          </p:cNvPr>
          <p:cNvGrpSpPr/>
          <p:nvPr/>
        </p:nvGrpSpPr>
        <p:grpSpPr>
          <a:xfrm>
            <a:off x="7901827" y="604907"/>
            <a:ext cx="4650931" cy="1355577"/>
            <a:chOff x="1561726" y="890998"/>
            <a:chExt cx="10539343" cy="3071836"/>
          </a:xfrm>
        </p:grpSpPr>
        <p:sp>
          <p:nvSpPr>
            <p:cNvPr id="17" name="TextBox 2">
              <a:extLst>
                <a:ext uri="{FF2B5EF4-FFF2-40B4-BE49-F238E27FC236}">
                  <a16:creationId xmlns:a16="http://schemas.microsoft.com/office/drawing/2014/main" id="{2085A011-E39A-5CAB-25F4-D46058DBE05C}"/>
                </a:ext>
              </a:extLst>
            </p:cNvPr>
            <p:cNvSpPr txBox="1"/>
            <p:nvPr/>
          </p:nvSpPr>
          <p:spPr>
            <a:xfrm>
              <a:off x="2494924" y="1095783"/>
              <a:ext cx="6715175" cy="2666839"/>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pic>
          <p:nvPicPr>
            <p:cNvPr id="18" name="Picture 17" descr="See the source image">
              <a:extLst>
                <a:ext uri="{FF2B5EF4-FFF2-40B4-BE49-F238E27FC236}">
                  <a16:creationId xmlns:a16="http://schemas.microsoft.com/office/drawing/2014/main" id="{6FC7C4A7-24D9-F479-EEDF-D9057B618F79}"/>
                </a:ext>
              </a:extLst>
            </p:cNvPr>
            <p:cNvPicPr>
              <a:picLocks noChangeAspect="1" noChangeArrowheads="1"/>
            </p:cNvPicPr>
            <p:nvPr/>
          </p:nvPicPr>
          <p:blipFill>
            <a:blip r:embed="rId6">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2003957" y="2568025"/>
              <a:ext cx="7712015" cy="1325378"/>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826822D2-77F3-C486-3EDC-BCF14A2EAC39}"/>
                </a:ext>
              </a:extLst>
            </p:cNvPr>
            <p:cNvGrpSpPr/>
            <p:nvPr/>
          </p:nvGrpSpPr>
          <p:grpSpPr>
            <a:xfrm>
              <a:off x="1561726" y="890998"/>
              <a:ext cx="10539343" cy="3071836"/>
              <a:chOff x="74429" y="1001004"/>
              <a:chExt cx="10539343" cy="3071836"/>
            </a:xfrm>
          </p:grpSpPr>
          <p:pic>
            <p:nvPicPr>
              <p:cNvPr id="22" name="Picture 21">
                <a:extLst>
                  <a:ext uri="{FF2B5EF4-FFF2-40B4-BE49-F238E27FC236}">
                    <a16:creationId xmlns:a16="http://schemas.microsoft.com/office/drawing/2014/main" id="{32D4AE24-9EC4-C95A-7185-7B45CD84DB82}"/>
                  </a:ext>
                </a:extLst>
              </p:cNvPr>
              <p:cNvPicPr>
                <a:picLocks noChangeAspect="1"/>
              </p:cNvPicPr>
              <p:nvPr/>
            </p:nvPicPr>
            <p:blipFill rotWithShape="1">
              <a:blip r:embed="rId7">
                <a:clrChange>
                  <a:clrFrom>
                    <a:srgbClr val="B3C5EB"/>
                  </a:clrFrom>
                  <a:clrTo>
                    <a:srgbClr val="B3C5EB">
                      <a:alpha val="0"/>
                    </a:srgbClr>
                  </a:clrTo>
                </a:clrChange>
              </a:blip>
              <a:srcRect l="-26840" r="-81907"/>
              <a:stretch/>
            </p:blipFill>
            <p:spPr>
              <a:xfrm>
                <a:off x="3261657" y="1001005"/>
                <a:ext cx="7352115" cy="3071835"/>
              </a:xfrm>
              <a:prstGeom prst="rect">
                <a:avLst/>
              </a:prstGeom>
            </p:spPr>
          </p:pic>
          <p:pic>
            <p:nvPicPr>
              <p:cNvPr id="23" name="Picture 22">
                <a:extLst>
                  <a:ext uri="{FF2B5EF4-FFF2-40B4-BE49-F238E27FC236}">
                    <a16:creationId xmlns:a16="http://schemas.microsoft.com/office/drawing/2014/main" id="{3B6C3F75-CC66-494D-52BB-9F1D1F60C357}"/>
                  </a:ext>
                </a:extLst>
              </p:cNvPr>
              <p:cNvPicPr>
                <a:picLocks noChangeAspect="1"/>
              </p:cNvPicPr>
              <p:nvPr/>
            </p:nvPicPr>
            <p:blipFill rotWithShape="1">
              <a:blip r:embed="rId7">
                <a:clrChange>
                  <a:clrFrom>
                    <a:srgbClr val="B3C5EB"/>
                  </a:clrFrom>
                  <a:clrTo>
                    <a:srgbClr val="B3C5EB">
                      <a:alpha val="0"/>
                    </a:srgbClr>
                  </a:clrTo>
                </a:clrChange>
              </a:blip>
              <a:srcRect l="-26840" r="-81907"/>
              <a:stretch/>
            </p:blipFill>
            <p:spPr>
              <a:xfrm>
                <a:off x="74429" y="1001004"/>
                <a:ext cx="7352115" cy="3071835"/>
              </a:xfrm>
              <a:prstGeom prst="rect">
                <a:avLst/>
              </a:prstGeom>
            </p:spPr>
          </p:pic>
        </p:grpSp>
        <p:pic>
          <p:nvPicPr>
            <p:cNvPr id="20" name="Picture 19" descr="See the source image">
              <a:extLst>
                <a:ext uri="{FF2B5EF4-FFF2-40B4-BE49-F238E27FC236}">
                  <a16:creationId xmlns:a16="http://schemas.microsoft.com/office/drawing/2014/main" id="{07BFD808-B83C-6E4B-6ABC-17417B8FC0E3}"/>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21971" y="1989434"/>
              <a:ext cx="972356" cy="92865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See the source image">
              <a:extLst>
                <a:ext uri="{FF2B5EF4-FFF2-40B4-BE49-F238E27FC236}">
                  <a16:creationId xmlns:a16="http://schemas.microsoft.com/office/drawing/2014/main" id="{8AA7CF8F-6173-3991-E83D-68EC36C65A5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38146" y="1095782"/>
              <a:ext cx="740497" cy="781566"/>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Picture 24">
            <a:extLst>
              <a:ext uri="{FF2B5EF4-FFF2-40B4-BE49-F238E27FC236}">
                <a16:creationId xmlns:a16="http://schemas.microsoft.com/office/drawing/2014/main" id="{414AD7CC-A2D2-8502-F361-DFF6A6C09565}"/>
              </a:ext>
            </a:extLst>
          </p:cNvPr>
          <p:cNvPicPr>
            <a:picLocks noChangeAspect="1"/>
          </p:cNvPicPr>
          <p:nvPr/>
        </p:nvPicPr>
        <p:blipFill rotWithShape="1">
          <a:blip r:embed="rId10"/>
          <a:srcRect l="76227" t="48940" r="1579" b="14545"/>
          <a:stretch/>
        </p:blipFill>
        <p:spPr>
          <a:xfrm>
            <a:off x="6395872" y="3168043"/>
            <a:ext cx="1836134" cy="1756721"/>
          </a:xfrm>
          <a:prstGeom prst="rect">
            <a:avLst/>
          </a:prstGeom>
          <a:ln w="28575">
            <a:solidFill>
              <a:schemeClr val="tx1"/>
            </a:solidFill>
          </a:ln>
        </p:spPr>
      </p:pic>
      <p:pic>
        <p:nvPicPr>
          <p:cNvPr id="27" name="Picture 26">
            <a:extLst>
              <a:ext uri="{FF2B5EF4-FFF2-40B4-BE49-F238E27FC236}">
                <a16:creationId xmlns:a16="http://schemas.microsoft.com/office/drawing/2014/main" id="{95D1D83E-A29B-AB3D-6BB2-37EF2640E390}"/>
              </a:ext>
            </a:extLst>
          </p:cNvPr>
          <p:cNvPicPr>
            <a:picLocks noChangeAspect="1"/>
          </p:cNvPicPr>
          <p:nvPr/>
        </p:nvPicPr>
        <p:blipFill rotWithShape="1">
          <a:blip r:embed="rId10"/>
          <a:srcRect l="27807" t="37356" r="41021" b="10599"/>
          <a:stretch/>
        </p:blipFill>
        <p:spPr>
          <a:xfrm>
            <a:off x="3157339" y="3713827"/>
            <a:ext cx="2360865" cy="2292110"/>
          </a:xfrm>
          <a:prstGeom prst="rect">
            <a:avLst/>
          </a:prstGeom>
          <a:ln w="28575">
            <a:solidFill>
              <a:schemeClr val="tx1"/>
            </a:solidFill>
          </a:ln>
        </p:spPr>
      </p:pic>
    </p:spTree>
    <p:extLst>
      <p:ext uri="{BB962C8B-B14F-4D97-AF65-F5344CB8AC3E}">
        <p14:creationId xmlns:p14="http://schemas.microsoft.com/office/powerpoint/2010/main" val="2197799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540325" y="320041"/>
            <a:ext cx="1726276"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a:t>
            </a:r>
            <a:endParaRPr b="1" dirty="0"/>
          </a:p>
        </p:txBody>
      </p:sp>
      <p:sp>
        <p:nvSpPr>
          <p:cNvPr id="380" name="Google Shape;380;p45"/>
          <p:cNvSpPr txBox="1">
            <a:spLocks noGrp="1"/>
          </p:cNvSpPr>
          <p:nvPr>
            <p:ph type="body" idx="1"/>
          </p:nvPr>
        </p:nvSpPr>
        <p:spPr>
          <a:xfrm>
            <a:off x="529821" y="1320730"/>
            <a:ext cx="11144845" cy="481752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20000"/>
              </a:lnSpc>
              <a:spcBef>
                <a:spcPts val="900"/>
              </a:spcBef>
              <a:spcAft>
                <a:spcPts val="0"/>
              </a:spcAft>
              <a:buSzPct val="100000"/>
              <a:buNone/>
            </a:pPr>
            <a:r>
              <a:rPr lang="en-GB" sz="2300" dirty="0"/>
              <a:t>In Maths, we follow this daily lesson structure:</a:t>
            </a:r>
          </a:p>
          <a:p>
            <a:pPr marL="0" lvl="0" indent="0" algn="l" rtl="0">
              <a:lnSpc>
                <a:spcPct val="120000"/>
              </a:lnSpc>
              <a:spcBef>
                <a:spcPts val="900"/>
              </a:spcBef>
              <a:spcAft>
                <a:spcPts val="0"/>
              </a:spcAft>
              <a:buSzPct val="100000"/>
              <a:buNone/>
            </a:pPr>
            <a:endParaRPr lang="en-GB" sz="2300" dirty="0"/>
          </a:p>
          <a:p>
            <a:pPr marL="0" lvl="0" indent="0" algn="l" rtl="0">
              <a:lnSpc>
                <a:spcPct val="120000"/>
              </a:lnSpc>
              <a:spcBef>
                <a:spcPts val="900"/>
              </a:spcBef>
              <a:spcAft>
                <a:spcPts val="0"/>
              </a:spcAft>
              <a:buSzPct val="100000"/>
              <a:buNone/>
            </a:pPr>
            <a:endParaRPr lang="en-GB" sz="2300" dirty="0"/>
          </a:p>
          <a:p>
            <a:pPr marL="0" lvl="0" indent="0" algn="l" rtl="0">
              <a:lnSpc>
                <a:spcPct val="120000"/>
              </a:lnSpc>
              <a:spcBef>
                <a:spcPts val="900"/>
              </a:spcBef>
              <a:spcAft>
                <a:spcPts val="0"/>
              </a:spcAft>
              <a:buSzPct val="100000"/>
              <a:buNone/>
            </a:pPr>
            <a:endParaRPr lang="en-GB" sz="1200" dirty="0"/>
          </a:p>
          <a:p>
            <a:pPr marL="0" lvl="0" indent="0" algn="l" rtl="0">
              <a:lnSpc>
                <a:spcPct val="120000"/>
              </a:lnSpc>
              <a:spcBef>
                <a:spcPts val="900"/>
              </a:spcBef>
              <a:spcAft>
                <a:spcPts val="0"/>
              </a:spcAft>
              <a:buSzPct val="100000"/>
              <a:buNone/>
            </a:pPr>
            <a:r>
              <a:rPr lang="en-GB" sz="2300" dirty="0"/>
              <a:t>This allows children to constantly consolidate their number facts, which supports them when approaching new concepts and more complex problems.</a:t>
            </a:r>
          </a:p>
          <a:p>
            <a:pPr marL="0" lvl="0" indent="0" algn="l" rtl="0">
              <a:lnSpc>
                <a:spcPct val="120000"/>
              </a:lnSpc>
              <a:spcBef>
                <a:spcPts val="900"/>
              </a:spcBef>
              <a:spcAft>
                <a:spcPts val="0"/>
              </a:spcAft>
              <a:buSzPct val="100000"/>
              <a:buNone/>
            </a:pPr>
            <a:endParaRPr lang="en-GB" sz="200" dirty="0"/>
          </a:p>
          <a:p>
            <a:pPr marL="0" lvl="0" indent="0" algn="l" rtl="0">
              <a:lnSpc>
                <a:spcPct val="120000"/>
              </a:lnSpc>
              <a:spcBef>
                <a:spcPts val="900"/>
              </a:spcBef>
              <a:spcAft>
                <a:spcPts val="0"/>
              </a:spcAft>
              <a:buSzPct val="100000"/>
              <a:buNone/>
            </a:pPr>
            <a:r>
              <a:rPr lang="en-GB" sz="2300" dirty="0"/>
              <a:t>We will primarily use NCETM as our guide for teaching the main activities. This also provides us with high-quality pictorial representations of the mathematical concepts we are teaching (for Place Value, Addition and Subtraction, Multiplication and Division and Fractions). For other areas of the curriculum and to supplement our learning, we will use White Rose resources (for measures, statistics, geometry).</a:t>
            </a:r>
            <a:endParaRPr dirty="0"/>
          </a:p>
        </p:txBody>
      </p:sp>
      <p:pic>
        <p:nvPicPr>
          <p:cNvPr id="381" name="Google Shape;381;p45" descr="A yellow sign with black text&#10;&#10;Description automatically generated"/>
          <p:cNvPicPr preferRelativeResize="0"/>
          <p:nvPr/>
        </p:nvPicPr>
        <p:blipFill rotWithShape="1">
          <a:blip r:embed="rId3">
            <a:alphaModFix/>
          </a:blip>
          <a:srcRect/>
          <a:stretch/>
        </p:blipFill>
        <p:spPr>
          <a:xfrm>
            <a:off x="614362" y="1822707"/>
            <a:ext cx="10963275" cy="1304925"/>
          </a:xfrm>
          <a:prstGeom prst="rect">
            <a:avLst/>
          </a:prstGeom>
          <a:noFill/>
          <a:ln>
            <a:noFill/>
          </a:ln>
        </p:spPr>
      </p:pic>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2C93179C-D533-0FDA-13C3-ADC2C62C99AF}"/>
              </a:ext>
            </a:extLst>
          </p:cNvPr>
          <p:cNvPicPr>
            <a:picLocks noChangeAspect="1"/>
          </p:cNvPicPr>
          <p:nvPr/>
        </p:nvPicPr>
        <p:blipFill>
          <a:blip r:embed="rId4"/>
          <a:stretch>
            <a:fillRect/>
          </a:stretch>
        </p:blipFill>
        <p:spPr>
          <a:xfrm>
            <a:off x="7518399" y="5927521"/>
            <a:ext cx="1812705" cy="467338"/>
          </a:xfrm>
          <a:prstGeom prst="rect">
            <a:avLst/>
          </a:prstGeom>
        </p:spPr>
      </p:pic>
      <p:pic>
        <p:nvPicPr>
          <p:cNvPr id="3" name="Picture 2">
            <a:extLst>
              <a:ext uri="{FF2B5EF4-FFF2-40B4-BE49-F238E27FC236}">
                <a16:creationId xmlns:a16="http://schemas.microsoft.com/office/drawing/2014/main" id="{FFF41D84-C2D7-AB0A-2DEC-DCE6329EC4AA}"/>
              </a:ext>
            </a:extLst>
          </p:cNvPr>
          <p:cNvPicPr>
            <a:picLocks noChangeAspect="1"/>
          </p:cNvPicPr>
          <p:nvPr/>
        </p:nvPicPr>
        <p:blipFill>
          <a:blip r:embed="rId5"/>
          <a:stretch>
            <a:fillRect/>
          </a:stretch>
        </p:blipFill>
        <p:spPr>
          <a:xfrm>
            <a:off x="9506138" y="5855036"/>
            <a:ext cx="2248465" cy="56211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540325" y="320041"/>
            <a:ext cx="1726276"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a:t>
            </a:r>
            <a:endParaRPr b="1" dirty="0"/>
          </a:p>
        </p:txBody>
      </p:sp>
      <p:sp>
        <p:nvSpPr>
          <p:cNvPr id="380" name="Google Shape;380;p45"/>
          <p:cNvSpPr txBox="1">
            <a:spLocks noGrp="1"/>
          </p:cNvSpPr>
          <p:nvPr>
            <p:ph type="body" idx="1"/>
          </p:nvPr>
        </p:nvSpPr>
        <p:spPr>
          <a:xfrm>
            <a:off x="498292" y="1148714"/>
            <a:ext cx="11144845" cy="3613805"/>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900"/>
              </a:spcBef>
              <a:spcAft>
                <a:spcPts val="0"/>
              </a:spcAft>
              <a:buSzPct val="100000"/>
              <a:buNone/>
            </a:pPr>
            <a:r>
              <a:rPr lang="en-GB" sz="2300" dirty="0"/>
              <a:t>We will continue to use concrete resources and pictorial representations to help our learning journey, ensuring the children develop conceptual understanding of the concepts that we look at. The children will be given time to ‘experience’ the maths by using hands on thinking before moving through the learning journey. At all stages the children will be given opportunities to problem solve and make connections between different areas of maths. Maths can often be very abstract, so we aim to ensure that the children notice the real world applications of maths and see the worth in what they are learning about.</a:t>
            </a:r>
            <a:endParaRPr dirty="0"/>
          </a:p>
        </p:txBody>
      </p:sp>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78EEEEB5-DB94-CBA2-6249-FB8E33927A91}"/>
              </a:ext>
            </a:extLst>
          </p:cNvPr>
          <p:cNvPicPr>
            <a:picLocks noChangeAspect="1"/>
          </p:cNvPicPr>
          <p:nvPr/>
        </p:nvPicPr>
        <p:blipFill>
          <a:blip r:embed="rId3"/>
          <a:stretch>
            <a:fillRect/>
          </a:stretch>
        </p:blipFill>
        <p:spPr>
          <a:xfrm>
            <a:off x="10463103" y="4723216"/>
            <a:ext cx="1319981" cy="1757225"/>
          </a:xfrm>
          <a:prstGeom prst="rect">
            <a:avLst/>
          </a:prstGeom>
        </p:spPr>
      </p:pic>
      <p:pic>
        <p:nvPicPr>
          <p:cNvPr id="3" name="Picture 2">
            <a:extLst>
              <a:ext uri="{FF2B5EF4-FFF2-40B4-BE49-F238E27FC236}">
                <a16:creationId xmlns:a16="http://schemas.microsoft.com/office/drawing/2014/main" id="{63CDC8B4-E39F-D460-2E02-77F032392CD2}"/>
              </a:ext>
            </a:extLst>
          </p:cNvPr>
          <p:cNvPicPr>
            <a:picLocks noChangeAspect="1"/>
          </p:cNvPicPr>
          <p:nvPr/>
        </p:nvPicPr>
        <p:blipFill>
          <a:blip r:embed="rId4"/>
          <a:stretch>
            <a:fillRect/>
          </a:stretch>
        </p:blipFill>
        <p:spPr>
          <a:xfrm>
            <a:off x="8595386" y="4718877"/>
            <a:ext cx="1663699" cy="1761564"/>
          </a:xfrm>
          <a:prstGeom prst="rect">
            <a:avLst/>
          </a:prstGeom>
        </p:spPr>
      </p:pic>
      <p:pic>
        <p:nvPicPr>
          <p:cNvPr id="4" name="Picture 3">
            <a:extLst>
              <a:ext uri="{FF2B5EF4-FFF2-40B4-BE49-F238E27FC236}">
                <a16:creationId xmlns:a16="http://schemas.microsoft.com/office/drawing/2014/main" id="{19F25AE0-F1C4-6F34-6B1A-28C79059125A}"/>
              </a:ext>
            </a:extLst>
          </p:cNvPr>
          <p:cNvPicPr>
            <a:picLocks noChangeAspect="1"/>
          </p:cNvPicPr>
          <p:nvPr/>
        </p:nvPicPr>
        <p:blipFill>
          <a:blip r:embed="rId5"/>
          <a:stretch>
            <a:fillRect/>
          </a:stretch>
        </p:blipFill>
        <p:spPr>
          <a:xfrm>
            <a:off x="6055569" y="4718877"/>
            <a:ext cx="2330958" cy="1761564"/>
          </a:xfrm>
          <a:prstGeom prst="rect">
            <a:avLst/>
          </a:prstGeom>
        </p:spPr>
      </p:pic>
      <p:pic>
        <p:nvPicPr>
          <p:cNvPr id="5" name="Picture 4">
            <a:extLst>
              <a:ext uri="{FF2B5EF4-FFF2-40B4-BE49-F238E27FC236}">
                <a16:creationId xmlns:a16="http://schemas.microsoft.com/office/drawing/2014/main" id="{AF0998F5-47BC-2CB6-A79C-C7DD8B4C1096}"/>
              </a:ext>
            </a:extLst>
          </p:cNvPr>
          <p:cNvPicPr>
            <a:picLocks noChangeAspect="1"/>
          </p:cNvPicPr>
          <p:nvPr/>
        </p:nvPicPr>
        <p:blipFill>
          <a:blip r:embed="rId6"/>
          <a:stretch>
            <a:fillRect/>
          </a:stretch>
        </p:blipFill>
        <p:spPr>
          <a:xfrm>
            <a:off x="4100286" y="4713341"/>
            <a:ext cx="1595006" cy="1725744"/>
          </a:xfrm>
          <a:prstGeom prst="rect">
            <a:avLst/>
          </a:prstGeom>
        </p:spPr>
      </p:pic>
    </p:spTree>
    <p:extLst>
      <p:ext uri="{BB962C8B-B14F-4D97-AF65-F5344CB8AC3E}">
        <p14:creationId xmlns:p14="http://schemas.microsoft.com/office/powerpoint/2010/main" val="2492480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335050" y="-5396"/>
            <a:ext cx="9065403"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 – problem solving</a:t>
            </a:r>
            <a:endParaRPr b="1" dirty="0"/>
          </a:p>
        </p:txBody>
      </p:sp>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7FA2F5A4-63A9-2210-D7C2-D0C95502FC3E}"/>
              </a:ext>
            </a:extLst>
          </p:cNvPr>
          <p:cNvSpPr txBox="1"/>
          <p:nvPr/>
        </p:nvSpPr>
        <p:spPr>
          <a:xfrm>
            <a:off x="441898" y="1043038"/>
            <a:ext cx="704792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Problem solving and reasoning are not just tasks to complete, it’s a way of working and thinking mathematically:</a:t>
            </a:r>
          </a:p>
        </p:txBody>
      </p:sp>
      <p:sp>
        <p:nvSpPr>
          <p:cNvPr id="3" name="TextBox 2">
            <a:extLst>
              <a:ext uri="{FF2B5EF4-FFF2-40B4-BE49-F238E27FC236}">
                <a16:creationId xmlns:a16="http://schemas.microsoft.com/office/drawing/2014/main" id="{0DA69251-2BC8-6F2C-7DE8-DCF441CA8931}"/>
              </a:ext>
            </a:extLst>
          </p:cNvPr>
          <p:cNvSpPr txBox="1"/>
          <p:nvPr/>
        </p:nvSpPr>
        <p:spPr>
          <a:xfrm>
            <a:off x="441898" y="1773865"/>
            <a:ext cx="8206773" cy="2031325"/>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Being able to draw on a range of strategies</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Being systematic and methodical</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Knowing how to approach a problem and having the confidence to try</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Perseverance and patience </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Grappling – being flexible with their approach</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Applying a range of knowledge and knowing what knowledge could apply</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Justifying and discussing their ideas</a:t>
            </a:r>
          </a:p>
        </p:txBody>
      </p:sp>
      <p:sp>
        <p:nvSpPr>
          <p:cNvPr id="4" name="Content Placeholder 2">
            <a:extLst>
              <a:ext uri="{FF2B5EF4-FFF2-40B4-BE49-F238E27FC236}">
                <a16:creationId xmlns:a16="http://schemas.microsoft.com/office/drawing/2014/main" id="{61A179B2-47E8-8EA2-0C9A-02277B57893F}"/>
              </a:ext>
            </a:extLst>
          </p:cNvPr>
          <p:cNvSpPr txBox="1">
            <a:spLocks/>
          </p:cNvSpPr>
          <p:nvPr/>
        </p:nvSpPr>
        <p:spPr>
          <a:xfrm>
            <a:off x="4372691" y="4234800"/>
            <a:ext cx="2175126" cy="92476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0E2841"/>
                </a:solidFill>
                <a:effectLst/>
                <a:uLnTx/>
                <a:uFillTx/>
                <a:latin typeface="Aptos" panose="02110004020202020204"/>
                <a:ea typeface="+mn-ea"/>
                <a:cs typeface="+mn-cs"/>
                <a:sym typeface="Arial"/>
              </a:rPr>
              <a:t>Strategies</a:t>
            </a:r>
            <a:endParaRPr kumimoji="0" lang="en-US" sz="3600" b="1"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p:txBody>
      </p:sp>
      <p:sp>
        <p:nvSpPr>
          <p:cNvPr id="5" name="TextBox 4">
            <a:extLst>
              <a:ext uri="{FF2B5EF4-FFF2-40B4-BE49-F238E27FC236}">
                <a16:creationId xmlns:a16="http://schemas.microsoft.com/office/drawing/2014/main" id="{7C576EE1-B4B5-8D63-FD65-48ACEB04C2E2}"/>
              </a:ext>
            </a:extLst>
          </p:cNvPr>
          <p:cNvSpPr txBox="1"/>
          <p:nvPr/>
        </p:nvSpPr>
        <p:spPr>
          <a:xfrm>
            <a:off x="6204936" y="4248714"/>
            <a:ext cx="8002518" cy="289310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sng" strike="noStrike" kern="1200" cap="none" spc="0" normalizeH="0" baseline="0" noProof="0" dirty="0">
                <a:ln>
                  <a:noFill/>
                </a:ln>
                <a:solidFill>
                  <a:srgbClr val="0E2841"/>
                </a:solidFill>
                <a:effectLst/>
                <a:uLnTx/>
                <a:uFillTx/>
                <a:latin typeface="Aptos" panose="02110004020202020204"/>
                <a:ea typeface="+mn-ea"/>
                <a:cs typeface="Arial"/>
                <a:sym typeface="Arial"/>
              </a:rPr>
              <a:t>Trial and Improvement (</a:t>
            </a:r>
            <a:r>
              <a:rPr kumimoji="0" lang="en-US" sz="2000" b="1" i="0" u="sng" strike="noStrike" kern="1200" cap="none" spc="0" normalizeH="0" baseline="0" noProof="0" dirty="0" err="1">
                <a:ln>
                  <a:noFill/>
                </a:ln>
                <a:solidFill>
                  <a:srgbClr val="0E2841"/>
                </a:solidFill>
                <a:effectLst/>
                <a:uLnTx/>
                <a:uFillTx/>
                <a:latin typeface="Aptos" panose="02110004020202020204"/>
                <a:ea typeface="+mn-ea"/>
                <a:cs typeface="Arial"/>
                <a:sym typeface="Arial"/>
              </a:rPr>
              <a:t>Aut</a:t>
            </a:r>
            <a:r>
              <a:rPr kumimoji="0" lang="en-US" sz="2000" b="1" i="0" u="sng" strike="noStrike" kern="1200" cap="none" spc="0" normalizeH="0" baseline="0" noProof="0" dirty="0">
                <a:ln>
                  <a:noFill/>
                </a:ln>
                <a:solidFill>
                  <a:srgbClr val="0E2841"/>
                </a:solidFill>
                <a:effectLst/>
                <a:uLnTx/>
                <a:uFillTx/>
                <a:latin typeface="Aptos" panose="02110004020202020204"/>
                <a:ea typeface="+mn-ea"/>
                <a:cs typeface="Arial"/>
                <a:sym typeface="Arial"/>
              </a:rPr>
              <a:t> 1)</a:t>
            </a:r>
            <a:endParaRPr kumimoji="0" lang="en-US" sz="2000" b="1" i="0" u="sng"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Working systematically </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Working backwards</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E2841"/>
                </a:solidFill>
                <a:effectLst/>
                <a:uLnTx/>
                <a:uFillTx/>
                <a:latin typeface="Aptos" panose="02110004020202020204"/>
                <a:ea typeface="+mn-ea"/>
                <a:cs typeface="Arial"/>
                <a:sym typeface="Arial"/>
              </a:rPr>
              <a:t>Visualising</a:t>
            </a: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 and manipulating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Reasoning and convincing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Conjecturing and generalizing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Pattern spotting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pic>
        <p:nvPicPr>
          <p:cNvPr id="6" name="Picture 5">
            <a:extLst>
              <a:ext uri="{FF2B5EF4-FFF2-40B4-BE49-F238E27FC236}">
                <a16:creationId xmlns:a16="http://schemas.microsoft.com/office/drawing/2014/main" id="{FA41F48A-C326-A558-2FCD-9EFD8A7613B4}"/>
              </a:ext>
            </a:extLst>
          </p:cNvPr>
          <p:cNvPicPr>
            <a:picLocks noChangeAspect="1"/>
          </p:cNvPicPr>
          <p:nvPr/>
        </p:nvPicPr>
        <p:blipFill>
          <a:blip r:embed="rId3">
            <a:biLevel thresh="7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0064177" y="5829700"/>
            <a:ext cx="1685925" cy="523875"/>
          </a:xfrm>
          <a:prstGeom prst="rect">
            <a:avLst/>
          </a:prstGeom>
        </p:spPr>
      </p:pic>
      <p:pic>
        <p:nvPicPr>
          <p:cNvPr id="7" name="Picture 6">
            <a:extLst>
              <a:ext uri="{FF2B5EF4-FFF2-40B4-BE49-F238E27FC236}">
                <a16:creationId xmlns:a16="http://schemas.microsoft.com/office/drawing/2014/main" id="{431B4F8F-A79F-79B2-4FAE-3C47EF285656}"/>
              </a:ext>
            </a:extLst>
          </p:cNvPr>
          <p:cNvPicPr>
            <a:picLocks noChangeAspect="1"/>
          </p:cNvPicPr>
          <p:nvPr/>
        </p:nvPicPr>
        <p:blipFill>
          <a:blip r:embed="rId5"/>
          <a:stretch>
            <a:fillRect/>
          </a:stretch>
        </p:blipFill>
        <p:spPr>
          <a:xfrm>
            <a:off x="8596845" y="970709"/>
            <a:ext cx="3380542" cy="2419104"/>
          </a:xfrm>
          <a:prstGeom prst="rect">
            <a:avLst/>
          </a:prstGeom>
        </p:spPr>
      </p:pic>
    </p:spTree>
    <p:extLst>
      <p:ext uri="{BB962C8B-B14F-4D97-AF65-F5344CB8AC3E}">
        <p14:creationId xmlns:p14="http://schemas.microsoft.com/office/powerpoint/2010/main" val="38578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EF04-5BFF-209A-F554-5FAF09DE90C4}"/>
              </a:ext>
            </a:extLst>
          </p:cNvPr>
          <p:cNvSpPr>
            <a:spLocks noGrp="1"/>
          </p:cNvSpPr>
          <p:nvPr>
            <p:ph type="title"/>
          </p:nvPr>
        </p:nvSpPr>
        <p:spPr>
          <a:xfrm>
            <a:off x="451163" y="219456"/>
            <a:ext cx="10058400" cy="1371600"/>
          </a:xfrm>
        </p:spPr>
        <p:txBody>
          <a:bodyPr/>
          <a:lstStyle/>
          <a:p>
            <a:r>
              <a:rPr lang="en-GB" b="1" dirty="0"/>
              <a:t>Maths – mastering number</a:t>
            </a:r>
          </a:p>
        </p:txBody>
      </p:sp>
      <p:sp>
        <p:nvSpPr>
          <p:cNvPr id="3" name="Text Placeholder 2">
            <a:extLst>
              <a:ext uri="{FF2B5EF4-FFF2-40B4-BE49-F238E27FC236}">
                <a16:creationId xmlns:a16="http://schemas.microsoft.com/office/drawing/2014/main" id="{D50B53FD-1DEE-AAC0-444B-7D7AA529F06F}"/>
              </a:ext>
            </a:extLst>
          </p:cNvPr>
          <p:cNvSpPr>
            <a:spLocks noGrp="1"/>
          </p:cNvSpPr>
          <p:nvPr>
            <p:ph type="body" idx="1"/>
          </p:nvPr>
        </p:nvSpPr>
        <p:spPr>
          <a:xfrm>
            <a:off x="516506" y="1402876"/>
            <a:ext cx="10058400" cy="5254298"/>
          </a:xfrm>
        </p:spPr>
        <p:txBody>
          <a:bodyPr>
            <a:normAutofit/>
          </a:bodyPr>
          <a:lstStyle/>
          <a:p>
            <a:pPr marL="114300" indent="0">
              <a:buNone/>
            </a:pPr>
            <a:r>
              <a:rPr lang="en-GB" sz="2000" dirty="0"/>
              <a:t>In Year 1 and Year 2, we will also be using the Mastering Number programme to supplement our learning.</a:t>
            </a:r>
          </a:p>
          <a:p>
            <a:pPr marL="114300" indent="0">
              <a:buNone/>
            </a:pPr>
            <a:endParaRPr lang="en-GB" sz="2000" dirty="0"/>
          </a:p>
          <a:p>
            <a:pPr marL="114300" indent="0">
              <a:buNone/>
            </a:pPr>
            <a:r>
              <a:rPr lang="en-GB" sz="2000" dirty="0"/>
              <a:t>This programme aims to </a:t>
            </a:r>
            <a:r>
              <a:rPr lang="en-US" sz="2000" dirty="0"/>
              <a:t>to secure firm foundations in the development of good number sense for all children from Reception through to Year 2. The aim over time is that children will leave KS1 with fluency in calculation and a confidence and flexibility with number. </a:t>
            </a:r>
          </a:p>
          <a:p>
            <a:pPr marL="114300" indent="0">
              <a:buNone/>
            </a:pPr>
            <a:endParaRPr lang="en-US" sz="2000" dirty="0"/>
          </a:p>
          <a:p>
            <a:pPr marL="114300" indent="0">
              <a:buNone/>
            </a:pPr>
            <a:r>
              <a:rPr lang="en-US" sz="2000" dirty="0"/>
              <a:t>It </a:t>
            </a:r>
            <a:r>
              <a:rPr lang="en-US" sz="2000" dirty="0" err="1"/>
              <a:t>utilises</a:t>
            </a:r>
            <a:r>
              <a:rPr lang="en-US" sz="2000" dirty="0"/>
              <a:t> Number Blocks as a </a:t>
            </a:r>
          </a:p>
          <a:p>
            <a:pPr marL="114300" indent="0">
              <a:buNone/>
            </a:pPr>
            <a:r>
              <a:rPr lang="en-US" sz="2000" dirty="0"/>
              <a:t>high-quality support for learning mathematics and it is fun!</a:t>
            </a:r>
            <a:endParaRPr lang="en-GB" sz="2000" dirty="0"/>
          </a:p>
        </p:txBody>
      </p:sp>
      <p:pic>
        <p:nvPicPr>
          <p:cNvPr id="4" name="Picture 3">
            <a:extLst>
              <a:ext uri="{FF2B5EF4-FFF2-40B4-BE49-F238E27FC236}">
                <a16:creationId xmlns:a16="http://schemas.microsoft.com/office/drawing/2014/main" id="{8F9F7A2D-3447-F73D-0DA9-A8EB9664A04D}"/>
              </a:ext>
            </a:extLst>
          </p:cNvPr>
          <p:cNvPicPr>
            <a:picLocks noChangeAspect="1"/>
          </p:cNvPicPr>
          <p:nvPr/>
        </p:nvPicPr>
        <p:blipFill>
          <a:blip r:embed="rId2"/>
          <a:stretch>
            <a:fillRect/>
          </a:stretch>
        </p:blipFill>
        <p:spPr>
          <a:xfrm>
            <a:off x="8676366" y="4333404"/>
            <a:ext cx="2796498" cy="1887240"/>
          </a:xfrm>
          <a:prstGeom prst="rect">
            <a:avLst/>
          </a:prstGeom>
        </p:spPr>
      </p:pic>
    </p:spTree>
    <p:extLst>
      <p:ext uri="{BB962C8B-B14F-4D97-AF65-F5344CB8AC3E}">
        <p14:creationId xmlns:p14="http://schemas.microsoft.com/office/powerpoint/2010/main" val="1767868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8" name="Google Shape;388;p46" descr="P4/5 times table challenge | West Barns Primary – Together Everyone  Achieves More"/>
          <p:cNvPicPr preferRelativeResize="0">
            <a:picLocks noGrp="1"/>
          </p:cNvPicPr>
          <p:nvPr>
            <p:ph type="body" idx="1"/>
          </p:nvPr>
        </p:nvPicPr>
        <p:blipFill rotWithShape="1">
          <a:blip r:embed="rId3">
            <a:alphaModFix/>
          </a:blip>
          <a:srcRect/>
          <a:stretch/>
        </p:blipFill>
        <p:spPr>
          <a:xfrm>
            <a:off x="9883324" y="639876"/>
            <a:ext cx="1114425" cy="1066800"/>
          </a:xfrm>
          <a:prstGeom prst="rect">
            <a:avLst/>
          </a:prstGeom>
          <a:noFill/>
          <a:ln>
            <a:noFill/>
          </a:ln>
        </p:spPr>
      </p:pic>
      <p:pic>
        <p:nvPicPr>
          <p:cNvPr id="389" name="Google Shape;389;p46" descr="A screenshot of a math game&#10;&#10;Description automatically generated"/>
          <p:cNvPicPr preferRelativeResize="0"/>
          <p:nvPr/>
        </p:nvPicPr>
        <p:blipFill rotWithShape="1">
          <a:blip r:embed="rId4">
            <a:alphaModFix/>
          </a:blip>
          <a:srcRect/>
          <a:stretch/>
        </p:blipFill>
        <p:spPr>
          <a:xfrm>
            <a:off x="7223362" y="3015303"/>
            <a:ext cx="4565460" cy="3419332"/>
          </a:xfrm>
          <a:prstGeom prst="rect">
            <a:avLst/>
          </a:prstGeom>
          <a:noFill/>
          <a:ln>
            <a:noFill/>
          </a:ln>
        </p:spPr>
      </p:pic>
      <p:sp>
        <p:nvSpPr>
          <p:cNvPr id="390" name="Google Shape;390;p46"/>
          <p:cNvSpPr txBox="1"/>
          <p:nvPr/>
        </p:nvSpPr>
        <p:spPr>
          <a:xfrm>
            <a:off x="391236" y="698311"/>
            <a:ext cx="6621438" cy="553997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1" i="0" u="none" strike="noStrike" kern="0" cap="none" spc="0" normalizeH="0" baseline="0" noProof="0" dirty="0">
                <a:ln>
                  <a:noFill/>
                </a:ln>
                <a:solidFill>
                  <a:srgbClr val="000000"/>
                </a:solidFill>
                <a:effectLst/>
                <a:uLnTx/>
                <a:uFillTx/>
                <a:latin typeface="Arial"/>
                <a:ea typeface="Arial"/>
                <a:cs typeface="Arial"/>
                <a:sym typeface="Arial"/>
              </a:rPr>
              <a:t>Maths- Times Tables</a:t>
            </a:r>
            <a:br>
              <a:rPr kumimoji="0" lang="en-GB" sz="18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GB" sz="1800" b="1" i="0" u="none" strike="noStrike" kern="0" cap="none" spc="0" normalizeH="0" baseline="0" noProof="0" dirty="0">
                <a:ln>
                  <a:noFill/>
                </a:ln>
                <a:solidFill>
                  <a:srgbClr val="000000"/>
                </a:solidFill>
                <a:effectLst/>
                <a:uLnTx/>
                <a:uFillTx/>
                <a:latin typeface="Arial"/>
                <a:ea typeface="Arial"/>
                <a:cs typeface="Arial"/>
                <a:sym typeface="Arial"/>
              </a:rPr>
              <a:t>Times tables are used in lots of areas of mathematics, for example fractions, area, perimeter, money as well as multiplication and division calculations. Fluency and quick recall are also essential for multi-step problem solving and real word applications.</a:t>
            </a:r>
            <a:br>
              <a:rPr kumimoji="0" lang="en-GB" sz="18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GB" sz="16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We are going to teach times tables for 1 lesson per week as well as during daily starters. This lesson will involve a chance for children to be tested on their steps, independent practice of their next step and teacher led teaching of the times table.</a:t>
            </a:r>
            <a:br>
              <a:rPr kumimoji="0" lang="en-GB" sz="18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GB" sz="2000" b="1"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Maths Rockstars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114300" algn="l" defTabSz="914400" rtl="0" eaLnBrk="1" fontAlgn="auto" latinLnBrk="0" hangingPunct="1">
              <a:lnSpc>
                <a:spcPct val="100000"/>
              </a:lnSpc>
              <a:spcBef>
                <a:spcPts val="0"/>
              </a:spcBef>
              <a:spcAft>
                <a:spcPts val="0"/>
              </a:spcAft>
              <a:buClr>
                <a:srgbClr val="000000"/>
              </a:buClr>
              <a:buSzPts val="1800"/>
              <a:buFont typeface="Century Gothic"/>
              <a:buChar char="•"/>
              <a:tabLst/>
              <a:defRPr/>
            </a:pPr>
            <a:r>
              <a:rPr kumimoji="0" lang="en-GB" sz="18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Children assessed at the start of each year to gain a baseline</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114300" algn="l" defTabSz="914400" rtl="0" eaLnBrk="1" fontAlgn="auto" latinLnBrk="0" hangingPunct="1">
              <a:lnSpc>
                <a:spcPct val="100000"/>
              </a:lnSpc>
              <a:spcBef>
                <a:spcPts val="0"/>
              </a:spcBef>
              <a:spcAft>
                <a:spcPts val="0"/>
              </a:spcAft>
              <a:buClr>
                <a:srgbClr val="000000"/>
              </a:buClr>
              <a:buSzPts val="1800"/>
              <a:buFont typeface="Century Gothic"/>
              <a:buChar char="•"/>
              <a:tabLst/>
              <a:defRPr/>
            </a:pPr>
            <a:r>
              <a:rPr kumimoji="0" lang="en-GB" sz="18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Have a step at a time to achieve- to move up, they must be able to </a:t>
            </a:r>
            <a:r>
              <a:rPr kumimoji="0" lang="en-GB" sz="1800" b="1"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recall previous 2 steps and complete new step within 5 minutes  </a:t>
            </a:r>
            <a:endParaRPr kumimoji="0" sz="1400" b="1" i="0" u="none" strike="noStrike" kern="0" cap="none" spc="0" normalizeH="0" baseline="0" noProof="0" dirty="0">
              <a:ln>
                <a:noFill/>
              </a:ln>
              <a:solidFill>
                <a:srgbClr val="000000"/>
              </a:solidFill>
              <a:effectLst/>
              <a:uLnTx/>
              <a:uFillTx/>
              <a:latin typeface="Arial"/>
              <a:cs typeface="Arial"/>
              <a:sym typeface="Arial"/>
            </a:endParaRPr>
          </a:p>
          <a:p>
            <a:pPr marL="0" marR="0" lvl="0" indent="-114300" algn="l" defTabSz="914400" rtl="0" eaLnBrk="1" fontAlgn="auto" latinLnBrk="0" hangingPunct="1">
              <a:lnSpc>
                <a:spcPct val="100000"/>
              </a:lnSpc>
              <a:spcBef>
                <a:spcPts val="0"/>
              </a:spcBef>
              <a:spcAft>
                <a:spcPts val="0"/>
              </a:spcAft>
              <a:buClr>
                <a:srgbClr val="000000"/>
              </a:buClr>
              <a:buSzPts val="1800"/>
              <a:buFont typeface="Century Gothic"/>
              <a:buChar char="•"/>
              <a:tabLst/>
              <a:defRPr/>
            </a:pPr>
            <a:r>
              <a:rPr kumimoji="0" lang="en-GB" sz="18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Children to have pupil log in book bags to show progress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114300" algn="l" defTabSz="914400" rtl="0" eaLnBrk="1" fontAlgn="auto" latinLnBrk="0" hangingPunct="1">
              <a:lnSpc>
                <a:spcPct val="100000"/>
              </a:lnSpc>
              <a:spcBef>
                <a:spcPts val="0"/>
              </a:spcBef>
              <a:spcAft>
                <a:spcPts val="0"/>
              </a:spcAft>
              <a:buClr>
                <a:srgbClr val="000000"/>
              </a:buClr>
              <a:buSzPts val="1800"/>
              <a:buFont typeface="Century Gothic"/>
              <a:buChar char="•"/>
              <a:tabLst/>
              <a:defRPr/>
            </a:pPr>
            <a:r>
              <a:rPr kumimoji="0" lang="en-GB" sz="18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Please ensure Maths Rockstars logs are in bookbags on a </a:t>
            </a:r>
            <a:r>
              <a:rPr kumimoji="0" lang="en-GB" sz="1800" b="1"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Friday</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A36199D6-D797-3DD8-E41A-65F2EFDDF27C}"/>
              </a:ext>
            </a:extLst>
          </p:cNvPr>
          <p:cNvPicPr>
            <a:picLocks noChangeAspect="1"/>
          </p:cNvPicPr>
          <p:nvPr/>
        </p:nvPicPr>
        <p:blipFill>
          <a:blip r:embed="rId5"/>
          <a:stretch>
            <a:fillRect/>
          </a:stretch>
        </p:blipFill>
        <p:spPr>
          <a:xfrm>
            <a:off x="8804684" y="1792964"/>
            <a:ext cx="2857500" cy="9906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p:txBody>
          <a:bodyPr/>
          <a:lstStyle/>
          <a:p>
            <a:r>
              <a:rPr lang="en-US" dirty="0"/>
              <a:t>PE</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1066800" y="1813560"/>
            <a:ext cx="10058400" cy="4139184"/>
          </a:xfrm>
        </p:spPr>
        <p:txBody>
          <a:bodyPr/>
          <a:lstStyle/>
          <a:p>
            <a:r>
              <a:rPr lang="en-US" sz="1800" dirty="0"/>
              <a:t>Our PE sessions are scheduled for </a:t>
            </a:r>
            <a:r>
              <a:rPr lang="en-US" sz="1800" b="1" dirty="0"/>
              <a:t>Monday</a:t>
            </a:r>
            <a:r>
              <a:rPr lang="en-US" sz="1800" dirty="0"/>
              <a:t> and </a:t>
            </a:r>
            <a:r>
              <a:rPr lang="en-US" sz="1800" b="1" dirty="0"/>
              <a:t>Tuesday</a:t>
            </a:r>
            <a:r>
              <a:rPr lang="en-US" sz="1800" dirty="0"/>
              <a:t>. Monday’s session will be an outdoor lesson (weather dependent!) and on Tuesday we will be </a:t>
            </a:r>
            <a:r>
              <a:rPr lang="en-US" sz="1800"/>
              <a:t>inside </a:t>
            </a:r>
          </a:p>
          <a:p>
            <a:r>
              <a:rPr lang="en-US" sz="1800"/>
              <a:t>Please </a:t>
            </a:r>
            <a:r>
              <a:rPr lang="en-US" sz="1800" dirty="0"/>
              <a:t>ensure that PE kits come into school on a Monday and we will send them home on a Friday to be washed. Please also check that all PE kit is clearly named and that the children have some warmer clothes (e.g. joggers, PE jumper) for when the weather starts to get colder</a:t>
            </a:r>
          </a:p>
          <a:p>
            <a:endParaRPr lang="en-US" dirty="0"/>
          </a:p>
        </p:txBody>
      </p:sp>
      <p:pic>
        <p:nvPicPr>
          <p:cNvPr id="3074" name="Picture 2" descr="Primary School Pe Stock Illustrations, Images &amp; Vectors | Shutterstock">
            <a:extLst>
              <a:ext uri="{FF2B5EF4-FFF2-40B4-BE49-F238E27FC236}">
                <a16:creationId xmlns:a16="http://schemas.microsoft.com/office/drawing/2014/main" id="{854610E8-C628-2340-8B36-1278266F98B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000" b="81429" l="3916" r="94980">
                        <a14:foregroundMark x1="9438" y1="27143" x2="9438" y2="27143"/>
                        <a14:foregroundMark x1="8835" y1="53214" x2="8835" y2="53214"/>
                        <a14:foregroundMark x1="9036" y1="55357" x2="8735" y2="49286"/>
                        <a14:foregroundMark x1="8534" y1="46071" x2="8835" y2="48929"/>
                        <a14:foregroundMark x1="4016" y1="48929" x2="4016" y2="48929"/>
                        <a14:foregroundMark x1="12851" y1="40357" x2="12851" y2="40357"/>
                        <a14:foregroundMark x1="4920" y1="65000" x2="4920" y2="65000"/>
                        <a14:foregroundMark x1="15763" y1="56071" x2="15763" y2="56071"/>
                        <a14:foregroundMark x1="16566" y1="53214" x2="16566" y2="53214"/>
                        <a14:foregroundMark x1="23494" y1="54286" x2="23494" y2="54286"/>
                        <a14:foregroundMark x1="16667" y1="51429" x2="16667" y2="51429"/>
                        <a14:foregroundMark x1="26506" y1="28214" x2="26506" y2="28214"/>
                        <a14:foregroundMark x1="20281" y1="50714" x2="20281" y2="50714"/>
                        <a14:foregroundMark x1="20984" y1="43929" x2="20984" y2="43929"/>
                        <a14:foregroundMark x1="28414" y1="47500" x2="28414" y2="47500"/>
                        <a14:foregroundMark x1="24398" y1="79643" x2="24398" y2="79643"/>
                        <a14:foregroundMark x1="18273" y1="60357" x2="18273" y2="60357"/>
                        <a14:foregroundMark x1="36446" y1="36786" x2="36446" y2="36786"/>
                        <a14:foregroundMark x1="35442" y1="50357" x2="35442" y2="50357"/>
                        <a14:foregroundMark x1="31426" y1="46786" x2="31426" y2="46786"/>
                        <a14:foregroundMark x1="32831" y1="40000" x2="32831" y2="40000"/>
                        <a14:foregroundMark x1="41466" y1="51786" x2="41466" y2="51786"/>
                        <a14:foregroundMark x1="38554" y1="56429" x2="38554" y2="56429"/>
                        <a14:foregroundMark x1="34438" y1="59643" x2="34438" y2="59643"/>
                        <a14:foregroundMark x1="43574" y1="65000" x2="43574" y2="65000"/>
                        <a14:foregroundMark x1="46185" y1="48571" x2="46185" y2="48571"/>
                        <a14:foregroundMark x1="47289" y1="41786" x2="47289" y2="41786"/>
                        <a14:foregroundMark x1="55924" y1="52857" x2="55924" y2="52857"/>
                        <a14:foregroundMark x1="54518" y1="57857" x2="54518" y2="57857"/>
                        <a14:foregroundMark x1="60442" y1="50357" x2="60442" y2="50357"/>
                        <a14:foregroundMark x1="68775" y1="46786" x2="68775" y2="46786"/>
                        <a14:foregroundMark x1="57430" y1="61786" x2="57430" y2="61786"/>
                        <a14:foregroundMark x1="75502" y1="49643" x2="75502" y2="49643"/>
                        <a14:foregroundMark x1="71185" y1="46429" x2="71185" y2="46429"/>
                        <a14:foregroundMark x1="71285" y1="64286" x2="71285" y2="64286"/>
                        <a14:foregroundMark x1="82530" y1="61429" x2="82530" y2="61429"/>
                        <a14:foregroundMark x1="89759" y1="30357" x2="89759" y2="30357"/>
                        <a14:foregroundMark x1="91365" y1="35714" x2="91365" y2="35714"/>
                        <a14:foregroundMark x1="94679" y1="38571" x2="94679" y2="38571"/>
                        <a14:foregroundMark x1="85442" y1="50000" x2="85442" y2="50000"/>
                        <a14:foregroundMark x1="89157" y1="58929" x2="89157" y2="58929"/>
                        <a14:foregroundMark x1="94679" y1="55714" x2="94679" y2="55714"/>
                        <a14:foregroundMark x1="94980" y1="72500" x2="94980" y2="72500"/>
                        <a14:foregroundMark x1="91968" y1="57857" x2="91968" y2="57857"/>
                        <a14:foregroundMark x1="90663" y1="62857" x2="90663" y2="62857"/>
                        <a14:foregroundMark x1="93273" y1="60000" x2="93273" y2="60000"/>
                        <a14:foregroundMark x1="82831" y1="70000" x2="82831" y2="70000"/>
                        <a14:foregroundMark x1="83434" y1="57143" x2="83434" y2="57143"/>
                        <a14:foregroundMark x1="84739" y1="70714" x2="84739" y2="70714"/>
                        <a14:foregroundMark x1="91064" y1="29643" x2="91064" y2="29643"/>
                        <a14:foregroundMark x1="90964" y1="28929" x2="90964" y2="28929"/>
                        <a14:foregroundMark x1="90863" y1="27857" x2="91165" y2="31429"/>
                        <a14:foregroundMark x1="50502" y1="56429" x2="50502" y2="56429"/>
                        <a14:foregroundMark x1="66165" y1="76786" x2="66165" y2="76786"/>
                        <a14:foregroundMark x1="39960" y1="70357" x2="40161" y2="70714"/>
                        <a14:foregroundMark x1="40562" y1="50000" x2="40562" y2="50000"/>
                        <a14:foregroundMark x1="33936" y1="41786" x2="33936" y2="41786"/>
                        <a14:foregroundMark x1="34538" y1="43214" x2="34538" y2="43214"/>
                        <a14:foregroundMark x1="37651" y1="52857" x2="37651" y2="52857"/>
                        <a14:foregroundMark x1="28916" y1="67143" x2="28916" y2="67143"/>
                        <a14:foregroundMark x1="13153" y1="40714" x2="13153" y2="40714"/>
                        <a14:foregroundMark x1="5120" y1="40357" x2="5120" y2="40357"/>
                        <a14:foregroundMark x1="11145" y1="48571" x2="11145" y2="48571"/>
                        <a14:foregroundMark x1="55321" y1="73929" x2="55321" y2="73929"/>
                        <a14:foregroundMark x1="52410" y1="55000" x2="52410" y2="55000"/>
                        <a14:foregroundMark x1="61044" y1="42857" x2="61044" y2="42857"/>
                        <a14:foregroundMark x1="79217" y1="54286" x2="79217" y2="54286"/>
                        <a14:foregroundMark x1="89458" y1="58571" x2="89458" y2="58571"/>
                        <a14:backgroundMark x1="12550" y1="42500" x2="12550" y2="42500"/>
                        <a14:backgroundMark x1="11747" y1="51429" x2="11747" y2="51429"/>
                        <a14:backgroundMark x1="32631" y1="47143" x2="32631" y2="47143"/>
                        <a14:backgroundMark x1="27209" y1="50357" x2="27209" y2="50357"/>
                        <a14:backgroundMark x1="62651" y1="46786" x2="62651" y2="46786"/>
                        <a14:backgroundMark x1="78213" y1="55714" x2="78213" y2="55714"/>
                        <a14:backgroundMark x1="91064" y1="56429" x2="91064" y2="56429"/>
                      </a14:backgroundRemoval>
                    </a14:imgEffect>
                  </a14:imgLayer>
                </a14:imgProps>
              </a:ext>
              <a:ext uri="{28A0092B-C50C-407E-A947-70E740481C1C}">
                <a14:useLocalDpi xmlns:a14="http://schemas.microsoft.com/office/drawing/2010/main" val="0"/>
              </a:ext>
            </a:extLst>
          </a:blip>
          <a:srcRect t="7468" b="10272"/>
          <a:stretch/>
        </p:blipFill>
        <p:spPr bwMode="auto">
          <a:xfrm>
            <a:off x="965974" y="4041879"/>
            <a:ext cx="10220186" cy="236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25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87E23-189D-353A-CD9B-DD4E1567D4E6}"/>
            </a:ext>
          </a:extLst>
        </p:cNvPr>
        <p:cNvGrpSpPr/>
        <p:nvPr/>
      </p:nvGrpSpPr>
      <p:grpSpPr>
        <a:xfrm>
          <a:off x="0" y="0"/>
          <a:ext cx="0" cy="0"/>
          <a:chOff x="0" y="0"/>
          <a:chExt cx="0" cy="0"/>
        </a:xfrm>
      </p:grpSpPr>
      <p:sp>
        <p:nvSpPr>
          <p:cNvPr id="8" name="Text 0">
            <a:extLst>
              <a:ext uri="{FF2B5EF4-FFF2-40B4-BE49-F238E27FC236}">
                <a16:creationId xmlns:a16="http://schemas.microsoft.com/office/drawing/2014/main" id="{4B4DFA92-58D7-E3E1-224C-E3FCC61FD6BB}"/>
              </a:ext>
            </a:extLst>
          </p:cNvPr>
          <p:cNvSpPr txBox="1"/>
          <p:nvPr/>
        </p:nvSpPr>
        <p:spPr>
          <a:xfrm>
            <a:off x="457200" y="411480"/>
            <a:ext cx="7772400" cy="731520"/>
          </a:xfrm>
          <a:prstGeom prst="rect">
            <a:avLst/>
          </a:prstGeom>
          <a:noFill/>
          <a:ln/>
        </p:spPr>
        <p:txBody>
          <a:bodyPr wrap="square" lIns="0" tIns="0" rIns="0" bIns="0" rtlCol="0" anchor="ctr"/>
          <a:lstStyle/>
          <a:p>
            <a:r>
              <a:rPr lang="en-US" sz="4000" b="1" dirty="0">
                <a:solidFill>
                  <a:srgbClr val="2C5F2D"/>
                </a:solidFill>
                <a:latin typeface="Cambria" pitchFamily="34" charset="0"/>
                <a:ea typeface="Cambria" pitchFamily="34" charset="-122"/>
                <a:cs typeface="Cambria" pitchFamily="34" charset="-120"/>
              </a:rPr>
              <a:t>Forest School</a:t>
            </a:r>
            <a:endParaRPr lang="en-US" sz="4000" dirty="0">
              <a:solidFill>
                <a:prstClr val="black"/>
              </a:solidFill>
              <a:latin typeface="Calibri" panose="020F0502020204030204"/>
            </a:endParaRPr>
          </a:p>
        </p:txBody>
      </p:sp>
      <p:sp>
        <p:nvSpPr>
          <p:cNvPr id="9" name="Text 1">
            <a:extLst>
              <a:ext uri="{FF2B5EF4-FFF2-40B4-BE49-F238E27FC236}">
                <a16:creationId xmlns:a16="http://schemas.microsoft.com/office/drawing/2014/main" id="{609A028C-518B-27FF-0392-10EC1862ADD6}"/>
              </a:ext>
            </a:extLst>
          </p:cNvPr>
          <p:cNvSpPr txBox="1"/>
          <p:nvPr/>
        </p:nvSpPr>
        <p:spPr>
          <a:xfrm>
            <a:off x="457200" y="1051560"/>
            <a:ext cx="7772400" cy="365760"/>
          </a:xfrm>
          <a:prstGeom prst="rect">
            <a:avLst/>
          </a:prstGeom>
          <a:noFill/>
          <a:ln/>
        </p:spPr>
        <p:txBody>
          <a:bodyPr wrap="square" lIns="0" tIns="0" rIns="0" bIns="0" rtlCol="0" anchor="ctr"/>
          <a:lstStyle/>
          <a:p>
            <a:r>
              <a:rPr lang="en-US" sz="1600" i="1" dirty="0">
                <a:solidFill>
                  <a:srgbClr val="333333"/>
                </a:solidFill>
                <a:latin typeface="Calibri" pitchFamily="34" charset="0"/>
                <a:ea typeface="Calibri" pitchFamily="34" charset="-122"/>
                <a:cs typeface="Calibri" pitchFamily="34" charset="-120"/>
              </a:rPr>
              <a:t>Learning, growing and exploring outdoors</a:t>
            </a:r>
            <a:endParaRPr lang="en-US" sz="1600" dirty="0">
              <a:solidFill>
                <a:prstClr val="black"/>
              </a:solidFill>
              <a:latin typeface="Calibri" panose="020F0502020204030204"/>
            </a:endParaRPr>
          </a:p>
        </p:txBody>
      </p:sp>
      <p:sp>
        <p:nvSpPr>
          <p:cNvPr id="10" name="Shape 2">
            <a:extLst>
              <a:ext uri="{FF2B5EF4-FFF2-40B4-BE49-F238E27FC236}">
                <a16:creationId xmlns:a16="http://schemas.microsoft.com/office/drawing/2014/main" id="{C8223AA2-DAF5-4D51-A517-52E56E3FB95F}"/>
              </a:ext>
            </a:extLst>
          </p:cNvPr>
          <p:cNvSpPr/>
          <p:nvPr/>
        </p:nvSpPr>
        <p:spPr>
          <a:xfrm>
            <a:off x="9052560" y="457200"/>
            <a:ext cx="2679192" cy="777240"/>
          </a:xfrm>
          <a:prstGeom prst="roundRect">
            <a:avLst>
              <a:gd name="adj" fmla="val 14118"/>
            </a:avLst>
          </a:prstGeom>
          <a:solidFill>
            <a:srgbClr val="2C5F2D"/>
          </a:solidFill>
          <a:ln/>
        </p:spPr>
        <p:txBody>
          <a:bodyPr/>
          <a:lstStyle/>
          <a:p>
            <a:endParaRPr lang="en-GB">
              <a:solidFill>
                <a:prstClr val="black"/>
              </a:solidFill>
              <a:latin typeface="Calibri" panose="020F0502020204030204"/>
            </a:endParaRPr>
          </a:p>
        </p:txBody>
      </p:sp>
      <p:pic>
        <p:nvPicPr>
          <p:cNvPr id="11" name="Image 0" descr="icon_calendar.png">
            <a:extLst>
              <a:ext uri="{FF2B5EF4-FFF2-40B4-BE49-F238E27FC236}">
                <a16:creationId xmlns:a16="http://schemas.microsoft.com/office/drawing/2014/main" id="{B49CC1BD-1DA7-607A-3ABB-13F05DF0C854}"/>
              </a:ext>
            </a:extLst>
          </p:cNvPr>
          <p:cNvPicPr>
            <a:picLocks noChangeAspect="1"/>
          </p:cNvPicPr>
          <p:nvPr/>
        </p:nvPicPr>
        <p:blipFill>
          <a:blip r:embed="rId2"/>
          <a:stretch>
            <a:fillRect/>
          </a:stretch>
        </p:blipFill>
        <p:spPr>
          <a:xfrm>
            <a:off x="9189720" y="603504"/>
            <a:ext cx="457200" cy="457200"/>
          </a:xfrm>
          <a:prstGeom prst="rect">
            <a:avLst/>
          </a:prstGeom>
        </p:spPr>
      </p:pic>
      <p:sp>
        <p:nvSpPr>
          <p:cNvPr id="12" name="Text 3">
            <a:extLst>
              <a:ext uri="{FF2B5EF4-FFF2-40B4-BE49-F238E27FC236}">
                <a16:creationId xmlns:a16="http://schemas.microsoft.com/office/drawing/2014/main" id="{B5F4E497-CE84-3B9F-D316-A9881249439B}"/>
              </a:ext>
            </a:extLst>
          </p:cNvPr>
          <p:cNvSpPr txBox="1"/>
          <p:nvPr/>
        </p:nvSpPr>
        <p:spPr>
          <a:xfrm>
            <a:off x="9692640" y="457200"/>
            <a:ext cx="1965960" cy="777240"/>
          </a:xfrm>
          <a:prstGeom prst="rect">
            <a:avLst/>
          </a:prstGeom>
          <a:noFill/>
          <a:ln/>
        </p:spPr>
        <p:txBody>
          <a:bodyPr wrap="square" lIns="0" tIns="0" rIns="0" bIns="0" rtlCol="0" anchor="ctr"/>
          <a:lstStyle/>
          <a:p>
            <a:r>
              <a:rPr lang="en-US" sz="1400" b="1" dirty="0">
                <a:solidFill>
                  <a:srgbClr val="FFFFFF"/>
                </a:solidFill>
                <a:latin typeface="Calibri" pitchFamily="34" charset="0"/>
                <a:ea typeface="Calibri" pitchFamily="34" charset="-122"/>
                <a:cs typeface="Calibri" pitchFamily="34" charset="-120"/>
              </a:rPr>
              <a:t>Every Wednesday</a:t>
            </a:r>
            <a:endParaRPr lang="en-US" sz="1400" dirty="0">
              <a:solidFill>
                <a:prstClr val="black"/>
              </a:solidFill>
              <a:latin typeface="Calibri" panose="020F0502020204030204"/>
            </a:endParaRPr>
          </a:p>
        </p:txBody>
      </p:sp>
      <p:sp>
        <p:nvSpPr>
          <p:cNvPr id="13" name="Shape 4">
            <a:extLst>
              <a:ext uri="{FF2B5EF4-FFF2-40B4-BE49-F238E27FC236}">
                <a16:creationId xmlns:a16="http://schemas.microsoft.com/office/drawing/2014/main" id="{AD3A3540-4057-99DA-9736-C3D48AE47816}"/>
              </a:ext>
            </a:extLst>
          </p:cNvPr>
          <p:cNvSpPr/>
          <p:nvPr/>
        </p:nvSpPr>
        <p:spPr>
          <a:xfrm>
            <a:off x="457200" y="1691640"/>
            <a:ext cx="5394960" cy="4663440"/>
          </a:xfrm>
          <a:prstGeom prst="roundRect">
            <a:avLst>
              <a:gd name="adj" fmla="val 2353"/>
            </a:avLst>
          </a:prstGeom>
          <a:solidFill>
            <a:srgbClr val="97BC62">
              <a:alpha val="18000"/>
            </a:srgbClr>
          </a:solidFill>
          <a:ln/>
        </p:spPr>
        <p:txBody>
          <a:bodyPr/>
          <a:lstStyle/>
          <a:p>
            <a:endParaRPr lang="en-GB">
              <a:solidFill>
                <a:prstClr val="black"/>
              </a:solidFill>
              <a:latin typeface="Calibri" panose="020F0502020204030204"/>
            </a:endParaRPr>
          </a:p>
        </p:txBody>
      </p:sp>
      <p:sp>
        <p:nvSpPr>
          <p:cNvPr id="14" name="Shape 5">
            <a:extLst>
              <a:ext uri="{FF2B5EF4-FFF2-40B4-BE49-F238E27FC236}">
                <a16:creationId xmlns:a16="http://schemas.microsoft.com/office/drawing/2014/main" id="{79345400-20BE-67C9-0510-DD892A52D890}"/>
              </a:ext>
            </a:extLst>
          </p:cNvPr>
          <p:cNvSpPr/>
          <p:nvPr/>
        </p:nvSpPr>
        <p:spPr>
          <a:xfrm>
            <a:off x="822960" y="2057400"/>
            <a:ext cx="822960" cy="822960"/>
          </a:xfrm>
          <a:prstGeom prst="ellipse">
            <a:avLst/>
          </a:prstGeom>
          <a:solidFill>
            <a:srgbClr val="2C5F2D"/>
          </a:solidFill>
          <a:ln/>
        </p:spPr>
        <p:txBody>
          <a:bodyPr/>
          <a:lstStyle/>
          <a:p>
            <a:endParaRPr lang="en-GB">
              <a:solidFill>
                <a:prstClr val="black"/>
              </a:solidFill>
              <a:latin typeface="Calibri" panose="020F0502020204030204"/>
            </a:endParaRPr>
          </a:p>
        </p:txBody>
      </p:sp>
      <p:pic>
        <p:nvPicPr>
          <p:cNvPr id="15" name="Image 1" descr="icon_tree.png">
            <a:extLst>
              <a:ext uri="{FF2B5EF4-FFF2-40B4-BE49-F238E27FC236}">
                <a16:creationId xmlns:a16="http://schemas.microsoft.com/office/drawing/2014/main" id="{6C7A596C-2DAA-1237-5659-9B1B08376E9B}"/>
              </a:ext>
            </a:extLst>
          </p:cNvPr>
          <p:cNvPicPr>
            <a:picLocks noChangeAspect="1"/>
          </p:cNvPicPr>
          <p:nvPr/>
        </p:nvPicPr>
        <p:blipFill>
          <a:blip r:embed="rId3"/>
          <a:stretch>
            <a:fillRect/>
          </a:stretch>
        </p:blipFill>
        <p:spPr>
          <a:xfrm>
            <a:off x="987552" y="2221992"/>
            <a:ext cx="493776" cy="493776"/>
          </a:xfrm>
          <a:prstGeom prst="rect">
            <a:avLst/>
          </a:prstGeom>
        </p:spPr>
      </p:pic>
      <p:sp>
        <p:nvSpPr>
          <p:cNvPr id="16" name="Text 6">
            <a:extLst>
              <a:ext uri="{FF2B5EF4-FFF2-40B4-BE49-F238E27FC236}">
                <a16:creationId xmlns:a16="http://schemas.microsoft.com/office/drawing/2014/main" id="{0588EB32-2A9A-1A92-F2A9-7E30B32A624E}"/>
              </a:ext>
            </a:extLst>
          </p:cNvPr>
          <p:cNvSpPr txBox="1"/>
          <p:nvPr/>
        </p:nvSpPr>
        <p:spPr>
          <a:xfrm>
            <a:off x="1828800" y="2057400"/>
            <a:ext cx="3840480" cy="548640"/>
          </a:xfrm>
          <a:prstGeom prst="rect">
            <a:avLst/>
          </a:prstGeom>
          <a:noFill/>
          <a:ln/>
        </p:spPr>
        <p:txBody>
          <a:bodyPr wrap="square" lIns="0" tIns="0" rIns="0" bIns="0" rtlCol="0" anchor="ctr"/>
          <a:lstStyle/>
          <a:p>
            <a:r>
              <a:rPr lang="en-US" sz="2400" b="1" dirty="0">
                <a:solidFill>
                  <a:srgbClr val="2C5F2D"/>
                </a:solidFill>
                <a:latin typeface="Cambria" pitchFamily="34" charset="0"/>
                <a:ea typeface="Cambria" pitchFamily="34" charset="-122"/>
                <a:cs typeface="Cambria" pitchFamily="34" charset="-120"/>
              </a:rPr>
              <a:t>Our Ethos</a:t>
            </a:r>
            <a:endParaRPr lang="en-US" sz="2400" dirty="0">
              <a:solidFill>
                <a:prstClr val="black"/>
              </a:solidFill>
              <a:latin typeface="Calibri" panose="020F0502020204030204"/>
            </a:endParaRPr>
          </a:p>
        </p:txBody>
      </p:sp>
      <p:sp>
        <p:nvSpPr>
          <p:cNvPr id="17" name="Text 7">
            <a:extLst>
              <a:ext uri="{FF2B5EF4-FFF2-40B4-BE49-F238E27FC236}">
                <a16:creationId xmlns:a16="http://schemas.microsoft.com/office/drawing/2014/main" id="{5C7C9E13-82C7-CF78-3168-0B2DF73B6008}"/>
              </a:ext>
            </a:extLst>
          </p:cNvPr>
          <p:cNvSpPr txBox="1"/>
          <p:nvPr/>
        </p:nvSpPr>
        <p:spPr>
          <a:xfrm>
            <a:off x="822960" y="2971800"/>
            <a:ext cx="4663440" cy="2011680"/>
          </a:xfrm>
          <a:prstGeom prst="rect">
            <a:avLst/>
          </a:prstGeom>
          <a:noFill/>
          <a:ln/>
        </p:spPr>
        <p:txBody>
          <a:bodyPr wrap="square" lIns="0" tIns="0" rIns="0" bIns="0" rtlCol="0" anchor="ctr"/>
          <a:lstStyle/>
          <a:p>
            <a:pPr>
              <a:lnSpc>
                <a:spcPct val="125000"/>
              </a:lnSpc>
            </a:pPr>
            <a:r>
              <a:rPr lang="en-US" sz="1600" dirty="0">
                <a:solidFill>
                  <a:srgbClr val="333333"/>
                </a:solidFill>
                <a:latin typeface="Calibri" pitchFamily="34" charset="0"/>
                <a:ea typeface="Calibri" pitchFamily="34" charset="-122"/>
                <a:cs typeface="Calibri" pitchFamily="34" charset="-120"/>
              </a:rPr>
              <a:t>Forest School is hands-on, child-led learning outdoors. Through play, exploration and managed risk-taking in our woodland area, children build confidence, resilience, teamwork and a lifelong connection with nature — come rain or shine!</a:t>
            </a:r>
            <a:endParaRPr lang="en-US" sz="1600" dirty="0">
              <a:solidFill>
                <a:prstClr val="black"/>
              </a:solidFill>
              <a:latin typeface="Calibri" panose="020F0502020204030204"/>
            </a:endParaRPr>
          </a:p>
        </p:txBody>
      </p:sp>
      <p:sp>
        <p:nvSpPr>
          <p:cNvPr id="18" name="Text 8">
            <a:extLst>
              <a:ext uri="{FF2B5EF4-FFF2-40B4-BE49-F238E27FC236}">
                <a16:creationId xmlns:a16="http://schemas.microsoft.com/office/drawing/2014/main" id="{F1B2E9E1-582B-4B61-DBAD-2DB70BCE0B18}"/>
              </a:ext>
            </a:extLst>
          </p:cNvPr>
          <p:cNvSpPr txBox="1"/>
          <p:nvPr/>
        </p:nvSpPr>
        <p:spPr>
          <a:xfrm>
            <a:off x="822960" y="5120640"/>
            <a:ext cx="4663440" cy="1005840"/>
          </a:xfrm>
          <a:prstGeom prst="rect">
            <a:avLst/>
          </a:prstGeom>
          <a:noFill/>
          <a:ln/>
        </p:spPr>
        <p:txBody>
          <a:bodyPr wrap="square" lIns="0" tIns="0" rIns="0" bIns="0" rtlCol="0" anchor="ctr"/>
          <a:lstStyle/>
          <a:p>
            <a:r>
              <a:rPr lang="en-US" sz="1300" i="1" dirty="0">
                <a:solidFill>
                  <a:srgbClr val="2C5F2D"/>
                </a:solidFill>
                <a:latin typeface="Calibri" pitchFamily="34" charset="0"/>
                <a:ea typeface="Calibri" pitchFamily="34" charset="-122"/>
                <a:cs typeface="Calibri" pitchFamily="34" charset="-120"/>
              </a:rPr>
              <a:t>Sessions are led by Mr. Guppy and run in all but the most severe weather.</a:t>
            </a:r>
            <a:endParaRPr lang="en-US" sz="1300" dirty="0">
              <a:solidFill>
                <a:prstClr val="black"/>
              </a:solidFill>
              <a:latin typeface="Calibri" panose="020F0502020204030204"/>
            </a:endParaRPr>
          </a:p>
        </p:txBody>
      </p:sp>
      <p:sp>
        <p:nvSpPr>
          <p:cNvPr id="19" name="Shape 9">
            <a:extLst>
              <a:ext uri="{FF2B5EF4-FFF2-40B4-BE49-F238E27FC236}">
                <a16:creationId xmlns:a16="http://schemas.microsoft.com/office/drawing/2014/main" id="{6ABC8195-E94A-E565-CEDF-960C4D9B13C8}"/>
              </a:ext>
            </a:extLst>
          </p:cNvPr>
          <p:cNvSpPr/>
          <p:nvPr/>
        </p:nvSpPr>
        <p:spPr>
          <a:xfrm>
            <a:off x="6126480" y="1783080"/>
            <a:ext cx="822960" cy="822960"/>
          </a:xfrm>
          <a:prstGeom prst="ellipse">
            <a:avLst/>
          </a:prstGeom>
          <a:solidFill>
            <a:srgbClr val="2C5F2D"/>
          </a:solidFill>
          <a:ln/>
        </p:spPr>
        <p:txBody>
          <a:bodyPr/>
          <a:lstStyle/>
          <a:p>
            <a:endParaRPr lang="en-GB">
              <a:solidFill>
                <a:prstClr val="black"/>
              </a:solidFill>
              <a:latin typeface="Calibri" panose="020F0502020204030204"/>
            </a:endParaRPr>
          </a:p>
        </p:txBody>
      </p:sp>
      <p:pic>
        <p:nvPicPr>
          <p:cNvPr id="20" name="Image 2" descr="icon_calendar.png">
            <a:extLst>
              <a:ext uri="{FF2B5EF4-FFF2-40B4-BE49-F238E27FC236}">
                <a16:creationId xmlns:a16="http://schemas.microsoft.com/office/drawing/2014/main" id="{F8DF0E0F-2103-F23F-A6DA-A80A956FA4DC}"/>
              </a:ext>
            </a:extLst>
          </p:cNvPr>
          <p:cNvPicPr>
            <a:picLocks noChangeAspect="1"/>
          </p:cNvPicPr>
          <p:nvPr/>
        </p:nvPicPr>
        <p:blipFill>
          <a:blip r:embed="rId2"/>
          <a:stretch>
            <a:fillRect/>
          </a:stretch>
        </p:blipFill>
        <p:spPr>
          <a:xfrm>
            <a:off x="6291072" y="1947672"/>
            <a:ext cx="493776" cy="493776"/>
          </a:xfrm>
          <a:prstGeom prst="rect">
            <a:avLst/>
          </a:prstGeom>
        </p:spPr>
      </p:pic>
      <p:sp>
        <p:nvSpPr>
          <p:cNvPr id="21" name="Text 10">
            <a:extLst>
              <a:ext uri="{FF2B5EF4-FFF2-40B4-BE49-F238E27FC236}">
                <a16:creationId xmlns:a16="http://schemas.microsoft.com/office/drawing/2014/main" id="{12AE2688-99C1-2D5D-F8D3-61D459FA3709}"/>
              </a:ext>
            </a:extLst>
          </p:cNvPr>
          <p:cNvSpPr txBox="1"/>
          <p:nvPr/>
        </p:nvSpPr>
        <p:spPr>
          <a:xfrm>
            <a:off x="7178040" y="1737360"/>
            <a:ext cx="4480560" cy="411480"/>
          </a:xfrm>
          <a:prstGeom prst="rect">
            <a:avLst/>
          </a:prstGeom>
          <a:noFill/>
          <a:ln/>
        </p:spPr>
        <p:txBody>
          <a:bodyPr wrap="square" lIns="0" tIns="0" rIns="0" bIns="0" rtlCol="0" anchor="ctr"/>
          <a:lstStyle/>
          <a:p>
            <a:r>
              <a:rPr lang="en-US" b="1" dirty="0">
                <a:solidFill>
                  <a:srgbClr val="2C5F2D"/>
                </a:solidFill>
                <a:latin typeface="Calibri" pitchFamily="34" charset="0"/>
                <a:ea typeface="Calibri" pitchFamily="34" charset="-122"/>
                <a:cs typeface="Calibri" pitchFamily="34" charset="-120"/>
              </a:rPr>
              <a:t>Every Wednesday</a:t>
            </a:r>
            <a:endParaRPr lang="en-US" dirty="0">
              <a:solidFill>
                <a:prstClr val="black"/>
              </a:solidFill>
              <a:latin typeface="Calibri" panose="020F0502020204030204"/>
            </a:endParaRPr>
          </a:p>
        </p:txBody>
      </p:sp>
      <p:sp>
        <p:nvSpPr>
          <p:cNvPr id="22" name="Text 11">
            <a:extLst>
              <a:ext uri="{FF2B5EF4-FFF2-40B4-BE49-F238E27FC236}">
                <a16:creationId xmlns:a16="http://schemas.microsoft.com/office/drawing/2014/main" id="{5D2F3CA8-C2E8-F1D7-C960-867AA1EBCC59}"/>
              </a:ext>
            </a:extLst>
          </p:cNvPr>
          <p:cNvSpPr txBox="1"/>
          <p:nvPr/>
        </p:nvSpPr>
        <p:spPr>
          <a:xfrm>
            <a:off x="7178040" y="2148840"/>
            <a:ext cx="4480560" cy="868680"/>
          </a:xfrm>
          <a:prstGeom prst="rect">
            <a:avLst/>
          </a:prstGeom>
          <a:noFill/>
          <a:ln/>
        </p:spPr>
        <p:txBody>
          <a:bodyPr wrap="square" lIns="0" tIns="0" rIns="0" bIns="0" rtlCol="0" anchor="ctr"/>
          <a:lstStyle/>
          <a:p>
            <a:pPr>
              <a:lnSpc>
                <a:spcPct val="120000"/>
              </a:lnSpc>
            </a:pPr>
            <a:r>
              <a:rPr lang="en-US" sz="1400" dirty="0">
                <a:solidFill>
                  <a:srgbClr val="333333"/>
                </a:solidFill>
                <a:latin typeface="Calibri" pitchFamily="34" charset="0"/>
                <a:ea typeface="Calibri" pitchFamily="34" charset="-122"/>
                <a:cs typeface="Calibri" pitchFamily="34" charset="-120"/>
              </a:rPr>
              <a:t>Forest School takes place weekly, on Wednesdays, for the whole class. Morning or afternoon sessions.</a:t>
            </a:r>
            <a:endParaRPr lang="en-US" sz="1400" dirty="0">
              <a:solidFill>
                <a:prstClr val="black"/>
              </a:solidFill>
              <a:latin typeface="Calibri" panose="020F0502020204030204"/>
            </a:endParaRPr>
          </a:p>
        </p:txBody>
      </p:sp>
      <p:sp>
        <p:nvSpPr>
          <p:cNvPr id="23" name="Shape 12">
            <a:extLst>
              <a:ext uri="{FF2B5EF4-FFF2-40B4-BE49-F238E27FC236}">
                <a16:creationId xmlns:a16="http://schemas.microsoft.com/office/drawing/2014/main" id="{B1079AFC-2A66-0FEA-B06B-831A9A4617F5}"/>
              </a:ext>
            </a:extLst>
          </p:cNvPr>
          <p:cNvSpPr/>
          <p:nvPr/>
        </p:nvSpPr>
        <p:spPr>
          <a:xfrm>
            <a:off x="6126480" y="3246120"/>
            <a:ext cx="822960" cy="822960"/>
          </a:xfrm>
          <a:prstGeom prst="ellipse">
            <a:avLst/>
          </a:prstGeom>
          <a:solidFill>
            <a:srgbClr val="2C5F2D"/>
          </a:solidFill>
          <a:ln/>
        </p:spPr>
        <p:txBody>
          <a:bodyPr/>
          <a:lstStyle/>
          <a:p>
            <a:endParaRPr lang="en-GB">
              <a:solidFill>
                <a:prstClr val="black"/>
              </a:solidFill>
              <a:latin typeface="Calibri" panose="020F0502020204030204"/>
            </a:endParaRPr>
          </a:p>
        </p:txBody>
      </p:sp>
      <p:pic>
        <p:nvPicPr>
          <p:cNvPr id="24" name="Image 3" descr="icon_tshirt.png">
            <a:extLst>
              <a:ext uri="{FF2B5EF4-FFF2-40B4-BE49-F238E27FC236}">
                <a16:creationId xmlns:a16="http://schemas.microsoft.com/office/drawing/2014/main" id="{C12E0559-B077-CE99-F0C3-EF14C046BFBE}"/>
              </a:ext>
            </a:extLst>
          </p:cNvPr>
          <p:cNvPicPr>
            <a:picLocks noChangeAspect="1"/>
          </p:cNvPicPr>
          <p:nvPr/>
        </p:nvPicPr>
        <p:blipFill>
          <a:blip r:embed="rId4"/>
          <a:stretch>
            <a:fillRect/>
          </a:stretch>
        </p:blipFill>
        <p:spPr>
          <a:xfrm>
            <a:off x="6291072" y="3410712"/>
            <a:ext cx="493776" cy="493776"/>
          </a:xfrm>
          <a:prstGeom prst="rect">
            <a:avLst/>
          </a:prstGeom>
        </p:spPr>
      </p:pic>
      <p:sp>
        <p:nvSpPr>
          <p:cNvPr id="25" name="Text 13">
            <a:extLst>
              <a:ext uri="{FF2B5EF4-FFF2-40B4-BE49-F238E27FC236}">
                <a16:creationId xmlns:a16="http://schemas.microsoft.com/office/drawing/2014/main" id="{40BF862B-EA63-E526-EC97-6368B6601520}"/>
              </a:ext>
            </a:extLst>
          </p:cNvPr>
          <p:cNvSpPr txBox="1"/>
          <p:nvPr/>
        </p:nvSpPr>
        <p:spPr>
          <a:xfrm>
            <a:off x="7178040" y="3200400"/>
            <a:ext cx="4480560" cy="411480"/>
          </a:xfrm>
          <a:prstGeom prst="rect">
            <a:avLst/>
          </a:prstGeom>
          <a:noFill/>
          <a:ln/>
        </p:spPr>
        <p:txBody>
          <a:bodyPr wrap="square" lIns="0" tIns="0" rIns="0" bIns="0" rtlCol="0" anchor="ctr"/>
          <a:lstStyle/>
          <a:p>
            <a:r>
              <a:rPr lang="en-US" b="1" dirty="0">
                <a:solidFill>
                  <a:srgbClr val="2C5F2D"/>
                </a:solidFill>
                <a:latin typeface="Calibri" pitchFamily="34" charset="0"/>
                <a:ea typeface="Calibri" pitchFamily="34" charset="-122"/>
                <a:cs typeface="Calibri" pitchFamily="34" charset="-120"/>
              </a:rPr>
              <a:t>Non-School Uniform</a:t>
            </a:r>
            <a:endParaRPr lang="en-US" dirty="0">
              <a:solidFill>
                <a:prstClr val="black"/>
              </a:solidFill>
              <a:latin typeface="Calibri" panose="020F0502020204030204"/>
            </a:endParaRPr>
          </a:p>
        </p:txBody>
      </p:sp>
      <p:sp>
        <p:nvSpPr>
          <p:cNvPr id="26" name="Text 14">
            <a:extLst>
              <a:ext uri="{FF2B5EF4-FFF2-40B4-BE49-F238E27FC236}">
                <a16:creationId xmlns:a16="http://schemas.microsoft.com/office/drawing/2014/main" id="{5758CC8D-B713-CE36-B172-1B6C2AF15389}"/>
              </a:ext>
            </a:extLst>
          </p:cNvPr>
          <p:cNvSpPr txBox="1"/>
          <p:nvPr/>
        </p:nvSpPr>
        <p:spPr>
          <a:xfrm>
            <a:off x="7178040" y="3611880"/>
            <a:ext cx="4480560" cy="868680"/>
          </a:xfrm>
          <a:prstGeom prst="rect">
            <a:avLst/>
          </a:prstGeom>
          <a:noFill/>
          <a:ln/>
        </p:spPr>
        <p:txBody>
          <a:bodyPr wrap="square" lIns="0" tIns="0" rIns="0" bIns="0" rtlCol="0" anchor="ctr"/>
          <a:lstStyle/>
          <a:p>
            <a:pPr>
              <a:lnSpc>
                <a:spcPct val="120000"/>
              </a:lnSpc>
            </a:pPr>
            <a:r>
              <a:rPr lang="en-US" sz="1400" dirty="0">
                <a:solidFill>
                  <a:srgbClr val="333333"/>
                </a:solidFill>
                <a:latin typeface="Calibri" pitchFamily="34" charset="0"/>
                <a:ea typeface="Calibri" pitchFamily="34" charset="-122"/>
                <a:cs typeface="Calibri" pitchFamily="34" charset="-120"/>
              </a:rPr>
              <a:t>Please send your child in old clothes they don’t mind getting wet or muddy — no school uniform on Forest School days.</a:t>
            </a:r>
            <a:endParaRPr lang="en-US" sz="1400" dirty="0">
              <a:solidFill>
                <a:prstClr val="black"/>
              </a:solidFill>
              <a:latin typeface="Calibri" panose="020F0502020204030204"/>
            </a:endParaRPr>
          </a:p>
        </p:txBody>
      </p:sp>
      <p:sp>
        <p:nvSpPr>
          <p:cNvPr id="27" name="Shape 15">
            <a:extLst>
              <a:ext uri="{FF2B5EF4-FFF2-40B4-BE49-F238E27FC236}">
                <a16:creationId xmlns:a16="http://schemas.microsoft.com/office/drawing/2014/main" id="{78BA0F24-9D89-1E92-B2EC-ADB364555DC7}"/>
              </a:ext>
            </a:extLst>
          </p:cNvPr>
          <p:cNvSpPr/>
          <p:nvPr/>
        </p:nvSpPr>
        <p:spPr>
          <a:xfrm>
            <a:off x="6126480" y="4709160"/>
            <a:ext cx="822960" cy="822960"/>
          </a:xfrm>
          <a:prstGeom prst="ellipse">
            <a:avLst/>
          </a:prstGeom>
          <a:solidFill>
            <a:srgbClr val="2C5F2D"/>
          </a:solidFill>
          <a:ln/>
        </p:spPr>
        <p:txBody>
          <a:bodyPr/>
          <a:lstStyle/>
          <a:p>
            <a:endParaRPr lang="en-GB">
              <a:solidFill>
                <a:prstClr val="black"/>
              </a:solidFill>
              <a:latin typeface="Calibri" panose="020F0502020204030204"/>
            </a:endParaRPr>
          </a:p>
        </p:txBody>
      </p:sp>
      <p:pic>
        <p:nvPicPr>
          <p:cNvPr id="28" name="Image 4" descr="icon_boot.png">
            <a:extLst>
              <a:ext uri="{FF2B5EF4-FFF2-40B4-BE49-F238E27FC236}">
                <a16:creationId xmlns:a16="http://schemas.microsoft.com/office/drawing/2014/main" id="{D3552D79-9A94-0091-81FA-98B94FCFF881}"/>
              </a:ext>
            </a:extLst>
          </p:cNvPr>
          <p:cNvPicPr>
            <a:picLocks noChangeAspect="1"/>
          </p:cNvPicPr>
          <p:nvPr/>
        </p:nvPicPr>
        <p:blipFill>
          <a:blip r:embed="rId5"/>
          <a:stretch>
            <a:fillRect/>
          </a:stretch>
        </p:blipFill>
        <p:spPr>
          <a:xfrm>
            <a:off x="6291072" y="4873752"/>
            <a:ext cx="493776" cy="493776"/>
          </a:xfrm>
          <a:prstGeom prst="rect">
            <a:avLst/>
          </a:prstGeom>
        </p:spPr>
      </p:pic>
      <p:sp>
        <p:nvSpPr>
          <p:cNvPr id="29" name="Text 16">
            <a:extLst>
              <a:ext uri="{FF2B5EF4-FFF2-40B4-BE49-F238E27FC236}">
                <a16:creationId xmlns:a16="http://schemas.microsoft.com/office/drawing/2014/main" id="{44368AD0-EC0C-FA6C-7CAF-B86F1A7B7A04}"/>
              </a:ext>
            </a:extLst>
          </p:cNvPr>
          <p:cNvSpPr txBox="1"/>
          <p:nvPr/>
        </p:nvSpPr>
        <p:spPr>
          <a:xfrm>
            <a:off x="7178040" y="4663440"/>
            <a:ext cx="4480560" cy="411480"/>
          </a:xfrm>
          <a:prstGeom prst="rect">
            <a:avLst/>
          </a:prstGeom>
          <a:noFill/>
          <a:ln/>
        </p:spPr>
        <p:txBody>
          <a:bodyPr wrap="square" lIns="0" tIns="0" rIns="0" bIns="0" rtlCol="0" anchor="ctr"/>
          <a:lstStyle/>
          <a:p>
            <a:r>
              <a:rPr lang="en-US" b="1" dirty="0">
                <a:solidFill>
                  <a:srgbClr val="2C5F2D"/>
                </a:solidFill>
                <a:latin typeface="Calibri" pitchFamily="34" charset="0"/>
                <a:ea typeface="Calibri" pitchFamily="34" charset="-122"/>
                <a:cs typeface="Calibri" pitchFamily="34" charset="-120"/>
              </a:rPr>
              <a:t>Waterproofs &amp; Boots</a:t>
            </a:r>
            <a:endParaRPr lang="en-US" dirty="0">
              <a:solidFill>
                <a:prstClr val="black"/>
              </a:solidFill>
              <a:latin typeface="Calibri" panose="020F0502020204030204"/>
            </a:endParaRPr>
          </a:p>
        </p:txBody>
      </p:sp>
      <p:sp>
        <p:nvSpPr>
          <p:cNvPr id="30" name="Text 17">
            <a:extLst>
              <a:ext uri="{FF2B5EF4-FFF2-40B4-BE49-F238E27FC236}">
                <a16:creationId xmlns:a16="http://schemas.microsoft.com/office/drawing/2014/main" id="{0AB97ED5-5F23-25AD-BDD4-167879EAA0FE}"/>
              </a:ext>
            </a:extLst>
          </p:cNvPr>
          <p:cNvSpPr txBox="1"/>
          <p:nvPr/>
        </p:nvSpPr>
        <p:spPr>
          <a:xfrm>
            <a:off x="7178040" y="5074920"/>
            <a:ext cx="4480560" cy="868680"/>
          </a:xfrm>
          <a:prstGeom prst="rect">
            <a:avLst/>
          </a:prstGeom>
          <a:noFill/>
          <a:ln/>
        </p:spPr>
        <p:txBody>
          <a:bodyPr wrap="square" lIns="0" tIns="0" rIns="0" bIns="0" rtlCol="0" anchor="ctr"/>
          <a:lstStyle/>
          <a:p>
            <a:pPr>
              <a:lnSpc>
                <a:spcPct val="120000"/>
              </a:lnSpc>
            </a:pPr>
            <a:r>
              <a:rPr lang="en-US" sz="1400" dirty="0">
                <a:solidFill>
                  <a:srgbClr val="333333"/>
                </a:solidFill>
                <a:latin typeface="Calibri" pitchFamily="34" charset="0"/>
                <a:ea typeface="Calibri" pitchFamily="34" charset="-122"/>
                <a:cs typeface="Calibri" pitchFamily="34" charset="-120"/>
              </a:rPr>
              <a:t>Pack waterproofs and wellies/boots in a separate, named bag, ready to change into.</a:t>
            </a:r>
            <a:endParaRPr lang="en-US" sz="1400" dirty="0">
              <a:solidFill>
                <a:prstClr val="black"/>
              </a:solidFill>
              <a:latin typeface="Calibri" panose="020F0502020204030204"/>
            </a:endParaRPr>
          </a:p>
        </p:txBody>
      </p:sp>
    </p:spTree>
    <p:extLst>
      <p:ext uri="{BB962C8B-B14F-4D97-AF65-F5344CB8AC3E}">
        <p14:creationId xmlns:p14="http://schemas.microsoft.com/office/powerpoint/2010/main" val="3663673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99905" y="309601"/>
            <a:ext cx="4901342" cy="1371600"/>
          </a:xfrm>
        </p:spPr>
        <p:txBody>
          <a:bodyPr/>
          <a:lstStyle/>
          <a:p>
            <a:r>
              <a:rPr lang="en-US" dirty="0"/>
              <a:t>Things to Remember </a:t>
            </a:r>
          </a:p>
        </p:txBody>
      </p:sp>
      <p:pic>
        <p:nvPicPr>
          <p:cNvPr id="4" name="Picture 3">
            <a:extLst>
              <a:ext uri="{FF2B5EF4-FFF2-40B4-BE49-F238E27FC236}">
                <a16:creationId xmlns:a16="http://schemas.microsoft.com/office/drawing/2014/main" id="{A4A08C43-F494-D242-986D-96AC5D5DD0E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534" b="99012" l="7987" r="94343">
                        <a14:foregroundMark x1="62230" y1="9486" x2="62230" y2="9486"/>
                        <a14:foregroundMark x1="88353" y1="23320" x2="88353" y2="23320"/>
                        <a14:foregroundMark x1="87521" y1="19960" x2="90682" y2="36759"/>
                        <a14:foregroundMark x1="94509" y1="28854" x2="94509" y2="46245"/>
                        <a14:foregroundMark x1="89517" y1="83794" x2="83195" y2="94664"/>
                        <a14:foregroundMark x1="81864" y1="97431" x2="88686" y2="99209"/>
                        <a14:foregroundMark x1="72047" y1="25099" x2="70882" y2="29644"/>
                        <a14:foregroundMark x1="79700" y1="22727" x2="65724" y2="24506"/>
                        <a14:foregroundMark x1="73045" y1="25296" x2="70216" y2="33597"/>
                        <a14:foregroundMark x1="8153" y1="32609" x2="9151" y2="29644"/>
                        <a14:foregroundMark x1="36606" y1="7905" x2="37438" y2="5534"/>
                      </a14:backgroundRemoval>
                    </a14:imgEffect>
                  </a14:imgLayer>
                </a14:imgProps>
              </a:ext>
            </a:extLst>
          </a:blip>
          <a:stretch>
            <a:fillRect/>
          </a:stretch>
        </p:blipFill>
        <p:spPr>
          <a:xfrm rot="20094890">
            <a:off x="2879433" y="4440910"/>
            <a:ext cx="1160453" cy="977020"/>
          </a:xfrm>
          <a:prstGeom prst="rect">
            <a:avLst/>
          </a:prstGeom>
        </p:spPr>
      </p:pic>
      <p:sp>
        <p:nvSpPr>
          <p:cNvPr id="8" name="TextBox 7">
            <a:extLst>
              <a:ext uri="{FF2B5EF4-FFF2-40B4-BE49-F238E27FC236}">
                <a16:creationId xmlns:a16="http://schemas.microsoft.com/office/drawing/2014/main" id="{885B1621-5624-F94A-8B20-7A8E27CB7E51}"/>
              </a:ext>
            </a:extLst>
          </p:cNvPr>
          <p:cNvSpPr txBox="1"/>
          <p:nvPr/>
        </p:nvSpPr>
        <p:spPr>
          <a:xfrm>
            <a:off x="654260" y="2041183"/>
            <a:ext cx="4849782" cy="1200329"/>
          </a:xfrm>
          <a:prstGeom prst="rect">
            <a:avLst/>
          </a:prstGeom>
          <a:noFill/>
        </p:spPr>
        <p:txBody>
          <a:bodyPr wrap="square" rtlCol="0">
            <a:spAutoFit/>
          </a:bodyPr>
          <a:lstStyle/>
          <a:p>
            <a:r>
              <a:rPr lang="en-US" u="sng" dirty="0"/>
              <a:t>Bookbags and Reading Records</a:t>
            </a:r>
          </a:p>
          <a:p>
            <a:r>
              <a:rPr lang="en-US" dirty="0"/>
              <a:t>Please ensure bookbags come into school </a:t>
            </a:r>
            <a:r>
              <a:rPr lang="en-US" b="1" dirty="0"/>
              <a:t>everyday</a:t>
            </a:r>
            <a:r>
              <a:rPr lang="en-US" dirty="0"/>
              <a:t>. This is so we can record any reading we do or give out any letters. </a:t>
            </a:r>
          </a:p>
        </p:txBody>
      </p:sp>
      <p:pic>
        <p:nvPicPr>
          <p:cNvPr id="9" name="Picture 8">
            <a:extLst>
              <a:ext uri="{FF2B5EF4-FFF2-40B4-BE49-F238E27FC236}">
                <a16:creationId xmlns:a16="http://schemas.microsoft.com/office/drawing/2014/main" id="{C8BFC666-3010-1943-B473-5F9689F8223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000" b="89778" l="3556" r="94667">
                        <a14:foregroundMark x1="17778" y1="80889" x2="24444" y2="53778"/>
                        <a14:foregroundMark x1="23111" y1="81778" x2="44889" y2="87111"/>
                        <a14:foregroundMark x1="21778" y1="52000" x2="20000" y2="61333"/>
                        <a14:foregroundMark x1="36444" y1="14222" x2="29778" y2="29778"/>
                        <a14:foregroundMark x1="29778" y1="29778" x2="29778" y2="30222"/>
                        <a14:foregroundMark x1="90667" y1="83556" x2="90667" y2="83556"/>
                        <a14:foregroundMark x1="94667" y1="87111" x2="94667" y2="87111"/>
                        <a14:foregroundMark x1="4889" y1="80889" x2="4889" y2="80889"/>
                        <a14:foregroundMark x1="29333" y1="25778" x2="29333" y2="25778"/>
                        <a14:foregroundMark x1="30222" y1="22222" x2="30222" y2="22222"/>
                        <a14:foregroundMark x1="32000" y1="19111" x2="32000" y2="19111"/>
                        <a14:foregroundMark x1="20889" y1="50222" x2="20889" y2="50222"/>
                        <a14:foregroundMark x1="25778" y1="32444" x2="25778" y2="32444"/>
                        <a14:foregroundMark x1="27556" y1="30667" x2="27556" y2="30667"/>
                        <a14:foregroundMark x1="27111" y1="29333" x2="27111" y2="29333"/>
                        <a14:foregroundMark x1="27111" y1="28444" x2="27111" y2="28444"/>
                        <a14:foregroundMark x1="24889" y1="37333" x2="24889" y2="37333"/>
                        <a14:foregroundMark x1="24000" y1="38667" x2="24000" y2="38667"/>
                        <a14:foregroundMark x1="23111" y1="40444" x2="23111" y2="40444"/>
                        <a14:foregroundMark x1="22667" y1="42222" x2="22667" y2="42222"/>
                        <a14:foregroundMark x1="22667" y1="44000" x2="22667" y2="44000"/>
                        <a14:foregroundMark x1="43111" y1="8000" x2="43111" y2="8000"/>
                        <a14:foregroundMark x1="37333" y1="12000" x2="37333" y2="12000"/>
                        <a14:foregroundMark x1="38667" y1="11556" x2="38667" y2="11556"/>
                        <a14:foregroundMark x1="21333" y1="48000" x2="21333" y2="48000"/>
                        <a14:foregroundMark x1="25333" y1="35111" x2="25333" y2="35111"/>
                        <a14:foregroundMark x1="28444" y1="23556" x2="28444" y2="23556"/>
                        <a14:foregroundMark x1="29333" y1="86667" x2="29333" y2="86667"/>
                        <a14:foregroundMark x1="32000" y1="86667" x2="32000" y2="86667"/>
                        <a14:foregroundMark x1="35556" y1="88000" x2="35556" y2="88000"/>
                        <a14:foregroundMark x1="38222" y1="88889" x2="38222" y2="88889"/>
                        <a14:foregroundMark x1="40000" y1="89333" x2="40000" y2="89333"/>
                        <a14:foregroundMark x1="42667" y1="90222" x2="42667" y2="90222"/>
                        <a14:foregroundMark x1="30667" y1="87556" x2="30667" y2="87556"/>
                        <a14:foregroundMark x1="3556" y1="79556" x2="3556" y2="79556"/>
                      </a14:backgroundRemoval>
                    </a14:imgEffect>
                  </a14:imgLayer>
                </a14:imgProps>
              </a:ext>
            </a:extLst>
          </a:blip>
          <a:stretch>
            <a:fillRect/>
          </a:stretch>
        </p:blipFill>
        <p:spPr>
          <a:xfrm>
            <a:off x="10175379" y="1815940"/>
            <a:ext cx="1477328" cy="1477328"/>
          </a:xfrm>
          <a:prstGeom prst="rect">
            <a:avLst/>
          </a:prstGeom>
        </p:spPr>
      </p:pic>
      <p:sp>
        <p:nvSpPr>
          <p:cNvPr id="12" name="TextBox 11">
            <a:extLst>
              <a:ext uri="{FF2B5EF4-FFF2-40B4-BE49-F238E27FC236}">
                <a16:creationId xmlns:a16="http://schemas.microsoft.com/office/drawing/2014/main" id="{88B55CD2-538B-5349-A67C-515518CEA217}"/>
              </a:ext>
            </a:extLst>
          </p:cNvPr>
          <p:cNvSpPr txBox="1"/>
          <p:nvPr/>
        </p:nvSpPr>
        <p:spPr>
          <a:xfrm>
            <a:off x="5501247" y="1249555"/>
            <a:ext cx="2536852" cy="1754326"/>
          </a:xfrm>
          <a:prstGeom prst="rect">
            <a:avLst/>
          </a:prstGeom>
          <a:noFill/>
        </p:spPr>
        <p:txBody>
          <a:bodyPr wrap="square" rtlCol="0">
            <a:spAutoFit/>
          </a:bodyPr>
          <a:lstStyle/>
          <a:p>
            <a:r>
              <a:rPr lang="en-US" u="sng" dirty="0"/>
              <a:t>Home Learning</a:t>
            </a:r>
          </a:p>
          <a:p>
            <a:r>
              <a:rPr lang="en-US" dirty="0"/>
              <a:t>We love sharing home learning at school so please bring this in whenever you wish</a:t>
            </a:r>
          </a:p>
        </p:txBody>
      </p:sp>
      <p:sp>
        <p:nvSpPr>
          <p:cNvPr id="15" name="TextBox 14">
            <a:extLst>
              <a:ext uri="{FF2B5EF4-FFF2-40B4-BE49-F238E27FC236}">
                <a16:creationId xmlns:a16="http://schemas.microsoft.com/office/drawing/2014/main" id="{4AD5AB3D-F67B-5B4C-858D-3A487A1A6B18}"/>
              </a:ext>
            </a:extLst>
          </p:cNvPr>
          <p:cNvSpPr txBox="1"/>
          <p:nvPr/>
        </p:nvSpPr>
        <p:spPr>
          <a:xfrm>
            <a:off x="8220930" y="1380795"/>
            <a:ext cx="2536852" cy="1477328"/>
          </a:xfrm>
          <a:prstGeom prst="rect">
            <a:avLst/>
          </a:prstGeom>
          <a:noFill/>
        </p:spPr>
        <p:txBody>
          <a:bodyPr wrap="square" rtlCol="0">
            <a:spAutoFit/>
          </a:bodyPr>
          <a:lstStyle/>
          <a:p>
            <a:r>
              <a:rPr lang="en-US" u="sng" dirty="0"/>
              <a:t>PE Kits</a:t>
            </a:r>
          </a:p>
          <a:p>
            <a:r>
              <a:rPr lang="en-US" dirty="0"/>
              <a:t>PE kits need to come in on a </a:t>
            </a:r>
            <a:r>
              <a:rPr lang="en-US" b="1" dirty="0"/>
              <a:t>Monday</a:t>
            </a:r>
            <a:r>
              <a:rPr lang="en-US" dirty="0"/>
              <a:t> and will be sent home every </a:t>
            </a:r>
            <a:r>
              <a:rPr lang="en-US" b="1" dirty="0"/>
              <a:t>Friday</a:t>
            </a:r>
          </a:p>
        </p:txBody>
      </p:sp>
      <p:sp>
        <p:nvSpPr>
          <p:cNvPr id="17" name="TextBox 16">
            <a:extLst>
              <a:ext uri="{FF2B5EF4-FFF2-40B4-BE49-F238E27FC236}">
                <a16:creationId xmlns:a16="http://schemas.microsoft.com/office/drawing/2014/main" id="{9ECF33A8-2009-6B46-87D3-8878A437D65B}"/>
              </a:ext>
            </a:extLst>
          </p:cNvPr>
          <p:cNvSpPr txBox="1"/>
          <p:nvPr/>
        </p:nvSpPr>
        <p:spPr>
          <a:xfrm>
            <a:off x="5854913" y="3856427"/>
            <a:ext cx="4153179" cy="1477328"/>
          </a:xfrm>
          <a:prstGeom prst="rect">
            <a:avLst/>
          </a:prstGeom>
          <a:noFill/>
        </p:spPr>
        <p:txBody>
          <a:bodyPr wrap="square" rtlCol="0">
            <a:spAutoFit/>
          </a:bodyPr>
          <a:lstStyle/>
          <a:p>
            <a:r>
              <a:rPr lang="en-US" u="sng" dirty="0"/>
              <a:t>Snack</a:t>
            </a:r>
          </a:p>
          <a:p>
            <a:r>
              <a:rPr lang="en-US" dirty="0"/>
              <a:t>Children are provided fruit at breaktime, however if you prefer to provide your own snack, we ask if this could still be a healthy choice.</a:t>
            </a:r>
          </a:p>
        </p:txBody>
      </p:sp>
      <p:pic>
        <p:nvPicPr>
          <p:cNvPr id="4100" name="Picture 4" descr="Healthy Snack Cliparts - Cliparts Zone">
            <a:extLst>
              <a:ext uri="{FF2B5EF4-FFF2-40B4-BE49-F238E27FC236}">
                <a16:creationId xmlns:a16="http://schemas.microsoft.com/office/drawing/2014/main" id="{0D29A615-6747-AA44-B230-FD0BA3452854}"/>
              </a:ext>
            </a:extLst>
          </p:cNvPr>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3828" b="96651" l="830" r="97925">
                        <a14:foregroundMark x1="4979" y1="67943" x2="4979" y2="67943"/>
                        <a14:foregroundMark x1="44813" y1="5742" x2="44813" y2="5742"/>
                        <a14:foregroundMark x1="79253" y1="30144" x2="79253" y2="30144"/>
                        <a14:foregroundMark x1="73444" y1="21531" x2="82158" y2="46411"/>
                        <a14:foregroundMark x1="95021" y1="18660" x2="95021" y2="18660"/>
                        <a14:foregroundMark x1="84232" y1="7656" x2="84232" y2="7656"/>
                        <a14:foregroundMark x1="73029" y1="4785" x2="73029" y2="4785"/>
                        <a14:foregroundMark x1="95021" y1="65072" x2="95021" y2="65072"/>
                        <a14:foregroundMark x1="39419" y1="97129" x2="39419" y2="97129"/>
                        <a14:foregroundMark x1="65145" y1="42584" x2="65145" y2="42584"/>
                        <a14:foregroundMark x1="65145" y1="40191" x2="68465" y2="46411"/>
                        <a14:foregroundMark x1="97095" y1="67464" x2="97095" y2="67464"/>
                        <a14:foregroundMark x1="44398" y1="5742" x2="44398" y2="5742"/>
                        <a14:foregroundMark x1="46473" y1="3828" x2="44813" y2="5263"/>
                        <a14:foregroundMark x1="43983" y1="95694" x2="43983" y2="95694"/>
                        <a14:foregroundMark x1="830" y1="64593" x2="830" y2="64593"/>
                        <a14:foregroundMark x1="87967" y1="22488" x2="87967" y2="22488"/>
                        <a14:foregroundMark x1="97925" y1="16746" x2="97925" y2="16746"/>
                      </a14:backgroundRemoval>
                    </a14:imgEffect>
                  </a14:imgLayer>
                </a14:imgProps>
              </a:ext>
              <a:ext uri="{28A0092B-C50C-407E-A947-70E740481C1C}">
                <a14:useLocalDpi xmlns:a14="http://schemas.microsoft.com/office/drawing/2010/main" val="0"/>
              </a:ext>
            </a:extLst>
          </a:blip>
          <a:srcRect/>
          <a:stretch>
            <a:fillRect/>
          </a:stretch>
        </p:blipFill>
        <p:spPr bwMode="auto">
          <a:xfrm>
            <a:off x="9861800" y="3856427"/>
            <a:ext cx="1685386" cy="1461600"/>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989D95FF-B502-6C2F-1F2B-3A873915BB53}"/>
              </a:ext>
            </a:extLst>
          </p:cNvPr>
          <p:cNvGrpSpPr/>
          <p:nvPr/>
        </p:nvGrpSpPr>
        <p:grpSpPr>
          <a:xfrm>
            <a:off x="1125867" y="3551948"/>
            <a:ext cx="2225675" cy="1675015"/>
            <a:chOff x="-2636113" y="4297845"/>
            <a:chExt cx="5912552" cy="4449712"/>
          </a:xfrm>
        </p:grpSpPr>
        <p:pic>
          <p:nvPicPr>
            <p:cNvPr id="5" name="Picture 4">
              <a:extLst>
                <a:ext uri="{FF2B5EF4-FFF2-40B4-BE49-F238E27FC236}">
                  <a16:creationId xmlns:a16="http://schemas.microsoft.com/office/drawing/2014/main" id="{CDFCC51A-0B9C-0866-4CAE-E090150C120C}"/>
                </a:ext>
              </a:extLst>
            </p:cNvPr>
            <p:cNvPicPr>
              <a:picLocks noChangeAspect="1"/>
            </p:cNvPicPr>
            <p:nvPr/>
          </p:nvPicPr>
          <p:blipFill>
            <a:blip r:embed="rId7"/>
            <a:stretch>
              <a:fillRect/>
            </a:stretch>
          </p:blipFill>
          <p:spPr>
            <a:xfrm rot="21233160">
              <a:off x="-2636113" y="4610844"/>
              <a:ext cx="2753935" cy="1796943"/>
            </a:xfrm>
            <a:prstGeom prst="rect">
              <a:avLst/>
            </a:prstGeom>
          </p:spPr>
        </p:pic>
        <p:pic>
          <p:nvPicPr>
            <p:cNvPr id="11" name="Picture 10">
              <a:extLst>
                <a:ext uri="{FF2B5EF4-FFF2-40B4-BE49-F238E27FC236}">
                  <a16:creationId xmlns:a16="http://schemas.microsoft.com/office/drawing/2014/main" id="{567FA6ED-C04C-ED93-279A-55688D7CBE35}"/>
                </a:ext>
              </a:extLst>
            </p:cNvPr>
            <p:cNvPicPr>
              <a:picLocks noChangeAspect="1"/>
            </p:cNvPicPr>
            <p:nvPr/>
          </p:nvPicPr>
          <p:blipFill>
            <a:blip r:embed="rId8"/>
            <a:stretch>
              <a:fillRect/>
            </a:stretch>
          </p:blipFill>
          <p:spPr>
            <a:xfrm>
              <a:off x="-149821" y="4297845"/>
              <a:ext cx="2072658" cy="2367926"/>
            </a:xfrm>
            <a:prstGeom prst="rect">
              <a:avLst/>
            </a:prstGeom>
          </p:spPr>
        </p:pic>
        <p:pic>
          <p:nvPicPr>
            <p:cNvPr id="14" name="Picture 13">
              <a:extLst>
                <a:ext uri="{FF2B5EF4-FFF2-40B4-BE49-F238E27FC236}">
                  <a16:creationId xmlns:a16="http://schemas.microsoft.com/office/drawing/2014/main" id="{A8055F14-D2F1-BA57-DE91-3F2CAF84278E}"/>
                </a:ext>
              </a:extLst>
            </p:cNvPr>
            <p:cNvPicPr>
              <a:picLocks noChangeAspect="1"/>
            </p:cNvPicPr>
            <p:nvPr/>
          </p:nvPicPr>
          <p:blipFill>
            <a:blip r:embed="rId9"/>
            <a:stretch>
              <a:fillRect/>
            </a:stretch>
          </p:blipFill>
          <p:spPr>
            <a:xfrm rot="256722">
              <a:off x="-1964720" y="6420131"/>
              <a:ext cx="1819829" cy="2238389"/>
            </a:xfrm>
            <a:prstGeom prst="rect">
              <a:avLst/>
            </a:prstGeom>
          </p:spPr>
        </p:pic>
        <p:pic>
          <p:nvPicPr>
            <p:cNvPr id="18" name="Picture 17">
              <a:extLst>
                <a:ext uri="{FF2B5EF4-FFF2-40B4-BE49-F238E27FC236}">
                  <a16:creationId xmlns:a16="http://schemas.microsoft.com/office/drawing/2014/main" id="{8D67FB5B-77EC-9F3F-1094-3D518F7BEF16}"/>
                </a:ext>
              </a:extLst>
            </p:cNvPr>
            <p:cNvPicPr>
              <a:picLocks noChangeAspect="1"/>
            </p:cNvPicPr>
            <p:nvPr/>
          </p:nvPicPr>
          <p:blipFill>
            <a:blip r:embed="rId10"/>
            <a:stretch>
              <a:fillRect/>
            </a:stretch>
          </p:blipFill>
          <p:spPr>
            <a:xfrm rot="727172">
              <a:off x="-91652" y="6825489"/>
              <a:ext cx="1575229" cy="1922068"/>
            </a:xfrm>
            <a:prstGeom prst="rect">
              <a:avLst/>
            </a:prstGeom>
          </p:spPr>
        </p:pic>
        <p:pic>
          <p:nvPicPr>
            <p:cNvPr id="22" name="Picture 21">
              <a:extLst>
                <a:ext uri="{FF2B5EF4-FFF2-40B4-BE49-F238E27FC236}">
                  <a16:creationId xmlns:a16="http://schemas.microsoft.com/office/drawing/2014/main" id="{C66DBFBF-1858-59B7-61D6-B6887B44D07F}"/>
                </a:ext>
              </a:extLst>
            </p:cNvPr>
            <p:cNvPicPr>
              <a:picLocks noChangeAspect="1"/>
            </p:cNvPicPr>
            <p:nvPr/>
          </p:nvPicPr>
          <p:blipFill>
            <a:blip r:embed="rId11"/>
            <a:stretch>
              <a:fillRect/>
            </a:stretch>
          </p:blipFill>
          <p:spPr>
            <a:xfrm rot="335161">
              <a:off x="1829217" y="4779732"/>
              <a:ext cx="1447222" cy="1835738"/>
            </a:xfrm>
            <a:prstGeom prst="rect">
              <a:avLst/>
            </a:prstGeom>
          </p:spPr>
        </p:pic>
      </p:grpSp>
    </p:spTree>
    <p:extLst>
      <p:ext uri="{BB962C8B-B14F-4D97-AF65-F5344CB8AC3E}">
        <p14:creationId xmlns:p14="http://schemas.microsoft.com/office/powerpoint/2010/main" val="1561710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1D67-2D2E-9143-ADC2-B4DA91F332F4}"/>
              </a:ext>
            </a:extLst>
          </p:cNvPr>
          <p:cNvSpPr>
            <a:spLocks noGrp="1"/>
          </p:cNvSpPr>
          <p:nvPr>
            <p:ph type="title"/>
          </p:nvPr>
        </p:nvSpPr>
        <p:spPr>
          <a:xfrm>
            <a:off x="570307" y="133572"/>
            <a:ext cx="10058400" cy="1371600"/>
          </a:xfrm>
        </p:spPr>
        <p:txBody>
          <a:bodyPr/>
          <a:lstStyle/>
          <a:p>
            <a:r>
              <a:rPr lang="en-US" dirty="0"/>
              <a:t>Year 1 Timetable</a:t>
            </a:r>
          </a:p>
        </p:txBody>
      </p:sp>
      <p:pic>
        <p:nvPicPr>
          <p:cNvPr id="9" name="Picture 8" descr="A close up of a logo&#10;&#10;Description automatically generated">
            <a:extLst>
              <a:ext uri="{FF2B5EF4-FFF2-40B4-BE49-F238E27FC236}">
                <a16:creationId xmlns:a16="http://schemas.microsoft.com/office/drawing/2014/main" id="{69CF8A48-949E-2C49-B09C-CAED82E71D9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992" b="89860" l="8167" r="91167">
                        <a14:foregroundMark x1="49333" y1="6084" x2="49333" y2="6084"/>
                        <a14:foregroundMark x1="91167" y1="35569" x2="91167" y2="35569"/>
                        <a14:foregroundMark x1="8167" y1="49298" x2="8167" y2="49298"/>
                        <a14:foregroundMark x1="43167" y1="4992" x2="43167" y2="4992"/>
                      </a14:backgroundRemoval>
                    </a14:imgEffect>
                  </a14:imgLayer>
                </a14:imgProps>
              </a:ext>
            </a:extLst>
          </a:blip>
          <a:stretch>
            <a:fillRect/>
          </a:stretch>
        </p:blipFill>
        <p:spPr>
          <a:xfrm>
            <a:off x="8423809" y="1856538"/>
            <a:ext cx="3451150" cy="3681226"/>
          </a:xfrm>
          <a:prstGeom prst="rect">
            <a:avLst/>
          </a:prstGeom>
        </p:spPr>
      </p:pic>
      <p:grpSp>
        <p:nvGrpSpPr>
          <p:cNvPr id="10" name="Group 9">
            <a:extLst>
              <a:ext uri="{FF2B5EF4-FFF2-40B4-BE49-F238E27FC236}">
                <a16:creationId xmlns:a16="http://schemas.microsoft.com/office/drawing/2014/main" id="{1B02099D-E12C-32A5-BC70-7D7E67FAE190}"/>
              </a:ext>
            </a:extLst>
          </p:cNvPr>
          <p:cNvGrpSpPr/>
          <p:nvPr/>
        </p:nvGrpSpPr>
        <p:grpSpPr>
          <a:xfrm>
            <a:off x="570307" y="1108064"/>
            <a:ext cx="7848813" cy="5178173"/>
            <a:chOff x="4300983" y="-368502"/>
            <a:chExt cx="7848813" cy="5178173"/>
          </a:xfrm>
        </p:grpSpPr>
        <p:sp>
          <p:nvSpPr>
            <p:cNvPr id="5" name="AutoShape 6" descr="Free School Subjects Cliparts, Download Free Clip Art, Free Clip Art on  Clipart Library">
              <a:extLst>
                <a:ext uri="{FF2B5EF4-FFF2-40B4-BE49-F238E27FC236}">
                  <a16:creationId xmlns:a16="http://schemas.microsoft.com/office/drawing/2014/main" id="{1CA6A4F7-79BC-134B-B324-ACF7B5F0E8A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Free School Subjects Cliparts, Download Free Clip Art, Free Clip Art on  Clipart Library">
              <a:extLst>
                <a:ext uri="{FF2B5EF4-FFF2-40B4-BE49-F238E27FC236}">
                  <a16:creationId xmlns:a16="http://schemas.microsoft.com/office/drawing/2014/main" id="{A2A72782-1384-6347-B5C6-1AB161AEEC8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Free School Subjects Cliparts, Download Free Clip Art, Free Clip Art on  Clipart Library">
              <a:extLst>
                <a:ext uri="{FF2B5EF4-FFF2-40B4-BE49-F238E27FC236}">
                  <a16:creationId xmlns:a16="http://schemas.microsoft.com/office/drawing/2014/main" id="{762D0D5B-6799-6042-8BFF-8E6EE7714B4F}"/>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8" name="Table 4">
              <a:extLst>
                <a:ext uri="{FF2B5EF4-FFF2-40B4-BE49-F238E27FC236}">
                  <a16:creationId xmlns:a16="http://schemas.microsoft.com/office/drawing/2014/main" id="{D85E92AF-6E5E-4E73-23F6-41720218AC2D}"/>
                </a:ext>
              </a:extLst>
            </p:cNvPr>
            <p:cNvGraphicFramePr>
              <a:graphicFrameLocks/>
            </p:cNvGraphicFramePr>
            <p:nvPr>
              <p:extLst>
                <p:ext uri="{D42A27DB-BD31-4B8C-83A1-F6EECF244321}">
                  <p14:modId xmlns:p14="http://schemas.microsoft.com/office/powerpoint/2010/main" val="25413360"/>
                </p:ext>
              </p:extLst>
            </p:nvPr>
          </p:nvGraphicFramePr>
          <p:xfrm>
            <a:off x="4300983" y="359591"/>
            <a:ext cx="7841182" cy="4450080"/>
          </p:xfrm>
          <a:graphic>
            <a:graphicData uri="http://schemas.openxmlformats.org/drawingml/2006/table">
              <a:tbl>
                <a:tblPr firstRow="1" bandRow="1">
                  <a:tableStyleId>{5C22544A-7EE6-4342-B048-85BDC9FD1C3A}</a:tableStyleId>
                </a:tblPr>
                <a:tblGrid>
                  <a:gridCol w="2730568">
                    <a:extLst>
                      <a:ext uri="{9D8B030D-6E8A-4147-A177-3AD203B41FA5}">
                        <a16:colId xmlns:a16="http://schemas.microsoft.com/office/drawing/2014/main" val="3097891896"/>
                      </a:ext>
                    </a:extLst>
                  </a:gridCol>
                  <a:gridCol w="5110614">
                    <a:extLst>
                      <a:ext uri="{9D8B030D-6E8A-4147-A177-3AD203B41FA5}">
                        <a16:colId xmlns:a16="http://schemas.microsoft.com/office/drawing/2014/main" val="2925312"/>
                      </a:ext>
                    </a:extLst>
                  </a:gridCol>
                </a:tblGrid>
                <a:tr h="370840">
                  <a:tc>
                    <a:txBody>
                      <a:bodyPr/>
                      <a:lstStyle/>
                      <a:p>
                        <a:pPr algn="ctr"/>
                        <a:r>
                          <a:rPr lang="en-US" dirty="0">
                            <a:solidFill>
                              <a:schemeClr val="tx1"/>
                            </a:solidFill>
                          </a:rPr>
                          <a:t>Time</a:t>
                        </a:r>
                      </a:p>
                    </a:txBody>
                    <a:tcPr/>
                  </a:tc>
                  <a:tc>
                    <a:txBody>
                      <a:bodyPr/>
                      <a:lstStyle/>
                      <a:p>
                        <a:pPr algn="ctr"/>
                        <a:r>
                          <a:rPr lang="en-US" dirty="0">
                            <a:solidFill>
                              <a:schemeClr val="tx1"/>
                            </a:solidFill>
                          </a:rPr>
                          <a:t>Activity </a:t>
                        </a:r>
                      </a:p>
                    </a:txBody>
                    <a:tcPr/>
                  </a:tc>
                  <a:extLst>
                    <a:ext uri="{0D108BD9-81ED-4DB2-BD59-A6C34878D82A}">
                      <a16:rowId xmlns:a16="http://schemas.microsoft.com/office/drawing/2014/main" val="2113138477"/>
                    </a:ext>
                  </a:extLst>
                </a:tr>
                <a:tr h="370840">
                  <a:tc>
                    <a:txBody>
                      <a:bodyPr/>
                      <a:lstStyle/>
                      <a:p>
                        <a:pPr algn="ctr"/>
                        <a:r>
                          <a:rPr lang="en-US" dirty="0"/>
                          <a:t>8:40-8:50am</a:t>
                        </a:r>
                      </a:p>
                    </a:txBody>
                    <a:tcPr/>
                  </a:tc>
                  <a:tc>
                    <a:txBody>
                      <a:bodyPr/>
                      <a:lstStyle/>
                      <a:p>
                        <a:pPr algn="ctr"/>
                        <a:r>
                          <a:rPr lang="en-US" dirty="0"/>
                          <a:t>Morning Activity</a:t>
                        </a:r>
                      </a:p>
                    </a:txBody>
                    <a:tcPr/>
                  </a:tc>
                  <a:extLst>
                    <a:ext uri="{0D108BD9-81ED-4DB2-BD59-A6C34878D82A}">
                      <a16:rowId xmlns:a16="http://schemas.microsoft.com/office/drawing/2014/main" val="464834452"/>
                    </a:ext>
                  </a:extLst>
                </a:tr>
                <a:tr h="370840">
                  <a:tc>
                    <a:txBody>
                      <a:bodyPr/>
                      <a:lstStyle/>
                      <a:p>
                        <a:pPr algn="ctr"/>
                        <a:r>
                          <a:rPr lang="en-US" dirty="0"/>
                          <a:t>8:50am</a:t>
                        </a:r>
                      </a:p>
                    </a:txBody>
                    <a:tcPr/>
                  </a:tc>
                  <a:tc>
                    <a:txBody>
                      <a:bodyPr/>
                      <a:lstStyle/>
                      <a:p>
                        <a:pPr algn="ctr"/>
                        <a:r>
                          <a:rPr lang="en-US" dirty="0"/>
                          <a:t>Registration </a:t>
                        </a:r>
                      </a:p>
                    </a:txBody>
                    <a:tcPr/>
                  </a:tc>
                  <a:extLst>
                    <a:ext uri="{0D108BD9-81ED-4DB2-BD59-A6C34878D82A}">
                      <a16:rowId xmlns:a16="http://schemas.microsoft.com/office/drawing/2014/main" val="3492672533"/>
                    </a:ext>
                  </a:extLst>
                </a:tr>
                <a:tr h="370840">
                  <a:tc>
                    <a:txBody>
                      <a:bodyPr/>
                      <a:lstStyle/>
                      <a:p>
                        <a:pPr algn="ctr"/>
                        <a:r>
                          <a:rPr lang="en-US" dirty="0"/>
                          <a:t>9:00-9:40am</a:t>
                        </a:r>
                      </a:p>
                    </a:txBody>
                    <a:tcPr/>
                  </a:tc>
                  <a:tc>
                    <a:txBody>
                      <a:bodyPr/>
                      <a:lstStyle/>
                      <a:p>
                        <a:pPr algn="ctr"/>
                        <a:r>
                          <a:rPr lang="en-US" dirty="0"/>
                          <a:t>Phonics</a:t>
                        </a:r>
                      </a:p>
                    </a:txBody>
                    <a:tcPr/>
                  </a:tc>
                  <a:extLst>
                    <a:ext uri="{0D108BD9-81ED-4DB2-BD59-A6C34878D82A}">
                      <a16:rowId xmlns:a16="http://schemas.microsoft.com/office/drawing/2014/main" val="2051776344"/>
                    </a:ext>
                  </a:extLst>
                </a:tr>
                <a:tr h="370840">
                  <a:tc>
                    <a:txBody>
                      <a:bodyPr/>
                      <a:lstStyle/>
                      <a:p>
                        <a:pPr algn="ctr"/>
                        <a:r>
                          <a:rPr lang="en-US" dirty="0"/>
                          <a:t>9:45-10:30am</a:t>
                        </a:r>
                      </a:p>
                    </a:txBody>
                    <a:tcPr/>
                  </a:tc>
                  <a:tc>
                    <a:txBody>
                      <a:bodyPr/>
                      <a:lstStyle/>
                      <a:p>
                        <a:pPr algn="ctr"/>
                        <a:r>
                          <a:rPr lang="en-US" dirty="0"/>
                          <a:t>English</a:t>
                        </a:r>
                      </a:p>
                    </a:txBody>
                    <a:tcPr/>
                  </a:tc>
                  <a:extLst>
                    <a:ext uri="{0D108BD9-81ED-4DB2-BD59-A6C34878D82A}">
                      <a16:rowId xmlns:a16="http://schemas.microsoft.com/office/drawing/2014/main" val="4078599163"/>
                    </a:ext>
                  </a:extLst>
                </a:tr>
                <a:tr h="370840">
                  <a:tc>
                    <a:txBody>
                      <a:bodyPr/>
                      <a:lstStyle/>
                      <a:p>
                        <a:pPr algn="ctr"/>
                        <a:r>
                          <a:rPr lang="en-US" dirty="0"/>
                          <a:t>10.30-10:45am</a:t>
                        </a:r>
                      </a:p>
                    </a:txBody>
                    <a:tcPr/>
                  </a:tc>
                  <a:tc>
                    <a:txBody>
                      <a:bodyPr/>
                      <a:lstStyle/>
                      <a:p>
                        <a:pPr algn="ctr"/>
                        <a:r>
                          <a:rPr lang="en-US" dirty="0"/>
                          <a:t>Assembly</a:t>
                        </a:r>
                      </a:p>
                    </a:txBody>
                    <a:tcPr/>
                  </a:tc>
                  <a:extLst>
                    <a:ext uri="{0D108BD9-81ED-4DB2-BD59-A6C34878D82A}">
                      <a16:rowId xmlns:a16="http://schemas.microsoft.com/office/drawing/2014/main" val="40838108"/>
                    </a:ext>
                  </a:extLst>
                </a:tr>
                <a:tr h="370840">
                  <a:tc>
                    <a:txBody>
                      <a:bodyPr/>
                      <a:lstStyle/>
                      <a:p>
                        <a:pPr algn="ctr"/>
                        <a:r>
                          <a:rPr lang="en-US" dirty="0"/>
                          <a:t>10:45-11.00am</a:t>
                        </a:r>
                      </a:p>
                    </a:txBody>
                    <a:tcPr/>
                  </a:tc>
                  <a:tc>
                    <a:txBody>
                      <a:bodyPr/>
                      <a:lstStyle/>
                      <a:p>
                        <a:pPr algn="ctr"/>
                        <a:r>
                          <a:rPr lang="en-US" dirty="0"/>
                          <a:t>Breaktime</a:t>
                        </a:r>
                      </a:p>
                    </a:txBody>
                    <a:tcPr/>
                  </a:tc>
                  <a:extLst>
                    <a:ext uri="{0D108BD9-81ED-4DB2-BD59-A6C34878D82A}">
                      <a16:rowId xmlns:a16="http://schemas.microsoft.com/office/drawing/2014/main" val="3860103173"/>
                    </a:ext>
                  </a:extLst>
                </a:tr>
                <a:tr h="370840">
                  <a:tc>
                    <a:txBody>
                      <a:bodyPr/>
                      <a:lstStyle/>
                      <a:p>
                        <a:pPr algn="ctr"/>
                        <a:r>
                          <a:rPr lang="en-US" dirty="0"/>
                          <a:t>11:00-11.15am</a:t>
                        </a:r>
                      </a:p>
                    </a:txBody>
                    <a:tcPr/>
                  </a:tc>
                  <a:tc>
                    <a:txBody>
                      <a:bodyPr/>
                      <a:lstStyle/>
                      <a:p>
                        <a:pPr algn="ctr"/>
                        <a:r>
                          <a:rPr lang="en-US" dirty="0"/>
                          <a:t>Story / Snack</a:t>
                        </a:r>
                      </a:p>
                    </a:txBody>
                    <a:tcPr/>
                  </a:tc>
                  <a:extLst>
                    <a:ext uri="{0D108BD9-81ED-4DB2-BD59-A6C34878D82A}">
                      <a16:rowId xmlns:a16="http://schemas.microsoft.com/office/drawing/2014/main" val="2450053940"/>
                    </a:ext>
                  </a:extLst>
                </a:tr>
                <a:tr h="370840">
                  <a:tc>
                    <a:txBody>
                      <a:bodyPr/>
                      <a:lstStyle/>
                      <a:p>
                        <a:pPr algn="ctr"/>
                        <a:r>
                          <a:rPr lang="en-US" dirty="0"/>
                          <a:t>11.15-12.00noon</a:t>
                        </a:r>
                      </a:p>
                    </a:txBody>
                    <a:tcPr>
                      <a:solidFill>
                        <a:srgbClr val="EFF1F1"/>
                      </a:solidFill>
                    </a:tcPr>
                  </a:tc>
                  <a:tc>
                    <a:txBody>
                      <a:bodyPr/>
                      <a:lstStyle/>
                      <a:p>
                        <a:pPr algn="ctr"/>
                        <a:r>
                          <a:rPr lang="en-US" dirty="0" err="1"/>
                          <a:t>Maths</a:t>
                        </a:r>
                        <a:endParaRPr lang="en-US" dirty="0"/>
                      </a:p>
                    </a:txBody>
                    <a:tcPr>
                      <a:solidFill>
                        <a:srgbClr val="EFF1F1"/>
                      </a:solidFill>
                    </a:tcPr>
                  </a:tc>
                  <a:extLst>
                    <a:ext uri="{0D108BD9-81ED-4DB2-BD59-A6C34878D82A}">
                      <a16:rowId xmlns:a16="http://schemas.microsoft.com/office/drawing/2014/main" val="1096768914"/>
                    </a:ext>
                  </a:extLst>
                </a:tr>
                <a:tr h="370840">
                  <a:tc>
                    <a:txBody>
                      <a:bodyPr/>
                      <a:lstStyle/>
                      <a:p>
                        <a:pPr algn="ctr"/>
                        <a:r>
                          <a:rPr lang="en-US" dirty="0"/>
                          <a:t>12.00 - 1:00</a:t>
                        </a:r>
                      </a:p>
                    </a:txBody>
                    <a:tcPr/>
                  </a:tc>
                  <a:tc>
                    <a:txBody>
                      <a:bodyPr/>
                      <a:lstStyle/>
                      <a:p>
                        <a:pPr algn="ctr"/>
                        <a:r>
                          <a:rPr lang="en-US" dirty="0"/>
                          <a:t>Lunchtime</a:t>
                        </a:r>
                      </a:p>
                    </a:txBody>
                    <a:tcPr/>
                  </a:tc>
                  <a:extLst>
                    <a:ext uri="{0D108BD9-81ED-4DB2-BD59-A6C34878D82A}">
                      <a16:rowId xmlns:a16="http://schemas.microsoft.com/office/drawing/2014/main" val="1846805947"/>
                    </a:ext>
                  </a:extLst>
                </a:tr>
                <a:tr h="370840">
                  <a:tc>
                    <a:txBody>
                      <a:bodyPr/>
                      <a:lstStyle/>
                      <a:p>
                        <a:pPr algn="ctr"/>
                        <a:r>
                          <a:rPr lang="en-US" dirty="0"/>
                          <a:t>2.30-3.15</a:t>
                        </a:r>
                      </a:p>
                    </a:txBody>
                    <a:tcPr/>
                  </a:tc>
                  <a:tc>
                    <a:txBody>
                      <a:bodyPr/>
                      <a:lstStyle/>
                      <a:p>
                        <a:pPr algn="ctr"/>
                        <a:r>
                          <a:rPr lang="en-US" dirty="0"/>
                          <a:t>Guided Reading / Mastering Numbers / H.W</a:t>
                        </a:r>
                      </a:p>
                    </a:txBody>
                    <a:tcPr/>
                  </a:tc>
                  <a:extLst>
                    <a:ext uri="{0D108BD9-81ED-4DB2-BD59-A6C34878D82A}">
                      <a16:rowId xmlns:a16="http://schemas.microsoft.com/office/drawing/2014/main" val="1526021386"/>
                    </a:ext>
                  </a:extLst>
                </a:tr>
                <a:tr h="370840">
                  <a:tc>
                    <a:txBody>
                      <a:bodyPr/>
                      <a:lstStyle/>
                      <a:p>
                        <a:pPr algn="ctr"/>
                        <a:r>
                          <a:rPr lang="en-US" dirty="0"/>
                          <a:t>3.20pm</a:t>
                        </a:r>
                      </a:p>
                    </a:txBody>
                    <a:tcPr/>
                  </a:tc>
                  <a:tc>
                    <a:txBody>
                      <a:bodyPr/>
                      <a:lstStyle/>
                      <a:p>
                        <a:pPr algn="ctr"/>
                        <a:r>
                          <a:rPr lang="en-US" dirty="0" err="1"/>
                          <a:t>Hometime</a:t>
                        </a:r>
                        <a:endParaRPr lang="en-US" dirty="0"/>
                      </a:p>
                    </a:txBody>
                    <a:tcPr/>
                  </a:tc>
                  <a:extLst>
                    <a:ext uri="{0D108BD9-81ED-4DB2-BD59-A6C34878D82A}">
                      <a16:rowId xmlns:a16="http://schemas.microsoft.com/office/drawing/2014/main" val="1254958482"/>
                    </a:ext>
                  </a:extLst>
                </a:tr>
              </a:tbl>
            </a:graphicData>
          </a:graphic>
        </p:graphicFrame>
        <p:graphicFrame>
          <p:nvGraphicFramePr>
            <p:cNvPr id="3" name="Table 4">
              <a:extLst>
                <a:ext uri="{FF2B5EF4-FFF2-40B4-BE49-F238E27FC236}">
                  <a16:creationId xmlns:a16="http://schemas.microsoft.com/office/drawing/2014/main" id="{A71760D3-CE33-70B2-EB80-924B8B242678}"/>
                </a:ext>
              </a:extLst>
            </p:cNvPr>
            <p:cNvGraphicFramePr>
              <a:graphicFrameLocks/>
            </p:cNvGraphicFramePr>
            <p:nvPr>
              <p:extLst>
                <p:ext uri="{D42A27DB-BD31-4B8C-83A1-F6EECF244321}">
                  <p14:modId xmlns:p14="http://schemas.microsoft.com/office/powerpoint/2010/main" val="2057716667"/>
                </p:ext>
              </p:extLst>
            </p:nvPr>
          </p:nvGraphicFramePr>
          <p:xfrm>
            <a:off x="4308614" y="-368502"/>
            <a:ext cx="7841182" cy="4450080"/>
          </p:xfrm>
          <a:graphic>
            <a:graphicData uri="http://schemas.openxmlformats.org/drawingml/2006/table">
              <a:tbl>
                <a:tblPr firstRow="1" bandRow="1">
                  <a:tableStyleId>{5C22544A-7EE6-4342-B048-85BDC9FD1C3A}</a:tableStyleId>
                </a:tblPr>
                <a:tblGrid>
                  <a:gridCol w="2730568">
                    <a:extLst>
                      <a:ext uri="{9D8B030D-6E8A-4147-A177-3AD203B41FA5}">
                        <a16:colId xmlns:a16="http://schemas.microsoft.com/office/drawing/2014/main" val="3097891896"/>
                      </a:ext>
                    </a:extLst>
                  </a:gridCol>
                  <a:gridCol w="5110614">
                    <a:extLst>
                      <a:ext uri="{9D8B030D-6E8A-4147-A177-3AD203B41FA5}">
                        <a16:colId xmlns:a16="http://schemas.microsoft.com/office/drawing/2014/main" val="2925312"/>
                      </a:ext>
                    </a:extLst>
                  </a:gridCol>
                </a:tblGrid>
                <a:tr h="370840">
                  <a:tc>
                    <a:txBody>
                      <a:bodyPr/>
                      <a:lstStyle/>
                      <a:p>
                        <a:pPr algn="ctr"/>
                        <a:r>
                          <a:rPr lang="en-US" dirty="0">
                            <a:solidFill>
                              <a:schemeClr val="tx1"/>
                            </a:solidFill>
                          </a:rPr>
                          <a:t>Time</a:t>
                        </a:r>
                      </a:p>
                    </a:txBody>
                    <a:tcPr/>
                  </a:tc>
                  <a:tc>
                    <a:txBody>
                      <a:bodyPr/>
                      <a:lstStyle/>
                      <a:p>
                        <a:pPr algn="ctr"/>
                        <a:r>
                          <a:rPr lang="en-US" dirty="0">
                            <a:solidFill>
                              <a:schemeClr val="tx1"/>
                            </a:solidFill>
                          </a:rPr>
                          <a:t>Activity </a:t>
                        </a:r>
                      </a:p>
                    </a:txBody>
                    <a:tcPr/>
                  </a:tc>
                  <a:extLst>
                    <a:ext uri="{0D108BD9-81ED-4DB2-BD59-A6C34878D82A}">
                      <a16:rowId xmlns:a16="http://schemas.microsoft.com/office/drawing/2014/main" val="2113138477"/>
                    </a:ext>
                  </a:extLst>
                </a:tr>
                <a:tr h="370840">
                  <a:tc>
                    <a:txBody>
                      <a:bodyPr/>
                      <a:lstStyle/>
                      <a:p>
                        <a:pPr algn="ctr"/>
                        <a:r>
                          <a:rPr lang="en-US" dirty="0"/>
                          <a:t>8:40-8:50am</a:t>
                        </a:r>
                      </a:p>
                    </a:txBody>
                    <a:tcPr/>
                  </a:tc>
                  <a:tc>
                    <a:txBody>
                      <a:bodyPr/>
                      <a:lstStyle/>
                      <a:p>
                        <a:pPr algn="ctr"/>
                        <a:r>
                          <a:rPr lang="en-US" dirty="0"/>
                          <a:t>Morning Activity</a:t>
                        </a:r>
                      </a:p>
                    </a:txBody>
                    <a:tcPr/>
                  </a:tc>
                  <a:extLst>
                    <a:ext uri="{0D108BD9-81ED-4DB2-BD59-A6C34878D82A}">
                      <a16:rowId xmlns:a16="http://schemas.microsoft.com/office/drawing/2014/main" val="464834452"/>
                    </a:ext>
                  </a:extLst>
                </a:tr>
                <a:tr h="370840">
                  <a:tc>
                    <a:txBody>
                      <a:bodyPr/>
                      <a:lstStyle/>
                      <a:p>
                        <a:pPr algn="ctr"/>
                        <a:r>
                          <a:rPr lang="en-US" dirty="0"/>
                          <a:t>8:50am</a:t>
                        </a:r>
                      </a:p>
                    </a:txBody>
                    <a:tcPr/>
                  </a:tc>
                  <a:tc>
                    <a:txBody>
                      <a:bodyPr/>
                      <a:lstStyle/>
                      <a:p>
                        <a:pPr algn="ctr"/>
                        <a:r>
                          <a:rPr lang="en-US" dirty="0"/>
                          <a:t>Registration </a:t>
                        </a:r>
                      </a:p>
                    </a:txBody>
                    <a:tcPr/>
                  </a:tc>
                  <a:extLst>
                    <a:ext uri="{0D108BD9-81ED-4DB2-BD59-A6C34878D82A}">
                      <a16:rowId xmlns:a16="http://schemas.microsoft.com/office/drawing/2014/main" val="3492672533"/>
                    </a:ext>
                  </a:extLst>
                </a:tr>
                <a:tr h="370840">
                  <a:tc>
                    <a:txBody>
                      <a:bodyPr/>
                      <a:lstStyle/>
                      <a:p>
                        <a:pPr algn="ctr"/>
                        <a:r>
                          <a:rPr lang="en-US" dirty="0"/>
                          <a:t>9:00-9:40am</a:t>
                        </a:r>
                      </a:p>
                    </a:txBody>
                    <a:tcPr/>
                  </a:tc>
                  <a:tc>
                    <a:txBody>
                      <a:bodyPr/>
                      <a:lstStyle/>
                      <a:p>
                        <a:pPr algn="ctr"/>
                        <a:r>
                          <a:rPr lang="en-US" dirty="0"/>
                          <a:t>Phonics</a:t>
                        </a:r>
                      </a:p>
                    </a:txBody>
                    <a:tcPr/>
                  </a:tc>
                  <a:extLst>
                    <a:ext uri="{0D108BD9-81ED-4DB2-BD59-A6C34878D82A}">
                      <a16:rowId xmlns:a16="http://schemas.microsoft.com/office/drawing/2014/main" val="2051776344"/>
                    </a:ext>
                  </a:extLst>
                </a:tr>
                <a:tr h="370840">
                  <a:tc>
                    <a:txBody>
                      <a:bodyPr/>
                      <a:lstStyle/>
                      <a:p>
                        <a:pPr algn="ctr"/>
                        <a:r>
                          <a:rPr lang="en-US" dirty="0"/>
                          <a:t>9:45-10:30am</a:t>
                        </a:r>
                      </a:p>
                    </a:txBody>
                    <a:tcPr/>
                  </a:tc>
                  <a:tc>
                    <a:txBody>
                      <a:bodyPr/>
                      <a:lstStyle/>
                      <a:p>
                        <a:pPr algn="ctr"/>
                        <a:r>
                          <a:rPr lang="en-US" dirty="0"/>
                          <a:t>English</a:t>
                        </a:r>
                      </a:p>
                    </a:txBody>
                    <a:tcPr/>
                  </a:tc>
                  <a:extLst>
                    <a:ext uri="{0D108BD9-81ED-4DB2-BD59-A6C34878D82A}">
                      <a16:rowId xmlns:a16="http://schemas.microsoft.com/office/drawing/2014/main" val="4078599163"/>
                    </a:ext>
                  </a:extLst>
                </a:tr>
                <a:tr h="370840">
                  <a:tc>
                    <a:txBody>
                      <a:bodyPr/>
                      <a:lstStyle/>
                      <a:p>
                        <a:pPr algn="ctr"/>
                        <a:r>
                          <a:rPr lang="en-US" dirty="0"/>
                          <a:t>10.30-10:45am</a:t>
                        </a:r>
                      </a:p>
                    </a:txBody>
                    <a:tcPr/>
                  </a:tc>
                  <a:tc>
                    <a:txBody>
                      <a:bodyPr/>
                      <a:lstStyle/>
                      <a:p>
                        <a:pPr algn="ctr"/>
                        <a:r>
                          <a:rPr lang="en-US" dirty="0"/>
                          <a:t>Assembly</a:t>
                        </a:r>
                      </a:p>
                    </a:txBody>
                    <a:tcPr/>
                  </a:tc>
                  <a:extLst>
                    <a:ext uri="{0D108BD9-81ED-4DB2-BD59-A6C34878D82A}">
                      <a16:rowId xmlns:a16="http://schemas.microsoft.com/office/drawing/2014/main" val="40838108"/>
                    </a:ext>
                  </a:extLst>
                </a:tr>
                <a:tr h="370840">
                  <a:tc>
                    <a:txBody>
                      <a:bodyPr/>
                      <a:lstStyle/>
                      <a:p>
                        <a:pPr algn="ctr"/>
                        <a:r>
                          <a:rPr lang="en-US" dirty="0"/>
                          <a:t>10:45-11.00am</a:t>
                        </a:r>
                      </a:p>
                    </a:txBody>
                    <a:tcPr/>
                  </a:tc>
                  <a:tc>
                    <a:txBody>
                      <a:bodyPr/>
                      <a:lstStyle/>
                      <a:p>
                        <a:pPr algn="ctr"/>
                        <a:r>
                          <a:rPr lang="en-US" dirty="0"/>
                          <a:t>Breaktime</a:t>
                        </a:r>
                      </a:p>
                    </a:txBody>
                    <a:tcPr/>
                  </a:tc>
                  <a:extLst>
                    <a:ext uri="{0D108BD9-81ED-4DB2-BD59-A6C34878D82A}">
                      <a16:rowId xmlns:a16="http://schemas.microsoft.com/office/drawing/2014/main" val="3860103173"/>
                    </a:ext>
                  </a:extLst>
                </a:tr>
                <a:tr h="370840">
                  <a:tc>
                    <a:txBody>
                      <a:bodyPr/>
                      <a:lstStyle/>
                      <a:p>
                        <a:pPr algn="ctr"/>
                        <a:r>
                          <a:rPr lang="en-US" dirty="0"/>
                          <a:t>11:00-11.15am</a:t>
                        </a:r>
                      </a:p>
                    </a:txBody>
                    <a:tcPr/>
                  </a:tc>
                  <a:tc>
                    <a:txBody>
                      <a:bodyPr/>
                      <a:lstStyle/>
                      <a:p>
                        <a:pPr algn="ctr"/>
                        <a:r>
                          <a:rPr lang="en-US" dirty="0"/>
                          <a:t>Story / Snack</a:t>
                        </a:r>
                      </a:p>
                    </a:txBody>
                    <a:tcPr/>
                  </a:tc>
                  <a:extLst>
                    <a:ext uri="{0D108BD9-81ED-4DB2-BD59-A6C34878D82A}">
                      <a16:rowId xmlns:a16="http://schemas.microsoft.com/office/drawing/2014/main" val="2450053940"/>
                    </a:ext>
                  </a:extLst>
                </a:tr>
                <a:tr h="370840">
                  <a:tc>
                    <a:txBody>
                      <a:bodyPr/>
                      <a:lstStyle/>
                      <a:p>
                        <a:pPr algn="ctr"/>
                        <a:r>
                          <a:rPr lang="en-US" dirty="0"/>
                          <a:t>11.15-12.00noon</a:t>
                        </a:r>
                      </a:p>
                    </a:txBody>
                    <a:tcPr>
                      <a:solidFill>
                        <a:srgbClr val="EFF1F1"/>
                      </a:solidFill>
                    </a:tcPr>
                  </a:tc>
                  <a:tc>
                    <a:txBody>
                      <a:bodyPr/>
                      <a:lstStyle/>
                      <a:p>
                        <a:pPr algn="ctr"/>
                        <a:r>
                          <a:rPr lang="en-US" dirty="0" err="1"/>
                          <a:t>Maths</a:t>
                        </a:r>
                        <a:endParaRPr lang="en-US" dirty="0"/>
                      </a:p>
                    </a:txBody>
                    <a:tcPr>
                      <a:solidFill>
                        <a:srgbClr val="EFF1F1"/>
                      </a:solidFill>
                    </a:tcPr>
                  </a:tc>
                  <a:extLst>
                    <a:ext uri="{0D108BD9-81ED-4DB2-BD59-A6C34878D82A}">
                      <a16:rowId xmlns:a16="http://schemas.microsoft.com/office/drawing/2014/main" val="1096768914"/>
                    </a:ext>
                  </a:extLst>
                </a:tr>
                <a:tr h="370840">
                  <a:tc>
                    <a:txBody>
                      <a:bodyPr/>
                      <a:lstStyle/>
                      <a:p>
                        <a:pPr algn="ctr"/>
                        <a:r>
                          <a:rPr lang="en-US" dirty="0"/>
                          <a:t>12.00 - 1:00pm</a:t>
                        </a:r>
                      </a:p>
                    </a:txBody>
                    <a:tcPr/>
                  </a:tc>
                  <a:tc>
                    <a:txBody>
                      <a:bodyPr/>
                      <a:lstStyle/>
                      <a:p>
                        <a:pPr algn="ctr"/>
                        <a:r>
                          <a:rPr lang="en-US" dirty="0"/>
                          <a:t>Lunchtime</a:t>
                        </a:r>
                      </a:p>
                    </a:txBody>
                    <a:tcPr/>
                  </a:tc>
                  <a:extLst>
                    <a:ext uri="{0D108BD9-81ED-4DB2-BD59-A6C34878D82A}">
                      <a16:rowId xmlns:a16="http://schemas.microsoft.com/office/drawing/2014/main" val="1846805947"/>
                    </a:ext>
                  </a:extLst>
                </a:tr>
                <a:tr h="370840">
                  <a:tc>
                    <a:txBody>
                      <a:bodyPr/>
                      <a:lstStyle/>
                      <a:p>
                        <a:pPr algn="ctr"/>
                        <a:r>
                          <a:rPr lang="en-US" dirty="0"/>
                          <a:t>1:05-2:05pm</a:t>
                        </a:r>
                      </a:p>
                    </a:txBody>
                    <a:tcPr/>
                  </a:tc>
                  <a:tc>
                    <a:txBody>
                      <a:bodyPr/>
                      <a:lstStyle/>
                      <a:p>
                        <a:pPr algn="ctr"/>
                        <a:r>
                          <a:rPr lang="en-US" dirty="0"/>
                          <a:t>Foundation Subjects / Discovery</a:t>
                        </a:r>
                      </a:p>
                    </a:txBody>
                    <a:tcPr/>
                  </a:tc>
                  <a:extLst>
                    <a:ext uri="{0D108BD9-81ED-4DB2-BD59-A6C34878D82A}">
                      <a16:rowId xmlns:a16="http://schemas.microsoft.com/office/drawing/2014/main" val="1526021386"/>
                    </a:ext>
                  </a:extLst>
                </a:tr>
                <a:tr h="370840">
                  <a:tc>
                    <a:txBody>
                      <a:bodyPr/>
                      <a:lstStyle/>
                      <a:p>
                        <a:pPr algn="ctr"/>
                        <a:r>
                          <a:rPr lang="en-US" dirty="0"/>
                          <a:t>2.10-2.25pm</a:t>
                        </a:r>
                      </a:p>
                    </a:txBody>
                    <a:tcPr/>
                  </a:tc>
                  <a:tc>
                    <a:txBody>
                      <a:bodyPr/>
                      <a:lstStyle/>
                      <a:p>
                        <a:pPr algn="ctr"/>
                        <a:r>
                          <a:rPr lang="en-US" dirty="0"/>
                          <a:t>Playtime</a:t>
                        </a:r>
                      </a:p>
                    </a:txBody>
                    <a:tcPr/>
                  </a:tc>
                  <a:extLst>
                    <a:ext uri="{0D108BD9-81ED-4DB2-BD59-A6C34878D82A}">
                      <a16:rowId xmlns:a16="http://schemas.microsoft.com/office/drawing/2014/main" val="1254958482"/>
                    </a:ext>
                  </a:extLst>
                </a:tr>
              </a:tbl>
            </a:graphicData>
          </a:graphic>
        </p:graphicFrame>
      </p:grpSp>
    </p:spTree>
    <p:extLst>
      <p:ext uri="{BB962C8B-B14F-4D97-AF65-F5344CB8AC3E}">
        <p14:creationId xmlns:p14="http://schemas.microsoft.com/office/powerpoint/2010/main" val="346226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81025" y="514006"/>
            <a:ext cx="10058400" cy="1371600"/>
          </a:xfrm>
        </p:spPr>
        <p:txBody>
          <a:bodyPr/>
          <a:lstStyle/>
          <a:p>
            <a:r>
              <a:rPr lang="en-US" dirty="0"/>
              <a:t>Responsibility Ladder and ‘Your Time’</a:t>
            </a:r>
          </a:p>
        </p:txBody>
      </p:sp>
      <p:pic>
        <p:nvPicPr>
          <p:cNvPr id="4" name="Picture 3" descr="Diagram, text, whiteboard&#10;&#10;Description automatically generated">
            <a:extLst>
              <a:ext uri="{FF2B5EF4-FFF2-40B4-BE49-F238E27FC236}">
                <a16:creationId xmlns:a16="http://schemas.microsoft.com/office/drawing/2014/main" id="{838F0269-9599-32C2-7E5C-0461CA170912}"/>
              </a:ext>
            </a:extLst>
          </p:cNvPr>
          <p:cNvPicPr>
            <a:picLocks noChangeAspect="1"/>
          </p:cNvPicPr>
          <p:nvPr/>
        </p:nvPicPr>
        <p:blipFill>
          <a:blip r:embed="rId2"/>
          <a:stretch>
            <a:fillRect/>
          </a:stretch>
        </p:blipFill>
        <p:spPr>
          <a:xfrm>
            <a:off x="9523749" y="578471"/>
            <a:ext cx="1948901" cy="5701057"/>
          </a:xfrm>
          <a:prstGeom prst="rect">
            <a:avLst/>
          </a:prstGeom>
        </p:spPr>
      </p:pic>
      <p:sp>
        <p:nvSpPr>
          <p:cNvPr id="3" name="Rectangle 2">
            <a:extLst>
              <a:ext uri="{FF2B5EF4-FFF2-40B4-BE49-F238E27FC236}">
                <a16:creationId xmlns:a16="http://schemas.microsoft.com/office/drawing/2014/main" id="{474D10F6-0B4C-26A7-224C-B45FC410835D}"/>
              </a:ext>
            </a:extLst>
          </p:cNvPr>
          <p:cNvSpPr/>
          <p:nvPr/>
        </p:nvSpPr>
        <p:spPr>
          <a:xfrm>
            <a:off x="581024" y="1691570"/>
            <a:ext cx="8486775" cy="3970318"/>
          </a:xfrm>
          <a:prstGeom prst="rect">
            <a:avLst/>
          </a:prstGeom>
        </p:spPr>
        <p:txBody>
          <a:bodyPr wrap="square">
            <a:spAutoFit/>
          </a:bodyPr>
          <a:lstStyle/>
          <a:p>
            <a:r>
              <a:rPr lang="en-GB" dirty="0"/>
              <a:t>We continue to use our responsibility ladder as part of our behaviour policy. This ensures that there is consistency across classrooms and members of staff. Rewards and praise are used across the school to celebrate successes and positive behaviour and learning choices (e.g. team points, stickers, etc.)</a:t>
            </a:r>
          </a:p>
          <a:p>
            <a:endParaRPr lang="en-GB" dirty="0">
              <a:highlight>
                <a:srgbClr val="FFFF00"/>
              </a:highlight>
            </a:endParaRPr>
          </a:p>
          <a:p>
            <a:r>
              <a:rPr lang="en-GB" sz="1800" dirty="0">
                <a:effectLst/>
                <a:ea typeface="Calibri" panose="020F0502020204030204" pitchFamily="34" charset="0"/>
                <a:cs typeface="Times New Roman" panose="02020603050405020304" pitchFamily="18" charset="0"/>
              </a:rPr>
              <a:t>‘Your Time’ is a 30-minute session on a Friday afternoon, where children get to choose an activity that they would like to do. This allows them to be individuals, work with staff and children from across the school and follow areas of interest. Each child starts each week with 30-minutes of ‘Your Time’, and minutes are deducted for negative behaviour choices (see ladder). This ensures that children that always make the correct choices, whether that be inside or outside of the classroom, are celebrated and rewarded for their behaviour. </a:t>
            </a:r>
          </a:p>
          <a:p>
            <a:r>
              <a:rPr lang="en-GB" dirty="0"/>
              <a:t> </a:t>
            </a:r>
          </a:p>
        </p:txBody>
      </p:sp>
    </p:spTree>
    <p:extLst>
      <p:ext uri="{BB962C8B-B14F-4D97-AF65-F5344CB8AC3E}">
        <p14:creationId xmlns:p14="http://schemas.microsoft.com/office/powerpoint/2010/main" val="3506320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3D24C-9BA3-6BFF-4A37-B62F199D48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A95B5-CBAA-551B-A53A-EC24CD7A31DA}"/>
              </a:ext>
            </a:extLst>
          </p:cNvPr>
          <p:cNvSpPr>
            <a:spLocks noGrp="1"/>
          </p:cNvSpPr>
          <p:nvPr>
            <p:ph type="title"/>
          </p:nvPr>
        </p:nvSpPr>
        <p:spPr>
          <a:xfrm>
            <a:off x="1120484" y="5056036"/>
            <a:ext cx="10154495" cy="1371600"/>
          </a:xfrm>
        </p:spPr>
        <p:txBody>
          <a:bodyPr>
            <a:noAutofit/>
          </a:bodyPr>
          <a:lstStyle/>
          <a:p>
            <a:pPr algn="ctr"/>
            <a:r>
              <a:rPr lang="en-GB" sz="2000" dirty="0"/>
              <a:t>We will begin by teaching the children what regulation is.</a:t>
            </a:r>
            <a:br>
              <a:rPr lang="en-GB" sz="2000" dirty="0"/>
            </a:br>
            <a:r>
              <a:rPr lang="en-GB" sz="2000" dirty="0"/>
              <a:t>As the year goes on, children will learn to identify which ‘zone’ they  are in at different points during the day. They will then learn different strategies that they can use to regulate their emotions, so that they are able to cope with how they are feeling in a healthy way. </a:t>
            </a:r>
            <a:endParaRPr lang="en-US" sz="2000" dirty="0"/>
          </a:p>
        </p:txBody>
      </p:sp>
      <p:pic>
        <p:nvPicPr>
          <p:cNvPr id="5" name="Picture 4">
            <a:extLst>
              <a:ext uri="{FF2B5EF4-FFF2-40B4-BE49-F238E27FC236}">
                <a16:creationId xmlns:a16="http://schemas.microsoft.com/office/drawing/2014/main" id="{5AAEC695-3C8C-3660-A5EB-E1BCEA09B6B0}"/>
              </a:ext>
            </a:extLst>
          </p:cNvPr>
          <p:cNvPicPr>
            <a:picLocks noChangeAspect="1"/>
          </p:cNvPicPr>
          <p:nvPr/>
        </p:nvPicPr>
        <p:blipFill>
          <a:blip r:embed="rId2"/>
          <a:stretch>
            <a:fillRect/>
          </a:stretch>
        </p:blipFill>
        <p:spPr>
          <a:xfrm>
            <a:off x="500493" y="430365"/>
            <a:ext cx="3115733" cy="1371600"/>
          </a:xfrm>
          <a:prstGeom prst="rect">
            <a:avLst/>
          </a:prstGeom>
        </p:spPr>
      </p:pic>
      <p:pic>
        <p:nvPicPr>
          <p:cNvPr id="15" name="Picture 14">
            <a:extLst>
              <a:ext uri="{FF2B5EF4-FFF2-40B4-BE49-F238E27FC236}">
                <a16:creationId xmlns:a16="http://schemas.microsoft.com/office/drawing/2014/main" id="{4948161F-387F-8364-C6E5-8C8C3214D93A}"/>
              </a:ext>
            </a:extLst>
          </p:cNvPr>
          <p:cNvPicPr>
            <a:picLocks noChangeAspect="1"/>
          </p:cNvPicPr>
          <p:nvPr/>
        </p:nvPicPr>
        <p:blipFill>
          <a:blip r:embed="rId3"/>
          <a:srcRect t="3582" b="3403"/>
          <a:stretch>
            <a:fillRect/>
          </a:stretch>
        </p:blipFill>
        <p:spPr>
          <a:xfrm>
            <a:off x="10003106" y="430365"/>
            <a:ext cx="1688401" cy="1638199"/>
          </a:xfrm>
          <a:prstGeom prst="rect">
            <a:avLst/>
          </a:prstGeom>
        </p:spPr>
      </p:pic>
      <p:pic>
        <p:nvPicPr>
          <p:cNvPr id="4" name="Picture 3">
            <a:extLst>
              <a:ext uri="{FF2B5EF4-FFF2-40B4-BE49-F238E27FC236}">
                <a16:creationId xmlns:a16="http://schemas.microsoft.com/office/drawing/2014/main" id="{E614B2F5-4F46-1BC0-7264-ED9D8F442020}"/>
              </a:ext>
            </a:extLst>
          </p:cNvPr>
          <p:cNvPicPr>
            <a:picLocks noChangeAspect="1"/>
          </p:cNvPicPr>
          <p:nvPr/>
        </p:nvPicPr>
        <p:blipFill>
          <a:blip r:embed="rId4"/>
          <a:stretch>
            <a:fillRect/>
          </a:stretch>
        </p:blipFill>
        <p:spPr>
          <a:xfrm>
            <a:off x="3000160" y="1582429"/>
            <a:ext cx="6600242" cy="3453940"/>
          </a:xfrm>
          <a:prstGeom prst="rect">
            <a:avLst/>
          </a:prstGeom>
        </p:spPr>
      </p:pic>
      <p:pic>
        <p:nvPicPr>
          <p:cNvPr id="6" name="Picture 5">
            <a:extLst>
              <a:ext uri="{FF2B5EF4-FFF2-40B4-BE49-F238E27FC236}">
                <a16:creationId xmlns:a16="http://schemas.microsoft.com/office/drawing/2014/main" id="{DD4F0E94-437A-308F-CB5C-252B1B4789CC}"/>
              </a:ext>
            </a:extLst>
          </p:cNvPr>
          <p:cNvPicPr>
            <a:picLocks noChangeAspect="1"/>
          </p:cNvPicPr>
          <p:nvPr/>
        </p:nvPicPr>
        <p:blipFill>
          <a:blip r:embed="rId5"/>
          <a:stretch>
            <a:fillRect/>
          </a:stretch>
        </p:blipFill>
        <p:spPr>
          <a:xfrm>
            <a:off x="9716887" y="2616702"/>
            <a:ext cx="1974620" cy="2018911"/>
          </a:xfrm>
          <a:prstGeom prst="rect">
            <a:avLst/>
          </a:prstGeom>
        </p:spPr>
      </p:pic>
    </p:spTree>
    <p:extLst>
      <p:ext uri="{BB962C8B-B14F-4D97-AF65-F5344CB8AC3E}">
        <p14:creationId xmlns:p14="http://schemas.microsoft.com/office/powerpoint/2010/main" val="1289971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91880-6400-A343-8428-EBEE6BB4AADE}"/>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FEA46506-79A1-5443-830C-B764473C8CB5}"/>
              </a:ext>
            </a:extLst>
          </p:cNvPr>
          <p:cNvSpPr>
            <a:spLocks noGrp="1"/>
          </p:cNvSpPr>
          <p:nvPr>
            <p:ph idx="1"/>
          </p:nvPr>
        </p:nvSpPr>
        <p:spPr>
          <a:xfrm>
            <a:off x="1066800" y="1855694"/>
            <a:ext cx="10058400" cy="4097050"/>
          </a:xfrm>
        </p:spPr>
        <p:txBody>
          <a:bodyPr>
            <a:normAutofit fontScale="55000" lnSpcReduction="20000"/>
          </a:bodyPr>
          <a:lstStyle/>
          <a:p>
            <a:pPr marL="0" indent="0">
              <a:buNone/>
            </a:pPr>
            <a:r>
              <a:rPr lang="en-US" sz="3800" dirty="0"/>
              <a:t>We are really looking forward to an exciting year ahead. We hope you have found this information useful. There is also lots of information on the website:</a:t>
            </a:r>
          </a:p>
          <a:p>
            <a:pPr marL="0" indent="0" algn="ctr">
              <a:buNone/>
            </a:pPr>
            <a:r>
              <a:rPr lang="en-US" sz="4800" dirty="0">
                <a:hlinkClick r:id="rId2"/>
              </a:rPr>
              <a:t>Henbury View First School - Year 1</a:t>
            </a:r>
            <a:endParaRPr lang="en-US" sz="4800" dirty="0"/>
          </a:p>
          <a:p>
            <a:pPr marL="0" indent="0" algn="ctr">
              <a:buNone/>
            </a:pPr>
            <a:endParaRPr lang="en-US" sz="3800" dirty="0"/>
          </a:p>
          <a:p>
            <a:pPr marL="0" indent="0">
              <a:buNone/>
            </a:pPr>
            <a:r>
              <a:rPr lang="en-US" sz="3800" dirty="0"/>
              <a:t>If you have any questions about anything in this PowerPoint, or if you have any questions or queries at any point during the year, please don’t hesitate to email us or the school office at:</a:t>
            </a:r>
          </a:p>
          <a:p>
            <a:pPr marL="0" indent="0" algn="ctr">
              <a:buNone/>
            </a:pPr>
            <a:r>
              <a:rPr lang="en-US" sz="3800" dirty="0">
                <a:hlinkClick r:id="rId3"/>
              </a:rPr>
              <a:t>office@henburyview.dorset.sch.uk</a:t>
            </a:r>
            <a:endParaRPr lang="en-US" sz="3800" dirty="0"/>
          </a:p>
          <a:p>
            <a:pPr marL="0" indent="0" algn="ctr">
              <a:buNone/>
            </a:pPr>
            <a:r>
              <a:rPr lang="en-US" sz="3800" dirty="0">
                <a:hlinkClick r:id="rId4"/>
              </a:rPr>
              <a:t>year1@henburyview.dorset.sch.uk</a:t>
            </a:r>
            <a:r>
              <a:rPr lang="en-US" sz="3800" dirty="0"/>
              <a:t> </a:t>
            </a:r>
          </a:p>
          <a:p>
            <a:pPr marL="0" indent="0">
              <a:buNone/>
            </a:pPr>
            <a:endParaRPr lang="en-US" dirty="0"/>
          </a:p>
        </p:txBody>
      </p:sp>
    </p:spTree>
    <p:extLst>
      <p:ext uri="{BB962C8B-B14F-4D97-AF65-F5344CB8AC3E}">
        <p14:creationId xmlns:p14="http://schemas.microsoft.com/office/powerpoint/2010/main" val="688412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A3B82-7D15-4B44-91B2-E3C547396486}"/>
              </a:ext>
            </a:extLst>
          </p:cNvPr>
          <p:cNvSpPr>
            <a:spLocks noGrp="1"/>
          </p:cNvSpPr>
          <p:nvPr>
            <p:ph type="title"/>
          </p:nvPr>
        </p:nvSpPr>
        <p:spPr>
          <a:xfrm rot="16200000">
            <a:off x="-3513240" y="219642"/>
            <a:ext cx="10058400" cy="1371600"/>
          </a:xfrm>
        </p:spPr>
        <p:txBody>
          <a:bodyPr/>
          <a:lstStyle/>
          <a:p>
            <a:r>
              <a:rPr lang="en-US" dirty="0"/>
              <a:t>Our Learning Journeys  </a:t>
            </a:r>
          </a:p>
        </p:txBody>
      </p:sp>
      <p:pic>
        <p:nvPicPr>
          <p:cNvPr id="4" name="Picture 3">
            <a:extLst>
              <a:ext uri="{FF2B5EF4-FFF2-40B4-BE49-F238E27FC236}">
                <a16:creationId xmlns:a16="http://schemas.microsoft.com/office/drawing/2014/main" id="{B7A73429-9DEE-5AAC-28AB-FFAF1B8B16F0}"/>
              </a:ext>
            </a:extLst>
          </p:cNvPr>
          <p:cNvPicPr>
            <a:picLocks noChangeAspect="1"/>
          </p:cNvPicPr>
          <p:nvPr/>
        </p:nvPicPr>
        <p:blipFill>
          <a:blip r:embed="rId2"/>
          <a:srcRect t="12615"/>
          <a:stretch>
            <a:fillRect/>
          </a:stretch>
        </p:blipFill>
        <p:spPr>
          <a:xfrm>
            <a:off x="1983544" y="583809"/>
            <a:ext cx="9671932" cy="5702406"/>
          </a:xfrm>
          <a:prstGeom prst="rect">
            <a:avLst/>
          </a:prstGeom>
        </p:spPr>
      </p:pic>
    </p:spTree>
    <p:extLst>
      <p:ext uri="{BB962C8B-B14F-4D97-AF65-F5344CB8AC3E}">
        <p14:creationId xmlns:p14="http://schemas.microsoft.com/office/powerpoint/2010/main" val="1306850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11605" y="599057"/>
            <a:ext cx="10058400" cy="1371600"/>
          </a:xfrm>
        </p:spPr>
        <p:txBody>
          <a:bodyPr/>
          <a:lstStyle/>
          <a:p>
            <a:r>
              <a:rPr lang="en-US" dirty="0"/>
              <a:t>Home Learning</a:t>
            </a:r>
          </a:p>
        </p:txBody>
      </p:sp>
      <p:sp>
        <p:nvSpPr>
          <p:cNvPr id="4" name="Content Placeholder 2">
            <a:extLst>
              <a:ext uri="{FF2B5EF4-FFF2-40B4-BE49-F238E27FC236}">
                <a16:creationId xmlns:a16="http://schemas.microsoft.com/office/drawing/2014/main" id="{2DEEA6B0-5E7F-AE43-A9FF-7D64BD23F5AA}"/>
              </a:ext>
            </a:extLst>
          </p:cNvPr>
          <p:cNvSpPr>
            <a:spLocks noGrp="1"/>
          </p:cNvSpPr>
          <p:nvPr>
            <p:ph idx="1"/>
          </p:nvPr>
        </p:nvSpPr>
        <p:spPr>
          <a:xfrm>
            <a:off x="834039" y="1690316"/>
            <a:ext cx="4794030" cy="4568627"/>
          </a:xfrm>
        </p:spPr>
        <p:txBody>
          <a:bodyPr>
            <a:noAutofit/>
          </a:bodyPr>
          <a:lstStyle/>
          <a:p>
            <a:pPr marL="0" indent="0">
              <a:buNone/>
            </a:pPr>
            <a:r>
              <a:rPr lang="en-US" sz="1600" dirty="0"/>
              <a:t>You will receive a </a:t>
            </a:r>
            <a:r>
              <a:rPr lang="en-US" sz="1600" b="1" dirty="0"/>
              <a:t>curriculum  leaflet </a:t>
            </a:r>
            <a:r>
              <a:rPr lang="en-US" sz="1600" dirty="0"/>
              <a:t>and </a:t>
            </a:r>
            <a:r>
              <a:rPr lang="en-US" sz="1600" b="1" dirty="0"/>
              <a:t>home learning sheet </a:t>
            </a:r>
            <a:r>
              <a:rPr lang="en-US" sz="1600" dirty="0"/>
              <a:t>with ideas of learning the children could do at home. Please only use this as a guide as I know the children will have lots of other imaginative ideas!</a:t>
            </a:r>
          </a:p>
          <a:p>
            <a:pPr marL="0" indent="0">
              <a:buNone/>
            </a:pPr>
            <a:r>
              <a:rPr lang="en-GB" sz="1600" dirty="0"/>
              <a:t>We love seeing all of the home learning the children get up to and the children really enjoy sharing their experiences with their peers. If you would prefer not to send learning into school, please email me a picture of the learning or places you have been and we can continue to share what the children have been up to. </a:t>
            </a:r>
          </a:p>
          <a:p>
            <a:pPr marL="0" indent="0">
              <a:buNone/>
            </a:pPr>
            <a:endParaRPr lang="en-GB" sz="1600" b="1" dirty="0"/>
          </a:p>
          <a:p>
            <a:pPr marL="0" indent="0">
              <a:buNone/>
            </a:pPr>
            <a:r>
              <a:rPr lang="en-GB" sz="1600" b="1" dirty="0"/>
              <a:t>This will be sent home on Friday </a:t>
            </a:r>
          </a:p>
        </p:txBody>
      </p:sp>
      <p:pic>
        <p:nvPicPr>
          <p:cNvPr id="6" name="Picture 5">
            <a:extLst>
              <a:ext uri="{FF2B5EF4-FFF2-40B4-BE49-F238E27FC236}">
                <a16:creationId xmlns:a16="http://schemas.microsoft.com/office/drawing/2014/main" id="{656581AF-4B99-AFA1-1F30-8BC9E0508B63}"/>
              </a:ext>
            </a:extLst>
          </p:cNvPr>
          <p:cNvPicPr>
            <a:picLocks noChangeAspect="1"/>
          </p:cNvPicPr>
          <p:nvPr/>
        </p:nvPicPr>
        <p:blipFill rotWithShape="1">
          <a:blip r:embed="rId2"/>
          <a:srcRect l="2509" r="1815"/>
          <a:stretch/>
        </p:blipFill>
        <p:spPr>
          <a:xfrm rot="1244813">
            <a:off x="7161237" y="1419211"/>
            <a:ext cx="3535913" cy="4019579"/>
          </a:xfrm>
          <a:prstGeom prst="rect">
            <a:avLst/>
          </a:prstGeom>
          <a:ln w="28575">
            <a:solidFill>
              <a:schemeClr val="tx1"/>
            </a:solidFill>
          </a:ln>
        </p:spPr>
      </p:pic>
    </p:spTree>
    <p:extLst>
      <p:ext uri="{BB962C8B-B14F-4D97-AF65-F5344CB8AC3E}">
        <p14:creationId xmlns:p14="http://schemas.microsoft.com/office/powerpoint/2010/main" val="95645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714250" y="612354"/>
            <a:ext cx="5942066" cy="1792134"/>
          </a:xfrm>
        </p:spPr>
        <p:txBody>
          <a:bodyPr>
            <a:normAutofit/>
          </a:bodyPr>
          <a:lstStyle/>
          <a:p>
            <a:r>
              <a:rPr lang="en-US" dirty="0"/>
              <a:t>Phonics</a:t>
            </a:r>
            <a:br>
              <a:rPr lang="en-US" dirty="0"/>
            </a:br>
            <a:br>
              <a:rPr lang="en-US" dirty="0"/>
            </a:br>
            <a:endParaRPr lang="en-US" dirty="0"/>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746394" y="1508421"/>
            <a:ext cx="4253535" cy="4932958"/>
          </a:xfrm>
        </p:spPr>
        <p:txBody>
          <a:bodyPr>
            <a:normAutofit fontScale="77500" lnSpcReduction="20000"/>
          </a:bodyPr>
          <a:lstStyle/>
          <a:p>
            <a:pPr marL="0" indent="0">
              <a:buNone/>
            </a:pPr>
            <a:r>
              <a:rPr lang="en-US" sz="2500" dirty="0"/>
              <a:t>We teach phonics and reading for 40 minutes a day.  The class will be split into further groups to enable us to provide learning  more tailored and responsive to each individual.   </a:t>
            </a:r>
          </a:p>
          <a:p>
            <a:pPr marL="0" indent="0">
              <a:buNone/>
            </a:pPr>
            <a:r>
              <a:rPr lang="en-US" sz="2500" dirty="0"/>
              <a:t>As a rule of thumb, children in Year 1 review Set 2 sounds from Reception and secure all Set 2 sounds for reading and spelling. They are then taught to read and spell words using Set 3 sounds with fluency and accuracy, including additional uncommon digraphs (</a:t>
            </a:r>
            <a:r>
              <a:rPr lang="en-US" sz="2500" dirty="0" err="1"/>
              <a:t>e.g</a:t>
            </a:r>
            <a:r>
              <a:rPr lang="en-US" sz="2500" dirty="0"/>
              <a:t> </a:t>
            </a:r>
            <a:r>
              <a:rPr lang="en-US" sz="2500" dirty="0" err="1"/>
              <a:t>ie</a:t>
            </a:r>
            <a:r>
              <a:rPr lang="en-US" sz="2500" dirty="0"/>
              <a:t>, au, ear, ue)</a:t>
            </a:r>
            <a:endParaRPr lang="en-US" sz="2500" dirty="0">
              <a:highlight>
                <a:srgbClr val="FFFF00"/>
              </a:highlight>
            </a:endParaRPr>
          </a:p>
          <a:p>
            <a:pPr marL="0" indent="0">
              <a:buNone/>
            </a:pPr>
            <a:endParaRPr lang="en-US" dirty="0">
              <a:highlight>
                <a:srgbClr val="FFFF00"/>
              </a:highlight>
            </a:endParaRPr>
          </a:p>
        </p:txBody>
      </p:sp>
      <p:pic>
        <p:nvPicPr>
          <p:cNvPr id="7172" name="Picture 4" descr="Read Write Inc">
            <a:extLst>
              <a:ext uri="{FF2B5EF4-FFF2-40B4-BE49-F238E27FC236}">
                <a16:creationId xmlns:a16="http://schemas.microsoft.com/office/drawing/2014/main" id="{14B17995-3B9F-5C64-4D3C-FA1F959C9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4307" y="549875"/>
            <a:ext cx="2724150" cy="85725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RWI sounds">
            <a:extLst>
              <a:ext uri="{FF2B5EF4-FFF2-40B4-BE49-F238E27FC236}">
                <a16:creationId xmlns:a16="http://schemas.microsoft.com/office/drawing/2014/main" id="{64836B47-E8CB-8C30-ED6F-07AF00B66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737" y="2888233"/>
            <a:ext cx="5301893" cy="34221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Picture 4" descr="5 Building Blocks of a Great Company Culture">
            <a:extLst>
              <a:ext uri="{FF2B5EF4-FFF2-40B4-BE49-F238E27FC236}">
                <a16:creationId xmlns:a16="http://schemas.microsoft.com/office/drawing/2014/main" id="{077AA422-F501-6D75-FF0B-46CA9A7867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4859" y="874949"/>
            <a:ext cx="2830254" cy="1592018"/>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4FE0F62-EC20-62AE-CD68-7AC19BB74C71}"/>
              </a:ext>
            </a:extLst>
          </p:cNvPr>
          <p:cNvSpPr txBox="1"/>
          <p:nvPr/>
        </p:nvSpPr>
        <p:spPr>
          <a:xfrm>
            <a:off x="9029700" y="874949"/>
            <a:ext cx="2664069" cy="1477328"/>
          </a:xfrm>
          <a:prstGeom prst="rect">
            <a:avLst/>
          </a:prstGeom>
          <a:noFill/>
        </p:spPr>
        <p:txBody>
          <a:bodyPr wrap="square" rtlCol="0">
            <a:spAutoFit/>
          </a:bodyPr>
          <a:lstStyle/>
          <a:p>
            <a:pPr algn="ctr"/>
            <a:r>
              <a:rPr lang="en-US" b="1" dirty="0"/>
              <a:t>We will have another meeting later in the year focusing on The Year 1 Phonics Screening. </a:t>
            </a:r>
            <a:endParaRPr lang="en-GB" b="1" dirty="0"/>
          </a:p>
        </p:txBody>
      </p:sp>
    </p:spTree>
    <p:extLst>
      <p:ext uri="{BB962C8B-B14F-4D97-AF65-F5344CB8AC3E}">
        <p14:creationId xmlns:p14="http://schemas.microsoft.com/office/powerpoint/2010/main" val="355198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714250" y="858014"/>
            <a:ext cx="5942066" cy="1792134"/>
          </a:xfrm>
        </p:spPr>
        <p:txBody>
          <a:bodyPr>
            <a:normAutofit/>
          </a:bodyPr>
          <a:lstStyle/>
          <a:p>
            <a:r>
              <a:rPr lang="en-US" dirty="0"/>
              <a:t>Reading</a:t>
            </a:r>
            <a:br>
              <a:rPr lang="en-US" dirty="0"/>
            </a:br>
            <a:br>
              <a:rPr lang="en-US" dirty="0"/>
            </a:br>
            <a:endParaRPr lang="en-US" dirty="0"/>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750908" y="1738839"/>
            <a:ext cx="5251963" cy="3604894"/>
          </a:xfrm>
        </p:spPr>
        <p:txBody>
          <a:bodyPr>
            <a:normAutofit/>
          </a:bodyPr>
          <a:lstStyle/>
          <a:p>
            <a:pPr marL="0" indent="0">
              <a:buNone/>
            </a:pPr>
            <a:r>
              <a:rPr lang="en-US" sz="2000" dirty="0"/>
              <a:t>In addition to reading in their Phonics’ groups, the children will also participate in whole class guided reading lessons. </a:t>
            </a:r>
          </a:p>
        </p:txBody>
      </p:sp>
      <p:pic>
        <p:nvPicPr>
          <p:cNvPr id="5" name="Picture 4" descr="A close up of a sign&#10;&#10;Description automatically generated">
            <a:extLst>
              <a:ext uri="{FF2B5EF4-FFF2-40B4-BE49-F238E27FC236}">
                <a16:creationId xmlns:a16="http://schemas.microsoft.com/office/drawing/2014/main" id="{082A4213-E0C0-F4B6-214B-233C80332295}"/>
              </a:ext>
            </a:extLst>
          </p:cNvPr>
          <p:cNvPicPr>
            <a:picLocks noChangeAspect="1"/>
          </p:cNvPicPr>
          <p:nvPr/>
        </p:nvPicPr>
        <p:blipFill>
          <a:blip r:embed="rId2"/>
          <a:stretch>
            <a:fillRect/>
          </a:stretch>
        </p:blipFill>
        <p:spPr>
          <a:xfrm>
            <a:off x="6363802" y="4107472"/>
            <a:ext cx="1321705" cy="1306686"/>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7C3D9F31-1D5C-B475-6041-7223B1E21E2A}"/>
              </a:ext>
            </a:extLst>
          </p:cNvPr>
          <p:cNvPicPr>
            <a:picLocks noChangeAspect="1"/>
          </p:cNvPicPr>
          <p:nvPr/>
        </p:nvPicPr>
        <p:blipFill>
          <a:blip r:embed="rId3"/>
          <a:stretch>
            <a:fillRect/>
          </a:stretch>
        </p:blipFill>
        <p:spPr>
          <a:xfrm>
            <a:off x="4374699" y="4091134"/>
            <a:ext cx="1311655" cy="1311655"/>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A94239D2-1EBE-97E5-0F95-2A1F42617F5F}"/>
              </a:ext>
            </a:extLst>
          </p:cNvPr>
          <p:cNvPicPr>
            <a:picLocks noChangeAspect="1"/>
          </p:cNvPicPr>
          <p:nvPr/>
        </p:nvPicPr>
        <p:blipFill>
          <a:blip r:embed="rId4"/>
          <a:stretch>
            <a:fillRect/>
          </a:stretch>
        </p:blipFill>
        <p:spPr>
          <a:xfrm>
            <a:off x="2390565" y="4107472"/>
            <a:ext cx="1306686" cy="1306686"/>
          </a:xfrm>
          <a:prstGeom prst="rect">
            <a:avLst/>
          </a:prstGeom>
        </p:spPr>
      </p:pic>
      <p:pic>
        <p:nvPicPr>
          <p:cNvPr id="8" name="Picture 7" descr="A picture containing drawing, device&#10;&#10;Description automatically generated">
            <a:extLst>
              <a:ext uri="{FF2B5EF4-FFF2-40B4-BE49-F238E27FC236}">
                <a16:creationId xmlns:a16="http://schemas.microsoft.com/office/drawing/2014/main" id="{70D7C753-CB1A-BB5D-72FA-25E0709FFE35}"/>
              </a:ext>
            </a:extLst>
          </p:cNvPr>
          <p:cNvPicPr>
            <a:picLocks noChangeAspect="1"/>
          </p:cNvPicPr>
          <p:nvPr/>
        </p:nvPicPr>
        <p:blipFill>
          <a:blip r:embed="rId5"/>
          <a:stretch>
            <a:fillRect/>
          </a:stretch>
        </p:blipFill>
        <p:spPr>
          <a:xfrm>
            <a:off x="8148543" y="4091134"/>
            <a:ext cx="1311655" cy="1306686"/>
          </a:xfrm>
          <a:prstGeom prst="rect">
            <a:avLst/>
          </a:prstGeom>
        </p:spPr>
      </p:pic>
      <p:pic>
        <p:nvPicPr>
          <p:cNvPr id="11" name="Picture 10">
            <a:extLst>
              <a:ext uri="{FF2B5EF4-FFF2-40B4-BE49-F238E27FC236}">
                <a16:creationId xmlns:a16="http://schemas.microsoft.com/office/drawing/2014/main" id="{B09472BD-5257-3778-4F14-CE3221743563}"/>
              </a:ext>
            </a:extLst>
          </p:cNvPr>
          <p:cNvPicPr>
            <a:picLocks noChangeAspect="1"/>
          </p:cNvPicPr>
          <p:nvPr/>
        </p:nvPicPr>
        <p:blipFill rotWithShape="1">
          <a:blip r:embed="rId6"/>
          <a:srcRect t="13779"/>
          <a:stretch/>
        </p:blipFill>
        <p:spPr>
          <a:xfrm>
            <a:off x="6339960" y="1677894"/>
            <a:ext cx="5251964" cy="1606812"/>
          </a:xfrm>
          <a:prstGeom prst="rect">
            <a:avLst/>
          </a:prstGeom>
          <a:ln w="19050">
            <a:solidFill>
              <a:schemeClr val="tx1"/>
            </a:solidFill>
          </a:ln>
        </p:spPr>
      </p:pic>
    </p:spTree>
    <p:extLst>
      <p:ext uri="{BB962C8B-B14F-4D97-AF65-F5344CB8AC3E}">
        <p14:creationId xmlns:p14="http://schemas.microsoft.com/office/powerpoint/2010/main" val="587963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CFAB5-86A9-6560-6477-007D3F3EEF3E}"/>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B9513114-0696-0604-2DD7-48FDBEFD193B}"/>
              </a:ext>
            </a:extLst>
          </p:cNvPr>
          <p:cNvSpPr txBox="1"/>
          <p:nvPr/>
        </p:nvSpPr>
        <p:spPr>
          <a:xfrm>
            <a:off x="976365" y="507141"/>
            <a:ext cx="10031895" cy="584775"/>
          </a:xfrm>
          <a:prstGeom prst="rect">
            <a:avLst/>
          </a:prstGeom>
          <a:noFill/>
        </p:spPr>
        <p:txBody>
          <a:bodyPr wrap="square" rtlCol="0">
            <a:spAutoFit/>
          </a:bodyPr>
          <a:lstStyle/>
          <a:p>
            <a:pPr algn="ctr"/>
            <a:r>
              <a:rPr lang="en-GB" sz="3200" b="1" dirty="0">
                <a:latin typeface="Century Gothic" panose="020B0502020202020204" pitchFamily="34" charset="0"/>
              </a:rPr>
              <a:t>Books Going Home</a:t>
            </a:r>
          </a:p>
        </p:txBody>
      </p:sp>
      <p:sp>
        <p:nvSpPr>
          <p:cNvPr id="14" name="TextBox 13">
            <a:extLst>
              <a:ext uri="{FF2B5EF4-FFF2-40B4-BE49-F238E27FC236}">
                <a16:creationId xmlns:a16="http://schemas.microsoft.com/office/drawing/2014/main" id="{FADCFC3F-C7A0-6B79-6C7B-0D6FFB8A97C8}"/>
              </a:ext>
            </a:extLst>
          </p:cNvPr>
          <p:cNvSpPr txBox="1"/>
          <p:nvPr/>
        </p:nvSpPr>
        <p:spPr>
          <a:xfrm>
            <a:off x="4777554" y="1857587"/>
            <a:ext cx="3286454" cy="369332"/>
          </a:xfrm>
          <a:prstGeom prst="rect">
            <a:avLst/>
          </a:prstGeom>
          <a:noFill/>
        </p:spPr>
        <p:txBody>
          <a:bodyPr wrap="square" rtlCol="0">
            <a:spAutoFit/>
          </a:bodyPr>
          <a:lstStyle/>
          <a:p>
            <a:endParaRPr lang="en-GB" dirty="0">
              <a:solidFill>
                <a:schemeClr val="bg1"/>
              </a:solidFill>
              <a:latin typeface="Century Gothic" panose="020B0502020202020204" pitchFamily="34" charset="0"/>
            </a:endParaRPr>
          </a:p>
        </p:txBody>
      </p:sp>
      <p:pic>
        <p:nvPicPr>
          <p:cNvPr id="15" name="Picture 14">
            <a:extLst>
              <a:ext uri="{FF2B5EF4-FFF2-40B4-BE49-F238E27FC236}">
                <a16:creationId xmlns:a16="http://schemas.microsoft.com/office/drawing/2014/main" id="{DFE159CA-703E-3F29-3364-A386C32C89ED}"/>
              </a:ext>
            </a:extLst>
          </p:cNvPr>
          <p:cNvPicPr>
            <a:picLocks noChangeAspect="1"/>
          </p:cNvPicPr>
          <p:nvPr/>
        </p:nvPicPr>
        <p:blipFill>
          <a:blip r:embed="rId2"/>
          <a:stretch>
            <a:fillRect/>
          </a:stretch>
        </p:blipFill>
        <p:spPr>
          <a:xfrm>
            <a:off x="8345826" y="1026874"/>
            <a:ext cx="2617246" cy="3319863"/>
          </a:xfrm>
          <a:prstGeom prst="rect">
            <a:avLst/>
          </a:prstGeom>
        </p:spPr>
      </p:pic>
      <p:sp>
        <p:nvSpPr>
          <p:cNvPr id="16" name="TextBox 15">
            <a:extLst>
              <a:ext uri="{FF2B5EF4-FFF2-40B4-BE49-F238E27FC236}">
                <a16:creationId xmlns:a16="http://schemas.microsoft.com/office/drawing/2014/main" id="{A7213A77-C501-E100-A65D-F655A882DC14}"/>
              </a:ext>
            </a:extLst>
          </p:cNvPr>
          <p:cNvSpPr txBox="1"/>
          <p:nvPr/>
        </p:nvSpPr>
        <p:spPr>
          <a:xfrm>
            <a:off x="549394" y="3869623"/>
            <a:ext cx="3392557" cy="1569660"/>
          </a:xfrm>
          <a:prstGeom prst="rect">
            <a:avLst/>
          </a:prstGeom>
          <a:noFill/>
        </p:spPr>
        <p:txBody>
          <a:bodyPr wrap="square" rtlCol="0">
            <a:spAutoFit/>
          </a:bodyPr>
          <a:lstStyle/>
          <a:p>
            <a:pPr algn="ctr"/>
            <a:r>
              <a:rPr lang="en-GB" sz="1600" b="1" u="sng" dirty="0">
                <a:latin typeface="Century Gothic" panose="020B0502020202020204" pitchFamily="34" charset="0"/>
              </a:rPr>
              <a:t>Learn to Read Book</a:t>
            </a:r>
          </a:p>
          <a:p>
            <a:pPr algn="ctr"/>
            <a:r>
              <a:rPr lang="en-GB" sz="1600" dirty="0">
                <a:latin typeface="Century Gothic" panose="020B0502020202020204" pitchFamily="34" charset="0"/>
              </a:rPr>
              <a:t>Your child will read this confidently as they have read it all week at school and it matches the phonics they have been learning so far.</a:t>
            </a:r>
          </a:p>
        </p:txBody>
      </p:sp>
      <p:sp>
        <p:nvSpPr>
          <p:cNvPr id="17" name="TextBox 16">
            <a:extLst>
              <a:ext uri="{FF2B5EF4-FFF2-40B4-BE49-F238E27FC236}">
                <a16:creationId xmlns:a16="http://schemas.microsoft.com/office/drawing/2014/main" id="{0A988458-DB25-780F-600A-B9924DDEE1C2}"/>
              </a:ext>
            </a:extLst>
          </p:cNvPr>
          <p:cNvSpPr txBox="1"/>
          <p:nvPr/>
        </p:nvSpPr>
        <p:spPr>
          <a:xfrm>
            <a:off x="4266689" y="4491118"/>
            <a:ext cx="3392557" cy="1815882"/>
          </a:xfrm>
          <a:prstGeom prst="rect">
            <a:avLst/>
          </a:prstGeom>
          <a:noFill/>
        </p:spPr>
        <p:txBody>
          <a:bodyPr wrap="square" rtlCol="0">
            <a:spAutoFit/>
          </a:bodyPr>
          <a:lstStyle/>
          <a:p>
            <a:pPr algn="ctr"/>
            <a:r>
              <a:rPr lang="en-GB" sz="1600" b="1" u="sng" dirty="0">
                <a:latin typeface="Century Gothic" panose="020B0502020202020204" pitchFamily="34" charset="0"/>
              </a:rPr>
              <a:t>Book Bag Book</a:t>
            </a:r>
          </a:p>
          <a:p>
            <a:pPr algn="ctr"/>
            <a:r>
              <a:rPr lang="en-GB" sz="1600" dirty="0">
                <a:latin typeface="Century Gothic" panose="020B0502020202020204" pitchFamily="34" charset="0"/>
              </a:rPr>
              <a:t>Matches your child’s current phonics learning and knowledge of red words but gives your child the opportunity to read these in a book they haven’t seen before.</a:t>
            </a:r>
          </a:p>
        </p:txBody>
      </p:sp>
      <p:sp>
        <p:nvSpPr>
          <p:cNvPr id="18" name="TextBox 17">
            <a:extLst>
              <a:ext uri="{FF2B5EF4-FFF2-40B4-BE49-F238E27FC236}">
                <a16:creationId xmlns:a16="http://schemas.microsoft.com/office/drawing/2014/main" id="{5B8A818D-F8C3-FA71-1E45-02606AAB7BC6}"/>
              </a:ext>
            </a:extLst>
          </p:cNvPr>
          <p:cNvSpPr txBox="1"/>
          <p:nvPr/>
        </p:nvSpPr>
        <p:spPr>
          <a:xfrm>
            <a:off x="7917213" y="4491118"/>
            <a:ext cx="3392557" cy="1077218"/>
          </a:xfrm>
          <a:prstGeom prst="rect">
            <a:avLst/>
          </a:prstGeom>
          <a:noFill/>
        </p:spPr>
        <p:txBody>
          <a:bodyPr wrap="square" rtlCol="0">
            <a:spAutoFit/>
          </a:bodyPr>
          <a:lstStyle/>
          <a:p>
            <a:pPr algn="ctr"/>
            <a:r>
              <a:rPr lang="en-GB" sz="1600" b="1" u="sng" dirty="0">
                <a:latin typeface="Century Gothic" panose="020B0502020202020204" pitchFamily="34" charset="0"/>
              </a:rPr>
              <a:t>Love to Read Book</a:t>
            </a:r>
          </a:p>
          <a:p>
            <a:pPr algn="ctr"/>
            <a:r>
              <a:rPr lang="en-GB" sz="1600" dirty="0">
                <a:latin typeface="Century Gothic" panose="020B0502020202020204" pitchFamily="34" charset="0"/>
              </a:rPr>
              <a:t>A book chosen by your child from the library to share together at home.</a:t>
            </a:r>
          </a:p>
        </p:txBody>
      </p:sp>
      <p:pic>
        <p:nvPicPr>
          <p:cNvPr id="19" name="Picture 18">
            <a:extLst>
              <a:ext uri="{FF2B5EF4-FFF2-40B4-BE49-F238E27FC236}">
                <a16:creationId xmlns:a16="http://schemas.microsoft.com/office/drawing/2014/main" id="{397F6131-DC3F-1E76-02C4-B89793CB34E8}"/>
              </a:ext>
            </a:extLst>
          </p:cNvPr>
          <p:cNvPicPr>
            <a:picLocks noChangeAspect="1"/>
          </p:cNvPicPr>
          <p:nvPr/>
        </p:nvPicPr>
        <p:blipFill>
          <a:blip r:embed="rId3"/>
          <a:stretch>
            <a:fillRect/>
          </a:stretch>
        </p:blipFill>
        <p:spPr>
          <a:xfrm>
            <a:off x="4829271" y="1245972"/>
            <a:ext cx="2421899" cy="3100765"/>
          </a:xfrm>
          <a:prstGeom prst="rect">
            <a:avLst/>
          </a:prstGeom>
        </p:spPr>
      </p:pic>
      <p:pic>
        <p:nvPicPr>
          <p:cNvPr id="20" name="Picture 19">
            <a:extLst>
              <a:ext uri="{FF2B5EF4-FFF2-40B4-BE49-F238E27FC236}">
                <a16:creationId xmlns:a16="http://schemas.microsoft.com/office/drawing/2014/main" id="{3A679A4F-B2A7-409A-7B06-9278DD392AA8}"/>
              </a:ext>
            </a:extLst>
          </p:cNvPr>
          <p:cNvPicPr>
            <a:picLocks noChangeAspect="1"/>
          </p:cNvPicPr>
          <p:nvPr/>
        </p:nvPicPr>
        <p:blipFill>
          <a:blip r:embed="rId4"/>
          <a:stretch>
            <a:fillRect/>
          </a:stretch>
        </p:blipFill>
        <p:spPr>
          <a:xfrm>
            <a:off x="801110" y="1555490"/>
            <a:ext cx="3140841" cy="2049399"/>
          </a:xfrm>
          <a:prstGeom prst="rect">
            <a:avLst/>
          </a:prstGeom>
        </p:spPr>
      </p:pic>
    </p:spTree>
    <p:extLst>
      <p:ext uri="{BB962C8B-B14F-4D97-AF65-F5344CB8AC3E}">
        <p14:creationId xmlns:p14="http://schemas.microsoft.com/office/powerpoint/2010/main" val="3559358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4F965-714B-2633-677B-F0D962D09E9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7D0279A-B719-3AB6-9C0D-8BB4D9E931BA}"/>
              </a:ext>
            </a:extLst>
          </p:cNvPr>
          <p:cNvPicPr>
            <a:picLocks noChangeAspect="1"/>
          </p:cNvPicPr>
          <p:nvPr/>
        </p:nvPicPr>
        <p:blipFill>
          <a:blip r:embed="rId2"/>
          <a:stretch>
            <a:fillRect/>
          </a:stretch>
        </p:blipFill>
        <p:spPr>
          <a:xfrm>
            <a:off x="651340" y="1091916"/>
            <a:ext cx="8252427" cy="3281477"/>
          </a:xfrm>
          <a:prstGeom prst="rect">
            <a:avLst/>
          </a:prstGeom>
        </p:spPr>
      </p:pic>
      <p:sp>
        <p:nvSpPr>
          <p:cNvPr id="3" name="TextBox 2">
            <a:extLst>
              <a:ext uri="{FF2B5EF4-FFF2-40B4-BE49-F238E27FC236}">
                <a16:creationId xmlns:a16="http://schemas.microsoft.com/office/drawing/2014/main" id="{0D67F2E9-75E0-EC4B-EF83-4DA04F8BF48C}"/>
              </a:ext>
            </a:extLst>
          </p:cNvPr>
          <p:cNvSpPr txBox="1"/>
          <p:nvPr/>
        </p:nvSpPr>
        <p:spPr>
          <a:xfrm>
            <a:off x="573206" y="6059606"/>
            <a:ext cx="1106833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hlinkClick r:id="rId3"/>
              </a:rPr>
              <a:t>Free eBook library | Oxford Owl from Oxford University Press</a:t>
            </a: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pic>
        <p:nvPicPr>
          <p:cNvPr id="4" name="Picture 3">
            <a:extLst>
              <a:ext uri="{FF2B5EF4-FFF2-40B4-BE49-F238E27FC236}">
                <a16:creationId xmlns:a16="http://schemas.microsoft.com/office/drawing/2014/main" id="{5579B9F5-81E3-7AFC-5DAD-60661E8EECFF}"/>
              </a:ext>
            </a:extLst>
          </p:cNvPr>
          <p:cNvPicPr>
            <a:picLocks noChangeAspect="1"/>
          </p:cNvPicPr>
          <p:nvPr/>
        </p:nvPicPr>
        <p:blipFill>
          <a:blip r:embed="rId4"/>
          <a:stretch>
            <a:fillRect/>
          </a:stretch>
        </p:blipFill>
        <p:spPr>
          <a:xfrm>
            <a:off x="5636293" y="2131765"/>
            <a:ext cx="5904367" cy="3841680"/>
          </a:xfrm>
          <a:prstGeom prst="rect">
            <a:avLst/>
          </a:prstGeom>
        </p:spPr>
      </p:pic>
    </p:spTree>
    <p:extLst>
      <p:ext uri="{BB962C8B-B14F-4D97-AF65-F5344CB8AC3E}">
        <p14:creationId xmlns:p14="http://schemas.microsoft.com/office/powerpoint/2010/main" val="22966381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FF2C4A0B42C54E9996380C70A02664" ma:contentTypeVersion="19" ma:contentTypeDescription="Create a new document." ma:contentTypeScope="" ma:versionID="8bc9b4e8ba0115de524563103016f6dc">
  <xsd:schema xmlns:xsd="http://www.w3.org/2001/XMLSchema" xmlns:xs="http://www.w3.org/2001/XMLSchema" xmlns:p="http://schemas.microsoft.com/office/2006/metadata/properties" xmlns:ns2="b9f4a81c-093f-45fb-93b2-8526e0a51f23" xmlns:ns3="1a848332-eec4-4843-ba8c-1a65d993c064" targetNamespace="http://schemas.microsoft.com/office/2006/metadata/properties" ma:root="true" ma:fieldsID="3de45f095533167d05ff6e9e10579f28" ns2:_="" ns3:_="">
    <xsd:import namespace="b9f4a81c-093f-45fb-93b2-8526e0a51f23"/>
    <xsd:import namespace="1a848332-eec4-4843-ba8c-1a65d993c06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4a81c-093f-45fb-93b2-8526e0a51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ab9bfd7-7222-4765-af19-32be5e8988b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848332-eec4-4843-ba8c-1a65d993c06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ee84f8d-4740-4241-93ad-ec3a7f9780b1}" ma:internalName="TaxCatchAll" ma:showField="CatchAllData" ma:web="1a848332-eec4-4843-ba8c-1a65d993c0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f4a81c-093f-45fb-93b2-8526e0a51f23">
      <Terms xmlns="http://schemas.microsoft.com/office/infopath/2007/PartnerControls"/>
    </lcf76f155ced4ddcb4097134ff3c332f>
    <TaxCatchAll xmlns="1a848332-eec4-4843-ba8c-1a65d993c064" xsi:nil="true"/>
  </documentManagement>
</p:properties>
</file>

<file path=customXml/itemProps1.xml><?xml version="1.0" encoding="utf-8"?>
<ds:datastoreItem xmlns:ds="http://schemas.openxmlformats.org/officeDocument/2006/customXml" ds:itemID="{708DEC9A-09CD-4DCA-B3E4-9F9461800EA7}"/>
</file>

<file path=customXml/itemProps2.xml><?xml version="1.0" encoding="utf-8"?>
<ds:datastoreItem xmlns:ds="http://schemas.openxmlformats.org/officeDocument/2006/customXml" ds:itemID="{BF508554-099B-4311-A99A-2DE469BE568E}"/>
</file>

<file path=customXml/itemProps3.xml><?xml version="1.0" encoding="utf-8"?>
<ds:datastoreItem xmlns:ds="http://schemas.openxmlformats.org/officeDocument/2006/customXml" ds:itemID="{5EB71CBC-1ED5-4A4C-B785-AE43F6C4013A}"/>
</file>

<file path=docProps/app.xml><?xml version="1.0" encoding="utf-8"?>
<Properties xmlns="http://schemas.openxmlformats.org/officeDocument/2006/extended-properties" xmlns:vt="http://schemas.openxmlformats.org/officeDocument/2006/docPropsVTypes">
  <TotalTime>1712</TotalTime>
  <Words>2325</Words>
  <Application>Microsoft Office PowerPoint</Application>
  <PresentationFormat>Widescreen</PresentationFormat>
  <Paragraphs>219</Paragraphs>
  <Slides>32</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Aptos</vt:lpstr>
      <vt:lpstr>Arial</vt:lpstr>
      <vt:lpstr>Calibri</vt:lpstr>
      <vt:lpstr>Cambria</vt:lpstr>
      <vt:lpstr>Century Gothic</vt:lpstr>
      <vt:lpstr>Comic Sans MS</vt:lpstr>
      <vt:lpstr>Garamond</vt:lpstr>
      <vt:lpstr>Gill Sans MT</vt:lpstr>
      <vt:lpstr>Sagona Book</vt:lpstr>
      <vt:lpstr>Sagona ExtraLight</vt:lpstr>
      <vt:lpstr>SavonVTI</vt:lpstr>
      <vt:lpstr>Welcome to Year 1</vt:lpstr>
      <vt:lpstr>Meet the Year 1 Team</vt:lpstr>
      <vt:lpstr>Year 1 Timetable</vt:lpstr>
      <vt:lpstr>Our Learning Journeys  </vt:lpstr>
      <vt:lpstr>Home Learning</vt:lpstr>
      <vt:lpstr>Phonics  </vt:lpstr>
      <vt:lpstr>Reading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Writing</vt:lpstr>
      <vt:lpstr>English-  Key Texts for Autumn</vt:lpstr>
      <vt:lpstr>PowerPoint Presentation</vt:lpstr>
      <vt:lpstr>Handwriting </vt:lpstr>
      <vt:lpstr>Maths</vt:lpstr>
      <vt:lpstr>Maths</vt:lpstr>
      <vt:lpstr>Maths – problem solving</vt:lpstr>
      <vt:lpstr>Maths – mastering number</vt:lpstr>
      <vt:lpstr>PowerPoint Presentation</vt:lpstr>
      <vt:lpstr>PE</vt:lpstr>
      <vt:lpstr>PowerPoint Presentation</vt:lpstr>
      <vt:lpstr>Things to Remember </vt:lpstr>
      <vt:lpstr>Responsibility Ladder and ‘Your Time’</vt:lpstr>
      <vt:lpstr>We will begin by teaching the children what regulation is. As the year goes on, children will learn to identify which ‘zone’ they  are in at different points during the day. They will then learn different strategies that they can use to regulate their emotions, so that they are able to cope with how they are feeling in a healthy way. </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Dan Saunders</dc:creator>
  <cp:lastModifiedBy>Kate MacIntyre</cp:lastModifiedBy>
  <cp:revision>70</cp:revision>
  <cp:lastPrinted>2026-09-08T06:55:39Z</cp:lastPrinted>
  <dcterms:created xsi:type="dcterms:W3CDTF">2020-09-20T11:30:45Z</dcterms:created>
  <dcterms:modified xsi:type="dcterms:W3CDTF">2026-09-09T14:41:01Z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0x01010081FF2C4A0B42C54E9996380C70A02664</vt:lpwstr>
  </property>
</Properties>
</file>