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4"/>
    <p:sldMasterId id="2147483738" r:id="rId5"/>
    <p:sldMasterId id="2147483750" r:id="rId6"/>
  </p:sldMasterIdLst>
  <p:notesMasterIdLst>
    <p:notesMasterId r:id="rId44"/>
  </p:notesMasterIdLst>
  <p:sldIdLst>
    <p:sldId id="256" r:id="rId7"/>
    <p:sldId id="258" r:id="rId8"/>
    <p:sldId id="260" r:id="rId9"/>
    <p:sldId id="261" r:id="rId10"/>
    <p:sldId id="263" r:id="rId11"/>
    <p:sldId id="265" r:id="rId12"/>
    <p:sldId id="277" r:id="rId13"/>
    <p:sldId id="284" r:id="rId14"/>
    <p:sldId id="290" r:id="rId15"/>
    <p:sldId id="287" r:id="rId16"/>
    <p:sldId id="279" r:id="rId17"/>
    <p:sldId id="285" r:id="rId18"/>
    <p:sldId id="296" r:id="rId19"/>
    <p:sldId id="286" r:id="rId20"/>
    <p:sldId id="288" r:id="rId21"/>
    <p:sldId id="271" r:id="rId22"/>
    <p:sldId id="272" r:id="rId23"/>
    <p:sldId id="269" r:id="rId24"/>
    <p:sldId id="282" r:id="rId25"/>
    <p:sldId id="289" r:id="rId26"/>
    <p:sldId id="274" r:id="rId27"/>
    <p:sldId id="292" r:id="rId28"/>
    <p:sldId id="293" r:id="rId29"/>
    <p:sldId id="294" r:id="rId30"/>
    <p:sldId id="275" r:id="rId31"/>
    <p:sldId id="295" r:id="rId32"/>
    <p:sldId id="267" r:id="rId33"/>
    <p:sldId id="268" r:id="rId34"/>
    <p:sldId id="276" r:id="rId35"/>
    <p:sldId id="301" r:id="rId36"/>
    <p:sldId id="302" r:id="rId37"/>
    <p:sldId id="297" r:id="rId38"/>
    <p:sldId id="298" r:id="rId39"/>
    <p:sldId id="299" r:id="rId40"/>
    <p:sldId id="283" r:id="rId41"/>
    <p:sldId id="303" r:id="rId42"/>
    <p:sldId id="27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A9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6"/>
    <p:restoredTop sz="94729"/>
  </p:normalViewPr>
  <p:slideViewPr>
    <p:cSldViewPr snapToGrid="0" snapToObjects="1">
      <p:cViewPr varScale="1">
        <p:scale>
          <a:sx n="112" d="100"/>
          <a:sy n="112" d="100"/>
        </p:scale>
        <p:origin x="46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A Fraser-Hurst" userId="d28107f6-1b87-453e-8541-4cc7374406c2" providerId="ADAL" clId="{FF14DED2-2ED6-4A80-B90A-17B0E5252513}"/>
    <pc:docChg chg="modSld">
      <pc:chgData name="Mr A Fraser-Hurst" userId="d28107f6-1b87-453e-8541-4cc7374406c2" providerId="ADAL" clId="{FF14DED2-2ED6-4A80-B90A-17B0E5252513}" dt="2026-09-09T10:38:58.120" v="18" actId="20577"/>
      <pc:docMkLst>
        <pc:docMk/>
      </pc:docMkLst>
      <pc:sldChg chg="modSp mod">
        <pc:chgData name="Mr A Fraser-Hurst" userId="d28107f6-1b87-453e-8541-4cc7374406c2" providerId="ADAL" clId="{FF14DED2-2ED6-4A80-B90A-17B0E5252513}" dt="2026-09-09T10:38:58.120" v="18" actId="20577"/>
        <pc:sldMkLst>
          <pc:docMk/>
          <pc:sldMk cId="727513316" sldId="288"/>
        </pc:sldMkLst>
        <pc:spChg chg="mod">
          <ac:chgData name="Mr A Fraser-Hurst" userId="d28107f6-1b87-453e-8541-4cc7374406c2" providerId="ADAL" clId="{FF14DED2-2ED6-4A80-B90A-17B0E5252513}" dt="2026-09-09T10:38:58.120" v="18" actId="20577"/>
          <ac:spMkLst>
            <pc:docMk/>
            <pc:sldMk cId="727513316" sldId="288"/>
            <ac:spMk id="7" creationId="{920271FD-AC4F-91DE-E58B-395589AD8048}"/>
          </ac:spMkLst>
        </pc:spChg>
      </pc:sldChg>
    </pc:docChg>
  </pc:docChgLst>
  <pc:docChgLst>
    <pc:chgData name="Miss E Biles" userId="00025d41-853e-405a-9512-e4fec84cc6d4" providerId="ADAL" clId="{AC799827-9EFE-418B-9000-533E482C72C8}"/>
    <pc:docChg chg="custSel addSld delSld modSld">
      <pc:chgData name="Miss E Biles" userId="00025d41-853e-405a-9512-e4fec84cc6d4" providerId="ADAL" clId="{AC799827-9EFE-418B-9000-533E482C72C8}" dt="2026-09-07T07:06:30.537" v="172" actId="14100"/>
      <pc:docMkLst>
        <pc:docMk/>
      </pc:docMkLst>
      <pc:sldChg chg="modSp mod">
        <pc:chgData name="Miss E Biles" userId="00025d41-853e-405a-9512-e4fec84cc6d4" providerId="ADAL" clId="{AC799827-9EFE-418B-9000-533E482C72C8}" dt="2026-09-03T15:28:12.933" v="1" actId="20577"/>
        <pc:sldMkLst>
          <pc:docMk/>
          <pc:sldMk cId="3798954098" sldId="256"/>
        </pc:sldMkLst>
        <pc:spChg chg="mod">
          <ac:chgData name="Miss E Biles" userId="00025d41-853e-405a-9512-e4fec84cc6d4" providerId="ADAL" clId="{AC799827-9EFE-418B-9000-533E482C72C8}" dt="2026-09-03T15:28:12.933" v="1" actId="20577"/>
          <ac:spMkLst>
            <pc:docMk/>
            <pc:sldMk cId="3798954098" sldId="256"/>
            <ac:spMk id="3" creationId="{32DF90C4-CC71-904E-910F-D5717A5FCA49}"/>
          </ac:spMkLst>
        </pc:spChg>
      </pc:sldChg>
      <pc:sldChg chg="addSp delSp modSp mod">
        <pc:chgData name="Miss E Biles" userId="00025d41-853e-405a-9512-e4fec84cc6d4" providerId="ADAL" clId="{AC799827-9EFE-418B-9000-533E482C72C8}" dt="2026-09-03T15:28:52.096" v="22" actId="1076"/>
        <pc:sldMkLst>
          <pc:docMk/>
          <pc:sldMk cId="169148314" sldId="258"/>
        </pc:sldMkLst>
        <pc:spChg chg="mod">
          <ac:chgData name="Miss E Biles" userId="00025d41-853e-405a-9512-e4fec84cc6d4" providerId="ADAL" clId="{AC799827-9EFE-418B-9000-533E482C72C8}" dt="2026-09-03T15:28:20.197" v="15" actId="20577"/>
          <ac:spMkLst>
            <pc:docMk/>
            <pc:sldMk cId="169148314" sldId="258"/>
            <ac:spMk id="6" creationId="{61DA3A03-F766-A84A-8B1D-FF8BE2D02ED8}"/>
          </ac:spMkLst>
        </pc:spChg>
        <pc:picChg chg="add mod">
          <ac:chgData name="Miss E Biles" userId="00025d41-853e-405a-9512-e4fec84cc6d4" providerId="ADAL" clId="{AC799827-9EFE-418B-9000-533E482C72C8}" dt="2026-09-03T15:28:52.096" v="22" actId="1076"/>
          <ac:picMkLst>
            <pc:docMk/>
            <pc:sldMk cId="169148314" sldId="258"/>
            <ac:picMk id="8" creationId="{D8AA9A8E-67FB-40AB-AE92-2B8C68AB796A}"/>
          </ac:picMkLst>
        </pc:picChg>
      </pc:sldChg>
      <pc:sldChg chg="modSp mod">
        <pc:chgData name="Miss E Biles" userId="00025d41-853e-405a-9512-e4fec84cc6d4" providerId="ADAL" clId="{AC799827-9EFE-418B-9000-533E482C72C8}" dt="2026-09-03T15:29:35.195" v="57" actId="20577"/>
        <pc:sldMkLst>
          <pc:docMk/>
          <pc:sldMk cId="346226056" sldId="260"/>
        </pc:sldMkLst>
        <pc:graphicFrameChg chg="mod modGraphic">
          <ac:chgData name="Miss E Biles" userId="00025d41-853e-405a-9512-e4fec84cc6d4" providerId="ADAL" clId="{AC799827-9EFE-418B-9000-533E482C72C8}" dt="2026-09-03T15:29:35.195" v="57" actId="20577"/>
          <ac:graphicFrameMkLst>
            <pc:docMk/>
            <pc:sldMk cId="346226056" sldId="260"/>
            <ac:graphicFrameMk id="4" creationId="{77C549B9-DA5C-6940-A35D-A5C7EA2F9E54}"/>
          </ac:graphicFrameMkLst>
        </pc:graphicFrameChg>
      </pc:sldChg>
      <pc:sldChg chg="modSp mod">
        <pc:chgData name="Miss E Biles" userId="00025d41-853e-405a-9512-e4fec84cc6d4" providerId="ADAL" clId="{AC799827-9EFE-418B-9000-533E482C72C8}" dt="2026-09-03T15:33:10.806" v="159" actId="20577"/>
        <pc:sldMkLst>
          <pc:docMk/>
          <pc:sldMk cId="112925166" sldId="267"/>
        </pc:sldMkLst>
        <pc:spChg chg="mod">
          <ac:chgData name="Miss E Biles" userId="00025d41-853e-405a-9512-e4fec84cc6d4" providerId="ADAL" clId="{AC799827-9EFE-418B-9000-533E482C72C8}" dt="2026-09-03T15:33:10.806" v="159" actId="20577"/>
          <ac:spMkLst>
            <pc:docMk/>
            <pc:sldMk cId="112925166" sldId="267"/>
            <ac:spMk id="3" creationId="{F35A0B80-8AAF-814C-A1E9-A3306BE49380}"/>
          </ac:spMkLst>
        </pc:spChg>
      </pc:sldChg>
      <pc:sldChg chg="addSp delSp modSp mod">
        <pc:chgData name="Miss E Biles" userId="00025d41-853e-405a-9512-e4fec84cc6d4" providerId="ADAL" clId="{AC799827-9EFE-418B-9000-533E482C72C8}" dt="2026-09-07T07:06:30.537" v="172" actId="14100"/>
        <pc:sldMkLst>
          <pc:docMk/>
          <pc:sldMk cId="2143576705" sldId="289"/>
        </pc:sldMkLst>
        <pc:spChg chg="mod">
          <ac:chgData name="Miss E Biles" userId="00025d41-853e-405a-9512-e4fec84cc6d4" providerId="ADAL" clId="{AC799827-9EFE-418B-9000-533E482C72C8}" dt="2026-09-03T15:31:54.131" v="107" actId="14100"/>
          <ac:spMkLst>
            <pc:docMk/>
            <pc:sldMk cId="2143576705" sldId="289"/>
            <ac:spMk id="2" creationId="{EA58308C-D094-6A9C-8B58-CC24FD099C39}"/>
          </ac:spMkLst>
        </pc:spChg>
        <pc:spChg chg="add mod">
          <ac:chgData name="Miss E Biles" userId="00025d41-853e-405a-9512-e4fec84cc6d4" providerId="ADAL" clId="{AC799827-9EFE-418B-9000-533E482C72C8}" dt="2026-09-07T07:06:27.872" v="171" actId="14100"/>
          <ac:spMkLst>
            <pc:docMk/>
            <pc:sldMk cId="2143576705" sldId="289"/>
            <ac:spMk id="7" creationId="{1EEE6C2B-6DAE-4871-9B76-9F885D0AA21E}"/>
          </ac:spMkLst>
        </pc:spChg>
        <pc:spChg chg="add mod">
          <ac:chgData name="Miss E Biles" userId="00025d41-853e-405a-9512-e4fec84cc6d4" providerId="ADAL" clId="{AC799827-9EFE-418B-9000-533E482C72C8}" dt="2026-09-07T07:06:30.537" v="172" actId="14100"/>
          <ac:spMkLst>
            <pc:docMk/>
            <pc:sldMk cId="2143576705" sldId="289"/>
            <ac:spMk id="9" creationId="{165D5235-4040-E45F-FDFA-0054DBC98C35}"/>
          </ac:spMkLst>
        </pc:spChg>
      </pc:sldChg>
      <pc:sldChg chg="add setBg">
        <pc:chgData name="Miss E Biles" userId="00025d41-853e-405a-9512-e4fec84cc6d4" providerId="ADAL" clId="{AC799827-9EFE-418B-9000-533E482C72C8}" dt="2026-09-07T07:04:58.209" v="161"/>
        <pc:sldMkLst>
          <pc:docMk/>
          <pc:sldMk cId="0"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D9314-5CE8-428F-BE45-270601675DF1}"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CB6D81-1476-49C0-9D41-F89FE931A118}" type="slidenum">
              <a:rPr lang="en-GB" smtClean="0"/>
              <a:t>‹#›</a:t>
            </a:fld>
            <a:endParaRPr lang="en-GB"/>
          </a:p>
        </p:txBody>
      </p:sp>
    </p:spTree>
    <p:extLst>
      <p:ext uri="{BB962C8B-B14F-4D97-AF65-F5344CB8AC3E}">
        <p14:creationId xmlns:p14="http://schemas.microsoft.com/office/powerpoint/2010/main" val="979352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652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26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205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GB"/>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GB"/>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9/9/2026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2190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5663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2360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931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4"/>
        <p:cNvGrpSpPr/>
        <p:nvPr/>
      </p:nvGrpSpPr>
      <p:grpSpPr>
        <a:xfrm>
          <a:off x="0" y="0"/>
          <a:ext cx="0" cy="0"/>
          <a:chOff x="0" y="0"/>
          <a:chExt cx="0" cy="0"/>
        </a:xfrm>
      </p:grpSpPr>
      <p:sp>
        <p:nvSpPr>
          <p:cNvPr id="15" name="Google Shape;15;p2"/>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 name="Google Shape;16;p2"/>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135880" y="1267730"/>
            <a:ext cx="1920240" cy="7315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a:off x="5250180" y="1267730"/>
            <a:ext cx="1691640" cy="615934"/>
            <a:chOff x="5250180" y="1267730"/>
            <a:chExt cx="1691640" cy="615934"/>
          </a:xfrm>
        </p:grpSpPr>
        <p:cxnSp>
          <p:nvCxnSpPr>
            <p:cNvPr id="20" name="Google Shape;20;p2"/>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1" name="Google Shape;21;p2"/>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2" name="Google Shape;22;p2"/>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23" name="Google Shape;23;p2"/>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Arial"/>
              <a:buNone/>
              <a:defRPr sz="6800" b="0" cap="none">
                <a:solidFill>
                  <a:srgbClr val="26262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0"/>
              </a:spcBef>
              <a:spcAft>
                <a:spcPts val="0"/>
              </a:spcAft>
              <a:buSzPts val="1800"/>
              <a:buNone/>
              <a:defRPr sz="1800">
                <a:solidFill>
                  <a:srgbClr val="0C0C0C"/>
                </a:solidFill>
              </a:defRPr>
            </a:lvl1pPr>
            <a:lvl2pPr lvl="1" algn="ctr">
              <a:lnSpc>
                <a:spcPct val="120000"/>
              </a:lnSpc>
              <a:spcBef>
                <a:spcPts val="500"/>
              </a:spcBef>
              <a:spcAft>
                <a:spcPts val="0"/>
              </a:spcAft>
              <a:buSzPts val="1600"/>
              <a:buNone/>
              <a:defRPr sz="1600"/>
            </a:lvl2pPr>
            <a:lvl3pPr lvl="2" algn="ctr">
              <a:lnSpc>
                <a:spcPct val="120000"/>
              </a:lnSpc>
              <a:spcBef>
                <a:spcPts val="500"/>
              </a:spcBef>
              <a:spcAft>
                <a:spcPts val="0"/>
              </a:spcAft>
              <a:buSzPts val="1600"/>
              <a:buNone/>
              <a:defRPr sz="16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5" name="Google Shape;25;p2"/>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b="0" i="0" u="none" strike="noStrike" cap="none">
                <a:solidFill>
                  <a:srgbClr val="262626"/>
                </a:solidFill>
                <a:latin typeface="Arial"/>
                <a:ea typeface="Arial"/>
                <a:cs typeface="Arial"/>
                <a:sym typeface="Arial"/>
              </a:defRPr>
            </a:lvl1pPr>
            <a:lvl2pPr marL="0" lvl="1" indent="0" algn="r">
              <a:spcBef>
                <a:spcPts val="0"/>
              </a:spcBef>
              <a:buNone/>
              <a:defRPr sz="800" b="0" i="0" u="none" strike="noStrike" cap="none">
                <a:solidFill>
                  <a:srgbClr val="262626"/>
                </a:solidFill>
                <a:latin typeface="Arial"/>
                <a:ea typeface="Arial"/>
                <a:cs typeface="Arial"/>
                <a:sym typeface="Arial"/>
              </a:defRPr>
            </a:lvl2pPr>
            <a:lvl3pPr marL="0" lvl="2" indent="0" algn="r">
              <a:spcBef>
                <a:spcPts val="0"/>
              </a:spcBef>
              <a:buNone/>
              <a:defRPr sz="800" b="0" i="0" u="none" strike="noStrike" cap="none">
                <a:solidFill>
                  <a:srgbClr val="262626"/>
                </a:solidFill>
                <a:latin typeface="Arial"/>
                <a:ea typeface="Arial"/>
                <a:cs typeface="Arial"/>
                <a:sym typeface="Arial"/>
              </a:defRPr>
            </a:lvl3pPr>
            <a:lvl4pPr marL="0" lvl="3" indent="0" algn="r">
              <a:spcBef>
                <a:spcPts val="0"/>
              </a:spcBef>
              <a:buNone/>
              <a:defRPr sz="800" b="0" i="0" u="none" strike="noStrike" cap="none">
                <a:solidFill>
                  <a:srgbClr val="262626"/>
                </a:solidFill>
                <a:latin typeface="Arial"/>
                <a:ea typeface="Arial"/>
                <a:cs typeface="Arial"/>
                <a:sym typeface="Arial"/>
              </a:defRPr>
            </a:lvl4pPr>
            <a:lvl5pPr marL="0" lvl="4" indent="0" algn="r">
              <a:spcBef>
                <a:spcPts val="0"/>
              </a:spcBef>
              <a:buNone/>
              <a:defRPr sz="800" b="0" i="0" u="none" strike="noStrike" cap="none">
                <a:solidFill>
                  <a:srgbClr val="262626"/>
                </a:solidFill>
                <a:latin typeface="Arial"/>
                <a:ea typeface="Arial"/>
                <a:cs typeface="Arial"/>
                <a:sym typeface="Arial"/>
              </a:defRPr>
            </a:lvl5pPr>
            <a:lvl6pPr marL="0" lvl="5" indent="0" algn="r">
              <a:spcBef>
                <a:spcPts val="0"/>
              </a:spcBef>
              <a:buNone/>
              <a:defRPr sz="800" b="0" i="0" u="none" strike="noStrike" cap="none">
                <a:solidFill>
                  <a:srgbClr val="262626"/>
                </a:solidFill>
                <a:latin typeface="Arial"/>
                <a:ea typeface="Arial"/>
                <a:cs typeface="Arial"/>
                <a:sym typeface="Arial"/>
              </a:defRPr>
            </a:lvl6pPr>
            <a:lvl7pPr marL="0" lvl="6" indent="0" algn="r">
              <a:spcBef>
                <a:spcPts val="0"/>
              </a:spcBef>
              <a:buNone/>
              <a:defRPr sz="800" b="0" i="0" u="none" strike="noStrike" cap="none">
                <a:solidFill>
                  <a:srgbClr val="262626"/>
                </a:solidFill>
                <a:latin typeface="Arial"/>
                <a:ea typeface="Arial"/>
                <a:cs typeface="Arial"/>
                <a:sym typeface="Arial"/>
              </a:defRPr>
            </a:lvl7pPr>
            <a:lvl8pPr marL="0" lvl="7" indent="0" algn="r">
              <a:spcBef>
                <a:spcPts val="0"/>
              </a:spcBef>
              <a:buNone/>
              <a:defRPr sz="800" b="0" i="0" u="none" strike="noStrike" cap="none">
                <a:solidFill>
                  <a:srgbClr val="262626"/>
                </a:solidFill>
                <a:latin typeface="Arial"/>
                <a:ea typeface="Arial"/>
                <a:cs typeface="Arial"/>
                <a:sym typeface="Arial"/>
              </a:defRPr>
            </a:lvl8pPr>
            <a:lvl9pPr marL="0" lvl="8" indent="0" algn="r">
              <a:spcBef>
                <a:spcPts val="0"/>
              </a:spcBef>
              <a:buNone/>
              <a:defRPr sz="800" b="0" i="0" u="none" strike="noStrike" cap="none">
                <a:solidFill>
                  <a:srgbClr val="262626"/>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378355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910248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36" name="Google Shape;36;p4"/>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357146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39"/>
        <p:cNvGrpSpPr/>
        <p:nvPr/>
      </p:nvGrpSpPr>
      <p:grpSpPr>
        <a:xfrm>
          <a:off x="0" y="0"/>
          <a:ext cx="0" cy="0"/>
          <a:chOff x="0" y="0"/>
          <a:chExt cx="0" cy="0"/>
        </a:xfrm>
      </p:grpSpPr>
      <p:sp>
        <p:nvSpPr>
          <p:cNvPr id="40" name="Google Shape;40;p5"/>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 name="Google Shape;41;p5"/>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5135880" y="1267730"/>
            <a:ext cx="1920240" cy="73152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txBox="1">
            <a:spLocks noGrp="1"/>
          </p:cNvSpPr>
          <p:nvPr>
            <p:ph type="title"/>
          </p:nvPr>
        </p:nvSpPr>
        <p:spPr>
          <a:xfrm>
            <a:off x="1629156" y="2275165"/>
            <a:ext cx="8933688" cy="2406895"/>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Arial"/>
              <a:buNone/>
              <a:defRPr sz="6800" cap="none">
                <a:solidFill>
                  <a:srgbClr val="26262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45" name="Google Shape;45;p5"/>
          <p:cNvGrpSpPr/>
          <p:nvPr/>
        </p:nvGrpSpPr>
        <p:grpSpPr>
          <a:xfrm>
            <a:off x="5250180" y="1267730"/>
            <a:ext cx="1691640" cy="615934"/>
            <a:chOff x="5250180" y="1267730"/>
            <a:chExt cx="1691640" cy="615934"/>
          </a:xfrm>
        </p:grpSpPr>
        <p:cxnSp>
          <p:nvCxnSpPr>
            <p:cNvPr id="46" name="Google Shape;46;p5"/>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47" name="Google Shape;47;p5"/>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48" name="Google Shape;48;p5"/>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49" name="Google Shape;49;p5"/>
          <p:cNvSpPr txBox="1">
            <a:spLocks noGrp="1"/>
          </p:cNvSpPr>
          <p:nvPr>
            <p:ph type="body" idx="1"/>
          </p:nvPr>
        </p:nvSpPr>
        <p:spPr>
          <a:xfrm>
            <a:off x="1629156" y="4682062"/>
            <a:ext cx="8939784"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900"/>
              </a:spcBef>
              <a:spcAft>
                <a:spcPts val="0"/>
              </a:spcAft>
              <a:buSzPts val="1800"/>
              <a:buNone/>
              <a:defRPr sz="1800">
                <a:solidFill>
                  <a:srgbClr val="0C0C0C"/>
                </a:solidFill>
              </a:defRPr>
            </a:lvl1pPr>
            <a:lvl2pPr marL="914400" lvl="1" indent="-228600" algn="l">
              <a:lnSpc>
                <a:spcPct val="120000"/>
              </a:lnSpc>
              <a:spcBef>
                <a:spcPts val="500"/>
              </a:spcBef>
              <a:spcAft>
                <a:spcPts val="0"/>
              </a:spcAft>
              <a:buSzPts val="1600"/>
              <a:buNone/>
              <a:defRPr sz="1600">
                <a:solidFill>
                  <a:srgbClr val="888888"/>
                </a:solidFill>
              </a:defRPr>
            </a:lvl2pPr>
            <a:lvl3pPr marL="1371600" lvl="2" indent="-228600" algn="l">
              <a:lnSpc>
                <a:spcPct val="120000"/>
              </a:lnSpc>
              <a:spcBef>
                <a:spcPts val="500"/>
              </a:spcBef>
              <a:spcAft>
                <a:spcPts val="0"/>
              </a:spcAft>
              <a:buSzPts val="1600"/>
              <a:buNone/>
              <a:defRPr sz="1600">
                <a:solidFill>
                  <a:srgbClr val="888888"/>
                </a:solidFill>
              </a:defRPr>
            </a:lvl3pPr>
            <a:lvl4pPr marL="1828800" lvl="3" indent="-228600" algn="l">
              <a:lnSpc>
                <a:spcPct val="120000"/>
              </a:lnSpc>
              <a:spcBef>
                <a:spcPts val="500"/>
              </a:spcBef>
              <a:spcAft>
                <a:spcPts val="0"/>
              </a:spcAft>
              <a:buSzPts val="1400"/>
              <a:buNone/>
              <a:defRPr sz="1400">
                <a:solidFill>
                  <a:srgbClr val="888888"/>
                </a:solidFill>
              </a:defRPr>
            </a:lvl4pPr>
            <a:lvl5pPr marL="2286000" lvl="4" indent="-228600" algn="l">
              <a:lnSpc>
                <a:spcPct val="12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50" name="Google Shape;50;p5"/>
          <p:cNvSpPr txBox="1">
            <a:spLocks noGrp="1"/>
          </p:cNvSpPr>
          <p:nvPr>
            <p:ph type="dt" idx="10"/>
          </p:nvPr>
        </p:nvSpPr>
        <p:spPr>
          <a:xfrm>
            <a:off x="5318760" y="1344502"/>
            <a:ext cx="1554480" cy="498781"/>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
          <p:cNvSpPr txBox="1">
            <a:spLocks noGrp="1"/>
          </p:cNvSpPr>
          <p:nvPr>
            <p:ph type="ftr" idx="11"/>
          </p:nvPr>
        </p:nvSpPr>
        <p:spPr>
          <a:xfrm>
            <a:off x="1629157" y="5177408"/>
            <a:ext cx="566013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sldNum" idx="12"/>
          </p:nvPr>
        </p:nvSpPr>
        <p:spPr>
          <a:xfrm>
            <a:off x="8604504" y="5177408"/>
            <a:ext cx="1958339"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a:solidFill>
                  <a:srgbClr val="262626"/>
                </a:solidFill>
                <a:latin typeface="Arial"/>
                <a:ea typeface="Arial"/>
                <a:cs typeface="Arial"/>
                <a:sym typeface="Arial"/>
              </a:defRPr>
            </a:lvl1pPr>
            <a:lvl2pPr marL="0" lvl="1" indent="0" algn="r">
              <a:spcBef>
                <a:spcPts val="0"/>
              </a:spcBef>
              <a:buNone/>
              <a:defRPr sz="800">
                <a:solidFill>
                  <a:srgbClr val="262626"/>
                </a:solidFill>
                <a:latin typeface="Arial"/>
                <a:ea typeface="Arial"/>
                <a:cs typeface="Arial"/>
                <a:sym typeface="Arial"/>
              </a:defRPr>
            </a:lvl2pPr>
            <a:lvl3pPr marL="0" lvl="2" indent="0" algn="r">
              <a:spcBef>
                <a:spcPts val="0"/>
              </a:spcBef>
              <a:buNone/>
              <a:defRPr sz="800">
                <a:solidFill>
                  <a:srgbClr val="262626"/>
                </a:solidFill>
                <a:latin typeface="Arial"/>
                <a:ea typeface="Arial"/>
                <a:cs typeface="Arial"/>
                <a:sym typeface="Arial"/>
              </a:defRPr>
            </a:lvl3pPr>
            <a:lvl4pPr marL="0" lvl="3" indent="0" algn="r">
              <a:spcBef>
                <a:spcPts val="0"/>
              </a:spcBef>
              <a:buNone/>
              <a:defRPr sz="800">
                <a:solidFill>
                  <a:srgbClr val="262626"/>
                </a:solidFill>
                <a:latin typeface="Arial"/>
                <a:ea typeface="Arial"/>
                <a:cs typeface="Arial"/>
                <a:sym typeface="Arial"/>
              </a:defRPr>
            </a:lvl4pPr>
            <a:lvl5pPr marL="0" lvl="4" indent="0" algn="r">
              <a:spcBef>
                <a:spcPts val="0"/>
              </a:spcBef>
              <a:buNone/>
              <a:defRPr sz="800">
                <a:solidFill>
                  <a:srgbClr val="262626"/>
                </a:solidFill>
                <a:latin typeface="Arial"/>
                <a:ea typeface="Arial"/>
                <a:cs typeface="Arial"/>
                <a:sym typeface="Arial"/>
              </a:defRPr>
            </a:lvl5pPr>
            <a:lvl6pPr marL="0" lvl="5" indent="0" algn="r">
              <a:spcBef>
                <a:spcPts val="0"/>
              </a:spcBef>
              <a:buNone/>
              <a:defRPr sz="800">
                <a:solidFill>
                  <a:srgbClr val="262626"/>
                </a:solidFill>
                <a:latin typeface="Arial"/>
                <a:ea typeface="Arial"/>
                <a:cs typeface="Arial"/>
                <a:sym typeface="Arial"/>
              </a:defRPr>
            </a:lvl6pPr>
            <a:lvl7pPr marL="0" lvl="6" indent="0" algn="r">
              <a:spcBef>
                <a:spcPts val="0"/>
              </a:spcBef>
              <a:buNone/>
              <a:defRPr sz="800">
                <a:solidFill>
                  <a:srgbClr val="262626"/>
                </a:solidFill>
                <a:latin typeface="Arial"/>
                <a:ea typeface="Arial"/>
                <a:cs typeface="Arial"/>
                <a:sym typeface="Arial"/>
              </a:defRPr>
            </a:lvl7pPr>
            <a:lvl8pPr marL="0" lvl="7" indent="0" algn="r">
              <a:spcBef>
                <a:spcPts val="0"/>
              </a:spcBef>
              <a:buNone/>
              <a:defRPr sz="800">
                <a:solidFill>
                  <a:srgbClr val="262626"/>
                </a:solidFill>
                <a:latin typeface="Arial"/>
                <a:ea typeface="Arial"/>
                <a:cs typeface="Arial"/>
                <a:sym typeface="Arial"/>
              </a:defRPr>
            </a:lvl8pPr>
            <a:lvl9pPr marL="0" lvl="8" indent="0" algn="r">
              <a:spcBef>
                <a:spcPts val="0"/>
              </a:spcBef>
              <a:buNone/>
              <a:defRPr sz="800">
                <a:solidFill>
                  <a:srgbClr val="262626"/>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608464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6"/>
          <p:cNvSpPr txBox="1">
            <a:spLocks noGrp="1"/>
          </p:cNvSpPr>
          <p:nvPr>
            <p:ph type="body" idx="1"/>
          </p:nvPr>
        </p:nvSpPr>
        <p:spPr>
          <a:xfrm>
            <a:off x="106680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6" name="Google Shape;56;p6"/>
          <p:cNvSpPr txBox="1">
            <a:spLocks noGrp="1"/>
          </p:cNvSpPr>
          <p:nvPr>
            <p:ph type="body" idx="2"/>
          </p:nvPr>
        </p:nvSpPr>
        <p:spPr>
          <a:xfrm>
            <a:off x="646176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7" name="Google Shape;57;p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8108858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0"/>
        <p:cNvGrpSpPr/>
        <p:nvPr/>
      </p:nvGrpSpPr>
      <p:grpSpPr>
        <a:xfrm>
          <a:off x="0" y="0"/>
          <a:ext cx="0" cy="0"/>
          <a:chOff x="0" y="0"/>
          <a:chExt cx="0" cy="0"/>
        </a:xfrm>
      </p:grpSpPr>
      <p:sp>
        <p:nvSpPr>
          <p:cNvPr id="61" name="Google Shape;61;p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7"/>
          <p:cNvSpPr txBox="1">
            <a:spLocks noGrp="1"/>
          </p:cNvSpPr>
          <p:nvPr>
            <p:ph type="body" idx="1"/>
          </p:nvPr>
        </p:nvSpPr>
        <p:spPr>
          <a:xfrm>
            <a:off x="1069848"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20000"/>
              </a:lnSpc>
              <a:spcBef>
                <a:spcPts val="0"/>
              </a:spcBef>
              <a:spcAft>
                <a:spcPts val="0"/>
              </a:spcAft>
              <a:buSzPts val="1900"/>
              <a:buNone/>
              <a:defRPr sz="1900" b="1" i="0">
                <a:solidFill>
                  <a:schemeClr val="dk1"/>
                </a:solidFill>
                <a:latin typeface="Arial"/>
                <a:ea typeface="Arial"/>
                <a:cs typeface="Arial"/>
                <a:sym typeface="Arial"/>
              </a:defRPr>
            </a:lvl1pPr>
            <a:lvl2pPr marL="914400" lvl="1" indent="-228600" algn="l">
              <a:lnSpc>
                <a:spcPct val="120000"/>
              </a:lnSpc>
              <a:spcBef>
                <a:spcPts val="500"/>
              </a:spcBef>
              <a:spcAft>
                <a:spcPts val="0"/>
              </a:spcAft>
              <a:buSzPts val="1800"/>
              <a:buNone/>
              <a:defRPr sz="18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63" name="Google Shape;63;p7"/>
          <p:cNvSpPr txBox="1">
            <a:spLocks noGrp="1"/>
          </p:cNvSpPr>
          <p:nvPr>
            <p:ph type="body" idx="2"/>
          </p:nvPr>
        </p:nvSpPr>
        <p:spPr>
          <a:xfrm>
            <a:off x="1069848" y="2792472"/>
            <a:ext cx="4663440" cy="316382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4" name="Google Shape;64;p7"/>
          <p:cNvSpPr txBox="1">
            <a:spLocks noGrp="1"/>
          </p:cNvSpPr>
          <p:nvPr>
            <p:ph type="body" idx="3"/>
          </p:nvPr>
        </p:nvSpPr>
        <p:spPr>
          <a:xfrm>
            <a:off x="6458712"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20000"/>
              </a:lnSpc>
              <a:spcBef>
                <a:spcPts val="0"/>
              </a:spcBef>
              <a:spcAft>
                <a:spcPts val="0"/>
              </a:spcAft>
              <a:buSzPts val="1900"/>
              <a:buNone/>
              <a:defRPr sz="1900" b="1">
                <a:solidFill>
                  <a:schemeClr val="dk1"/>
                </a:solidFill>
              </a:defRPr>
            </a:lvl1pPr>
            <a:lvl2pPr marL="914400" lvl="1" indent="-228600" algn="l">
              <a:lnSpc>
                <a:spcPct val="120000"/>
              </a:lnSpc>
              <a:spcBef>
                <a:spcPts val="500"/>
              </a:spcBef>
              <a:spcAft>
                <a:spcPts val="0"/>
              </a:spcAft>
              <a:buSzPts val="1800"/>
              <a:buNone/>
              <a:defRPr sz="18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65" name="Google Shape;65;p7"/>
          <p:cNvSpPr txBox="1">
            <a:spLocks noGrp="1"/>
          </p:cNvSpPr>
          <p:nvPr>
            <p:ph type="body" idx="4"/>
          </p:nvPr>
        </p:nvSpPr>
        <p:spPr>
          <a:xfrm>
            <a:off x="6458712" y="2792471"/>
            <a:ext cx="4663440" cy="316450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6" name="Google Shape;66;p7"/>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35057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8"/>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25299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3524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73"/>
        <p:cNvGrpSpPr/>
        <p:nvPr/>
      </p:nvGrpSpPr>
      <p:grpSpPr>
        <a:xfrm>
          <a:off x="0" y="0"/>
          <a:ext cx="0" cy="0"/>
          <a:chOff x="0" y="0"/>
          <a:chExt cx="0" cy="0"/>
        </a:xfrm>
      </p:grpSpPr>
      <p:sp>
        <p:nvSpPr>
          <p:cNvPr id="74" name="Google Shape;74;p9"/>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txBox="1">
            <a:spLocks noGrp="1"/>
          </p:cNvSpPr>
          <p:nvPr>
            <p:ph type="title"/>
          </p:nvPr>
        </p:nvSpPr>
        <p:spPr>
          <a:xfrm>
            <a:off x="8458200" y="607392"/>
            <a:ext cx="3161963" cy="16459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Arial"/>
              <a:buNone/>
              <a:defRPr sz="3200" b="0" cap="none">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9"/>
          <p:cNvSpPr txBox="1">
            <a:spLocks noGrp="1"/>
          </p:cNvSpPr>
          <p:nvPr>
            <p:ph type="body" idx="1"/>
          </p:nvPr>
        </p:nvSpPr>
        <p:spPr>
          <a:xfrm>
            <a:off x="685800" y="609600"/>
            <a:ext cx="6858000" cy="5334000"/>
          </a:xfrm>
          <a:prstGeom prst="rect">
            <a:avLst/>
          </a:prstGeom>
          <a:noFill/>
          <a:ln>
            <a:noFill/>
          </a:ln>
        </p:spPr>
        <p:txBody>
          <a:bodyPr spcFirstLastPara="1" wrap="square" lIns="91425" tIns="45700" rIns="91425" bIns="45700" anchor="t" anchorCtr="0">
            <a:normAutofit/>
          </a:bodyPr>
          <a:lstStyle>
            <a:lvl1pPr marL="457200" lvl="0" indent="-349250" algn="l">
              <a:lnSpc>
                <a:spcPct val="120000"/>
              </a:lnSpc>
              <a:spcBef>
                <a:spcPts val="900"/>
              </a:spcBef>
              <a:spcAft>
                <a:spcPts val="0"/>
              </a:spcAft>
              <a:buSzPts val="1900"/>
              <a:buChar char="◦"/>
              <a:defRPr sz="19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78" name="Google Shape;78;p9"/>
          <p:cNvSpPr txBox="1">
            <a:spLocks noGrp="1"/>
          </p:cNvSpPr>
          <p:nvPr>
            <p:ph type="body" idx="2"/>
          </p:nvPr>
        </p:nvSpPr>
        <p:spPr>
          <a:xfrm>
            <a:off x="8458200" y="2336800"/>
            <a:ext cx="3161963" cy="36068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79" name="Google Shape;79;p9"/>
          <p:cNvSpPr txBox="1">
            <a:spLocks noGrp="1"/>
          </p:cNvSpPr>
          <p:nvPr>
            <p:ph type="dt" idx="10"/>
          </p:nvPr>
        </p:nvSpPr>
        <p:spPr>
          <a:xfrm>
            <a:off x="5588000" y="6035040"/>
            <a:ext cx="1955800"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ftr" idx="11"/>
          </p:nvPr>
        </p:nvSpPr>
        <p:spPr>
          <a:xfrm>
            <a:off x="685801" y="6035040"/>
            <a:ext cx="45847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sldNum" idx="12"/>
          </p:nvPr>
        </p:nvSpPr>
        <p:spPr>
          <a:xfrm>
            <a:off x="10396728" y="6035040"/>
            <a:ext cx="1223435"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a:solidFill>
                  <a:srgbClr val="262626"/>
                </a:solidFill>
                <a:latin typeface="Arial"/>
                <a:ea typeface="Arial"/>
                <a:cs typeface="Arial"/>
                <a:sym typeface="Arial"/>
              </a:defRPr>
            </a:lvl1pPr>
            <a:lvl2pPr marL="0" lvl="1" indent="0" algn="r">
              <a:spcBef>
                <a:spcPts val="0"/>
              </a:spcBef>
              <a:buNone/>
              <a:defRPr sz="800">
                <a:solidFill>
                  <a:srgbClr val="262626"/>
                </a:solidFill>
                <a:latin typeface="Arial"/>
                <a:ea typeface="Arial"/>
                <a:cs typeface="Arial"/>
                <a:sym typeface="Arial"/>
              </a:defRPr>
            </a:lvl2pPr>
            <a:lvl3pPr marL="0" lvl="2" indent="0" algn="r">
              <a:spcBef>
                <a:spcPts val="0"/>
              </a:spcBef>
              <a:buNone/>
              <a:defRPr sz="800">
                <a:solidFill>
                  <a:srgbClr val="262626"/>
                </a:solidFill>
                <a:latin typeface="Arial"/>
                <a:ea typeface="Arial"/>
                <a:cs typeface="Arial"/>
                <a:sym typeface="Arial"/>
              </a:defRPr>
            </a:lvl3pPr>
            <a:lvl4pPr marL="0" lvl="3" indent="0" algn="r">
              <a:spcBef>
                <a:spcPts val="0"/>
              </a:spcBef>
              <a:buNone/>
              <a:defRPr sz="800">
                <a:solidFill>
                  <a:srgbClr val="262626"/>
                </a:solidFill>
                <a:latin typeface="Arial"/>
                <a:ea typeface="Arial"/>
                <a:cs typeface="Arial"/>
                <a:sym typeface="Arial"/>
              </a:defRPr>
            </a:lvl4pPr>
            <a:lvl5pPr marL="0" lvl="4" indent="0" algn="r">
              <a:spcBef>
                <a:spcPts val="0"/>
              </a:spcBef>
              <a:buNone/>
              <a:defRPr sz="800">
                <a:solidFill>
                  <a:srgbClr val="262626"/>
                </a:solidFill>
                <a:latin typeface="Arial"/>
                <a:ea typeface="Arial"/>
                <a:cs typeface="Arial"/>
                <a:sym typeface="Arial"/>
              </a:defRPr>
            </a:lvl5pPr>
            <a:lvl6pPr marL="0" lvl="5" indent="0" algn="r">
              <a:spcBef>
                <a:spcPts val="0"/>
              </a:spcBef>
              <a:buNone/>
              <a:defRPr sz="800">
                <a:solidFill>
                  <a:srgbClr val="262626"/>
                </a:solidFill>
                <a:latin typeface="Arial"/>
                <a:ea typeface="Arial"/>
                <a:cs typeface="Arial"/>
                <a:sym typeface="Arial"/>
              </a:defRPr>
            </a:lvl6pPr>
            <a:lvl7pPr marL="0" lvl="6" indent="0" algn="r">
              <a:spcBef>
                <a:spcPts val="0"/>
              </a:spcBef>
              <a:buNone/>
              <a:defRPr sz="800">
                <a:solidFill>
                  <a:srgbClr val="262626"/>
                </a:solidFill>
                <a:latin typeface="Arial"/>
                <a:ea typeface="Arial"/>
                <a:cs typeface="Arial"/>
                <a:sym typeface="Arial"/>
              </a:defRPr>
            </a:lvl7pPr>
            <a:lvl8pPr marL="0" lvl="7" indent="0" algn="r">
              <a:spcBef>
                <a:spcPts val="0"/>
              </a:spcBef>
              <a:buNone/>
              <a:defRPr sz="800">
                <a:solidFill>
                  <a:srgbClr val="262626"/>
                </a:solidFill>
                <a:latin typeface="Arial"/>
                <a:ea typeface="Arial"/>
                <a:cs typeface="Arial"/>
                <a:sym typeface="Arial"/>
              </a:defRPr>
            </a:lvl8pPr>
            <a:lvl9pPr marL="0" lvl="8" indent="0" algn="r">
              <a:spcBef>
                <a:spcPts val="0"/>
              </a:spcBef>
              <a:buNone/>
              <a:defRPr sz="800">
                <a:solidFill>
                  <a:srgbClr val="262626"/>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171557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82"/>
        <p:cNvGrpSpPr/>
        <p:nvPr/>
      </p:nvGrpSpPr>
      <p:grpSpPr>
        <a:xfrm>
          <a:off x="0" y="0"/>
          <a:ext cx="0" cy="0"/>
          <a:chOff x="0" y="0"/>
          <a:chExt cx="0" cy="0"/>
        </a:xfrm>
      </p:grpSpPr>
      <p:sp>
        <p:nvSpPr>
          <p:cNvPr id="83" name="Google Shape;83;p10"/>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
          <p:cNvSpPr>
            <a:spLocks noGrp="1"/>
          </p:cNvSpPr>
          <p:nvPr>
            <p:ph type="pic" idx="2"/>
          </p:nvPr>
        </p:nvSpPr>
        <p:spPr>
          <a:xfrm>
            <a:off x="228599" y="237744"/>
            <a:ext cx="7696201" cy="6382512"/>
          </a:xfrm>
          <a:prstGeom prst="rect">
            <a:avLst/>
          </a:prstGeom>
          <a:solidFill>
            <a:srgbClr val="BFCBCB"/>
          </a:solidFill>
          <a:ln>
            <a:noFill/>
          </a:ln>
        </p:spPr>
      </p:sp>
      <p:sp>
        <p:nvSpPr>
          <p:cNvPr id="85" name="Google Shape;85;p10"/>
          <p:cNvSpPr txBox="1">
            <a:spLocks noGrp="1"/>
          </p:cNvSpPr>
          <p:nvPr>
            <p:ph type="dt" idx="10"/>
          </p:nvPr>
        </p:nvSpPr>
        <p:spPr>
          <a:xfrm>
            <a:off x="5662337" y="6035040"/>
            <a:ext cx="2071963"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b="1">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
          <p:cNvSpPr txBox="1">
            <a:spLocks noGrp="1"/>
          </p:cNvSpPr>
          <p:nvPr>
            <p:ph type="ftr" idx="11"/>
          </p:nvPr>
        </p:nvSpPr>
        <p:spPr>
          <a:xfrm>
            <a:off x="612648" y="6035040"/>
            <a:ext cx="4588002"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b="1">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sldNum" idx="12"/>
          </p:nvPr>
        </p:nvSpPr>
        <p:spPr>
          <a:xfrm>
            <a:off x="10396728" y="6035040"/>
            <a:ext cx="1225296"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88" name="Google Shape;88;p10"/>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3200"/>
              <a:buFont typeface="Arial"/>
              <a:buNone/>
              <a:defRPr sz="3200" b="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0"/>
          <p:cNvSpPr txBox="1">
            <a:spLocks noGrp="1"/>
          </p:cNvSpPr>
          <p:nvPr>
            <p:ph type="body" idx="1"/>
          </p:nvPr>
        </p:nvSpPr>
        <p:spPr>
          <a:xfrm>
            <a:off x="8477250" y="2386584"/>
            <a:ext cx="3144774" cy="3511296"/>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Tree>
    <p:extLst>
      <p:ext uri="{BB962C8B-B14F-4D97-AF65-F5344CB8AC3E}">
        <p14:creationId xmlns:p14="http://schemas.microsoft.com/office/powerpoint/2010/main" val="34717838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1"/>
          <p:cNvSpPr txBox="1">
            <a:spLocks noGrp="1"/>
          </p:cNvSpPr>
          <p:nvPr>
            <p:ph type="body" idx="1"/>
          </p:nvPr>
        </p:nvSpPr>
        <p:spPr>
          <a:xfrm rot="5400000">
            <a:off x="4171188" y="-1001268"/>
            <a:ext cx="3849624"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94" name="Google Shape;94;p1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184005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7"/>
        <p:cNvGrpSpPr/>
        <p:nvPr/>
      </p:nvGrpSpPr>
      <p:grpSpPr>
        <a:xfrm>
          <a:off x="0" y="0"/>
          <a:ext cx="0" cy="0"/>
          <a:chOff x="0" y="0"/>
          <a:chExt cx="0" cy="0"/>
        </a:xfrm>
      </p:grpSpPr>
      <p:sp>
        <p:nvSpPr>
          <p:cNvPr id="98" name="Google Shape;98;p12"/>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2"/>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00" name="Google Shape;100;p12"/>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477528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5088027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3950428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23447386"/>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B782C14-BEDF-4BA5-9181-4E5320B16A57}" type="datetimeFigureOut">
              <a:rPr lang="en-GB" smtClean="0"/>
              <a:t>09/09/2026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4174616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B782C14-BEDF-4BA5-9181-4E5320B16A57}"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380426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782C14-BEDF-4BA5-9181-4E5320B16A57}"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390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9/9/2026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0539195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2C14-BEDF-4BA5-9181-4E5320B16A57}"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791346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7B782C14-BEDF-4BA5-9181-4E5320B16A57}" type="datetimeFigureOut">
              <a:rPr lang="en-GB" smtClean="0"/>
              <a:t>09/09/2026</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84346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B782C14-BEDF-4BA5-9181-4E5320B16A57}" type="datetimeFigureOut">
              <a:rPr lang="en-GB" smtClean="0"/>
              <a:t>09/09/2026</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30072165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782C14-BEDF-4BA5-9181-4E5320B16A57}"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1368381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782C14-BEDF-4BA5-9181-4E5320B16A57}"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92471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5875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6645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95222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3586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9/9/2026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5429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9/9/2026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92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GB"/>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GB"/>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9/9/2026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43150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14" r:id="rId4"/>
    <p:sldLayoutId id="2147483715" r:id="rId5"/>
    <p:sldLayoutId id="2147483721" r:id="rId6"/>
    <p:sldLayoutId id="2147483716" r:id="rId7"/>
    <p:sldLayoutId id="2147483717" r:id="rId8"/>
    <p:sldLayoutId id="2147483718" r:id="rId9"/>
    <p:sldLayoutId id="2147483719" r:id="rId10"/>
    <p:sldLayoutId id="2147483720" r:id="rId11"/>
    <p:sldLayoutId id="2147483762" r:id="rId12"/>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 name="Google Shape;7;p1"/>
          <p:cNvSpPr/>
          <p:nvPr/>
        </p:nvSpPr>
        <p:spPr>
          <a:xfrm>
            <a:off x="234696" y="237744"/>
            <a:ext cx="11722608" cy="6382512"/>
          </a:xfrm>
          <a:prstGeom prst="rect">
            <a:avLst/>
          </a:prstGeom>
          <a:solidFill>
            <a:srgbClr val="BFBFB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3600"/>
              <a:buFont typeface="Arial"/>
              <a:buNone/>
              <a:defRPr sz="3600" b="0" i="0" u="none" strike="noStrike" cap="none">
                <a:solidFill>
                  <a:srgbClr val="26262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17500" algn="l" rtl="0">
              <a:lnSpc>
                <a:spcPct val="120000"/>
              </a:lnSpc>
              <a:spcBef>
                <a:spcPts val="9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1pPr>
            <a:lvl2pPr marL="914400" marR="0" lvl="1" indent="-304800" algn="l" rtl="0">
              <a:lnSpc>
                <a:spcPct val="120000"/>
              </a:lnSpc>
              <a:spcBef>
                <a:spcPts val="500"/>
              </a:spcBef>
              <a:spcAft>
                <a:spcPts val="0"/>
              </a:spcAft>
              <a:buClr>
                <a:srgbClr val="262626"/>
              </a:buClr>
              <a:buSzPts val="1200"/>
              <a:buFont typeface="Garamond"/>
              <a:buChar char="◦"/>
              <a:defRPr sz="1200" b="0" i="0" u="none" strike="noStrike" cap="none">
                <a:solidFill>
                  <a:schemeClr val="dk1"/>
                </a:solidFill>
                <a:latin typeface="Arial"/>
                <a:ea typeface="Arial"/>
                <a:cs typeface="Arial"/>
                <a:sym typeface="Arial"/>
              </a:defRPr>
            </a:lvl2pPr>
            <a:lvl3pPr marL="1371600" marR="0" lvl="2" indent="-298450" algn="l" rtl="0">
              <a:lnSpc>
                <a:spcPct val="120000"/>
              </a:lnSpc>
              <a:spcBef>
                <a:spcPts val="500"/>
              </a:spcBef>
              <a:spcAft>
                <a:spcPts val="0"/>
              </a:spcAft>
              <a:buClr>
                <a:srgbClr val="262626"/>
              </a:buClr>
              <a:buSzPts val="1100"/>
              <a:buFont typeface="Garamond"/>
              <a:buChar char="◦"/>
              <a:defRPr sz="1100" b="0" i="0" u="none" strike="noStrike" cap="none">
                <a:solidFill>
                  <a:schemeClr val="dk1"/>
                </a:solidFill>
                <a:latin typeface="Arial"/>
                <a:ea typeface="Arial"/>
                <a:cs typeface="Arial"/>
                <a:sym typeface="Arial"/>
              </a:defRPr>
            </a:lvl3pPr>
            <a:lvl4pPr marL="1828800" marR="0" lvl="3" indent="-298450" algn="l" rtl="0">
              <a:lnSpc>
                <a:spcPct val="120000"/>
              </a:lnSpc>
              <a:spcBef>
                <a:spcPts val="500"/>
              </a:spcBef>
              <a:spcAft>
                <a:spcPts val="0"/>
              </a:spcAft>
              <a:buClr>
                <a:srgbClr val="262626"/>
              </a:buClr>
              <a:buSzPts val="1100"/>
              <a:buFont typeface="Garamond"/>
              <a:buChar char="◦"/>
              <a:defRPr sz="1100" b="0" i="0" u="none" strike="noStrike" cap="none">
                <a:solidFill>
                  <a:schemeClr val="dk1"/>
                </a:solidFill>
                <a:latin typeface="Arial"/>
                <a:ea typeface="Arial"/>
                <a:cs typeface="Arial"/>
                <a:sym typeface="Arial"/>
              </a:defRPr>
            </a:lvl4pPr>
            <a:lvl5pPr marL="2286000" marR="0" lvl="4" indent="-298450" algn="l" rtl="0">
              <a:lnSpc>
                <a:spcPct val="120000"/>
              </a:lnSpc>
              <a:spcBef>
                <a:spcPts val="500"/>
              </a:spcBef>
              <a:spcAft>
                <a:spcPts val="0"/>
              </a:spcAft>
              <a:buClr>
                <a:srgbClr val="262626"/>
              </a:buClr>
              <a:buSzPts val="1100"/>
              <a:buFont typeface="Garamond"/>
              <a:buChar char="◦"/>
              <a:defRPr sz="1100" b="0" i="0" u="none" strike="noStrike" cap="none">
                <a:solidFill>
                  <a:schemeClr val="dk1"/>
                </a:solidFill>
                <a:latin typeface="Arial"/>
                <a:ea typeface="Arial"/>
                <a:cs typeface="Arial"/>
                <a:sym typeface="Arial"/>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800" b="0" i="0" u="none" strike="noStrike" cap="none">
                <a:solidFill>
                  <a:srgbClr val="3F3F3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800" b="0" i="0" u="none" strike="noStrike" cap="none">
                <a:solidFill>
                  <a:srgbClr val="262626"/>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800" b="0" i="0" u="none" strike="noStrike" cap="none">
                <a:solidFill>
                  <a:srgbClr val="3F3F3F"/>
                </a:solidFill>
                <a:latin typeface="Arial"/>
                <a:ea typeface="Arial"/>
                <a:cs typeface="Arial"/>
                <a:sym typeface="Arial"/>
              </a:defRPr>
            </a:lvl1pPr>
            <a:lvl2pPr marL="0" marR="0" lvl="1" indent="0" algn="r" rtl="0">
              <a:spcBef>
                <a:spcPts val="0"/>
              </a:spcBef>
              <a:buNone/>
              <a:defRPr sz="800" b="0" i="0" u="none" strike="noStrike" cap="none">
                <a:solidFill>
                  <a:srgbClr val="3F3F3F"/>
                </a:solidFill>
                <a:latin typeface="Arial"/>
                <a:ea typeface="Arial"/>
                <a:cs typeface="Arial"/>
                <a:sym typeface="Arial"/>
              </a:defRPr>
            </a:lvl2pPr>
            <a:lvl3pPr marL="0" marR="0" lvl="2" indent="0" algn="r" rtl="0">
              <a:spcBef>
                <a:spcPts val="0"/>
              </a:spcBef>
              <a:buNone/>
              <a:defRPr sz="800" b="0" i="0" u="none" strike="noStrike" cap="none">
                <a:solidFill>
                  <a:srgbClr val="3F3F3F"/>
                </a:solidFill>
                <a:latin typeface="Arial"/>
                <a:ea typeface="Arial"/>
                <a:cs typeface="Arial"/>
                <a:sym typeface="Arial"/>
              </a:defRPr>
            </a:lvl3pPr>
            <a:lvl4pPr marL="0" marR="0" lvl="3" indent="0" algn="r" rtl="0">
              <a:spcBef>
                <a:spcPts val="0"/>
              </a:spcBef>
              <a:buNone/>
              <a:defRPr sz="800" b="0" i="0" u="none" strike="noStrike" cap="none">
                <a:solidFill>
                  <a:srgbClr val="3F3F3F"/>
                </a:solidFill>
                <a:latin typeface="Arial"/>
                <a:ea typeface="Arial"/>
                <a:cs typeface="Arial"/>
                <a:sym typeface="Arial"/>
              </a:defRPr>
            </a:lvl4pPr>
            <a:lvl5pPr marL="0" marR="0" lvl="4" indent="0" algn="r" rtl="0">
              <a:spcBef>
                <a:spcPts val="0"/>
              </a:spcBef>
              <a:buNone/>
              <a:defRPr sz="800" b="0" i="0" u="none" strike="noStrike" cap="none">
                <a:solidFill>
                  <a:srgbClr val="3F3F3F"/>
                </a:solidFill>
                <a:latin typeface="Arial"/>
                <a:ea typeface="Arial"/>
                <a:cs typeface="Arial"/>
                <a:sym typeface="Arial"/>
              </a:defRPr>
            </a:lvl5pPr>
            <a:lvl6pPr marL="0" marR="0" lvl="5" indent="0" algn="r" rtl="0">
              <a:spcBef>
                <a:spcPts val="0"/>
              </a:spcBef>
              <a:buNone/>
              <a:defRPr sz="800" b="0" i="0" u="none" strike="noStrike" cap="none">
                <a:solidFill>
                  <a:srgbClr val="3F3F3F"/>
                </a:solidFill>
                <a:latin typeface="Arial"/>
                <a:ea typeface="Arial"/>
                <a:cs typeface="Arial"/>
                <a:sym typeface="Arial"/>
              </a:defRPr>
            </a:lvl6pPr>
            <a:lvl7pPr marL="0" marR="0" lvl="6" indent="0" algn="r" rtl="0">
              <a:spcBef>
                <a:spcPts val="0"/>
              </a:spcBef>
              <a:buNone/>
              <a:defRPr sz="800" b="0" i="0" u="none" strike="noStrike" cap="none">
                <a:solidFill>
                  <a:srgbClr val="3F3F3F"/>
                </a:solidFill>
                <a:latin typeface="Arial"/>
                <a:ea typeface="Arial"/>
                <a:cs typeface="Arial"/>
                <a:sym typeface="Arial"/>
              </a:defRPr>
            </a:lvl7pPr>
            <a:lvl8pPr marL="0" marR="0" lvl="7" indent="0" algn="r" rtl="0">
              <a:spcBef>
                <a:spcPts val="0"/>
              </a:spcBef>
              <a:buNone/>
              <a:defRPr sz="800" b="0" i="0" u="none" strike="noStrike" cap="none">
                <a:solidFill>
                  <a:srgbClr val="3F3F3F"/>
                </a:solidFill>
                <a:latin typeface="Arial"/>
                <a:ea typeface="Arial"/>
                <a:cs typeface="Arial"/>
                <a:sym typeface="Arial"/>
              </a:defRPr>
            </a:lvl8pPr>
            <a:lvl9pPr marL="0" marR="0" lvl="8" indent="0" algn="r" rtl="0">
              <a:spcBef>
                <a:spcPts val="0"/>
              </a:spcBef>
              <a:buNone/>
              <a:defRPr sz="800" b="0" i="0" u="none" strike="noStrike" cap="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925929783"/>
      </p:ext>
    </p:extLst>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B782C14-BEDF-4BA5-9181-4E5320B16A57}" type="datetimeFigureOut">
              <a:rPr lang="en-GB" smtClean="0"/>
              <a:t>09/09/2026</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A1D0FD3-7382-4AE1-8C13-0D1902410F27}" type="slidenum">
              <a:rPr lang="en-GB" smtClean="0"/>
              <a:t>‹#›</a:t>
            </a:fld>
            <a:endParaRPr lang="en-GB"/>
          </a:p>
        </p:txBody>
      </p:sp>
    </p:spTree>
    <p:extLst>
      <p:ext uri="{BB962C8B-B14F-4D97-AF65-F5344CB8AC3E}">
        <p14:creationId xmlns:p14="http://schemas.microsoft.com/office/powerpoint/2010/main" val="1943390271"/>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xfordowl.co.uk/for-home/find-a-book/library-page/?view=image&amp;query=&amp;type=book&amp;age_group=&amp;level=&amp;level_select=&amp;book_type=&amp;series=" TargetMode="External"/><Relationship Id="rId2" Type="http://schemas.openxmlformats.org/officeDocument/2006/relationships/image" Target="../media/image22.png"/><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24.xml"/><Relationship Id="rId6" Type="http://schemas.openxmlformats.org/officeDocument/2006/relationships/image" Target="../media/image19.png"/><Relationship Id="rId5" Type="http://schemas.openxmlformats.org/officeDocument/2006/relationships/image" Target="../media/image15.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henburyview.dorset.sch.uk/page/?title=Writing&amp;pid=93&amp;action=saved" TargetMode="Externa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55.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4.wdp"/><Relationship Id="rId7" Type="http://schemas.microsoft.com/office/2007/relationships/hdphoto" Target="../media/hdphoto5.wdp"/><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image" Target="../media/image79.jpg"/><Relationship Id="rId4" Type="http://schemas.openxmlformats.org/officeDocument/2006/relationships/image" Target="../media/image78.jp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hyperlink" Target="mailto:office@henburyview.dorset.sch.uk" TargetMode="External"/><Relationship Id="rId2" Type="http://schemas.openxmlformats.org/officeDocument/2006/relationships/hyperlink" Target="https://www.henburyview.dorset.sch.uk/page/?title=Year+3&amp;pid=32" TargetMode="External"/><Relationship Id="rId1" Type="http://schemas.openxmlformats.org/officeDocument/2006/relationships/slideLayout" Target="../slideLayouts/slideLayout2.xml"/><Relationship Id="rId4" Type="http://schemas.openxmlformats.org/officeDocument/2006/relationships/hyperlink" Target="mailto:d.saunders@henburyview.dorset.sch.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DC0967-ECFB-46A2-ADEB-01374F3D3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7" y="0"/>
            <a:ext cx="121920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533173E3-A708-4A63-AB1F-6729F5E53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GB"/>
          </a:p>
        </p:txBody>
      </p:sp>
      <p:sp useBgFill="1">
        <p:nvSpPr>
          <p:cNvPr id="13" name="Rectangle 12">
            <a:extLst>
              <a:ext uri="{FF2B5EF4-FFF2-40B4-BE49-F238E27FC236}">
                <a16:creationId xmlns:a16="http://schemas.microsoft.com/office/drawing/2014/main" id="{9D98FDEF-0256-4AA6-B4F5-14FEE180D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solidFill>
            <a:prstDash val="solid"/>
            <a:miter lim="800000"/>
          </a:ln>
          <a:effectLst/>
        </p:spPr>
        <p:txBody>
          <a:bodyPr/>
          <a:lstStyle/>
          <a:p>
            <a:endParaRPr lang="en-GB"/>
          </a:p>
        </p:txBody>
      </p:sp>
      <p:sp>
        <p:nvSpPr>
          <p:cNvPr id="2" name="Title 1">
            <a:extLst>
              <a:ext uri="{FF2B5EF4-FFF2-40B4-BE49-F238E27FC236}">
                <a16:creationId xmlns:a16="http://schemas.microsoft.com/office/drawing/2014/main" id="{77712728-628A-5145-A61B-A2D1EFD36D5F}"/>
              </a:ext>
            </a:extLst>
          </p:cNvPr>
          <p:cNvSpPr>
            <a:spLocks noGrp="1"/>
          </p:cNvSpPr>
          <p:nvPr>
            <p:ph type="ctrTitle"/>
          </p:nvPr>
        </p:nvSpPr>
        <p:spPr>
          <a:xfrm>
            <a:off x="5353249" y="1491973"/>
            <a:ext cx="5716338" cy="3042706"/>
          </a:xfrm>
        </p:spPr>
        <p:txBody>
          <a:bodyPr>
            <a:normAutofit/>
          </a:bodyPr>
          <a:lstStyle/>
          <a:p>
            <a:r>
              <a:rPr lang="en-US" sz="8000" dirty="0">
                <a:solidFill>
                  <a:schemeClr val="tx1"/>
                </a:solidFill>
              </a:rPr>
              <a:t>Welcome to Year 2</a:t>
            </a:r>
          </a:p>
        </p:txBody>
      </p:sp>
      <p:sp>
        <p:nvSpPr>
          <p:cNvPr id="3" name="Subtitle 2">
            <a:extLst>
              <a:ext uri="{FF2B5EF4-FFF2-40B4-BE49-F238E27FC236}">
                <a16:creationId xmlns:a16="http://schemas.microsoft.com/office/drawing/2014/main" id="{32DF90C4-CC71-904E-910F-D5717A5FCA49}"/>
              </a:ext>
            </a:extLst>
          </p:cNvPr>
          <p:cNvSpPr>
            <a:spLocks noGrp="1"/>
          </p:cNvSpPr>
          <p:nvPr>
            <p:ph type="subTitle" idx="1"/>
          </p:nvPr>
        </p:nvSpPr>
        <p:spPr>
          <a:xfrm>
            <a:off x="5533786" y="4414796"/>
            <a:ext cx="5355264" cy="1098358"/>
          </a:xfrm>
        </p:spPr>
        <p:txBody>
          <a:bodyPr>
            <a:normAutofit/>
          </a:bodyPr>
          <a:lstStyle/>
          <a:p>
            <a:pPr>
              <a:lnSpc>
                <a:spcPct val="110000"/>
              </a:lnSpc>
              <a:spcAft>
                <a:spcPts val="600"/>
              </a:spcAft>
            </a:pPr>
            <a:r>
              <a:rPr lang="en-US" sz="2400" dirty="0"/>
              <a:t>Information PowerPoint </a:t>
            </a:r>
          </a:p>
          <a:p>
            <a:pPr>
              <a:lnSpc>
                <a:spcPct val="110000"/>
              </a:lnSpc>
              <a:spcAft>
                <a:spcPts val="600"/>
              </a:spcAft>
            </a:pPr>
            <a:r>
              <a:rPr lang="en-US" sz="2400" dirty="0"/>
              <a:t>Autumn 2026</a:t>
            </a:r>
          </a:p>
        </p:txBody>
      </p:sp>
      <p:sp>
        <p:nvSpPr>
          <p:cNvPr id="15" name="Rectangle 14">
            <a:extLst>
              <a:ext uri="{FF2B5EF4-FFF2-40B4-BE49-F238E27FC236}">
                <a16:creationId xmlns:a16="http://schemas.microsoft.com/office/drawing/2014/main" id="{8ABEB269-2208-4181-9DDB-A5C2D189B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7" name="Straight Connector 16">
            <a:extLst>
              <a:ext uri="{FF2B5EF4-FFF2-40B4-BE49-F238E27FC236}">
                <a16:creationId xmlns:a16="http://schemas.microsoft.com/office/drawing/2014/main" id="{384CBE60-0977-4285-9BF5-9D8271989A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911CEBB-5C08-41C5-8954-C727FC8755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56FA950-4DFC-4710-A30A-6E55033CA4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2" descr="frog_200">
            <a:extLst>
              <a:ext uri="{FF2B5EF4-FFF2-40B4-BE49-F238E27FC236}">
                <a16:creationId xmlns:a16="http://schemas.microsoft.com/office/drawing/2014/main" id="{36188940-9F9A-C847-A041-0D9420632D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41170" y="1894637"/>
            <a:ext cx="3234135" cy="3069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95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10937" y="375556"/>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76365" y="507141"/>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Free Oxford eBook Library</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5" name="Picture 4">
            <a:extLst>
              <a:ext uri="{FF2B5EF4-FFF2-40B4-BE49-F238E27FC236}">
                <a16:creationId xmlns:a16="http://schemas.microsoft.com/office/drawing/2014/main" id="{CBFABED9-5701-8FA4-48CE-3144FC1C8BEF}"/>
              </a:ext>
            </a:extLst>
          </p:cNvPr>
          <p:cNvPicPr>
            <a:picLocks noChangeAspect="1"/>
          </p:cNvPicPr>
          <p:nvPr/>
        </p:nvPicPr>
        <p:blipFill>
          <a:blip r:embed="rId2"/>
          <a:stretch>
            <a:fillRect/>
          </a:stretch>
        </p:blipFill>
        <p:spPr>
          <a:xfrm>
            <a:off x="651340" y="1091916"/>
            <a:ext cx="8252427" cy="3281477"/>
          </a:xfrm>
          <a:prstGeom prst="rect">
            <a:avLst/>
          </a:prstGeom>
        </p:spPr>
      </p:pic>
      <p:sp>
        <p:nvSpPr>
          <p:cNvPr id="6" name="TextBox 5">
            <a:extLst>
              <a:ext uri="{FF2B5EF4-FFF2-40B4-BE49-F238E27FC236}">
                <a16:creationId xmlns:a16="http://schemas.microsoft.com/office/drawing/2014/main" id="{6EE5BBFB-A0CA-3ED5-F99F-CA1E241BB2E8}"/>
              </a:ext>
            </a:extLst>
          </p:cNvPr>
          <p:cNvSpPr txBox="1"/>
          <p:nvPr/>
        </p:nvSpPr>
        <p:spPr>
          <a:xfrm>
            <a:off x="573206" y="6059606"/>
            <a:ext cx="1106833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hlinkClick r:id="rId3"/>
              </a:rPr>
              <a:t>Free eBook library | Oxford Owl from Oxford University Press</a:t>
            </a: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CC0D6D0F-EAB0-4F32-A6EC-50EB6C021AB2}"/>
              </a:ext>
            </a:extLst>
          </p:cNvPr>
          <p:cNvPicPr>
            <a:picLocks noChangeAspect="1"/>
          </p:cNvPicPr>
          <p:nvPr/>
        </p:nvPicPr>
        <p:blipFill>
          <a:blip r:embed="rId4"/>
          <a:stretch>
            <a:fillRect/>
          </a:stretch>
        </p:blipFill>
        <p:spPr>
          <a:xfrm>
            <a:off x="5636293" y="2131765"/>
            <a:ext cx="5904367" cy="3841680"/>
          </a:xfrm>
          <a:prstGeom prst="rect">
            <a:avLst/>
          </a:prstGeom>
        </p:spPr>
      </p:pic>
    </p:spTree>
    <p:extLst>
      <p:ext uri="{BB962C8B-B14F-4D97-AF65-F5344CB8AC3E}">
        <p14:creationId xmlns:p14="http://schemas.microsoft.com/office/powerpoint/2010/main" val="2351277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Log Books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5" name="Picture 4">
            <a:extLst>
              <a:ext uri="{FF2B5EF4-FFF2-40B4-BE49-F238E27FC236}">
                <a16:creationId xmlns:a16="http://schemas.microsoft.com/office/drawing/2014/main" id="{AF878E0C-1407-CAEC-6943-2FE935B17A29}"/>
              </a:ext>
            </a:extLst>
          </p:cNvPr>
          <p:cNvPicPr>
            <a:picLocks noChangeAspect="1"/>
          </p:cNvPicPr>
          <p:nvPr/>
        </p:nvPicPr>
        <p:blipFill>
          <a:blip r:embed="rId2"/>
          <a:stretch>
            <a:fillRect/>
          </a:stretch>
        </p:blipFill>
        <p:spPr>
          <a:xfrm>
            <a:off x="199587" y="150743"/>
            <a:ext cx="5179519" cy="6556513"/>
          </a:xfrm>
          <a:prstGeom prst="rect">
            <a:avLst/>
          </a:prstGeom>
        </p:spPr>
      </p:pic>
      <p:pic>
        <p:nvPicPr>
          <p:cNvPr id="17" name="Picture 16">
            <a:extLst>
              <a:ext uri="{FF2B5EF4-FFF2-40B4-BE49-F238E27FC236}">
                <a16:creationId xmlns:a16="http://schemas.microsoft.com/office/drawing/2014/main" id="{2CDA8A79-8429-6916-4D64-A724914CFFAD}"/>
              </a:ext>
            </a:extLst>
          </p:cNvPr>
          <p:cNvPicPr>
            <a:picLocks noChangeAspect="1"/>
          </p:cNvPicPr>
          <p:nvPr/>
        </p:nvPicPr>
        <p:blipFill>
          <a:blip r:embed="rId3"/>
          <a:stretch>
            <a:fillRect/>
          </a:stretch>
        </p:blipFill>
        <p:spPr>
          <a:xfrm>
            <a:off x="5766154" y="983611"/>
            <a:ext cx="3272784" cy="3494919"/>
          </a:xfrm>
          <a:prstGeom prst="rect">
            <a:avLst/>
          </a:prstGeom>
        </p:spPr>
      </p:pic>
      <p:pic>
        <p:nvPicPr>
          <p:cNvPr id="18" name="Picture 17">
            <a:extLst>
              <a:ext uri="{FF2B5EF4-FFF2-40B4-BE49-F238E27FC236}">
                <a16:creationId xmlns:a16="http://schemas.microsoft.com/office/drawing/2014/main" id="{B3BA671B-CB49-FD29-0291-C8BA5877B1B0}"/>
              </a:ext>
            </a:extLst>
          </p:cNvPr>
          <p:cNvPicPr>
            <a:picLocks noChangeAspect="1"/>
          </p:cNvPicPr>
          <p:nvPr/>
        </p:nvPicPr>
        <p:blipFill>
          <a:blip r:embed="rId4"/>
          <a:stretch>
            <a:fillRect/>
          </a:stretch>
        </p:blipFill>
        <p:spPr>
          <a:xfrm>
            <a:off x="7402546" y="3860641"/>
            <a:ext cx="4611638" cy="2876677"/>
          </a:xfrm>
          <a:prstGeom prst="rect">
            <a:avLst/>
          </a:prstGeom>
        </p:spPr>
      </p:pic>
      <p:pic>
        <p:nvPicPr>
          <p:cNvPr id="2" name="Picture 1">
            <a:extLst>
              <a:ext uri="{FF2B5EF4-FFF2-40B4-BE49-F238E27FC236}">
                <a16:creationId xmlns:a16="http://schemas.microsoft.com/office/drawing/2014/main" id="{D2F5F498-966C-E582-D0E9-3F457AEDA10F}"/>
              </a:ext>
            </a:extLst>
          </p:cNvPr>
          <p:cNvPicPr>
            <a:picLocks noChangeAspect="1"/>
          </p:cNvPicPr>
          <p:nvPr/>
        </p:nvPicPr>
        <p:blipFill>
          <a:blip r:embed="rId5"/>
          <a:stretch>
            <a:fillRect/>
          </a:stretch>
        </p:blipFill>
        <p:spPr>
          <a:xfrm rot="370660">
            <a:off x="9275802" y="1291557"/>
            <a:ext cx="1621968" cy="2140998"/>
          </a:xfrm>
          <a:prstGeom prst="rect">
            <a:avLst/>
          </a:prstGeom>
        </p:spPr>
      </p:pic>
    </p:spTree>
    <p:extLst>
      <p:ext uri="{BB962C8B-B14F-4D97-AF65-F5344CB8AC3E}">
        <p14:creationId xmlns:p14="http://schemas.microsoft.com/office/powerpoint/2010/main" val="3998839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21821" y="359228"/>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76365" y="387770"/>
            <a:ext cx="10031895"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Please remember to bring book bags into school every day with these key items in</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9" name="Picture 8">
            <a:extLst>
              <a:ext uri="{FF2B5EF4-FFF2-40B4-BE49-F238E27FC236}">
                <a16:creationId xmlns:a16="http://schemas.microsoft.com/office/drawing/2014/main" id="{85F08608-5646-71A7-D615-4972050714B6}"/>
              </a:ext>
            </a:extLst>
          </p:cNvPr>
          <p:cNvPicPr>
            <a:picLocks noChangeAspect="1"/>
          </p:cNvPicPr>
          <p:nvPr/>
        </p:nvPicPr>
        <p:blipFill>
          <a:blip r:embed="rId2"/>
          <a:stretch>
            <a:fillRect/>
          </a:stretch>
        </p:blipFill>
        <p:spPr>
          <a:xfrm rot="21233160">
            <a:off x="405397" y="1605029"/>
            <a:ext cx="2753935" cy="1796943"/>
          </a:xfrm>
          <a:prstGeom prst="rect">
            <a:avLst/>
          </a:prstGeom>
        </p:spPr>
      </p:pic>
      <p:sp>
        <p:nvSpPr>
          <p:cNvPr id="7" name="TextBox 6">
            <a:extLst>
              <a:ext uri="{FF2B5EF4-FFF2-40B4-BE49-F238E27FC236}">
                <a16:creationId xmlns:a16="http://schemas.microsoft.com/office/drawing/2014/main" id="{920271FD-AC4F-91DE-E58B-395589AD8048}"/>
              </a:ext>
            </a:extLst>
          </p:cNvPr>
          <p:cNvSpPr txBox="1"/>
          <p:nvPr/>
        </p:nvSpPr>
        <p:spPr>
          <a:xfrm>
            <a:off x="7637365" y="2246076"/>
            <a:ext cx="3776870"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There are routines and systems in place that ensures your child will receive all of the books they need as well as new log book slips for the week.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It is difficult for us to manage this if book bags are not in school every day with all of these items.</a:t>
            </a:r>
          </a:p>
        </p:txBody>
      </p:sp>
      <p:pic>
        <p:nvPicPr>
          <p:cNvPr id="16" name="Picture 15">
            <a:extLst>
              <a:ext uri="{FF2B5EF4-FFF2-40B4-BE49-F238E27FC236}">
                <a16:creationId xmlns:a16="http://schemas.microsoft.com/office/drawing/2014/main" id="{E9F95100-6CE6-3A25-15F3-B8221D01C79E}"/>
              </a:ext>
            </a:extLst>
          </p:cNvPr>
          <p:cNvPicPr>
            <a:picLocks noChangeAspect="1"/>
          </p:cNvPicPr>
          <p:nvPr/>
        </p:nvPicPr>
        <p:blipFill>
          <a:blip r:embed="rId3"/>
          <a:stretch>
            <a:fillRect/>
          </a:stretch>
        </p:blipFill>
        <p:spPr>
          <a:xfrm rot="335161">
            <a:off x="4824397" y="2069684"/>
            <a:ext cx="1447222" cy="1835738"/>
          </a:xfrm>
          <a:prstGeom prst="rect">
            <a:avLst/>
          </a:prstGeom>
        </p:spPr>
      </p:pic>
      <p:pic>
        <p:nvPicPr>
          <p:cNvPr id="2" name="Picture 1">
            <a:extLst>
              <a:ext uri="{FF2B5EF4-FFF2-40B4-BE49-F238E27FC236}">
                <a16:creationId xmlns:a16="http://schemas.microsoft.com/office/drawing/2014/main" id="{A5AF3C7A-8C42-7098-2353-07019DDCB91E}"/>
              </a:ext>
            </a:extLst>
          </p:cNvPr>
          <p:cNvPicPr>
            <a:picLocks noChangeAspect="1"/>
          </p:cNvPicPr>
          <p:nvPr/>
        </p:nvPicPr>
        <p:blipFill>
          <a:blip r:embed="rId4"/>
          <a:stretch>
            <a:fillRect/>
          </a:stretch>
        </p:blipFill>
        <p:spPr>
          <a:xfrm rot="273866">
            <a:off x="3191234" y="1430584"/>
            <a:ext cx="1723572" cy="2307144"/>
          </a:xfrm>
          <a:prstGeom prst="rect">
            <a:avLst/>
          </a:prstGeom>
        </p:spPr>
      </p:pic>
      <p:pic>
        <p:nvPicPr>
          <p:cNvPr id="5" name="Picture 4">
            <a:extLst>
              <a:ext uri="{FF2B5EF4-FFF2-40B4-BE49-F238E27FC236}">
                <a16:creationId xmlns:a16="http://schemas.microsoft.com/office/drawing/2014/main" id="{F19E268F-D6C5-4118-F805-9BDC9E9F5FD6}"/>
              </a:ext>
            </a:extLst>
          </p:cNvPr>
          <p:cNvPicPr>
            <a:picLocks noChangeAspect="1"/>
          </p:cNvPicPr>
          <p:nvPr/>
        </p:nvPicPr>
        <p:blipFill>
          <a:blip r:embed="rId5"/>
          <a:stretch>
            <a:fillRect/>
          </a:stretch>
        </p:blipFill>
        <p:spPr>
          <a:xfrm>
            <a:off x="2811830" y="3612417"/>
            <a:ext cx="1734805" cy="2449915"/>
          </a:xfrm>
          <a:prstGeom prst="rect">
            <a:avLst/>
          </a:prstGeom>
        </p:spPr>
      </p:pic>
      <p:pic>
        <p:nvPicPr>
          <p:cNvPr id="6" name="Picture 5">
            <a:extLst>
              <a:ext uri="{FF2B5EF4-FFF2-40B4-BE49-F238E27FC236}">
                <a16:creationId xmlns:a16="http://schemas.microsoft.com/office/drawing/2014/main" id="{66405622-9784-BACF-8858-B3DFF5F27CA0}"/>
              </a:ext>
            </a:extLst>
          </p:cNvPr>
          <p:cNvPicPr>
            <a:picLocks noChangeAspect="1"/>
          </p:cNvPicPr>
          <p:nvPr/>
        </p:nvPicPr>
        <p:blipFill>
          <a:blip r:embed="rId6"/>
          <a:stretch>
            <a:fillRect/>
          </a:stretch>
        </p:blipFill>
        <p:spPr>
          <a:xfrm rot="20575153">
            <a:off x="1058818" y="3397510"/>
            <a:ext cx="1845451" cy="2243999"/>
          </a:xfrm>
          <a:prstGeom prst="rect">
            <a:avLst/>
          </a:prstGeom>
        </p:spPr>
      </p:pic>
      <p:pic>
        <p:nvPicPr>
          <p:cNvPr id="8" name="Picture 7">
            <a:extLst>
              <a:ext uri="{FF2B5EF4-FFF2-40B4-BE49-F238E27FC236}">
                <a16:creationId xmlns:a16="http://schemas.microsoft.com/office/drawing/2014/main" id="{EDE2A3D0-0011-4C73-6BC3-ACB44FDEC163}"/>
              </a:ext>
            </a:extLst>
          </p:cNvPr>
          <p:cNvPicPr>
            <a:picLocks noChangeAspect="1"/>
          </p:cNvPicPr>
          <p:nvPr/>
        </p:nvPicPr>
        <p:blipFill>
          <a:blip r:embed="rId7"/>
          <a:stretch>
            <a:fillRect/>
          </a:stretch>
        </p:blipFill>
        <p:spPr>
          <a:xfrm rot="484696">
            <a:off x="4609629" y="3809847"/>
            <a:ext cx="1556859" cy="2055054"/>
          </a:xfrm>
          <a:prstGeom prst="rect">
            <a:avLst/>
          </a:prstGeom>
        </p:spPr>
      </p:pic>
    </p:spTree>
    <p:extLst>
      <p:ext uri="{BB962C8B-B14F-4D97-AF65-F5344CB8AC3E}">
        <p14:creationId xmlns:p14="http://schemas.microsoft.com/office/powerpoint/2010/main" val="429914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4D1E0-D438-E23D-9E45-FBBD1E78C1A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70A4C07-44AD-6572-8BFA-12C480B3BE0C}"/>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1FC16314-9423-F3BB-6E3F-339CC613A751}"/>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Top Tips for reading at home</a:t>
            </a:r>
          </a:p>
        </p:txBody>
      </p:sp>
      <p:sp>
        <p:nvSpPr>
          <p:cNvPr id="11" name="TextBox 10">
            <a:extLst>
              <a:ext uri="{FF2B5EF4-FFF2-40B4-BE49-F238E27FC236}">
                <a16:creationId xmlns:a16="http://schemas.microsoft.com/office/drawing/2014/main" id="{E568EEE9-8464-BA49-4735-4AFAD73B2DEC}"/>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6" name="Cloud 5">
            <a:extLst>
              <a:ext uri="{FF2B5EF4-FFF2-40B4-BE49-F238E27FC236}">
                <a16:creationId xmlns:a16="http://schemas.microsoft.com/office/drawing/2014/main" id="{F57FF4DB-5A04-9DCA-D85D-34889F893FD5}"/>
              </a:ext>
            </a:extLst>
          </p:cNvPr>
          <p:cNvSpPr/>
          <p:nvPr/>
        </p:nvSpPr>
        <p:spPr>
          <a:xfrm>
            <a:off x="6444" y="1110343"/>
            <a:ext cx="6197711" cy="3459158"/>
          </a:xfrm>
          <a:prstGeom prst="cloud">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0" name="TextBox 9">
            <a:extLst>
              <a:ext uri="{FF2B5EF4-FFF2-40B4-BE49-F238E27FC236}">
                <a16:creationId xmlns:a16="http://schemas.microsoft.com/office/drawing/2014/main" id="{AD9D5FF2-C552-AFAA-CA66-47A4EFF7D79B}"/>
              </a:ext>
            </a:extLst>
          </p:cNvPr>
          <p:cNvSpPr txBox="1"/>
          <p:nvPr/>
        </p:nvSpPr>
        <p:spPr>
          <a:xfrm>
            <a:off x="1019124" y="1763610"/>
            <a:ext cx="4067583" cy="203132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Ask your child to read the title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Look at the picture on the cover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Talk about what the book might be about based on the image and title</a:t>
            </a:r>
          </a:p>
        </p:txBody>
      </p:sp>
      <p:sp>
        <p:nvSpPr>
          <p:cNvPr id="12" name="Rectangle 11">
            <a:extLst>
              <a:ext uri="{FF2B5EF4-FFF2-40B4-BE49-F238E27FC236}">
                <a16:creationId xmlns:a16="http://schemas.microsoft.com/office/drawing/2014/main" id="{8A2AE75D-793B-317E-298F-F0B74C836486}"/>
              </a:ext>
            </a:extLst>
          </p:cNvPr>
          <p:cNvSpPr/>
          <p:nvPr/>
        </p:nvSpPr>
        <p:spPr>
          <a:xfrm>
            <a:off x="688258" y="4562168"/>
            <a:ext cx="4729316" cy="1641987"/>
          </a:xfrm>
          <a:prstGeom prst="rect">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3" name="TextBox 12">
            <a:extLst>
              <a:ext uri="{FF2B5EF4-FFF2-40B4-BE49-F238E27FC236}">
                <a16:creationId xmlns:a16="http://schemas.microsoft.com/office/drawing/2014/main" id="{B3BDD1F4-42D3-2808-AD48-0CB2E235C7E2}"/>
              </a:ext>
            </a:extLst>
          </p:cNvPr>
          <p:cNvSpPr txBox="1"/>
          <p:nvPr/>
        </p:nvSpPr>
        <p:spPr>
          <a:xfrm>
            <a:off x="795381" y="4614752"/>
            <a:ext cx="4622193" cy="1477328"/>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I think this book could be about…….because…..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On the cover I can see…..and this makes me think….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1"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The title says…..so I think…………</a:t>
            </a:r>
          </a:p>
        </p:txBody>
      </p:sp>
      <p:pic>
        <p:nvPicPr>
          <p:cNvPr id="15" name="Picture 14">
            <a:extLst>
              <a:ext uri="{FF2B5EF4-FFF2-40B4-BE49-F238E27FC236}">
                <a16:creationId xmlns:a16="http://schemas.microsoft.com/office/drawing/2014/main" id="{B8B9086F-E212-5A91-29D3-975D97863D4B}"/>
              </a:ext>
            </a:extLst>
          </p:cNvPr>
          <p:cNvPicPr>
            <a:picLocks noChangeAspect="1"/>
          </p:cNvPicPr>
          <p:nvPr/>
        </p:nvPicPr>
        <p:blipFill>
          <a:blip r:embed="rId2"/>
          <a:stretch>
            <a:fillRect/>
          </a:stretch>
        </p:blipFill>
        <p:spPr>
          <a:xfrm>
            <a:off x="6106885" y="3847422"/>
            <a:ext cx="5281522" cy="2356733"/>
          </a:xfrm>
          <a:prstGeom prst="rect">
            <a:avLst/>
          </a:prstGeom>
        </p:spPr>
      </p:pic>
      <p:pic>
        <p:nvPicPr>
          <p:cNvPr id="18" name="Picture 17">
            <a:extLst>
              <a:ext uri="{FF2B5EF4-FFF2-40B4-BE49-F238E27FC236}">
                <a16:creationId xmlns:a16="http://schemas.microsoft.com/office/drawing/2014/main" id="{933BEBEE-0715-C0DC-D4B0-408F87099AB7}"/>
              </a:ext>
            </a:extLst>
          </p:cNvPr>
          <p:cNvPicPr>
            <a:picLocks noChangeAspect="1"/>
          </p:cNvPicPr>
          <p:nvPr/>
        </p:nvPicPr>
        <p:blipFill>
          <a:blip r:embed="rId3"/>
          <a:stretch>
            <a:fillRect/>
          </a:stretch>
        </p:blipFill>
        <p:spPr>
          <a:xfrm>
            <a:off x="7299720" y="1004916"/>
            <a:ext cx="2895851" cy="2842506"/>
          </a:xfrm>
          <a:prstGeom prst="rect">
            <a:avLst/>
          </a:prstGeom>
        </p:spPr>
      </p:pic>
    </p:spTree>
    <p:extLst>
      <p:ext uri="{BB962C8B-B14F-4D97-AF65-F5344CB8AC3E}">
        <p14:creationId xmlns:p14="http://schemas.microsoft.com/office/powerpoint/2010/main" val="2823504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D45F9-C9AD-DB4C-616A-89CA2EC8B83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1319022-1F7C-E395-6264-E2BF86FD2D81}"/>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A97E2BC-4C87-4387-E04A-65F7BAC9ACFA}"/>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Top Tips for reading at home</a:t>
            </a:r>
          </a:p>
        </p:txBody>
      </p:sp>
      <p:sp>
        <p:nvSpPr>
          <p:cNvPr id="11" name="TextBox 10">
            <a:extLst>
              <a:ext uri="{FF2B5EF4-FFF2-40B4-BE49-F238E27FC236}">
                <a16:creationId xmlns:a16="http://schemas.microsoft.com/office/drawing/2014/main" id="{5A4B131E-99D8-B271-059D-06255E64272F}"/>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5" name="Picture 4">
            <a:extLst>
              <a:ext uri="{FF2B5EF4-FFF2-40B4-BE49-F238E27FC236}">
                <a16:creationId xmlns:a16="http://schemas.microsoft.com/office/drawing/2014/main" id="{5D0314D1-A069-DFB0-95FF-345898012D39}"/>
              </a:ext>
            </a:extLst>
          </p:cNvPr>
          <p:cNvPicPr>
            <a:picLocks noChangeAspect="1"/>
          </p:cNvPicPr>
          <p:nvPr/>
        </p:nvPicPr>
        <p:blipFill>
          <a:blip r:embed="rId2"/>
          <a:stretch>
            <a:fillRect/>
          </a:stretch>
        </p:blipFill>
        <p:spPr>
          <a:xfrm>
            <a:off x="618266" y="972545"/>
            <a:ext cx="3016953" cy="2942710"/>
          </a:xfrm>
          <a:prstGeom prst="rect">
            <a:avLst/>
          </a:prstGeom>
        </p:spPr>
      </p:pic>
      <p:pic>
        <p:nvPicPr>
          <p:cNvPr id="8" name="Picture 7">
            <a:extLst>
              <a:ext uri="{FF2B5EF4-FFF2-40B4-BE49-F238E27FC236}">
                <a16:creationId xmlns:a16="http://schemas.microsoft.com/office/drawing/2014/main" id="{E191A421-1AB7-EBE8-1294-782D6FD39AF5}"/>
              </a:ext>
            </a:extLst>
          </p:cNvPr>
          <p:cNvPicPr>
            <a:picLocks noChangeAspect="1"/>
          </p:cNvPicPr>
          <p:nvPr/>
        </p:nvPicPr>
        <p:blipFill>
          <a:blip r:embed="rId3"/>
          <a:stretch>
            <a:fillRect/>
          </a:stretch>
        </p:blipFill>
        <p:spPr>
          <a:xfrm>
            <a:off x="3660354" y="2816401"/>
            <a:ext cx="2998545" cy="3506199"/>
          </a:xfrm>
          <a:prstGeom prst="rect">
            <a:avLst/>
          </a:prstGeom>
        </p:spPr>
      </p:pic>
      <p:pic>
        <p:nvPicPr>
          <p:cNvPr id="14" name="Picture 13">
            <a:extLst>
              <a:ext uri="{FF2B5EF4-FFF2-40B4-BE49-F238E27FC236}">
                <a16:creationId xmlns:a16="http://schemas.microsoft.com/office/drawing/2014/main" id="{CC7FE7CA-02D1-B475-ED21-000C0885F0AB}"/>
              </a:ext>
            </a:extLst>
          </p:cNvPr>
          <p:cNvPicPr>
            <a:picLocks noChangeAspect="1"/>
          </p:cNvPicPr>
          <p:nvPr/>
        </p:nvPicPr>
        <p:blipFill>
          <a:blip r:embed="rId4"/>
          <a:stretch>
            <a:fillRect/>
          </a:stretch>
        </p:blipFill>
        <p:spPr>
          <a:xfrm>
            <a:off x="6658899" y="3455442"/>
            <a:ext cx="3391194" cy="2149026"/>
          </a:xfrm>
          <a:prstGeom prst="rect">
            <a:avLst/>
          </a:prstGeom>
        </p:spPr>
      </p:pic>
      <p:pic>
        <p:nvPicPr>
          <p:cNvPr id="17" name="Picture 16">
            <a:extLst>
              <a:ext uri="{FF2B5EF4-FFF2-40B4-BE49-F238E27FC236}">
                <a16:creationId xmlns:a16="http://schemas.microsoft.com/office/drawing/2014/main" id="{E1574CA5-0903-250C-52D4-BEAE5BA7509F}"/>
              </a:ext>
            </a:extLst>
          </p:cNvPr>
          <p:cNvPicPr>
            <a:picLocks noChangeAspect="1"/>
          </p:cNvPicPr>
          <p:nvPr/>
        </p:nvPicPr>
        <p:blipFill>
          <a:blip r:embed="rId5"/>
          <a:stretch>
            <a:fillRect/>
          </a:stretch>
        </p:blipFill>
        <p:spPr>
          <a:xfrm>
            <a:off x="8236673" y="1001088"/>
            <a:ext cx="3299746" cy="2491956"/>
          </a:xfrm>
          <a:prstGeom prst="rect">
            <a:avLst/>
          </a:prstGeom>
        </p:spPr>
      </p:pic>
      <p:pic>
        <p:nvPicPr>
          <p:cNvPr id="20" name="Picture 19">
            <a:extLst>
              <a:ext uri="{FF2B5EF4-FFF2-40B4-BE49-F238E27FC236}">
                <a16:creationId xmlns:a16="http://schemas.microsoft.com/office/drawing/2014/main" id="{D028E03B-BC10-3D3E-3E5A-2FF367E85385}"/>
              </a:ext>
            </a:extLst>
          </p:cNvPr>
          <p:cNvPicPr>
            <a:picLocks noChangeAspect="1"/>
          </p:cNvPicPr>
          <p:nvPr/>
        </p:nvPicPr>
        <p:blipFill>
          <a:blip r:embed="rId6"/>
          <a:stretch>
            <a:fillRect/>
          </a:stretch>
        </p:blipFill>
        <p:spPr>
          <a:xfrm>
            <a:off x="3955328" y="1332966"/>
            <a:ext cx="4160881" cy="1493649"/>
          </a:xfrm>
          <a:prstGeom prst="rect">
            <a:avLst/>
          </a:prstGeom>
        </p:spPr>
      </p:pic>
      <p:pic>
        <p:nvPicPr>
          <p:cNvPr id="22" name="Picture 21">
            <a:extLst>
              <a:ext uri="{FF2B5EF4-FFF2-40B4-BE49-F238E27FC236}">
                <a16:creationId xmlns:a16="http://schemas.microsoft.com/office/drawing/2014/main" id="{9E97D447-E6CF-119F-4017-A38101FE6D5C}"/>
              </a:ext>
            </a:extLst>
          </p:cNvPr>
          <p:cNvPicPr>
            <a:picLocks noChangeAspect="1"/>
          </p:cNvPicPr>
          <p:nvPr/>
        </p:nvPicPr>
        <p:blipFill>
          <a:blip r:embed="rId7"/>
          <a:stretch>
            <a:fillRect/>
          </a:stretch>
        </p:blipFill>
        <p:spPr>
          <a:xfrm>
            <a:off x="1590209" y="4432676"/>
            <a:ext cx="2057578" cy="1889924"/>
          </a:xfrm>
          <a:prstGeom prst="rect">
            <a:avLst/>
          </a:prstGeom>
        </p:spPr>
      </p:pic>
      <p:pic>
        <p:nvPicPr>
          <p:cNvPr id="24" name="Picture 23">
            <a:extLst>
              <a:ext uri="{FF2B5EF4-FFF2-40B4-BE49-F238E27FC236}">
                <a16:creationId xmlns:a16="http://schemas.microsoft.com/office/drawing/2014/main" id="{7C9A006F-AEE7-070C-9F8A-2D4D6F283805}"/>
              </a:ext>
            </a:extLst>
          </p:cNvPr>
          <p:cNvPicPr>
            <a:picLocks noChangeAspect="1"/>
          </p:cNvPicPr>
          <p:nvPr/>
        </p:nvPicPr>
        <p:blipFill>
          <a:blip r:embed="rId8"/>
          <a:stretch>
            <a:fillRect/>
          </a:stretch>
        </p:blipFill>
        <p:spPr>
          <a:xfrm>
            <a:off x="10050093" y="5125347"/>
            <a:ext cx="2027096" cy="1646063"/>
          </a:xfrm>
          <a:prstGeom prst="rect">
            <a:avLst/>
          </a:prstGeom>
        </p:spPr>
      </p:pic>
    </p:spTree>
    <p:extLst>
      <p:ext uri="{BB962C8B-B14F-4D97-AF65-F5344CB8AC3E}">
        <p14:creationId xmlns:p14="http://schemas.microsoft.com/office/powerpoint/2010/main" val="4015561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10104" y="288176"/>
            <a:ext cx="10031895"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Reading Awards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7" name="TextBox 6">
            <a:extLst>
              <a:ext uri="{FF2B5EF4-FFF2-40B4-BE49-F238E27FC236}">
                <a16:creationId xmlns:a16="http://schemas.microsoft.com/office/drawing/2014/main" id="{920271FD-AC4F-91DE-E58B-395589AD8048}"/>
              </a:ext>
            </a:extLst>
          </p:cNvPr>
          <p:cNvSpPr txBox="1"/>
          <p:nvPr/>
        </p:nvSpPr>
        <p:spPr>
          <a:xfrm>
            <a:off x="5787077" y="1014866"/>
            <a:ext cx="5731454" cy="42473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Please do not feel you need to buy the books on this list, you can borrow many of these from school using our class book swap.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will check the lists once a term to see who needs to be celebrated with a certificate in assembly. Please bring in your ticked sheets on these dates: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Monday 14</a:t>
            </a:r>
            <a:r>
              <a:rPr kumimoji="0" lang="en-GB" sz="1800" b="1" i="0" u="none" strike="noStrike" kern="1200" cap="none" spc="0" normalizeH="0" baseline="30000" noProof="0" dirty="0">
                <a:ln>
                  <a:noFill/>
                </a:ln>
                <a:solidFill>
                  <a:srgbClr val="000000"/>
                </a:solidFill>
                <a:effectLst/>
                <a:uLnTx/>
                <a:uFillTx/>
                <a:latin typeface="Century Gothic" panose="020B0502020202020204" pitchFamily="34" charset="0"/>
                <a:ea typeface="+mn-ea"/>
                <a:cs typeface="+mn-cs"/>
              </a:rPr>
              <a:t>th</a:t>
            </a: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December 2026</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Monday 22</a:t>
            </a:r>
            <a:r>
              <a:rPr kumimoji="0" lang="en-GB" sz="1800" b="1" i="0" u="none" strike="noStrike" kern="1200" cap="none" spc="0" normalizeH="0" baseline="30000" noProof="0" dirty="0">
                <a:ln>
                  <a:noFill/>
                </a:ln>
                <a:solidFill>
                  <a:srgbClr val="000000"/>
                </a:solidFill>
                <a:effectLst/>
                <a:uLnTx/>
                <a:uFillTx/>
                <a:latin typeface="Century Gothic" panose="020B0502020202020204" pitchFamily="34" charset="0"/>
                <a:ea typeface="+mn-ea"/>
                <a:cs typeface="+mn-cs"/>
              </a:rPr>
              <a:t>nd</a:t>
            </a: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March 2027</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Monday 12</a:t>
            </a:r>
            <a:r>
              <a:rPr kumimoji="0" lang="en-GB" sz="1800" b="1"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th</a:t>
            </a:r>
            <a:r>
              <a:rPr kumimoji="0" lang="en-GB" sz="18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July 2027</a:t>
            </a: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will remind you of these!)</a:t>
            </a:r>
          </a:p>
        </p:txBody>
      </p:sp>
      <p:pic>
        <p:nvPicPr>
          <p:cNvPr id="6" name="Picture 5">
            <a:extLst>
              <a:ext uri="{FF2B5EF4-FFF2-40B4-BE49-F238E27FC236}">
                <a16:creationId xmlns:a16="http://schemas.microsoft.com/office/drawing/2014/main" id="{9FCE0BC1-7BE9-A68D-9642-7577A4FD9F97}"/>
              </a:ext>
            </a:extLst>
          </p:cNvPr>
          <p:cNvPicPr>
            <a:picLocks noChangeAspect="1"/>
          </p:cNvPicPr>
          <p:nvPr/>
        </p:nvPicPr>
        <p:blipFill>
          <a:blip r:embed="rId2"/>
          <a:stretch>
            <a:fillRect/>
          </a:stretch>
        </p:blipFill>
        <p:spPr>
          <a:xfrm rot="21326555">
            <a:off x="5361549" y="5261627"/>
            <a:ext cx="2031312" cy="1408923"/>
          </a:xfrm>
          <a:prstGeom prst="rect">
            <a:avLst/>
          </a:prstGeom>
        </p:spPr>
      </p:pic>
      <p:pic>
        <p:nvPicPr>
          <p:cNvPr id="12" name="Picture 11">
            <a:extLst>
              <a:ext uri="{FF2B5EF4-FFF2-40B4-BE49-F238E27FC236}">
                <a16:creationId xmlns:a16="http://schemas.microsoft.com/office/drawing/2014/main" id="{D528EBE3-16A0-C641-8CC2-B8B89A48BD51}"/>
              </a:ext>
            </a:extLst>
          </p:cNvPr>
          <p:cNvPicPr>
            <a:picLocks noChangeAspect="1"/>
          </p:cNvPicPr>
          <p:nvPr/>
        </p:nvPicPr>
        <p:blipFill>
          <a:blip r:embed="rId3"/>
          <a:stretch>
            <a:fillRect/>
          </a:stretch>
        </p:blipFill>
        <p:spPr>
          <a:xfrm>
            <a:off x="7712706" y="5213146"/>
            <a:ext cx="1956747" cy="1365016"/>
          </a:xfrm>
          <a:prstGeom prst="rect">
            <a:avLst/>
          </a:prstGeom>
        </p:spPr>
      </p:pic>
      <p:pic>
        <p:nvPicPr>
          <p:cNvPr id="15" name="Picture 14">
            <a:extLst>
              <a:ext uri="{FF2B5EF4-FFF2-40B4-BE49-F238E27FC236}">
                <a16:creationId xmlns:a16="http://schemas.microsoft.com/office/drawing/2014/main" id="{4EDDD18F-537B-5221-1CFA-125B6E591952}"/>
              </a:ext>
            </a:extLst>
          </p:cNvPr>
          <p:cNvPicPr>
            <a:picLocks noChangeAspect="1"/>
          </p:cNvPicPr>
          <p:nvPr/>
        </p:nvPicPr>
        <p:blipFill>
          <a:blip r:embed="rId4"/>
          <a:stretch>
            <a:fillRect/>
          </a:stretch>
        </p:blipFill>
        <p:spPr>
          <a:xfrm rot="452206">
            <a:off x="9956153" y="5336556"/>
            <a:ext cx="1971690" cy="1365016"/>
          </a:xfrm>
          <a:prstGeom prst="rect">
            <a:avLst/>
          </a:prstGeom>
        </p:spPr>
      </p:pic>
      <p:pic>
        <p:nvPicPr>
          <p:cNvPr id="5" name="Picture 4">
            <a:extLst>
              <a:ext uri="{FF2B5EF4-FFF2-40B4-BE49-F238E27FC236}">
                <a16:creationId xmlns:a16="http://schemas.microsoft.com/office/drawing/2014/main" id="{4C3E5D27-D8D1-A66C-8172-9EAA5BF2DB75}"/>
              </a:ext>
            </a:extLst>
          </p:cNvPr>
          <p:cNvPicPr>
            <a:picLocks noChangeAspect="1"/>
          </p:cNvPicPr>
          <p:nvPr/>
        </p:nvPicPr>
        <p:blipFill>
          <a:blip r:embed="rId5"/>
          <a:stretch>
            <a:fillRect/>
          </a:stretch>
        </p:blipFill>
        <p:spPr>
          <a:xfrm rot="358460">
            <a:off x="3029632" y="1774208"/>
            <a:ext cx="2529858" cy="3628231"/>
          </a:xfrm>
          <a:prstGeom prst="rect">
            <a:avLst/>
          </a:prstGeom>
        </p:spPr>
      </p:pic>
      <p:pic>
        <p:nvPicPr>
          <p:cNvPr id="9" name="Picture 8">
            <a:extLst>
              <a:ext uri="{FF2B5EF4-FFF2-40B4-BE49-F238E27FC236}">
                <a16:creationId xmlns:a16="http://schemas.microsoft.com/office/drawing/2014/main" id="{B436BDB1-D87B-389A-FAB6-1F357202A08E}"/>
              </a:ext>
            </a:extLst>
          </p:cNvPr>
          <p:cNvPicPr>
            <a:picLocks noChangeAspect="1"/>
          </p:cNvPicPr>
          <p:nvPr/>
        </p:nvPicPr>
        <p:blipFill>
          <a:blip r:embed="rId6"/>
          <a:stretch>
            <a:fillRect/>
          </a:stretch>
        </p:blipFill>
        <p:spPr>
          <a:xfrm rot="21328686">
            <a:off x="204925" y="2891400"/>
            <a:ext cx="2686050" cy="3857625"/>
          </a:xfrm>
          <a:prstGeom prst="rect">
            <a:avLst/>
          </a:prstGeom>
        </p:spPr>
      </p:pic>
      <p:pic>
        <p:nvPicPr>
          <p:cNvPr id="13" name="Picture 12">
            <a:extLst>
              <a:ext uri="{FF2B5EF4-FFF2-40B4-BE49-F238E27FC236}">
                <a16:creationId xmlns:a16="http://schemas.microsoft.com/office/drawing/2014/main" id="{DCE7E90A-4DBF-3A45-22C2-433A3F0E9FDD}"/>
              </a:ext>
            </a:extLst>
          </p:cNvPr>
          <p:cNvPicPr>
            <a:picLocks noChangeAspect="1"/>
          </p:cNvPicPr>
          <p:nvPr/>
        </p:nvPicPr>
        <p:blipFill>
          <a:blip r:embed="rId7"/>
          <a:stretch>
            <a:fillRect/>
          </a:stretch>
        </p:blipFill>
        <p:spPr>
          <a:xfrm>
            <a:off x="202473" y="173568"/>
            <a:ext cx="1966854" cy="2617951"/>
          </a:xfrm>
          <a:prstGeom prst="rect">
            <a:avLst/>
          </a:prstGeom>
        </p:spPr>
      </p:pic>
    </p:spTree>
    <p:extLst>
      <p:ext uri="{BB962C8B-B14F-4D97-AF65-F5344CB8AC3E}">
        <p14:creationId xmlns:p14="http://schemas.microsoft.com/office/powerpoint/2010/main" val="727513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34539" y="292969"/>
            <a:ext cx="10058400" cy="1371600"/>
          </a:xfrm>
        </p:spPr>
        <p:txBody>
          <a:bodyPr/>
          <a:lstStyle/>
          <a:p>
            <a:r>
              <a:rPr lang="en-US" dirty="0"/>
              <a:t>English- Writing</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634539" y="1358900"/>
            <a:ext cx="6548314" cy="4921583"/>
          </a:xfrm>
        </p:spPr>
        <p:txBody>
          <a:bodyPr>
            <a:normAutofit/>
          </a:bodyPr>
          <a:lstStyle/>
          <a:p>
            <a:pPr marL="0" indent="0">
              <a:buNone/>
            </a:pPr>
            <a:r>
              <a:rPr lang="en-GB" dirty="0"/>
              <a:t>Over the year, we will ensure that the children can experience and write both fiction and non-fiction, and different writing styles within these (e.g. letter writing, instructions, recounts, etc.). Our work during our reading sessions will support the writing, both through looking at structure and vocabulary. The children will have a clear purpose and audience for each piece of writing. </a:t>
            </a:r>
          </a:p>
          <a:p>
            <a:pPr marL="0" indent="0">
              <a:buNone/>
            </a:pPr>
            <a:r>
              <a:rPr lang="en-GB" dirty="0"/>
              <a:t>For writing, we follow the Reading into Writing process. This ensures that children are fully immersed in the genre and have the opportunity to pick apart excellent examples of the genre before writing their own pieces. The children create a toolkit if the skills they need which acts as a success criteria for their own writing.</a:t>
            </a:r>
          </a:p>
          <a:p>
            <a:pPr marL="0" indent="0">
              <a:buNone/>
            </a:pPr>
            <a:r>
              <a:rPr lang="en-GB" dirty="0"/>
              <a:t>Punctuation and grammar skills will continue to be taught throughout the year. We will start by revisiting and securing the independent application of the skills from Year 1 before moving on the Year 2 curriculum. Here are the Year 2 punctuation and grammar objectives that we will focus on this year:</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endParaRPr lang="en-US" dirty="0"/>
          </a:p>
        </p:txBody>
      </p:sp>
      <p:sp>
        <p:nvSpPr>
          <p:cNvPr id="6" name="TextBox 5">
            <a:extLst>
              <a:ext uri="{FF2B5EF4-FFF2-40B4-BE49-F238E27FC236}">
                <a16:creationId xmlns:a16="http://schemas.microsoft.com/office/drawing/2014/main" id="{382AB06D-EBF2-0747-A771-003934FF10C1}"/>
              </a:ext>
            </a:extLst>
          </p:cNvPr>
          <p:cNvSpPr txBox="1"/>
          <p:nvPr/>
        </p:nvSpPr>
        <p:spPr>
          <a:xfrm>
            <a:off x="7724274" y="481737"/>
            <a:ext cx="3833186" cy="954107"/>
          </a:xfrm>
          <a:prstGeom prst="rect">
            <a:avLst/>
          </a:prstGeom>
          <a:noFill/>
        </p:spPr>
        <p:txBody>
          <a:bodyPr wrap="square" rtlCol="0">
            <a:spAutoFit/>
          </a:bodyPr>
          <a:lstStyle/>
          <a:p>
            <a:r>
              <a:rPr lang="en-GB" sz="1400" dirty="0"/>
              <a:t>When reading at home, please pick out these skills and if the children choose to write, please edit with the children to include these accurately.</a:t>
            </a:r>
          </a:p>
        </p:txBody>
      </p:sp>
      <p:pic>
        <p:nvPicPr>
          <p:cNvPr id="5" name="Picture 4">
            <a:extLst>
              <a:ext uri="{FF2B5EF4-FFF2-40B4-BE49-F238E27FC236}">
                <a16:creationId xmlns:a16="http://schemas.microsoft.com/office/drawing/2014/main" id="{0D5CE59C-5B4B-BC55-C53B-D99508AC880D}"/>
              </a:ext>
            </a:extLst>
          </p:cNvPr>
          <p:cNvPicPr>
            <a:picLocks noChangeAspect="1"/>
          </p:cNvPicPr>
          <p:nvPr/>
        </p:nvPicPr>
        <p:blipFill>
          <a:blip r:embed="rId2"/>
          <a:stretch>
            <a:fillRect/>
          </a:stretch>
        </p:blipFill>
        <p:spPr>
          <a:xfrm>
            <a:off x="7772330" y="1456571"/>
            <a:ext cx="3191320" cy="5401429"/>
          </a:xfrm>
          <a:prstGeom prst="rect">
            <a:avLst/>
          </a:prstGeom>
        </p:spPr>
      </p:pic>
    </p:spTree>
    <p:extLst>
      <p:ext uri="{BB962C8B-B14F-4D97-AF65-F5344CB8AC3E}">
        <p14:creationId xmlns:p14="http://schemas.microsoft.com/office/powerpoint/2010/main" val="3169983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06162" y="512350"/>
            <a:ext cx="4962626" cy="1371600"/>
          </a:xfrm>
        </p:spPr>
        <p:txBody>
          <a:bodyPr/>
          <a:lstStyle/>
          <a:p>
            <a:r>
              <a:rPr lang="en-US" dirty="0"/>
              <a:t>English- Spelling Logs</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571489" y="1694930"/>
            <a:ext cx="5197299" cy="4650719"/>
          </a:xfrm>
        </p:spPr>
        <p:txBody>
          <a:bodyPr>
            <a:normAutofit/>
          </a:bodyPr>
          <a:lstStyle/>
          <a:p>
            <a:pPr marL="0" indent="0">
              <a:buNone/>
            </a:pPr>
            <a:r>
              <a:rPr lang="en-US" sz="1800" u="sng" dirty="0"/>
              <a:t>Spelling Logs</a:t>
            </a:r>
          </a:p>
          <a:p>
            <a:pPr marL="0" indent="0">
              <a:buNone/>
            </a:pPr>
            <a:r>
              <a:rPr lang="en-US" sz="1800" dirty="0"/>
              <a:t>The words sent home in the spelling logs give the children a chance to practice the phoneme or spelling rule that we have been focusing on during the week in our phonics sessions. Please ensure the spelling logs come into school on a </a:t>
            </a:r>
            <a:r>
              <a:rPr lang="en-US" sz="1800" b="1" dirty="0"/>
              <a:t>Friday</a:t>
            </a:r>
            <a:r>
              <a:rPr lang="en-US" sz="1800" dirty="0"/>
              <a:t> in the bookbags so the new spellings can be stuck in. Please don’t feel like you must practice the words in the book- if the children would prefer to practice them in a different way then that is fine. We would just ask that you comment in the spelling log so we can see what they have done</a:t>
            </a:r>
          </a:p>
        </p:txBody>
      </p:sp>
      <p:pic>
        <p:nvPicPr>
          <p:cNvPr id="4" name="Picture 3">
            <a:extLst>
              <a:ext uri="{FF2B5EF4-FFF2-40B4-BE49-F238E27FC236}">
                <a16:creationId xmlns:a16="http://schemas.microsoft.com/office/drawing/2014/main" id="{734EECF5-09B5-67A1-FBC9-EC9B1EA9CB9E}"/>
              </a:ext>
            </a:extLst>
          </p:cNvPr>
          <p:cNvPicPr>
            <a:picLocks noChangeAspect="1"/>
          </p:cNvPicPr>
          <p:nvPr/>
        </p:nvPicPr>
        <p:blipFill>
          <a:blip r:embed="rId2"/>
          <a:stretch>
            <a:fillRect/>
          </a:stretch>
        </p:blipFill>
        <p:spPr>
          <a:xfrm>
            <a:off x="8307212" y="512350"/>
            <a:ext cx="3078626" cy="3897090"/>
          </a:xfrm>
          <a:prstGeom prst="rect">
            <a:avLst/>
          </a:prstGeom>
        </p:spPr>
      </p:pic>
      <p:pic>
        <p:nvPicPr>
          <p:cNvPr id="6" name="Picture 5">
            <a:extLst>
              <a:ext uri="{FF2B5EF4-FFF2-40B4-BE49-F238E27FC236}">
                <a16:creationId xmlns:a16="http://schemas.microsoft.com/office/drawing/2014/main" id="{1EE4210B-030B-1813-23B4-C41A61FC1833}"/>
              </a:ext>
            </a:extLst>
          </p:cNvPr>
          <p:cNvPicPr>
            <a:picLocks noChangeAspect="1"/>
          </p:cNvPicPr>
          <p:nvPr/>
        </p:nvPicPr>
        <p:blipFill>
          <a:blip r:embed="rId3"/>
          <a:stretch>
            <a:fillRect/>
          </a:stretch>
        </p:blipFill>
        <p:spPr>
          <a:xfrm>
            <a:off x="6096000" y="4084320"/>
            <a:ext cx="3761911" cy="2346629"/>
          </a:xfrm>
          <a:prstGeom prst="rect">
            <a:avLst/>
          </a:prstGeom>
        </p:spPr>
      </p:pic>
    </p:spTree>
    <p:extLst>
      <p:ext uri="{BB962C8B-B14F-4D97-AF65-F5344CB8AC3E}">
        <p14:creationId xmlns:p14="http://schemas.microsoft.com/office/powerpoint/2010/main" val="3869074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06162" y="512350"/>
            <a:ext cx="10058400" cy="1371600"/>
          </a:xfrm>
        </p:spPr>
        <p:txBody>
          <a:bodyPr/>
          <a:lstStyle/>
          <a:p>
            <a:r>
              <a:rPr lang="en-US" dirty="0"/>
              <a:t>English- Spelling</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806162" y="1727881"/>
            <a:ext cx="4968239" cy="4623046"/>
          </a:xfrm>
        </p:spPr>
        <p:txBody>
          <a:bodyPr>
            <a:normAutofit/>
          </a:bodyPr>
          <a:lstStyle/>
          <a:p>
            <a:pPr marL="0" indent="0">
              <a:buNone/>
            </a:pPr>
            <a:r>
              <a:rPr lang="en-US" sz="1800" u="sng" dirty="0"/>
              <a:t>Red words</a:t>
            </a:r>
          </a:p>
          <a:p>
            <a:pPr marL="0" indent="0">
              <a:buNone/>
            </a:pPr>
            <a:r>
              <a:rPr lang="en-US" sz="1800" dirty="0"/>
              <a:t>Red Words, also known as common exception words, are words that the children cannot phonetically spell. There is a copy of these words stuck in the spelling log and the reading record. The children are given time weekly to practice these words at school and please practice them at home as well in whichever way you would like to</a:t>
            </a:r>
          </a:p>
        </p:txBody>
      </p:sp>
      <p:pic>
        <p:nvPicPr>
          <p:cNvPr id="4" name="Picture 3">
            <a:extLst>
              <a:ext uri="{FF2B5EF4-FFF2-40B4-BE49-F238E27FC236}">
                <a16:creationId xmlns:a16="http://schemas.microsoft.com/office/drawing/2014/main" id="{10CCAC3B-8C9F-7955-86E8-70EB6DBAA145}"/>
              </a:ext>
            </a:extLst>
          </p:cNvPr>
          <p:cNvPicPr>
            <a:picLocks noChangeAspect="1"/>
          </p:cNvPicPr>
          <p:nvPr/>
        </p:nvPicPr>
        <p:blipFill>
          <a:blip r:embed="rId2"/>
          <a:stretch>
            <a:fillRect/>
          </a:stretch>
        </p:blipFill>
        <p:spPr>
          <a:xfrm>
            <a:off x="6417599" y="776275"/>
            <a:ext cx="4968239" cy="5305450"/>
          </a:xfrm>
          <a:prstGeom prst="rect">
            <a:avLst/>
          </a:prstGeom>
        </p:spPr>
      </p:pic>
    </p:spTree>
    <p:extLst>
      <p:ext uri="{BB962C8B-B14F-4D97-AF65-F5344CB8AC3E}">
        <p14:creationId xmlns:p14="http://schemas.microsoft.com/office/powerpoint/2010/main" val="3018473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06162" y="512350"/>
            <a:ext cx="10058400" cy="1371600"/>
          </a:xfrm>
        </p:spPr>
        <p:txBody>
          <a:bodyPr/>
          <a:lstStyle/>
          <a:p>
            <a:r>
              <a:rPr lang="en-US" dirty="0"/>
              <a:t>Handwriting </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758661" y="1722604"/>
            <a:ext cx="4968239" cy="4623046"/>
          </a:xfrm>
        </p:spPr>
        <p:txBody>
          <a:bodyPr>
            <a:normAutofit/>
          </a:bodyPr>
          <a:lstStyle/>
          <a:p>
            <a:pPr marL="0" indent="0">
              <a:buNone/>
            </a:pPr>
            <a:r>
              <a:rPr lang="en-US" sz="2000" dirty="0"/>
              <a:t>We are starting a new handwriting programme this year; RWI Handwriting. The children will learn 2 basic joins in Year 2; the </a:t>
            </a:r>
            <a:r>
              <a:rPr lang="en-US" sz="2000" b="1" dirty="0"/>
              <a:t>arm join </a:t>
            </a:r>
            <a:r>
              <a:rPr lang="en-US" sz="2000" dirty="0"/>
              <a:t>and the </a:t>
            </a:r>
            <a:r>
              <a:rPr lang="en-US" sz="2000" b="1" dirty="0"/>
              <a:t>washing line join</a:t>
            </a:r>
            <a:r>
              <a:rPr lang="en-US" sz="2000" dirty="0"/>
              <a:t>.</a:t>
            </a:r>
          </a:p>
          <a:p>
            <a:pPr marL="0" indent="0">
              <a:buNone/>
            </a:pPr>
            <a:r>
              <a:rPr lang="en-US" sz="2000" dirty="0">
                <a:hlinkClick r:id="rId2"/>
              </a:rPr>
              <a:t>https://www.henburyview.dorset.sch.uk/page/?title=Writing&amp;pid=93&amp;action=saved</a:t>
            </a:r>
            <a:r>
              <a:rPr lang="en-US" sz="2000" dirty="0"/>
              <a:t> </a:t>
            </a:r>
          </a:p>
        </p:txBody>
      </p:sp>
      <p:pic>
        <p:nvPicPr>
          <p:cNvPr id="8" name="Picture 7" descr="Diagram&#10;&#10;Description automatically generated with low confidence">
            <a:extLst>
              <a:ext uri="{FF2B5EF4-FFF2-40B4-BE49-F238E27FC236}">
                <a16:creationId xmlns:a16="http://schemas.microsoft.com/office/drawing/2014/main" id="{11A89E34-DA74-453B-9037-885ACD5CD9CF}"/>
              </a:ext>
            </a:extLst>
          </p:cNvPr>
          <p:cNvPicPr>
            <a:picLocks noChangeAspect="1"/>
          </p:cNvPicPr>
          <p:nvPr/>
        </p:nvPicPr>
        <p:blipFill>
          <a:blip r:embed="rId3"/>
          <a:stretch>
            <a:fillRect/>
          </a:stretch>
        </p:blipFill>
        <p:spPr>
          <a:xfrm>
            <a:off x="6417601" y="850900"/>
            <a:ext cx="5015738" cy="2755900"/>
          </a:xfrm>
          <a:prstGeom prst="rect">
            <a:avLst/>
          </a:prstGeom>
        </p:spPr>
      </p:pic>
      <p:pic>
        <p:nvPicPr>
          <p:cNvPr id="10" name="Picture 9" descr="Graphical user interface, application&#10;&#10;Description automatically generated">
            <a:extLst>
              <a:ext uri="{FF2B5EF4-FFF2-40B4-BE49-F238E27FC236}">
                <a16:creationId xmlns:a16="http://schemas.microsoft.com/office/drawing/2014/main" id="{A75EF73C-B0EB-E8D4-2B3A-6B67D588578F}"/>
              </a:ext>
            </a:extLst>
          </p:cNvPr>
          <p:cNvPicPr>
            <a:picLocks noChangeAspect="1"/>
          </p:cNvPicPr>
          <p:nvPr/>
        </p:nvPicPr>
        <p:blipFill>
          <a:blip r:embed="rId4"/>
          <a:stretch>
            <a:fillRect/>
          </a:stretch>
        </p:blipFill>
        <p:spPr>
          <a:xfrm>
            <a:off x="5962023" y="3729002"/>
            <a:ext cx="5569864" cy="2434731"/>
          </a:xfrm>
          <a:prstGeom prst="rect">
            <a:avLst/>
          </a:prstGeom>
        </p:spPr>
      </p:pic>
    </p:spTree>
    <p:extLst>
      <p:ext uri="{BB962C8B-B14F-4D97-AF65-F5344CB8AC3E}">
        <p14:creationId xmlns:p14="http://schemas.microsoft.com/office/powerpoint/2010/main" val="2197799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2F35-E41E-BE4F-8FD4-2DEFA671B483}"/>
              </a:ext>
            </a:extLst>
          </p:cNvPr>
          <p:cNvSpPr>
            <a:spLocks noGrp="1"/>
          </p:cNvSpPr>
          <p:nvPr>
            <p:ph type="title"/>
          </p:nvPr>
        </p:nvSpPr>
        <p:spPr>
          <a:xfrm>
            <a:off x="845870" y="422338"/>
            <a:ext cx="10058400" cy="1371600"/>
          </a:xfrm>
        </p:spPr>
        <p:txBody>
          <a:bodyPr/>
          <a:lstStyle/>
          <a:p>
            <a:r>
              <a:rPr lang="en-US" dirty="0"/>
              <a:t>Meet the Year 2 Team</a:t>
            </a:r>
          </a:p>
        </p:txBody>
      </p:sp>
      <p:sp>
        <p:nvSpPr>
          <p:cNvPr id="6" name="TextBox 5">
            <a:extLst>
              <a:ext uri="{FF2B5EF4-FFF2-40B4-BE49-F238E27FC236}">
                <a16:creationId xmlns:a16="http://schemas.microsoft.com/office/drawing/2014/main" id="{61DA3A03-F766-A84A-8B1D-FF8BE2D02ED8}"/>
              </a:ext>
            </a:extLst>
          </p:cNvPr>
          <p:cNvSpPr txBox="1"/>
          <p:nvPr/>
        </p:nvSpPr>
        <p:spPr>
          <a:xfrm>
            <a:off x="6432579" y="5592544"/>
            <a:ext cx="2559673" cy="646331"/>
          </a:xfrm>
          <a:prstGeom prst="rect">
            <a:avLst/>
          </a:prstGeom>
          <a:noFill/>
        </p:spPr>
        <p:txBody>
          <a:bodyPr wrap="square" rtlCol="0">
            <a:spAutoFit/>
          </a:bodyPr>
          <a:lstStyle/>
          <a:p>
            <a:pPr algn="ctr"/>
            <a:r>
              <a:rPr lang="en-US" b="1" dirty="0"/>
              <a:t>Mrs Connor</a:t>
            </a:r>
          </a:p>
          <a:p>
            <a:pPr algn="ctr"/>
            <a:r>
              <a:rPr lang="en-US" dirty="0"/>
              <a:t>Teaching Assistant</a:t>
            </a:r>
          </a:p>
        </p:txBody>
      </p:sp>
      <p:sp>
        <p:nvSpPr>
          <p:cNvPr id="3" name="TextBox 2">
            <a:extLst>
              <a:ext uri="{FF2B5EF4-FFF2-40B4-BE49-F238E27FC236}">
                <a16:creationId xmlns:a16="http://schemas.microsoft.com/office/drawing/2014/main" id="{583DE5AA-245C-3888-07E6-8B90D8217AF0}"/>
              </a:ext>
            </a:extLst>
          </p:cNvPr>
          <p:cNvSpPr txBox="1"/>
          <p:nvPr/>
        </p:nvSpPr>
        <p:spPr>
          <a:xfrm>
            <a:off x="2395611" y="5592545"/>
            <a:ext cx="2559673" cy="646331"/>
          </a:xfrm>
          <a:prstGeom prst="rect">
            <a:avLst/>
          </a:prstGeom>
          <a:noFill/>
        </p:spPr>
        <p:txBody>
          <a:bodyPr wrap="square" rtlCol="0">
            <a:spAutoFit/>
          </a:bodyPr>
          <a:lstStyle/>
          <a:p>
            <a:pPr algn="ctr"/>
            <a:r>
              <a:rPr lang="en-US" b="1" dirty="0"/>
              <a:t>Miss Biles</a:t>
            </a:r>
          </a:p>
          <a:p>
            <a:pPr algn="ctr"/>
            <a:r>
              <a:rPr lang="en-US" dirty="0"/>
              <a:t>Class Teacher</a:t>
            </a:r>
          </a:p>
        </p:txBody>
      </p:sp>
      <p:pic>
        <p:nvPicPr>
          <p:cNvPr id="4" name="Picture 4">
            <a:extLst>
              <a:ext uri="{FF2B5EF4-FFF2-40B4-BE49-F238E27FC236}">
                <a16:creationId xmlns:a16="http://schemas.microsoft.com/office/drawing/2014/main" id="{077B62AF-F9C8-B958-A73C-B1163B38D432}"/>
              </a:ext>
            </a:extLst>
          </p:cNvPr>
          <p:cNvPicPr>
            <a:picLocks noChangeAspect="1"/>
          </p:cNvPicPr>
          <p:nvPr/>
        </p:nvPicPr>
        <p:blipFill rotWithShape="1">
          <a:blip r:embed="rId2"/>
          <a:srcRect l="44858" t="9593" r="10066" b="-420"/>
          <a:stretch/>
        </p:blipFill>
        <p:spPr>
          <a:xfrm>
            <a:off x="2834125" y="1799044"/>
            <a:ext cx="2345004" cy="3558182"/>
          </a:xfrm>
          <a:prstGeom prst="rect">
            <a:avLst/>
          </a:prstGeom>
        </p:spPr>
      </p:pic>
      <p:pic>
        <p:nvPicPr>
          <p:cNvPr id="8" name="Picture 6">
            <a:extLst>
              <a:ext uri="{FF2B5EF4-FFF2-40B4-BE49-F238E27FC236}">
                <a16:creationId xmlns:a16="http://schemas.microsoft.com/office/drawing/2014/main" id="{D8AA9A8E-67FB-40AB-AE92-2B8C68AB79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51" t="14496" r="8403"/>
          <a:stretch/>
        </p:blipFill>
        <p:spPr bwMode="auto">
          <a:xfrm>
            <a:off x="6203737" y="1793938"/>
            <a:ext cx="2788515" cy="3558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48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8308C-D094-6A9C-8B58-CC24FD099C39}"/>
              </a:ext>
            </a:extLst>
          </p:cNvPr>
          <p:cNvSpPr>
            <a:spLocks noGrp="1"/>
          </p:cNvSpPr>
          <p:nvPr>
            <p:ph type="title"/>
          </p:nvPr>
        </p:nvSpPr>
        <p:spPr>
          <a:xfrm>
            <a:off x="363985" y="449249"/>
            <a:ext cx="2804906" cy="3234983"/>
          </a:xfrm>
        </p:spPr>
        <p:txBody>
          <a:bodyPr>
            <a:normAutofit/>
          </a:bodyPr>
          <a:lstStyle/>
          <a:p>
            <a:r>
              <a:rPr lang="en-GB" dirty="0"/>
              <a:t>English </a:t>
            </a:r>
            <a:br>
              <a:rPr lang="en-GB" dirty="0"/>
            </a:br>
            <a:r>
              <a:rPr lang="en-GB" dirty="0"/>
              <a:t>writing LTP</a:t>
            </a:r>
            <a:br>
              <a:rPr lang="en-GB" dirty="0"/>
            </a:br>
            <a:r>
              <a:rPr lang="en-GB" dirty="0"/>
              <a:t>- provisional plan</a:t>
            </a:r>
          </a:p>
        </p:txBody>
      </p:sp>
      <p:pic>
        <p:nvPicPr>
          <p:cNvPr id="4" name="Content Placeholder 3">
            <a:extLst>
              <a:ext uri="{FF2B5EF4-FFF2-40B4-BE49-F238E27FC236}">
                <a16:creationId xmlns:a16="http://schemas.microsoft.com/office/drawing/2014/main" id="{A6721248-DD7D-F81A-0E4E-2394E778C40D}"/>
              </a:ext>
            </a:extLst>
          </p:cNvPr>
          <p:cNvPicPr>
            <a:picLocks noGrp="1" noChangeAspect="1"/>
          </p:cNvPicPr>
          <p:nvPr>
            <p:ph idx="1"/>
          </p:nvPr>
        </p:nvPicPr>
        <p:blipFill>
          <a:blip r:embed="rId2"/>
          <a:stretch>
            <a:fillRect/>
          </a:stretch>
        </p:blipFill>
        <p:spPr>
          <a:xfrm>
            <a:off x="3168890" y="510881"/>
            <a:ext cx="8504161" cy="5817176"/>
          </a:xfrm>
        </p:spPr>
      </p:pic>
      <p:sp>
        <p:nvSpPr>
          <p:cNvPr id="7" name="Rectangle 6">
            <a:extLst>
              <a:ext uri="{FF2B5EF4-FFF2-40B4-BE49-F238E27FC236}">
                <a16:creationId xmlns:a16="http://schemas.microsoft.com/office/drawing/2014/main" id="{1EEE6C2B-6DAE-4871-9B76-9F885D0AA21E}"/>
              </a:ext>
            </a:extLst>
          </p:cNvPr>
          <p:cNvSpPr/>
          <p:nvPr/>
        </p:nvSpPr>
        <p:spPr>
          <a:xfrm>
            <a:off x="7395098" y="1145219"/>
            <a:ext cx="4172505" cy="5095783"/>
          </a:xfrm>
          <a:prstGeom prst="rect">
            <a:avLst/>
          </a:prstGeom>
          <a:solidFill>
            <a:srgbClr val="96A9A9">
              <a:alpha val="69804"/>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65D5235-4040-E45F-FDFA-0054DBC98C35}"/>
              </a:ext>
            </a:extLst>
          </p:cNvPr>
          <p:cNvSpPr/>
          <p:nvPr/>
        </p:nvSpPr>
        <p:spPr>
          <a:xfrm>
            <a:off x="3168891" y="2734322"/>
            <a:ext cx="4226207" cy="3497801"/>
          </a:xfrm>
          <a:prstGeom prst="rect">
            <a:avLst/>
          </a:prstGeom>
          <a:solidFill>
            <a:srgbClr val="96A9A9">
              <a:alpha val="69804"/>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3576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540325" y="320041"/>
            <a:ext cx="1726276"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a:t>
            </a:r>
            <a:endParaRPr b="1" dirty="0"/>
          </a:p>
        </p:txBody>
      </p:sp>
      <p:sp>
        <p:nvSpPr>
          <p:cNvPr id="380" name="Google Shape;380;p45"/>
          <p:cNvSpPr txBox="1">
            <a:spLocks noGrp="1"/>
          </p:cNvSpPr>
          <p:nvPr>
            <p:ph type="body" idx="1"/>
          </p:nvPr>
        </p:nvSpPr>
        <p:spPr>
          <a:xfrm>
            <a:off x="529821" y="1320730"/>
            <a:ext cx="11144845" cy="481752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20000"/>
              </a:lnSpc>
              <a:spcBef>
                <a:spcPts val="900"/>
              </a:spcBef>
              <a:spcAft>
                <a:spcPts val="0"/>
              </a:spcAft>
              <a:buSzPct val="100000"/>
              <a:buNone/>
            </a:pPr>
            <a:r>
              <a:rPr lang="en-GB" sz="2300" dirty="0"/>
              <a:t>In Maths, we follow this daily lesson structure:</a:t>
            </a:r>
          </a:p>
          <a:p>
            <a:pPr marL="0" lvl="0" indent="0" algn="l" rtl="0">
              <a:lnSpc>
                <a:spcPct val="120000"/>
              </a:lnSpc>
              <a:spcBef>
                <a:spcPts val="900"/>
              </a:spcBef>
              <a:spcAft>
                <a:spcPts val="0"/>
              </a:spcAft>
              <a:buSzPct val="100000"/>
              <a:buNone/>
            </a:pPr>
            <a:endParaRPr lang="en-GB" sz="2300" dirty="0"/>
          </a:p>
          <a:p>
            <a:pPr marL="0" lvl="0" indent="0" algn="l" rtl="0">
              <a:lnSpc>
                <a:spcPct val="120000"/>
              </a:lnSpc>
              <a:spcBef>
                <a:spcPts val="900"/>
              </a:spcBef>
              <a:spcAft>
                <a:spcPts val="0"/>
              </a:spcAft>
              <a:buSzPct val="100000"/>
              <a:buNone/>
            </a:pPr>
            <a:endParaRPr lang="en-GB" sz="2300" dirty="0"/>
          </a:p>
          <a:p>
            <a:pPr marL="0" lvl="0" indent="0" algn="l" rtl="0">
              <a:lnSpc>
                <a:spcPct val="120000"/>
              </a:lnSpc>
              <a:spcBef>
                <a:spcPts val="900"/>
              </a:spcBef>
              <a:spcAft>
                <a:spcPts val="0"/>
              </a:spcAft>
              <a:buSzPct val="100000"/>
              <a:buNone/>
            </a:pPr>
            <a:endParaRPr lang="en-GB" sz="1200" dirty="0"/>
          </a:p>
          <a:p>
            <a:pPr marL="0" lvl="0" indent="0" algn="l" rtl="0">
              <a:lnSpc>
                <a:spcPct val="120000"/>
              </a:lnSpc>
              <a:spcBef>
                <a:spcPts val="900"/>
              </a:spcBef>
              <a:spcAft>
                <a:spcPts val="0"/>
              </a:spcAft>
              <a:buSzPct val="100000"/>
              <a:buNone/>
            </a:pPr>
            <a:r>
              <a:rPr lang="en-GB" sz="2300" dirty="0"/>
              <a:t>This allows children to constantly consolidate their number facts, which supports them when approaching new concepts and more complex problems.</a:t>
            </a:r>
          </a:p>
          <a:p>
            <a:pPr marL="0" lvl="0" indent="0" algn="l" rtl="0">
              <a:lnSpc>
                <a:spcPct val="120000"/>
              </a:lnSpc>
              <a:spcBef>
                <a:spcPts val="900"/>
              </a:spcBef>
              <a:spcAft>
                <a:spcPts val="0"/>
              </a:spcAft>
              <a:buSzPct val="100000"/>
              <a:buNone/>
            </a:pPr>
            <a:endParaRPr lang="en-GB" sz="200" dirty="0"/>
          </a:p>
          <a:p>
            <a:pPr marL="0" lvl="0" indent="0" algn="l" rtl="0">
              <a:lnSpc>
                <a:spcPct val="120000"/>
              </a:lnSpc>
              <a:spcBef>
                <a:spcPts val="900"/>
              </a:spcBef>
              <a:spcAft>
                <a:spcPts val="0"/>
              </a:spcAft>
              <a:buSzPct val="100000"/>
              <a:buNone/>
            </a:pPr>
            <a:r>
              <a:rPr lang="en-GB" sz="2300" dirty="0"/>
              <a:t>We will primarily use NCETM as our guide for teaching the main activities. This also provides us with high-quality pictorial representations of the mathematical concepts we are teaching (for Place Value, Addition and Subtraction, Multiplication and Division and Fractions). For other areas of the curriculum and to supplement our learning, we will use White Rose resources (for measures, statistics, geometry).</a:t>
            </a:r>
            <a:endParaRPr dirty="0"/>
          </a:p>
        </p:txBody>
      </p:sp>
      <p:pic>
        <p:nvPicPr>
          <p:cNvPr id="381" name="Google Shape;381;p45" descr="A yellow sign with black text&#10;&#10;Description automatically generated"/>
          <p:cNvPicPr preferRelativeResize="0"/>
          <p:nvPr/>
        </p:nvPicPr>
        <p:blipFill rotWithShape="1">
          <a:blip r:embed="rId3">
            <a:alphaModFix/>
          </a:blip>
          <a:srcRect/>
          <a:stretch/>
        </p:blipFill>
        <p:spPr>
          <a:xfrm>
            <a:off x="614362" y="1822707"/>
            <a:ext cx="10963275" cy="1304925"/>
          </a:xfrm>
          <a:prstGeom prst="rect">
            <a:avLst/>
          </a:prstGeom>
          <a:noFill/>
          <a:ln>
            <a:noFill/>
          </a:ln>
        </p:spPr>
      </p:pic>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2C93179C-D533-0FDA-13C3-ADC2C62C99AF}"/>
              </a:ext>
            </a:extLst>
          </p:cNvPr>
          <p:cNvPicPr>
            <a:picLocks noChangeAspect="1"/>
          </p:cNvPicPr>
          <p:nvPr/>
        </p:nvPicPr>
        <p:blipFill>
          <a:blip r:embed="rId4"/>
          <a:stretch>
            <a:fillRect/>
          </a:stretch>
        </p:blipFill>
        <p:spPr>
          <a:xfrm>
            <a:off x="6355533" y="5627719"/>
            <a:ext cx="2975572" cy="767140"/>
          </a:xfrm>
          <a:prstGeom prst="rect">
            <a:avLst/>
          </a:prstGeom>
        </p:spPr>
      </p:pic>
      <p:pic>
        <p:nvPicPr>
          <p:cNvPr id="3" name="Picture 2">
            <a:extLst>
              <a:ext uri="{FF2B5EF4-FFF2-40B4-BE49-F238E27FC236}">
                <a16:creationId xmlns:a16="http://schemas.microsoft.com/office/drawing/2014/main" id="{FFF41D84-C2D7-AB0A-2DEC-DCE6329EC4AA}"/>
              </a:ext>
            </a:extLst>
          </p:cNvPr>
          <p:cNvPicPr>
            <a:picLocks noChangeAspect="1"/>
          </p:cNvPicPr>
          <p:nvPr/>
        </p:nvPicPr>
        <p:blipFill>
          <a:blip r:embed="rId5"/>
          <a:stretch>
            <a:fillRect/>
          </a:stretch>
        </p:blipFill>
        <p:spPr>
          <a:xfrm>
            <a:off x="9506138" y="5855036"/>
            <a:ext cx="2248465" cy="56211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540325" y="320041"/>
            <a:ext cx="1726276"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a:t>
            </a:r>
            <a:endParaRPr b="1" dirty="0"/>
          </a:p>
        </p:txBody>
      </p:sp>
      <p:sp>
        <p:nvSpPr>
          <p:cNvPr id="380" name="Google Shape;380;p45"/>
          <p:cNvSpPr txBox="1">
            <a:spLocks noGrp="1"/>
          </p:cNvSpPr>
          <p:nvPr>
            <p:ph type="body" idx="1"/>
          </p:nvPr>
        </p:nvSpPr>
        <p:spPr>
          <a:xfrm>
            <a:off x="498292" y="1148714"/>
            <a:ext cx="11144845" cy="3613805"/>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900"/>
              </a:spcBef>
              <a:spcAft>
                <a:spcPts val="0"/>
              </a:spcAft>
              <a:buSzPct val="100000"/>
              <a:buNone/>
            </a:pPr>
            <a:r>
              <a:rPr lang="en-GB" sz="2300" dirty="0"/>
              <a:t>We will continue to use concrete resources and pictorial representations to help our learning journey, ensuring the children develop conceptual understanding of the concepts that we look at. The children will be given time to ‘experience’ the maths by using hands on thinking before moving through the learning journey. At all stages the children will be given opportunities to problem solve and make connections between different areas of maths. Maths can often be very abstract, so we aim to ensure that the children notice the real world applications of maths and see the worth in what they are learning about.</a:t>
            </a:r>
            <a:endParaRPr dirty="0"/>
          </a:p>
        </p:txBody>
      </p:sp>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78EEEEB5-DB94-CBA2-6249-FB8E33927A91}"/>
              </a:ext>
            </a:extLst>
          </p:cNvPr>
          <p:cNvPicPr>
            <a:picLocks noChangeAspect="1"/>
          </p:cNvPicPr>
          <p:nvPr/>
        </p:nvPicPr>
        <p:blipFill>
          <a:blip r:embed="rId3"/>
          <a:stretch>
            <a:fillRect/>
          </a:stretch>
        </p:blipFill>
        <p:spPr>
          <a:xfrm>
            <a:off x="10259085" y="4451616"/>
            <a:ext cx="1524000" cy="2028825"/>
          </a:xfrm>
          <a:prstGeom prst="rect">
            <a:avLst/>
          </a:prstGeom>
        </p:spPr>
      </p:pic>
      <p:pic>
        <p:nvPicPr>
          <p:cNvPr id="3" name="Picture 2">
            <a:extLst>
              <a:ext uri="{FF2B5EF4-FFF2-40B4-BE49-F238E27FC236}">
                <a16:creationId xmlns:a16="http://schemas.microsoft.com/office/drawing/2014/main" id="{63CDC8B4-E39F-D460-2E02-77F032392CD2}"/>
              </a:ext>
            </a:extLst>
          </p:cNvPr>
          <p:cNvPicPr>
            <a:picLocks noChangeAspect="1"/>
          </p:cNvPicPr>
          <p:nvPr/>
        </p:nvPicPr>
        <p:blipFill>
          <a:blip r:embed="rId4"/>
          <a:stretch>
            <a:fillRect/>
          </a:stretch>
        </p:blipFill>
        <p:spPr>
          <a:xfrm>
            <a:off x="8338242" y="4446607"/>
            <a:ext cx="1920843" cy="2033834"/>
          </a:xfrm>
          <a:prstGeom prst="rect">
            <a:avLst/>
          </a:prstGeom>
        </p:spPr>
      </p:pic>
      <p:pic>
        <p:nvPicPr>
          <p:cNvPr id="4" name="Picture 3">
            <a:extLst>
              <a:ext uri="{FF2B5EF4-FFF2-40B4-BE49-F238E27FC236}">
                <a16:creationId xmlns:a16="http://schemas.microsoft.com/office/drawing/2014/main" id="{19F25AE0-F1C4-6F34-6B1A-28C79059125A}"/>
              </a:ext>
            </a:extLst>
          </p:cNvPr>
          <p:cNvPicPr>
            <a:picLocks noChangeAspect="1"/>
          </p:cNvPicPr>
          <p:nvPr/>
        </p:nvPicPr>
        <p:blipFill>
          <a:blip r:embed="rId5"/>
          <a:stretch>
            <a:fillRect/>
          </a:stretch>
        </p:blipFill>
        <p:spPr>
          <a:xfrm>
            <a:off x="5695292" y="4446607"/>
            <a:ext cx="2691235" cy="2033834"/>
          </a:xfrm>
          <a:prstGeom prst="rect">
            <a:avLst/>
          </a:prstGeom>
        </p:spPr>
      </p:pic>
      <p:pic>
        <p:nvPicPr>
          <p:cNvPr id="5" name="Picture 4">
            <a:extLst>
              <a:ext uri="{FF2B5EF4-FFF2-40B4-BE49-F238E27FC236}">
                <a16:creationId xmlns:a16="http://schemas.microsoft.com/office/drawing/2014/main" id="{AF0998F5-47BC-2CB6-A79C-C7DD8B4C1096}"/>
              </a:ext>
            </a:extLst>
          </p:cNvPr>
          <p:cNvPicPr>
            <a:picLocks noChangeAspect="1"/>
          </p:cNvPicPr>
          <p:nvPr/>
        </p:nvPicPr>
        <p:blipFill>
          <a:blip r:embed="rId6"/>
          <a:stretch>
            <a:fillRect/>
          </a:stretch>
        </p:blipFill>
        <p:spPr>
          <a:xfrm>
            <a:off x="3853759" y="4446607"/>
            <a:ext cx="1841533" cy="1992478"/>
          </a:xfrm>
          <a:prstGeom prst="rect">
            <a:avLst/>
          </a:prstGeom>
        </p:spPr>
      </p:pic>
    </p:spTree>
    <p:extLst>
      <p:ext uri="{BB962C8B-B14F-4D97-AF65-F5344CB8AC3E}">
        <p14:creationId xmlns:p14="http://schemas.microsoft.com/office/powerpoint/2010/main" val="2492480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335050" y="-5396"/>
            <a:ext cx="9065403"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 – problem solving</a:t>
            </a:r>
            <a:endParaRPr b="1" dirty="0"/>
          </a:p>
        </p:txBody>
      </p:sp>
      <p:sp>
        <p:nvSpPr>
          <p:cNvPr id="380" name="Google Shape;380;p45"/>
          <p:cNvSpPr txBox="1">
            <a:spLocks noGrp="1"/>
          </p:cNvSpPr>
          <p:nvPr>
            <p:ph type="body" idx="1"/>
          </p:nvPr>
        </p:nvSpPr>
        <p:spPr>
          <a:xfrm>
            <a:off x="437555" y="804528"/>
            <a:ext cx="11144845" cy="9227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20000"/>
              </a:lnSpc>
              <a:spcBef>
                <a:spcPts val="900"/>
              </a:spcBef>
              <a:spcAft>
                <a:spcPts val="0"/>
              </a:spcAft>
              <a:buSzPct val="100000"/>
              <a:buNone/>
            </a:pPr>
            <a:r>
              <a:rPr lang="en-US" sz="2000" dirty="0"/>
              <a:t>A new addition to our </a:t>
            </a:r>
            <a:r>
              <a:rPr lang="en-US" sz="2000" dirty="0" err="1"/>
              <a:t>maths</a:t>
            </a:r>
            <a:r>
              <a:rPr lang="en-US" sz="2000" dirty="0"/>
              <a:t> curriculum this year will be dedicated time to teaching problem solving skills and strategies.</a:t>
            </a:r>
            <a:endParaRPr sz="2000" dirty="0"/>
          </a:p>
        </p:txBody>
      </p:sp>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7FA2F5A4-63A9-2210-D7C2-D0C95502FC3E}"/>
              </a:ext>
            </a:extLst>
          </p:cNvPr>
          <p:cNvSpPr txBox="1"/>
          <p:nvPr/>
        </p:nvSpPr>
        <p:spPr>
          <a:xfrm>
            <a:off x="529821" y="3707430"/>
            <a:ext cx="704792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Problem solving and reasoning are not just tasks to complete, it’s a way of working and thinking mathematically:</a:t>
            </a:r>
          </a:p>
        </p:txBody>
      </p:sp>
      <p:sp>
        <p:nvSpPr>
          <p:cNvPr id="3" name="TextBox 2">
            <a:extLst>
              <a:ext uri="{FF2B5EF4-FFF2-40B4-BE49-F238E27FC236}">
                <a16:creationId xmlns:a16="http://schemas.microsoft.com/office/drawing/2014/main" id="{0DA69251-2BC8-6F2C-7DE8-DCF441CA8931}"/>
              </a:ext>
            </a:extLst>
          </p:cNvPr>
          <p:cNvSpPr txBox="1"/>
          <p:nvPr/>
        </p:nvSpPr>
        <p:spPr>
          <a:xfrm>
            <a:off x="529821" y="4353761"/>
            <a:ext cx="8206773" cy="2031325"/>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Being able to draw on a range of strategies</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Being systematic and methodical</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Knowing how to approach a problem and having the confidence to try</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Perseverance and patience </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Grappling – being flexible with their approach</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Applying a range of knowledge and knowing what knowledge could apply</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Justifying and discussing their ideas</a:t>
            </a:r>
          </a:p>
        </p:txBody>
      </p:sp>
      <p:sp>
        <p:nvSpPr>
          <p:cNvPr id="4" name="Content Placeholder 2">
            <a:extLst>
              <a:ext uri="{FF2B5EF4-FFF2-40B4-BE49-F238E27FC236}">
                <a16:creationId xmlns:a16="http://schemas.microsoft.com/office/drawing/2014/main" id="{61A179B2-47E8-8EA2-0C9A-02277B57893F}"/>
              </a:ext>
            </a:extLst>
          </p:cNvPr>
          <p:cNvSpPr txBox="1">
            <a:spLocks/>
          </p:cNvSpPr>
          <p:nvPr/>
        </p:nvSpPr>
        <p:spPr>
          <a:xfrm>
            <a:off x="8399568" y="1875591"/>
            <a:ext cx="2175126" cy="92476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0E2841"/>
                </a:solidFill>
                <a:effectLst/>
                <a:uLnTx/>
                <a:uFillTx/>
                <a:latin typeface="Aptos" panose="02110004020202020204"/>
                <a:ea typeface="+mn-ea"/>
                <a:cs typeface="+mn-cs"/>
                <a:sym typeface="Arial"/>
              </a:rPr>
              <a:t>Strategies</a:t>
            </a:r>
            <a:endParaRPr kumimoji="0" lang="en-US" sz="3600" b="1"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p:txBody>
      </p:sp>
      <p:sp>
        <p:nvSpPr>
          <p:cNvPr id="5" name="TextBox 4">
            <a:extLst>
              <a:ext uri="{FF2B5EF4-FFF2-40B4-BE49-F238E27FC236}">
                <a16:creationId xmlns:a16="http://schemas.microsoft.com/office/drawing/2014/main" id="{7C576EE1-B4B5-8D63-FD65-48ACEB04C2E2}"/>
              </a:ext>
            </a:extLst>
          </p:cNvPr>
          <p:cNvSpPr txBox="1"/>
          <p:nvPr/>
        </p:nvSpPr>
        <p:spPr>
          <a:xfrm>
            <a:off x="8060113" y="2300116"/>
            <a:ext cx="8002518" cy="289310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sng" strike="noStrike" kern="1200" cap="none" spc="0" normalizeH="0" baseline="0" noProof="0" dirty="0">
                <a:ln>
                  <a:noFill/>
                </a:ln>
                <a:solidFill>
                  <a:srgbClr val="0E2841"/>
                </a:solidFill>
                <a:effectLst/>
                <a:uLnTx/>
                <a:uFillTx/>
                <a:latin typeface="Aptos" panose="02110004020202020204"/>
                <a:ea typeface="+mn-ea"/>
                <a:cs typeface="Arial"/>
                <a:sym typeface="Arial"/>
              </a:rPr>
              <a:t>Trial and Improvement (</a:t>
            </a:r>
            <a:r>
              <a:rPr kumimoji="0" lang="en-US" sz="2000" b="1" i="0" u="sng" strike="noStrike" kern="1200" cap="none" spc="0" normalizeH="0" baseline="0" noProof="0" dirty="0" err="1">
                <a:ln>
                  <a:noFill/>
                </a:ln>
                <a:solidFill>
                  <a:srgbClr val="0E2841"/>
                </a:solidFill>
                <a:effectLst/>
                <a:uLnTx/>
                <a:uFillTx/>
                <a:latin typeface="Aptos" panose="02110004020202020204"/>
                <a:ea typeface="+mn-ea"/>
                <a:cs typeface="Arial"/>
                <a:sym typeface="Arial"/>
              </a:rPr>
              <a:t>Aut</a:t>
            </a:r>
            <a:r>
              <a:rPr kumimoji="0" lang="en-US" sz="2000" b="1" i="0" u="sng" strike="noStrike" kern="1200" cap="none" spc="0" normalizeH="0" baseline="0" noProof="0" dirty="0">
                <a:ln>
                  <a:noFill/>
                </a:ln>
                <a:solidFill>
                  <a:srgbClr val="0E2841"/>
                </a:solidFill>
                <a:effectLst/>
                <a:uLnTx/>
                <a:uFillTx/>
                <a:latin typeface="Aptos" panose="02110004020202020204"/>
                <a:ea typeface="+mn-ea"/>
                <a:cs typeface="Arial"/>
                <a:sym typeface="Arial"/>
              </a:rPr>
              <a:t> 1)</a:t>
            </a:r>
            <a:endParaRPr kumimoji="0" lang="en-US" sz="2000" b="1" i="0" u="sng"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Working systematically </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Working backwards</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E2841"/>
                </a:solidFill>
                <a:effectLst/>
                <a:uLnTx/>
                <a:uFillTx/>
                <a:latin typeface="Aptos" panose="02110004020202020204"/>
                <a:ea typeface="+mn-ea"/>
                <a:cs typeface="Arial"/>
                <a:sym typeface="Arial"/>
              </a:rPr>
              <a:t>Visualising</a:t>
            </a: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 and manipulating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Reasoning and convincing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Conjecturing and generalizing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Pattern spotting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pic>
        <p:nvPicPr>
          <p:cNvPr id="6" name="Picture 5">
            <a:extLst>
              <a:ext uri="{FF2B5EF4-FFF2-40B4-BE49-F238E27FC236}">
                <a16:creationId xmlns:a16="http://schemas.microsoft.com/office/drawing/2014/main" id="{FA41F48A-C326-A558-2FCD-9EFD8A7613B4}"/>
              </a:ext>
            </a:extLst>
          </p:cNvPr>
          <p:cNvPicPr>
            <a:picLocks noChangeAspect="1"/>
          </p:cNvPicPr>
          <p:nvPr/>
        </p:nvPicPr>
        <p:blipFill>
          <a:blip r:embed="rId3">
            <a:biLevel thresh="7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9976254" y="4633946"/>
            <a:ext cx="1685925" cy="523875"/>
          </a:xfrm>
          <a:prstGeom prst="rect">
            <a:avLst/>
          </a:prstGeom>
        </p:spPr>
      </p:pic>
      <p:pic>
        <p:nvPicPr>
          <p:cNvPr id="7" name="Picture 6">
            <a:extLst>
              <a:ext uri="{FF2B5EF4-FFF2-40B4-BE49-F238E27FC236}">
                <a16:creationId xmlns:a16="http://schemas.microsoft.com/office/drawing/2014/main" id="{431B4F8F-A79F-79B2-4FAE-3C47EF285656}"/>
              </a:ext>
            </a:extLst>
          </p:cNvPr>
          <p:cNvPicPr>
            <a:picLocks noChangeAspect="1"/>
          </p:cNvPicPr>
          <p:nvPr/>
        </p:nvPicPr>
        <p:blipFill>
          <a:blip r:embed="rId5"/>
          <a:stretch>
            <a:fillRect/>
          </a:stretch>
        </p:blipFill>
        <p:spPr>
          <a:xfrm>
            <a:off x="5682343" y="1265896"/>
            <a:ext cx="3380542" cy="2419104"/>
          </a:xfrm>
          <a:prstGeom prst="rect">
            <a:avLst/>
          </a:prstGeom>
        </p:spPr>
      </p:pic>
    </p:spTree>
    <p:extLst>
      <p:ext uri="{BB962C8B-B14F-4D97-AF65-F5344CB8AC3E}">
        <p14:creationId xmlns:p14="http://schemas.microsoft.com/office/powerpoint/2010/main" val="38578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F04-5BFF-209A-F554-5FAF09DE90C4}"/>
              </a:ext>
            </a:extLst>
          </p:cNvPr>
          <p:cNvSpPr>
            <a:spLocks noGrp="1"/>
          </p:cNvSpPr>
          <p:nvPr>
            <p:ph type="title"/>
          </p:nvPr>
        </p:nvSpPr>
        <p:spPr>
          <a:xfrm>
            <a:off x="451163" y="219456"/>
            <a:ext cx="10058400" cy="1371600"/>
          </a:xfrm>
        </p:spPr>
        <p:txBody>
          <a:bodyPr/>
          <a:lstStyle/>
          <a:p>
            <a:r>
              <a:rPr lang="en-GB" b="1" dirty="0"/>
              <a:t>Maths – mastering number</a:t>
            </a:r>
          </a:p>
        </p:txBody>
      </p:sp>
      <p:sp>
        <p:nvSpPr>
          <p:cNvPr id="3" name="Text Placeholder 2">
            <a:extLst>
              <a:ext uri="{FF2B5EF4-FFF2-40B4-BE49-F238E27FC236}">
                <a16:creationId xmlns:a16="http://schemas.microsoft.com/office/drawing/2014/main" id="{D50B53FD-1DEE-AAC0-444B-7D7AA529F06F}"/>
              </a:ext>
            </a:extLst>
          </p:cNvPr>
          <p:cNvSpPr>
            <a:spLocks noGrp="1"/>
          </p:cNvSpPr>
          <p:nvPr>
            <p:ph type="body" idx="1"/>
          </p:nvPr>
        </p:nvSpPr>
        <p:spPr>
          <a:xfrm>
            <a:off x="405411" y="1083128"/>
            <a:ext cx="10058400" cy="5254298"/>
          </a:xfrm>
        </p:spPr>
        <p:txBody>
          <a:bodyPr>
            <a:normAutofit fontScale="92500" lnSpcReduction="20000"/>
          </a:bodyPr>
          <a:lstStyle/>
          <a:p>
            <a:pPr marL="114300" indent="0">
              <a:buNone/>
            </a:pPr>
            <a:r>
              <a:rPr lang="en-GB" sz="2800" dirty="0"/>
              <a:t>In Year 1 and Year 2, we will also be using the Mastering Number programme to supplement our learning.</a:t>
            </a:r>
          </a:p>
          <a:p>
            <a:pPr marL="114300" indent="0">
              <a:buNone/>
            </a:pPr>
            <a:endParaRPr lang="en-GB" sz="2800" dirty="0"/>
          </a:p>
          <a:p>
            <a:pPr marL="114300" indent="0">
              <a:buNone/>
            </a:pPr>
            <a:r>
              <a:rPr lang="en-GB" sz="2800" dirty="0"/>
              <a:t>This programme aims to </a:t>
            </a:r>
            <a:r>
              <a:rPr lang="en-US" sz="2800" dirty="0"/>
              <a:t>to secure firm foundations in the development of good number sense for all children from Reception through to Year 1 and Year 2. The aim over time is that children will leave KS1 with fluency in calculation and a confidence and flexibility with number. </a:t>
            </a:r>
          </a:p>
          <a:p>
            <a:pPr marL="114300" indent="0">
              <a:buNone/>
            </a:pPr>
            <a:endParaRPr lang="en-US" sz="2800" dirty="0"/>
          </a:p>
          <a:p>
            <a:pPr marL="114300" indent="0">
              <a:buNone/>
            </a:pPr>
            <a:r>
              <a:rPr lang="en-US" sz="2800" dirty="0"/>
              <a:t>The </a:t>
            </a:r>
            <a:r>
              <a:rPr lang="en-US" sz="2800" dirty="0" err="1"/>
              <a:t>programme</a:t>
            </a:r>
            <a:r>
              <a:rPr lang="en-US" sz="2800" dirty="0"/>
              <a:t> </a:t>
            </a:r>
            <a:r>
              <a:rPr lang="en-US" sz="2800" dirty="0" err="1"/>
              <a:t>utilises</a:t>
            </a:r>
            <a:r>
              <a:rPr lang="en-US" sz="2800" dirty="0"/>
              <a:t> Number Blocks as a </a:t>
            </a:r>
          </a:p>
          <a:p>
            <a:pPr marL="114300" indent="0">
              <a:buNone/>
            </a:pPr>
            <a:r>
              <a:rPr lang="en-US" sz="2800" dirty="0"/>
              <a:t>high-quality support for learning mathematics.</a:t>
            </a:r>
            <a:endParaRPr lang="en-GB" sz="2800" dirty="0"/>
          </a:p>
        </p:txBody>
      </p:sp>
      <p:pic>
        <p:nvPicPr>
          <p:cNvPr id="4" name="Picture 3">
            <a:extLst>
              <a:ext uri="{FF2B5EF4-FFF2-40B4-BE49-F238E27FC236}">
                <a16:creationId xmlns:a16="http://schemas.microsoft.com/office/drawing/2014/main" id="{8F9F7A2D-3447-F73D-0DA9-A8EB9664A04D}"/>
              </a:ext>
            </a:extLst>
          </p:cNvPr>
          <p:cNvPicPr>
            <a:picLocks noChangeAspect="1"/>
          </p:cNvPicPr>
          <p:nvPr/>
        </p:nvPicPr>
        <p:blipFill>
          <a:blip r:embed="rId2"/>
          <a:stretch>
            <a:fillRect/>
          </a:stretch>
        </p:blipFill>
        <p:spPr>
          <a:xfrm>
            <a:off x="7369521" y="4586622"/>
            <a:ext cx="2796498" cy="1887240"/>
          </a:xfrm>
          <a:prstGeom prst="rect">
            <a:avLst/>
          </a:prstGeom>
        </p:spPr>
      </p:pic>
    </p:spTree>
    <p:extLst>
      <p:ext uri="{BB962C8B-B14F-4D97-AF65-F5344CB8AC3E}">
        <p14:creationId xmlns:p14="http://schemas.microsoft.com/office/powerpoint/2010/main" val="1767868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8" name="Google Shape;388;p46" descr="P4/5 times table challenge | West Barns Primary – Together Everyone  Achieves More"/>
          <p:cNvPicPr preferRelativeResize="0">
            <a:picLocks noGrp="1"/>
          </p:cNvPicPr>
          <p:nvPr>
            <p:ph type="body" idx="1"/>
          </p:nvPr>
        </p:nvPicPr>
        <p:blipFill rotWithShape="1">
          <a:blip r:embed="rId3">
            <a:alphaModFix/>
          </a:blip>
          <a:srcRect/>
          <a:stretch/>
        </p:blipFill>
        <p:spPr>
          <a:xfrm>
            <a:off x="9883324" y="639876"/>
            <a:ext cx="1114425" cy="1066800"/>
          </a:xfrm>
          <a:prstGeom prst="rect">
            <a:avLst/>
          </a:prstGeom>
          <a:noFill/>
          <a:ln>
            <a:noFill/>
          </a:ln>
        </p:spPr>
      </p:pic>
      <p:pic>
        <p:nvPicPr>
          <p:cNvPr id="389" name="Google Shape;389;p46" descr="A screenshot of a math game&#10;&#10;Description automatically generated"/>
          <p:cNvPicPr preferRelativeResize="0"/>
          <p:nvPr/>
        </p:nvPicPr>
        <p:blipFill rotWithShape="1">
          <a:blip r:embed="rId4">
            <a:alphaModFix/>
          </a:blip>
          <a:srcRect/>
          <a:stretch/>
        </p:blipFill>
        <p:spPr>
          <a:xfrm>
            <a:off x="7223362" y="3015303"/>
            <a:ext cx="4565460" cy="3419332"/>
          </a:xfrm>
          <a:prstGeom prst="rect">
            <a:avLst/>
          </a:prstGeom>
          <a:noFill/>
          <a:ln>
            <a:noFill/>
          </a:ln>
        </p:spPr>
      </p:pic>
      <p:sp>
        <p:nvSpPr>
          <p:cNvPr id="390" name="Google Shape;390;p46"/>
          <p:cNvSpPr txBox="1"/>
          <p:nvPr/>
        </p:nvSpPr>
        <p:spPr>
          <a:xfrm>
            <a:off x="391236" y="698311"/>
            <a:ext cx="6621438" cy="553997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1" i="0" u="none" strike="noStrike" kern="0" cap="none" spc="0" normalizeH="0" baseline="0" noProof="0" dirty="0">
                <a:ln>
                  <a:noFill/>
                </a:ln>
                <a:solidFill>
                  <a:srgbClr val="000000"/>
                </a:solidFill>
                <a:effectLst/>
                <a:uLnTx/>
                <a:uFillTx/>
                <a:latin typeface="Arial"/>
                <a:ea typeface="Arial"/>
                <a:cs typeface="Arial"/>
                <a:sym typeface="Arial"/>
              </a:rPr>
              <a:t>Maths- Times Tables</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1800" b="1" i="0" u="none" strike="noStrike" kern="0" cap="none" spc="0" normalizeH="0" baseline="0" noProof="0" dirty="0">
                <a:ln>
                  <a:noFill/>
                </a:ln>
                <a:solidFill>
                  <a:srgbClr val="000000"/>
                </a:solidFill>
                <a:effectLst/>
                <a:uLnTx/>
                <a:uFillTx/>
                <a:latin typeface="Arial"/>
                <a:ea typeface="Arial"/>
                <a:cs typeface="Arial"/>
                <a:sym typeface="Arial"/>
              </a:rPr>
              <a:t>Times tables are used in lots of areas of mathematics, for example fractions, area, perimeter, money as well as multiplication and division calculations. Fluency and quick recall are also essential for multi-step problem solving and real word applications.</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16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We are going to teach times tables for 1 lesson per week as well as during daily starters. This lesson will involve a chance for children to be tested on their steps, independent practice of their next step and teacher led teaching of the times table.</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2000" b="1"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Maths Rockstars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Children assessed at the start of each year to gain a baseline</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Have a step at a time to achieve- to move up, they must be able to </a:t>
            </a:r>
            <a:r>
              <a:rPr kumimoji="0" lang="en-GB" sz="1800" b="1"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recall previous 2 steps and complete new step within 5 minutes  </a:t>
            </a:r>
            <a:endParaRPr kumimoji="0" sz="1400" b="1"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Children to have pupil log in book bags to show progress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114300" algn="l" defTabSz="914400" rtl="0" eaLnBrk="1" fontAlgn="auto" latinLnBrk="0" hangingPunct="1">
              <a:lnSpc>
                <a:spcPct val="100000"/>
              </a:lnSpc>
              <a:spcBef>
                <a:spcPts val="0"/>
              </a:spcBef>
              <a:spcAft>
                <a:spcPts val="0"/>
              </a:spcAft>
              <a:buClr>
                <a:srgbClr val="000000"/>
              </a:buClr>
              <a:buSzPts val="1800"/>
              <a:buFont typeface="Century Gothic"/>
              <a:buChar char="•"/>
              <a:tabLst/>
              <a:defRPr/>
            </a:pPr>
            <a:r>
              <a:rPr kumimoji="0" lang="en-GB" sz="18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Please ensure Maths Rockstars logs are in bookbags on a </a:t>
            </a:r>
            <a:r>
              <a:rPr kumimoji="0" lang="en-GB" sz="1800" b="1" i="0" u="none" strike="noStrike" kern="0" cap="none" spc="0" normalizeH="0" baseline="0" noProof="0" dirty="0">
                <a:ln>
                  <a:noFill/>
                </a:ln>
                <a:solidFill>
                  <a:srgbClr val="000000"/>
                </a:solidFill>
                <a:effectLst/>
                <a:highlight>
                  <a:srgbClr val="FFFF00"/>
                </a:highlight>
                <a:uLnTx/>
                <a:uFillTx/>
                <a:latin typeface="Century Gothic"/>
                <a:ea typeface="Century Gothic"/>
                <a:cs typeface="Century Gothic"/>
                <a:sym typeface="Century Gothic"/>
              </a:rPr>
              <a:t>FRIDAY </a:t>
            </a:r>
            <a:endParaRPr kumimoji="0" sz="1400" b="0" i="0" u="none" strike="noStrike" kern="0" cap="none" spc="0" normalizeH="0" baseline="0" noProof="0" dirty="0">
              <a:ln>
                <a:noFill/>
              </a:ln>
              <a:solidFill>
                <a:srgbClr val="000000"/>
              </a:solidFill>
              <a:effectLst/>
              <a:highlight>
                <a:srgbClr val="FFFF00"/>
              </a:highlight>
              <a:uLnTx/>
              <a:uFillTx/>
              <a:latin typeface="Arial"/>
              <a:ea typeface="+mn-ea"/>
              <a:cs typeface="Arial"/>
              <a:sym typeface="Arial"/>
            </a:endParaRPr>
          </a:p>
        </p:txBody>
      </p:sp>
      <p:pic>
        <p:nvPicPr>
          <p:cNvPr id="2" name="Picture 1">
            <a:extLst>
              <a:ext uri="{FF2B5EF4-FFF2-40B4-BE49-F238E27FC236}">
                <a16:creationId xmlns:a16="http://schemas.microsoft.com/office/drawing/2014/main" id="{A36199D6-D797-3DD8-E41A-65F2EFDDF27C}"/>
              </a:ext>
            </a:extLst>
          </p:cNvPr>
          <p:cNvPicPr>
            <a:picLocks noChangeAspect="1"/>
          </p:cNvPicPr>
          <p:nvPr/>
        </p:nvPicPr>
        <p:blipFill>
          <a:blip r:embed="rId5"/>
          <a:stretch>
            <a:fillRect/>
          </a:stretch>
        </p:blipFill>
        <p:spPr>
          <a:xfrm>
            <a:off x="8804684" y="1792964"/>
            <a:ext cx="2857500" cy="9906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90" name="Google Shape;390;p46"/>
          <p:cNvSpPr txBox="1"/>
          <p:nvPr/>
        </p:nvSpPr>
        <p:spPr>
          <a:xfrm>
            <a:off x="454610" y="474389"/>
            <a:ext cx="6621438" cy="86173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1" i="0" u="none" strike="noStrike" kern="0" cap="none" spc="0" normalizeH="0" baseline="0" noProof="0" dirty="0">
                <a:ln>
                  <a:noFill/>
                </a:ln>
                <a:solidFill>
                  <a:srgbClr val="000000"/>
                </a:solidFill>
                <a:effectLst/>
                <a:uLnTx/>
                <a:uFillTx/>
                <a:latin typeface="Arial"/>
                <a:ea typeface="Arial"/>
                <a:cs typeface="Arial"/>
                <a:sym typeface="Arial"/>
              </a:rPr>
              <a:t>Maths - Yearly Overview</a:t>
            </a:r>
            <a:br>
              <a:rPr kumimoji="0" lang="en-GB" sz="1800" b="0" i="0" u="none" strike="noStrike" kern="0" cap="none" spc="0" normalizeH="0" baseline="0" noProof="0" dirty="0">
                <a:ln>
                  <a:noFill/>
                </a:ln>
                <a:solidFill>
                  <a:srgbClr val="000000"/>
                </a:solidFill>
                <a:effectLst/>
                <a:uLnTx/>
                <a:uFillTx/>
                <a:latin typeface="Arial"/>
                <a:ea typeface="Arial"/>
                <a:cs typeface="Arial"/>
                <a:sym typeface="Arial"/>
              </a:rPr>
            </a:br>
            <a:endParaRPr kumimoji="0" sz="1400" b="0" i="0" u="none" strike="noStrike" kern="0" cap="none" spc="0" normalizeH="0" baseline="0" noProof="0" dirty="0">
              <a:ln>
                <a:noFill/>
              </a:ln>
              <a:solidFill>
                <a:srgbClr val="000000"/>
              </a:solidFill>
              <a:effectLst/>
              <a:highlight>
                <a:srgbClr val="FFFF00"/>
              </a:highlight>
              <a:uLnTx/>
              <a:uFillTx/>
              <a:latin typeface="Arial"/>
              <a:ea typeface="+mn-ea"/>
              <a:cs typeface="Arial"/>
              <a:sym typeface="Arial"/>
            </a:endParaRPr>
          </a:p>
        </p:txBody>
      </p:sp>
      <p:pic>
        <p:nvPicPr>
          <p:cNvPr id="2" name="Picture 1">
            <a:extLst>
              <a:ext uri="{FF2B5EF4-FFF2-40B4-BE49-F238E27FC236}">
                <a16:creationId xmlns:a16="http://schemas.microsoft.com/office/drawing/2014/main" id="{E32B186B-59FE-85D4-77F5-8B7A5AD46F5C}"/>
              </a:ext>
            </a:extLst>
          </p:cNvPr>
          <p:cNvPicPr>
            <a:picLocks noChangeAspect="1"/>
          </p:cNvPicPr>
          <p:nvPr/>
        </p:nvPicPr>
        <p:blipFill>
          <a:blip r:embed="rId3"/>
          <a:stretch>
            <a:fillRect/>
          </a:stretch>
        </p:blipFill>
        <p:spPr>
          <a:xfrm>
            <a:off x="2022231" y="1125385"/>
            <a:ext cx="8021573" cy="5418025"/>
          </a:xfrm>
          <a:prstGeom prst="rect">
            <a:avLst/>
          </a:prstGeom>
        </p:spPr>
      </p:pic>
    </p:spTree>
    <p:extLst>
      <p:ext uri="{BB962C8B-B14F-4D97-AF65-F5344CB8AC3E}">
        <p14:creationId xmlns:p14="http://schemas.microsoft.com/office/powerpoint/2010/main" val="2347412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p:txBody>
          <a:bodyPr/>
          <a:lstStyle/>
          <a:p>
            <a:r>
              <a:rPr lang="en-US" dirty="0"/>
              <a:t>PE</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1066800" y="1813560"/>
            <a:ext cx="10058400" cy="4139184"/>
          </a:xfrm>
        </p:spPr>
        <p:txBody>
          <a:bodyPr/>
          <a:lstStyle/>
          <a:p>
            <a:r>
              <a:rPr lang="en-US" sz="1800" dirty="0"/>
              <a:t>Our PE sessions are scheduled for </a:t>
            </a:r>
            <a:r>
              <a:rPr lang="en-US" sz="1800" b="1" dirty="0"/>
              <a:t>Monday</a:t>
            </a:r>
            <a:r>
              <a:rPr lang="en-US" sz="1800" dirty="0"/>
              <a:t> and </a:t>
            </a:r>
            <a:r>
              <a:rPr lang="en-US" sz="1800" b="1" dirty="0"/>
              <a:t>Wednesday</a:t>
            </a:r>
            <a:r>
              <a:rPr lang="en-US" sz="1800" dirty="0"/>
              <a:t>. Monday’s session will be an indoor lesson and on Wednesday we will be outside (weather dependent!)</a:t>
            </a:r>
          </a:p>
          <a:p>
            <a:r>
              <a:rPr lang="en-US" sz="1800" dirty="0"/>
              <a:t>Please ensure that PE kits come into school on a Monday and we will send them home on a Friday to be washed. Please also check that all PE kit is clearly named and that the children have some warmer clothes (e.g. joggers, PE jumper) for when the weather starts to get colder</a:t>
            </a:r>
          </a:p>
          <a:p>
            <a:endParaRPr lang="en-US" dirty="0"/>
          </a:p>
        </p:txBody>
      </p:sp>
      <p:pic>
        <p:nvPicPr>
          <p:cNvPr id="3074" name="Picture 2" descr="Primary School Pe Stock Illustrations, Images &amp; Vectors | Shutterstock">
            <a:extLst>
              <a:ext uri="{FF2B5EF4-FFF2-40B4-BE49-F238E27FC236}">
                <a16:creationId xmlns:a16="http://schemas.microsoft.com/office/drawing/2014/main" id="{854610E8-C628-2340-8B36-1278266F98B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000" b="81429" l="3916" r="94980">
                        <a14:foregroundMark x1="9438" y1="27143" x2="9438" y2="27143"/>
                        <a14:foregroundMark x1="8835" y1="53214" x2="8835" y2="53214"/>
                        <a14:foregroundMark x1="9036" y1="55357" x2="8735" y2="49286"/>
                        <a14:foregroundMark x1="8534" y1="46071" x2="8835" y2="48929"/>
                        <a14:foregroundMark x1="4016" y1="48929" x2="4016" y2="48929"/>
                        <a14:foregroundMark x1="12851" y1="40357" x2="12851" y2="40357"/>
                        <a14:foregroundMark x1="4920" y1="65000" x2="4920" y2="65000"/>
                        <a14:foregroundMark x1="15763" y1="56071" x2="15763" y2="56071"/>
                        <a14:foregroundMark x1="16566" y1="53214" x2="16566" y2="53214"/>
                        <a14:foregroundMark x1="23494" y1="54286" x2="23494" y2="54286"/>
                        <a14:foregroundMark x1="16667" y1="51429" x2="16667" y2="51429"/>
                        <a14:foregroundMark x1="26506" y1="28214" x2="26506" y2="28214"/>
                        <a14:foregroundMark x1="20281" y1="50714" x2="20281" y2="50714"/>
                        <a14:foregroundMark x1="20984" y1="43929" x2="20984" y2="43929"/>
                        <a14:foregroundMark x1="28414" y1="47500" x2="28414" y2="47500"/>
                        <a14:foregroundMark x1="24398" y1="79643" x2="24398" y2="79643"/>
                        <a14:foregroundMark x1="18273" y1="60357" x2="18273" y2="60357"/>
                        <a14:foregroundMark x1="36446" y1="36786" x2="36446" y2="36786"/>
                        <a14:foregroundMark x1="35442" y1="50357" x2="35442" y2="50357"/>
                        <a14:foregroundMark x1="31426" y1="46786" x2="31426" y2="46786"/>
                        <a14:foregroundMark x1="32831" y1="40000" x2="32831" y2="40000"/>
                        <a14:foregroundMark x1="41466" y1="51786" x2="41466" y2="51786"/>
                        <a14:foregroundMark x1="38554" y1="56429" x2="38554" y2="56429"/>
                        <a14:foregroundMark x1="34438" y1="59643" x2="34438" y2="59643"/>
                        <a14:foregroundMark x1="43574" y1="65000" x2="43574" y2="65000"/>
                        <a14:foregroundMark x1="46185" y1="48571" x2="46185" y2="48571"/>
                        <a14:foregroundMark x1="47289" y1="41786" x2="47289" y2="41786"/>
                        <a14:foregroundMark x1="55924" y1="52857" x2="55924" y2="52857"/>
                        <a14:foregroundMark x1="54518" y1="57857" x2="54518" y2="57857"/>
                        <a14:foregroundMark x1="60442" y1="50357" x2="60442" y2="50357"/>
                        <a14:foregroundMark x1="68775" y1="46786" x2="68775" y2="46786"/>
                        <a14:foregroundMark x1="57430" y1="61786" x2="57430" y2="61786"/>
                        <a14:foregroundMark x1="75502" y1="49643" x2="75502" y2="49643"/>
                        <a14:foregroundMark x1="71185" y1="46429" x2="71185" y2="46429"/>
                        <a14:foregroundMark x1="71285" y1="64286" x2="71285" y2="64286"/>
                        <a14:foregroundMark x1="82530" y1="61429" x2="82530" y2="61429"/>
                        <a14:foregroundMark x1="89759" y1="30357" x2="89759" y2="30357"/>
                        <a14:foregroundMark x1="91365" y1="35714" x2="91365" y2="35714"/>
                        <a14:foregroundMark x1="94679" y1="38571" x2="94679" y2="38571"/>
                        <a14:foregroundMark x1="85442" y1="50000" x2="85442" y2="50000"/>
                        <a14:foregroundMark x1="89157" y1="58929" x2="89157" y2="58929"/>
                        <a14:foregroundMark x1="94679" y1="55714" x2="94679" y2="55714"/>
                        <a14:foregroundMark x1="94980" y1="72500" x2="94980" y2="72500"/>
                        <a14:foregroundMark x1="91968" y1="57857" x2="91968" y2="57857"/>
                        <a14:foregroundMark x1="90663" y1="62857" x2="90663" y2="62857"/>
                        <a14:foregroundMark x1="93273" y1="60000" x2="93273" y2="60000"/>
                        <a14:foregroundMark x1="82831" y1="70000" x2="82831" y2="70000"/>
                        <a14:foregroundMark x1="83434" y1="57143" x2="83434" y2="57143"/>
                        <a14:foregroundMark x1="84739" y1="70714" x2="84739" y2="70714"/>
                        <a14:foregroundMark x1="91064" y1="29643" x2="91064" y2="29643"/>
                        <a14:foregroundMark x1="90964" y1="28929" x2="90964" y2="28929"/>
                        <a14:foregroundMark x1="90863" y1="27857" x2="91165" y2="31429"/>
                        <a14:foregroundMark x1="50502" y1="56429" x2="50502" y2="56429"/>
                        <a14:foregroundMark x1="66165" y1="76786" x2="66165" y2="76786"/>
                        <a14:foregroundMark x1="39960" y1="70357" x2="40161" y2="70714"/>
                        <a14:foregroundMark x1="40562" y1="50000" x2="40562" y2="50000"/>
                        <a14:foregroundMark x1="33936" y1="41786" x2="33936" y2="41786"/>
                        <a14:foregroundMark x1="34538" y1="43214" x2="34538" y2="43214"/>
                        <a14:foregroundMark x1="37651" y1="52857" x2="37651" y2="52857"/>
                        <a14:foregroundMark x1="28916" y1="67143" x2="28916" y2="67143"/>
                        <a14:foregroundMark x1="13153" y1="40714" x2="13153" y2="40714"/>
                        <a14:foregroundMark x1="5120" y1="40357" x2="5120" y2="40357"/>
                        <a14:foregroundMark x1="11145" y1="48571" x2="11145" y2="48571"/>
                        <a14:foregroundMark x1="55321" y1="73929" x2="55321" y2="73929"/>
                        <a14:foregroundMark x1="52410" y1="55000" x2="52410" y2="55000"/>
                        <a14:foregroundMark x1="61044" y1="42857" x2="61044" y2="42857"/>
                        <a14:foregroundMark x1="79217" y1="54286" x2="79217" y2="54286"/>
                        <a14:foregroundMark x1="89458" y1="58571" x2="89458" y2="58571"/>
                        <a14:backgroundMark x1="12550" y1="42500" x2="12550" y2="42500"/>
                        <a14:backgroundMark x1="11747" y1="51429" x2="11747" y2="51429"/>
                        <a14:backgroundMark x1="32631" y1="47143" x2="32631" y2="47143"/>
                        <a14:backgroundMark x1="27209" y1="50357" x2="27209" y2="50357"/>
                        <a14:backgroundMark x1="62651" y1="46786" x2="62651" y2="46786"/>
                        <a14:backgroundMark x1="78213" y1="55714" x2="78213" y2="55714"/>
                        <a14:backgroundMark x1="91064" y1="56429" x2="91064" y2="56429"/>
                      </a14:backgroundRemoval>
                    </a14:imgEffect>
                  </a14:imgLayer>
                </a14:imgProps>
              </a:ext>
              <a:ext uri="{28A0092B-C50C-407E-A947-70E740481C1C}">
                <a14:useLocalDpi xmlns:a14="http://schemas.microsoft.com/office/drawing/2010/main" val="0"/>
              </a:ext>
            </a:extLst>
          </a:blip>
          <a:srcRect t="7468" b="10272"/>
          <a:stretch/>
        </p:blipFill>
        <p:spPr bwMode="auto">
          <a:xfrm>
            <a:off x="965974" y="4041879"/>
            <a:ext cx="10220186" cy="236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25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99905" y="309601"/>
            <a:ext cx="4901342" cy="1371600"/>
          </a:xfrm>
        </p:spPr>
        <p:txBody>
          <a:bodyPr/>
          <a:lstStyle/>
          <a:p>
            <a:r>
              <a:rPr lang="en-US" dirty="0"/>
              <a:t>Things to Remember </a:t>
            </a:r>
          </a:p>
        </p:txBody>
      </p:sp>
      <p:pic>
        <p:nvPicPr>
          <p:cNvPr id="4" name="Picture 3">
            <a:extLst>
              <a:ext uri="{FF2B5EF4-FFF2-40B4-BE49-F238E27FC236}">
                <a16:creationId xmlns:a16="http://schemas.microsoft.com/office/drawing/2014/main" id="{A4A08C43-F494-D242-986D-96AC5D5DD0E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534" b="99012" l="7987" r="94343">
                        <a14:foregroundMark x1="62230" y1="9486" x2="62230" y2="9486"/>
                        <a14:foregroundMark x1="88353" y1="23320" x2="88353" y2="23320"/>
                        <a14:foregroundMark x1="87521" y1="19960" x2="90682" y2="36759"/>
                        <a14:foregroundMark x1="94509" y1="28854" x2="94509" y2="46245"/>
                        <a14:foregroundMark x1="89517" y1="83794" x2="83195" y2="94664"/>
                        <a14:foregroundMark x1="81864" y1="97431" x2="88686" y2="99209"/>
                        <a14:foregroundMark x1="72047" y1="25099" x2="70882" y2="29644"/>
                        <a14:foregroundMark x1="79700" y1="22727" x2="65724" y2="24506"/>
                        <a14:foregroundMark x1="73045" y1="25296" x2="70216" y2="33597"/>
                        <a14:foregroundMark x1="8153" y1="32609" x2="9151" y2="29644"/>
                        <a14:foregroundMark x1="36606" y1="7905" x2="37438" y2="5534"/>
                      </a14:backgroundRemoval>
                    </a14:imgEffect>
                  </a14:imgLayer>
                </a14:imgProps>
              </a:ext>
            </a:extLst>
          </a:blip>
          <a:stretch>
            <a:fillRect/>
          </a:stretch>
        </p:blipFill>
        <p:spPr>
          <a:xfrm rot="20094890">
            <a:off x="3177179" y="4306812"/>
            <a:ext cx="1160453" cy="977020"/>
          </a:xfrm>
          <a:prstGeom prst="rect">
            <a:avLst/>
          </a:prstGeom>
        </p:spPr>
      </p:pic>
      <p:pic>
        <p:nvPicPr>
          <p:cNvPr id="7" name="Picture 6">
            <a:extLst>
              <a:ext uri="{FF2B5EF4-FFF2-40B4-BE49-F238E27FC236}">
                <a16:creationId xmlns:a16="http://schemas.microsoft.com/office/drawing/2014/main" id="{03C18952-5F1D-584E-9D81-C8FCDDEF85EA}"/>
              </a:ext>
            </a:extLst>
          </p:cNvPr>
          <p:cNvPicPr>
            <a:picLocks noChangeAspect="1"/>
          </p:cNvPicPr>
          <p:nvPr/>
        </p:nvPicPr>
        <p:blipFill>
          <a:blip r:embed="rId4"/>
          <a:stretch>
            <a:fillRect/>
          </a:stretch>
        </p:blipFill>
        <p:spPr>
          <a:xfrm rot="342822">
            <a:off x="10624377" y="709333"/>
            <a:ext cx="762000" cy="1524000"/>
          </a:xfrm>
          <a:prstGeom prst="rect">
            <a:avLst/>
          </a:prstGeom>
        </p:spPr>
      </p:pic>
      <p:pic>
        <p:nvPicPr>
          <p:cNvPr id="4098" name="Picture 2" descr="Personalised and Standard Exercise Books - ExerciseBooksDIrect.co.uk-203mm  x 165mm Reading Record Book 40 Page Yellow - Pack 100">
            <a:extLst>
              <a:ext uri="{FF2B5EF4-FFF2-40B4-BE49-F238E27FC236}">
                <a16:creationId xmlns:a16="http://schemas.microsoft.com/office/drawing/2014/main" id="{A8A110F4-1422-0543-B906-97E5395EC3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34" t="5275" r="19332" b="4925"/>
          <a:stretch/>
        </p:blipFill>
        <p:spPr bwMode="auto">
          <a:xfrm rot="715045">
            <a:off x="2104808" y="4457775"/>
            <a:ext cx="849413" cy="10218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85B1621-5624-F94A-8B20-7A8E27CB7E51}"/>
              </a:ext>
            </a:extLst>
          </p:cNvPr>
          <p:cNvSpPr txBox="1"/>
          <p:nvPr/>
        </p:nvSpPr>
        <p:spPr>
          <a:xfrm>
            <a:off x="599905" y="1495049"/>
            <a:ext cx="4849782" cy="3139321"/>
          </a:xfrm>
          <a:prstGeom prst="rect">
            <a:avLst/>
          </a:prstGeom>
          <a:noFill/>
        </p:spPr>
        <p:txBody>
          <a:bodyPr wrap="square" rtlCol="0">
            <a:spAutoFit/>
          </a:bodyPr>
          <a:lstStyle/>
          <a:p>
            <a:r>
              <a:rPr lang="en-US" u="sng" dirty="0"/>
              <a:t>Bookbags and Reading Records</a:t>
            </a:r>
          </a:p>
          <a:p>
            <a:r>
              <a:rPr lang="en-US" dirty="0"/>
              <a:t>Please ensure bookbags come into school </a:t>
            </a:r>
            <a:r>
              <a:rPr lang="en-US" b="1" dirty="0"/>
              <a:t>everyday</a:t>
            </a:r>
            <a:r>
              <a:rPr lang="en-US" dirty="0"/>
              <a:t>. This is so we can record any reading we do or give out any letters. </a:t>
            </a:r>
          </a:p>
          <a:p>
            <a:r>
              <a:rPr lang="en-US" dirty="0"/>
              <a:t>In KS1, the children will take home 3 books. One to support their phonics learning, one to read as a shared reader and one as a personal choice from the library.</a:t>
            </a:r>
          </a:p>
          <a:p>
            <a:r>
              <a:rPr lang="en-US" dirty="0"/>
              <a:t>We will be checking reading records every </a:t>
            </a:r>
            <a:r>
              <a:rPr lang="en-US" b="1" dirty="0"/>
              <a:t>Friday</a:t>
            </a:r>
            <a:r>
              <a:rPr lang="en-US" dirty="0"/>
              <a:t> to acknowledge any comments you have made</a:t>
            </a:r>
          </a:p>
        </p:txBody>
      </p:sp>
      <p:sp>
        <p:nvSpPr>
          <p:cNvPr id="10" name="TextBox 9">
            <a:extLst>
              <a:ext uri="{FF2B5EF4-FFF2-40B4-BE49-F238E27FC236}">
                <a16:creationId xmlns:a16="http://schemas.microsoft.com/office/drawing/2014/main" id="{022BC8D5-81FC-B34D-B9A6-FA8665A82F7C}"/>
              </a:ext>
            </a:extLst>
          </p:cNvPr>
          <p:cNvSpPr txBox="1"/>
          <p:nvPr/>
        </p:nvSpPr>
        <p:spPr>
          <a:xfrm>
            <a:off x="5613998" y="752955"/>
            <a:ext cx="4901342" cy="1200329"/>
          </a:xfrm>
          <a:prstGeom prst="rect">
            <a:avLst/>
          </a:prstGeom>
          <a:noFill/>
        </p:spPr>
        <p:txBody>
          <a:bodyPr wrap="square" rtlCol="0">
            <a:spAutoFit/>
          </a:bodyPr>
          <a:lstStyle/>
          <a:p>
            <a:r>
              <a:rPr lang="en-US" u="sng" dirty="0"/>
              <a:t>Spelling Logs</a:t>
            </a:r>
          </a:p>
          <a:p>
            <a:r>
              <a:rPr lang="en-US" dirty="0"/>
              <a:t>Please ensure spelling logs come into school in the bookbag on a </a:t>
            </a:r>
            <a:r>
              <a:rPr lang="en-US" b="1" dirty="0"/>
              <a:t>Friday </a:t>
            </a:r>
            <a:r>
              <a:rPr lang="en-US" dirty="0"/>
              <a:t>so the new spellings can be stuck in</a:t>
            </a:r>
          </a:p>
        </p:txBody>
      </p:sp>
      <p:pic>
        <p:nvPicPr>
          <p:cNvPr id="9" name="Picture 8">
            <a:extLst>
              <a:ext uri="{FF2B5EF4-FFF2-40B4-BE49-F238E27FC236}">
                <a16:creationId xmlns:a16="http://schemas.microsoft.com/office/drawing/2014/main" id="{C8BFC666-3010-1943-B473-5F9689F8223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000" b="89778" l="3556" r="94667">
                        <a14:foregroundMark x1="17778" y1="80889" x2="24444" y2="53778"/>
                        <a14:foregroundMark x1="23111" y1="81778" x2="44889" y2="87111"/>
                        <a14:foregroundMark x1="21778" y1="52000" x2="20000" y2="61333"/>
                        <a14:foregroundMark x1="36444" y1="14222" x2="29778" y2="29778"/>
                        <a14:foregroundMark x1="29778" y1="29778" x2="29778" y2="30222"/>
                        <a14:foregroundMark x1="90667" y1="83556" x2="90667" y2="83556"/>
                        <a14:foregroundMark x1="94667" y1="87111" x2="94667" y2="87111"/>
                        <a14:foregroundMark x1="4889" y1="80889" x2="4889" y2="80889"/>
                        <a14:foregroundMark x1="29333" y1="25778" x2="29333" y2="25778"/>
                        <a14:foregroundMark x1="30222" y1="22222" x2="30222" y2="22222"/>
                        <a14:foregroundMark x1="32000" y1="19111" x2="32000" y2="19111"/>
                        <a14:foregroundMark x1="20889" y1="50222" x2="20889" y2="50222"/>
                        <a14:foregroundMark x1="25778" y1="32444" x2="25778" y2="32444"/>
                        <a14:foregroundMark x1="27556" y1="30667" x2="27556" y2="30667"/>
                        <a14:foregroundMark x1="27111" y1="29333" x2="27111" y2="29333"/>
                        <a14:foregroundMark x1="27111" y1="28444" x2="27111" y2="28444"/>
                        <a14:foregroundMark x1="24889" y1="37333" x2="24889" y2="37333"/>
                        <a14:foregroundMark x1="24000" y1="38667" x2="24000" y2="38667"/>
                        <a14:foregroundMark x1="23111" y1="40444" x2="23111" y2="40444"/>
                        <a14:foregroundMark x1="22667" y1="42222" x2="22667" y2="42222"/>
                        <a14:foregroundMark x1="22667" y1="44000" x2="22667" y2="44000"/>
                        <a14:foregroundMark x1="43111" y1="8000" x2="43111" y2="8000"/>
                        <a14:foregroundMark x1="37333" y1="12000" x2="37333" y2="12000"/>
                        <a14:foregroundMark x1="38667" y1="11556" x2="38667" y2="11556"/>
                        <a14:foregroundMark x1="21333" y1="48000" x2="21333" y2="48000"/>
                        <a14:foregroundMark x1="25333" y1="35111" x2="25333" y2="35111"/>
                        <a14:foregroundMark x1="28444" y1="23556" x2="28444" y2="23556"/>
                        <a14:foregroundMark x1="29333" y1="86667" x2="29333" y2="86667"/>
                        <a14:foregroundMark x1="32000" y1="86667" x2="32000" y2="86667"/>
                        <a14:foregroundMark x1="35556" y1="88000" x2="35556" y2="88000"/>
                        <a14:foregroundMark x1="38222" y1="88889" x2="38222" y2="88889"/>
                        <a14:foregroundMark x1="40000" y1="89333" x2="40000" y2="89333"/>
                        <a14:foregroundMark x1="42667" y1="90222" x2="42667" y2="90222"/>
                        <a14:foregroundMark x1="30667" y1="87556" x2="30667" y2="87556"/>
                        <a14:foregroundMark x1="3556" y1="79556" x2="3556" y2="79556"/>
                      </a14:backgroundRemoval>
                    </a14:imgEffect>
                  </a14:imgLayer>
                </a14:imgProps>
              </a:ext>
            </a:extLst>
          </a:blip>
          <a:stretch>
            <a:fillRect/>
          </a:stretch>
        </p:blipFill>
        <p:spPr>
          <a:xfrm>
            <a:off x="10175379" y="3064710"/>
            <a:ext cx="1477328" cy="1477328"/>
          </a:xfrm>
          <a:prstGeom prst="rect">
            <a:avLst/>
          </a:prstGeom>
        </p:spPr>
      </p:pic>
      <p:sp>
        <p:nvSpPr>
          <p:cNvPr id="12" name="TextBox 11">
            <a:extLst>
              <a:ext uri="{FF2B5EF4-FFF2-40B4-BE49-F238E27FC236}">
                <a16:creationId xmlns:a16="http://schemas.microsoft.com/office/drawing/2014/main" id="{88B55CD2-538B-5349-A67C-515518CEA217}"/>
              </a:ext>
            </a:extLst>
          </p:cNvPr>
          <p:cNvSpPr txBox="1"/>
          <p:nvPr/>
        </p:nvSpPr>
        <p:spPr>
          <a:xfrm>
            <a:off x="5566882" y="2343503"/>
            <a:ext cx="2536852" cy="1754326"/>
          </a:xfrm>
          <a:prstGeom prst="rect">
            <a:avLst/>
          </a:prstGeom>
          <a:noFill/>
        </p:spPr>
        <p:txBody>
          <a:bodyPr wrap="square" rtlCol="0">
            <a:spAutoFit/>
          </a:bodyPr>
          <a:lstStyle/>
          <a:p>
            <a:r>
              <a:rPr lang="en-US" u="sng" dirty="0"/>
              <a:t>Home Learning</a:t>
            </a:r>
          </a:p>
          <a:p>
            <a:r>
              <a:rPr lang="en-US" dirty="0"/>
              <a:t>We love sharing home learning at school so please bring this in whenever you wish</a:t>
            </a:r>
          </a:p>
        </p:txBody>
      </p:sp>
      <p:sp>
        <p:nvSpPr>
          <p:cNvPr id="15" name="TextBox 14">
            <a:extLst>
              <a:ext uri="{FF2B5EF4-FFF2-40B4-BE49-F238E27FC236}">
                <a16:creationId xmlns:a16="http://schemas.microsoft.com/office/drawing/2014/main" id="{4AD5AB3D-F67B-5B4C-858D-3A487A1A6B18}"/>
              </a:ext>
            </a:extLst>
          </p:cNvPr>
          <p:cNvSpPr txBox="1"/>
          <p:nvPr/>
        </p:nvSpPr>
        <p:spPr>
          <a:xfrm>
            <a:off x="8220930" y="2629565"/>
            <a:ext cx="2536852" cy="1477328"/>
          </a:xfrm>
          <a:prstGeom prst="rect">
            <a:avLst/>
          </a:prstGeom>
          <a:noFill/>
        </p:spPr>
        <p:txBody>
          <a:bodyPr wrap="square" rtlCol="0">
            <a:spAutoFit/>
          </a:bodyPr>
          <a:lstStyle/>
          <a:p>
            <a:r>
              <a:rPr lang="en-US" u="sng" dirty="0"/>
              <a:t>PE Kits</a:t>
            </a:r>
          </a:p>
          <a:p>
            <a:r>
              <a:rPr lang="en-US" dirty="0"/>
              <a:t>PE kits need to come in on a </a:t>
            </a:r>
            <a:r>
              <a:rPr lang="en-US" b="1" dirty="0"/>
              <a:t>Monday</a:t>
            </a:r>
            <a:r>
              <a:rPr lang="en-US" dirty="0"/>
              <a:t> and will be sent home every </a:t>
            </a:r>
            <a:r>
              <a:rPr lang="en-US" b="1" dirty="0"/>
              <a:t>Friday</a:t>
            </a:r>
          </a:p>
        </p:txBody>
      </p:sp>
      <p:sp>
        <p:nvSpPr>
          <p:cNvPr id="17" name="TextBox 16">
            <a:extLst>
              <a:ext uri="{FF2B5EF4-FFF2-40B4-BE49-F238E27FC236}">
                <a16:creationId xmlns:a16="http://schemas.microsoft.com/office/drawing/2014/main" id="{9ECF33A8-2009-6B46-87D3-8878A437D65B}"/>
              </a:ext>
            </a:extLst>
          </p:cNvPr>
          <p:cNvSpPr txBox="1"/>
          <p:nvPr/>
        </p:nvSpPr>
        <p:spPr>
          <a:xfrm>
            <a:off x="5527817" y="4514497"/>
            <a:ext cx="4332555" cy="1754326"/>
          </a:xfrm>
          <a:prstGeom prst="rect">
            <a:avLst/>
          </a:prstGeom>
          <a:noFill/>
        </p:spPr>
        <p:txBody>
          <a:bodyPr wrap="square" rtlCol="0">
            <a:spAutoFit/>
          </a:bodyPr>
          <a:lstStyle/>
          <a:p>
            <a:r>
              <a:rPr lang="en-US" u="sng" dirty="0"/>
              <a:t>Snack</a:t>
            </a:r>
          </a:p>
          <a:p>
            <a:r>
              <a:rPr lang="en-US" dirty="0"/>
              <a:t>In KS1, the children are provided fruit at breaktime. If you wish to, you may</a:t>
            </a:r>
            <a:r>
              <a:rPr lang="en-GB" dirty="0"/>
              <a:t> send your child to school with a snack. We ask if this could still be a healthy choice e.g. fruit or plain biscuits.</a:t>
            </a:r>
            <a:endParaRPr lang="en-US" dirty="0"/>
          </a:p>
        </p:txBody>
      </p:sp>
      <p:pic>
        <p:nvPicPr>
          <p:cNvPr id="4100" name="Picture 4" descr="Healthy Snack Cliparts - Cliparts Zone">
            <a:extLst>
              <a:ext uri="{FF2B5EF4-FFF2-40B4-BE49-F238E27FC236}">
                <a16:creationId xmlns:a16="http://schemas.microsoft.com/office/drawing/2014/main" id="{0D29A615-6747-AA44-B230-FD0BA3452854}"/>
              </a:ext>
            </a:extLst>
          </p:cNvPr>
          <p:cNvPicPr>
            <a:picLocks noChangeAspect="1" noChangeArrowheads="1"/>
          </p:cNvPicPr>
          <p:nvPr/>
        </p:nvPicPr>
        <p:blipFill>
          <a:blip r:embed="rId8">
            <a:extLst>
              <a:ext uri="{BEBA8EAE-BF5A-486C-A8C5-ECC9F3942E4B}">
                <a14:imgProps xmlns:a14="http://schemas.microsoft.com/office/drawing/2010/main">
                  <a14:imgLayer r:embed="rId7">
                    <a14:imgEffect>
                      <a14:backgroundRemoval t="3828" b="96651" l="830" r="97925">
                        <a14:foregroundMark x1="4979" y1="67943" x2="4979" y2="67943"/>
                        <a14:foregroundMark x1="44813" y1="5742" x2="44813" y2="5742"/>
                        <a14:foregroundMark x1="79253" y1="30144" x2="79253" y2="30144"/>
                        <a14:foregroundMark x1="73444" y1="21531" x2="82158" y2="46411"/>
                        <a14:foregroundMark x1="95021" y1="18660" x2="95021" y2="18660"/>
                        <a14:foregroundMark x1="84232" y1="7656" x2="84232" y2="7656"/>
                        <a14:foregroundMark x1="73029" y1="4785" x2="73029" y2="4785"/>
                        <a14:foregroundMark x1="95021" y1="65072" x2="95021" y2="65072"/>
                        <a14:foregroundMark x1="39419" y1="97129" x2="39419" y2="97129"/>
                        <a14:foregroundMark x1="65145" y1="42584" x2="65145" y2="42584"/>
                        <a14:foregroundMark x1="65145" y1="40191" x2="68465" y2="46411"/>
                        <a14:foregroundMark x1="97095" y1="67464" x2="97095" y2="67464"/>
                        <a14:foregroundMark x1="44398" y1="5742" x2="44398" y2="5742"/>
                        <a14:foregroundMark x1="46473" y1="3828" x2="44813" y2="5263"/>
                        <a14:foregroundMark x1="43983" y1="95694" x2="43983" y2="95694"/>
                        <a14:foregroundMark x1="830" y1="64593" x2="830" y2="64593"/>
                        <a14:foregroundMark x1="87967" y1="22488" x2="87967" y2="22488"/>
                        <a14:foregroundMark x1="97925" y1="16746" x2="97925" y2="16746"/>
                      </a14:backgroundRemoval>
                    </a14:imgEffect>
                  </a14:imgLayer>
                </a14:imgProps>
              </a:ext>
              <a:ext uri="{28A0092B-C50C-407E-A947-70E740481C1C}">
                <a14:useLocalDpi xmlns:a14="http://schemas.microsoft.com/office/drawing/2010/main" val="0"/>
              </a:ext>
            </a:extLst>
          </a:blip>
          <a:srcRect/>
          <a:stretch>
            <a:fillRect/>
          </a:stretch>
        </p:blipFill>
        <p:spPr bwMode="auto">
          <a:xfrm>
            <a:off x="9860372" y="4783174"/>
            <a:ext cx="1685386" cy="1461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34E2949C-1C8B-9B86-A1F5-78D0E5BCD4E1}"/>
              </a:ext>
            </a:extLst>
          </p:cNvPr>
          <p:cNvSpPr/>
          <p:nvPr/>
        </p:nvSpPr>
        <p:spPr>
          <a:xfrm>
            <a:off x="435593" y="5631679"/>
            <a:ext cx="5014093" cy="774048"/>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0C7C39F-3366-4B50-EC8C-B635597FFC41}"/>
              </a:ext>
            </a:extLst>
          </p:cNvPr>
          <p:cNvSpPr txBox="1"/>
          <p:nvPr/>
        </p:nvSpPr>
        <p:spPr>
          <a:xfrm>
            <a:off x="513723" y="5700131"/>
            <a:ext cx="4844490" cy="646331"/>
          </a:xfrm>
          <a:prstGeom prst="rect">
            <a:avLst/>
          </a:prstGeom>
          <a:noFill/>
        </p:spPr>
        <p:txBody>
          <a:bodyPr wrap="square" rtlCol="0">
            <a:spAutoFit/>
          </a:bodyPr>
          <a:lstStyle/>
          <a:p>
            <a:r>
              <a:rPr lang="en-GB" dirty="0"/>
              <a:t>Please remember to put names on any uniform, PE kit or personal belongings.</a:t>
            </a:r>
          </a:p>
        </p:txBody>
      </p:sp>
    </p:spTree>
    <p:extLst>
      <p:ext uri="{BB962C8B-B14F-4D97-AF65-F5344CB8AC3E}">
        <p14:creationId xmlns:p14="http://schemas.microsoft.com/office/powerpoint/2010/main" val="1561710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81025" y="514006"/>
            <a:ext cx="10058400" cy="1371600"/>
          </a:xfrm>
        </p:spPr>
        <p:txBody>
          <a:bodyPr/>
          <a:lstStyle/>
          <a:p>
            <a:r>
              <a:rPr lang="en-US" dirty="0"/>
              <a:t>Responsibility Ladder and ‘Your Time’</a:t>
            </a:r>
          </a:p>
        </p:txBody>
      </p:sp>
      <p:pic>
        <p:nvPicPr>
          <p:cNvPr id="4" name="Picture 3" descr="Diagram, text, whiteboard&#10;&#10;Description automatically generated">
            <a:extLst>
              <a:ext uri="{FF2B5EF4-FFF2-40B4-BE49-F238E27FC236}">
                <a16:creationId xmlns:a16="http://schemas.microsoft.com/office/drawing/2014/main" id="{838F0269-9599-32C2-7E5C-0461CA170912}"/>
              </a:ext>
            </a:extLst>
          </p:cNvPr>
          <p:cNvPicPr>
            <a:picLocks noChangeAspect="1"/>
          </p:cNvPicPr>
          <p:nvPr/>
        </p:nvPicPr>
        <p:blipFill>
          <a:blip r:embed="rId2"/>
          <a:stretch>
            <a:fillRect/>
          </a:stretch>
        </p:blipFill>
        <p:spPr>
          <a:xfrm>
            <a:off x="9523749" y="578471"/>
            <a:ext cx="1948901" cy="5701057"/>
          </a:xfrm>
          <a:prstGeom prst="rect">
            <a:avLst/>
          </a:prstGeom>
        </p:spPr>
      </p:pic>
      <p:sp>
        <p:nvSpPr>
          <p:cNvPr id="3" name="Rectangle 2">
            <a:extLst>
              <a:ext uri="{FF2B5EF4-FFF2-40B4-BE49-F238E27FC236}">
                <a16:creationId xmlns:a16="http://schemas.microsoft.com/office/drawing/2014/main" id="{474D10F6-0B4C-26A7-224C-B45FC410835D}"/>
              </a:ext>
            </a:extLst>
          </p:cNvPr>
          <p:cNvSpPr/>
          <p:nvPr/>
        </p:nvSpPr>
        <p:spPr>
          <a:xfrm>
            <a:off x="581024" y="1691570"/>
            <a:ext cx="8486775" cy="3970318"/>
          </a:xfrm>
          <a:prstGeom prst="rect">
            <a:avLst/>
          </a:prstGeom>
        </p:spPr>
        <p:txBody>
          <a:bodyPr wrap="square">
            <a:spAutoFit/>
          </a:bodyPr>
          <a:lstStyle/>
          <a:p>
            <a:r>
              <a:rPr lang="en-GB" dirty="0"/>
              <a:t>We continue to use our responsibility ladder as part of our behaviour policy. This ensures that there is consistency across classrooms and members of staff. Rewards and praise are used across the school to celebrate successes and positive behaviour and learning choices (e.g. team points, stickers, etc.)</a:t>
            </a:r>
          </a:p>
          <a:p>
            <a:endParaRPr lang="en-GB" dirty="0">
              <a:highlight>
                <a:srgbClr val="FFFF00"/>
              </a:highlight>
            </a:endParaRPr>
          </a:p>
          <a:p>
            <a:r>
              <a:rPr lang="en-GB" sz="1800" dirty="0">
                <a:effectLst/>
                <a:ea typeface="Calibri" panose="020F0502020204030204" pitchFamily="34" charset="0"/>
                <a:cs typeface="Times New Roman" panose="02020603050405020304" pitchFamily="18" charset="0"/>
              </a:rPr>
              <a:t>‘Your Time’ is a 30-minute session on a Friday afternoon, where children get to choose an activity that they would like to do. This allows them to be individuals, work with staff and children from across the school and follow areas of interest. Each child starts each week with 30-minutes of ‘Your Time’, and minutes are deducted for negative behaviour choices (see ladder). This ensures that children that always make the correct choices, whether that be inside or outside of the classroom, are celebrated and rewarded for their behaviour. </a:t>
            </a:r>
          </a:p>
          <a:p>
            <a:r>
              <a:rPr lang="en-GB" dirty="0"/>
              <a:t> </a:t>
            </a:r>
          </a:p>
        </p:txBody>
      </p:sp>
    </p:spTree>
    <p:extLst>
      <p:ext uri="{BB962C8B-B14F-4D97-AF65-F5344CB8AC3E}">
        <p14:creationId xmlns:p14="http://schemas.microsoft.com/office/powerpoint/2010/main" val="350632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1D67-2D2E-9143-ADC2-B4DA91F332F4}"/>
              </a:ext>
            </a:extLst>
          </p:cNvPr>
          <p:cNvSpPr>
            <a:spLocks noGrp="1"/>
          </p:cNvSpPr>
          <p:nvPr>
            <p:ph type="title"/>
          </p:nvPr>
        </p:nvSpPr>
        <p:spPr>
          <a:xfrm>
            <a:off x="636495" y="313750"/>
            <a:ext cx="10058400" cy="1371600"/>
          </a:xfrm>
        </p:spPr>
        <p:txBody>
          <a:bodyPr/>
          <a:lstStyle/>
          <a:p>
            <a:r>
              <a:rPr lang="en-US" dirty="0"/>
              <a:t>Year 2 Timetable</a:t>
            </a:r>
          </a:p>
        </p:txBody>
      </p:sp>
      <p:graphicFrame>
        <p:nvGraphicFramePr>
          <p:cNvPr id="4" name="Table 4">
            <a:extLst>
              <a:ext uri="{FF2B5EF4-FFF2-40B4-BE49-F238E27FC236}">
                <a16:creationId xmlns:a16="http://schemas.microsoft.com/office/drawing/2014/main" id="{77C549B9-DA5C-6940-A35D-A5C7EA2F9E54}"/>
              </a:ext>
            </a:extLst>
          </p:cNvPr>
          <p:cNvGraphicFramePr>
            <a:graphicFrameLocks noGrp="1"/>
          </p:cNvGraphicFramePr>
          <p:nvPr>
            <p:ph idx="1"/>
            <p:extLst>
              <p:ext uri="{D42A27DB-BD31-4B8C-83A1-F6EECF244321}">
                <p14:modId xmlns:p14="http://schemas.microsoft.com/office/powerpoint/2010/main" val="3014756474"/>
              </p:ext>
            </p:extLst>
          </p:nvPr>
        </p:nvGraphicFramePr>
        <p:xfrm>
          <a:off x="773228" y="1475740"/>
          <a:ext cx="6957527" cy="4820920"/>
        </p:xfrm>
        <a:graphic>
          <a:graphicData uri="http://schemas.openxmlformats.org/drawingml/2006/table">
            <a:tbl>
              <a:tblPr firstRow="1" bandRow="1">
                <a:tableStyleId>{5C22544A-7EE6-4342-B048-85BDC9FD1C3A}</a:tableStyleId>
              </a:tblPr>
              <a:tblGrid>
                <a:gridCol w="2422849">
                  <a:extLst>
                    <a:ext uri="{9D8B030D-6E8A-4147-A177-3AD203B41FA5}">
                      <a16:colId xmlns:a16="http://schemas.microsoft.com/office/drawing/2014/main" val="3097891896"/>
                    </a:ext>
                  </a:extLst>
                </a:gridCol>
                <a:gridCol w="4534678">
                  <a:extLst>
                    <a:ext uri="{9D8B030D-6E8A-4147-A177-3AD203B41FA5}">
                      <a16:colId xmlns:a16="http://schemas.microsoft.com/office/drawing/2014/main" val="2925312"/>
                    </a:ext>
                  </a:extLst>
                </a:gridCol>
              </a:tblGrid>
              <a:tr h="370840">
                <a:tc>
                  <a:txBody>
                    <a:bodyPr/>
                    <a:lstStyle/>
                    <a:p>
                      <a:pPr algn="ctr"/>
                      <a:r>
                        <a:rPr lang="en-US" dirty="0">
                          <a:solidFill>
                            <a:schemeClr val="tx1"/>
                          </a:solidFill>
                        </a:rPr>
                        <a:t>Time</a:t>
                      </a:r>
                    </a:p>
                  </a:txBody>
                  <a:tcPr/>
                </a:tc>
                <a:tc>
                  <a:txBody>
                    <a:bodyPr/>
                    <a:lstStyle/>
                    <a:p>
                      <a:pPr algn="ctr"/>
                      <a:r>
                        <a:rPr lang="en-US" dirty="0">
                          <a:solidFill>
                            <a:schemeClr val="tx1"/>
                          </a:solidFill>
                        </a:rPr>
                        <a:t>Activity </a:t>
                      </a:r>
                    </a:p>
                  </a:txBody>
                  <a:tcPr/>
                </a:tc>
                <a:extLst>
                  <a:ext uri="{0D108BD9-81ED-4DB2-BD59-A6C34878D82A}">
                    <a16:rowId xmlns:a16="http://schemas.microsoft.com/office/drawing/2014/main" val="2113138477"/>
                  </a:ext>
                </a:extLst>
              </a:tr>
              <a:tr h="370840">
                <a:tc>
                  <a:txBody>
                    <a:bodyPr/>
                    <a:lstStyle/>
                    <a:p>
                      <a:pPr algn="ctr"/>
                      <a:r>
                        <a:rPr lang="en-US" dirty="0"/>
                        <a:t>8:40-8:50am</a:t>
                      </a:r>
                    </a:p>
                  </a:txBody>
                  <a:tcPr/>
                </a:tc>
                <a:tc>
                  <a:txBody>
                    <a:bodyPr/>
                    <a:lstStyle/>
                    <a:p>
                      <a:pPr algn="ctr"/>
                      <a:r>
                        <a:rPr lang="en-US" dirty="0"/>
                        <a:t>Morning Activity</a:t>
                      </a:r>
                    </a:p>
                  </a:txBody>
                  <a:tcPr/>
                </a:tc>
                <a:extLst>
                  <a:ext uri="{0D108BD9-81ED-4DB2-BD59-A6C34878D82A}">
                    <a16:rowId xmlns:a16="http://schemas.microsoft.com/office/drawing/2014/main" val="464834452"/>
                  </a:ext>
                </a:extLst>
              </a:tr>
              <a:tr h="370840">
                <a:tc>
                  <a:txBody>
                    <a:bodyPr/>
                    <a:lstStyle/>
                    <a:p>
                      <a:pPr algn="ctr"/>
                      <a:r>
                        <a:rPr lang="en-US" dirty="0"/>
                        <a:t>8:50am</a:t>
                      </a:r>
                    </a:p>
                  </a:txBody>
                  <a:tcPr/>
                </a:tc>
                <a:tc>
                  <a:txBody>
                    <a:bodyPr/>
                    <a:lstStyle/>
                    <a:p>
                      <a:pPr algn="ctr"/>
                      <a:r>
                        <a:rPr lang="en-US" dirty="0"/>
                        <a:t>Registration </a:t>
                      </a:r>
                    </a:p>
                  </a:txBody>
                  <a:tcPr/>
                </a:tc>
                <a:extLst>
                  <a:ext uri="{0D108BD9-81ED-4DB2-BD59-A6C34878D82A}">
                    <a16:rowId xmlns:a16="http://schemas.microsoft.com/office/drawing/2014/main" val="3492672533"/>
                  </a:ext>
                </a:extLst>
              </a:tr>
              <a:tr h="370840">
                <a:tc>
                  <a:txBody>
                    <a:bodyPr/>
                    <a:lstStyle/>
                    <a:p>
                      <a:pPr algn="ctr"/>
                      <a:r>
                        <a:rPr lang="en-US" dirty="0"/>
                        <a:t>9:00-9:40am</a:t>
                      </a:r>
                    </a:p>
                  </a:txBody>
                  <a:tcPr/>
                </a:tc>
                <a:tc>
                  <a:txBody>
                    <a:bodyPr/>
                    <a:lstStyle/>
                    <a:p>
                      <a:pPr algn="ctr"/>
                      <a:r>
                        <a:rPr lang="en-US" dirty="0"/>
                        <a:t>Phonics/spelling/reading</a:t>
                      </a:r>
                    </a:p>
                  </a:txBody>
                  <a:tcPr/>
                </a:tc>
                <a:extLst>
                  <a:ext uri="{0D108BD9-81ED-4DB2-BD59-A6C34878D82A}">
                    <a16:rowId xmlns:a16="http://schemas.microsoft.com/office/drawing/2014/main" val="4078599163"/>
                  </a:ext>
                </a:extLst>
              </a:tr>
              <a:tr h="370840">
                <a:tc>
                  <a:txBody>
                    <a:bodyPr/>
                    <a:lstStyle/>
                    <a:p>
                      <a:pPr algn="ctr"/>
                      <a:r>
                        <a:rPr lang="en-US" dirty="0"/>
                        <a:t>9:40-10:30am</a:t>
                      </a:r>
                    </a:p>
                  </a:txBody>
                  <a:tcPr/>
                </a:tc>
                <a:tc>
                  <a:txBody>
                    <a:bodyPr/>
                    <a:lstStyle/>
                    <a:p>
                      <a:pPr algn="ctr"/>
                      <a:r>
                        <a:rPr lang="en-US" dirty="0"/>
                        <a:t>English or </a:t>
                      </a:r>
                      <a:r>
                        <a:rPr lang="en-US" dirty="0" err="1"/>
                        <a:t>Maths</a:t>
                      </a:r>
                      <a:endParaRPr lang="en-US" dirty="0"/>
                    </a:p>
                  </a:txBody>
                  <a:tcPr/>
                </a:tc>
                <a:extLst>
                  <a:ext uri="{0D108BD9-81ED-4DB2-BD59-A6C34878D82A}">
                    <a16:rowId xmlns:a16="http://schemas.microsoft.com/office/drawing/2014/main" val="40838108"/>
                  </a:ext>
                </a:extLst>
              </a:tr>
              <a:tr h="370840">
                <a:tc>
                  <a:txBody>
                    <a:bodyPr/>
                    <a:lstStyle/>
                    <a:p>
                      <a:pPr algn="ctr"/>
                      <a:r>
                        <a:rPr lang="en-US" dirty="0"/>
                        <a:t>10:30-10:45am</a:t>
                      </a:r>
                    </a:p>
                  </a:txBody>
                  <a:tcPr/>
                </a:tc>
                <a:tc>
                  <a:txBody>
                    <a:bodyPr/>
                    <a:lstStyle/>
                    <a:p>
                      <a:pPr algn="ctr"/>
                      <a:r>
                        <a:rPr lang="en-US" dirty="0"/>
                        <a:t>Assembly </a:t>
                      </a:r>
                    </a:p>
                  </a:txBody>
                  <a:tcPr/>
                </a:tc>
                <a:extLst>
                  <a:ext uri="{0D108BD9-81ED-4DB2-BD59-A6C34878D82A}">
                    <a16:rowId xmlns:a16="http://schemas.microsoft.com/office/drawing/2014/main" val="3860103173"/>
                  </a:ext>
                </a:extLst>
              </a:tr>
              <a:tr h="370840">
                <a:tc>
                  <a:txBody>
                    <a:bodyPr/>
                    <a:lstStyle/>
                    <a:p>
                      <a:pPr algn="ctr"/>
                      <a:r>
                        <a:rPr lang="en-US" dirty="0"/>
                        <a:t>10:45-11am</a:t>
                      </a:r>
                    </a:p>
                  </a:txBody>
                  <a:tcPr/>
                </a:tc>
                <a:tc>
                  <a:txBody>
                    <a:bodyPr/>
                    <a:lstStyle/>
                    <a:p>
                      <a:pPr algn="ctr"/>
                      <a:r>
                        <a:rPr lang="en-US" dirty="0"/>
                        <a:t>Playtime (followed by story and snack)</a:t>
                      </a:r>
                    </a:p>
                  </a:txBody>
                  <a:tcPr/>
                </a:tc>
                <a:extLst>
                  <a:ext uri="{0D108BD9-81ED-4DB2-BD59-A6C34878D82A}">
                    <a16:rowId xmlns:a16="http://schemas.microsoft.com/office/drawing/2014/main" val="2450053940"/>
                  </a:ext>
                </a:extLst>
              </a:tr>
              <a:tr h="370840">
                <a:tc>
                  <a:txBody>
                    <a:bodyPr/>
                    <a:lstStyle/>
                    <a:p>
                      <a:pPr algn="ctr"/>
                      <a:r>
                        <a:rPr lang="en-US" dirty="0"/>
                        <a:t>11-12noon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English or </a:t>
                      </a:r>
                      <a:r>
                        <a:rPr lang="en-US" dirty="0" err="1"/>
                        <a:t>Maths</a:t>
                      </a:r>
                      <a:endParaRPr lang="en-US" dirty="0"/>
                    </a:p>
                  </a:txBody>
                  <a:tcPr/>
                </a:tc>
                <a:extLst>
                  <a:ext uri="{0D108BD9-81ED-4DB2-BD59-A6C34878D82A}">
                    <a16:rowId xmlns:a16="http://schemas.microsoft.com/office/drawing/2014/main" val="1151171643"/>
                  </a:ext>
                </a:extLst>
              </a:tr>
              <a:tr h="370840">
                <a:tc>
                  <a:txBody>
                    <a:bodyPr/>
                    <a:lstStyle/>
                    <a:p>
                      <a:pPr algn="ctr"/>
                      <a:r>
                        <a:rPr lang="en-US" dirty="0"/>
                        <a:t>12-1pm</a:t>
                      </a:r>
                    </a:p>
                  </a:txBody>
                  <a:tcPr/>
                </a:tc>
                <a:tc>
                  <a:txBody>
                    <a:bodyPr/>
                    <a:lstStyle/>
                    <a:p>
                      <a:pPr algn="ctr"/>
                      <a:r>
                        <a:rPr lang="en-US" dirty="0"/>
                        <a:t>Lunchtime</a:t>
                      </a:r>
                    </a:p>
                  </a:txBody>
                  <a:tcPr/>
                </a:tc>
                <a:extLst>
                  <a:ext uri="{0D108BD9-81ED-4DB2-BD59-A6C34878D82A}">
                    <a16:rowId xmlns:a16="http://schemas.microsoft.com/office/drawing/2014/main" val="1096768914"/>
                  </a:ext>
                </a:extLst>
              </a:tr>
              <a:tr h="370840">
                <a:tc>
                  <a:txBody>
                    <a:bodyPr/>
                    <a:lstStyle/>
                    <a:p>
                      <a:pPr algn="ctr"/>
                      <a:r>
                        <a:rPr lang="en-US" dirty="0"/>
                        <a:t>1-1:25pm</a:t>
                      </a:r>
                    </a:p>
                  </a:txBody>
                  <a:tcPr/>
                </a:tc>
                <a:tc>
                  <a:txBody>
                    <a:bodyPr/>
                    <a:lstStyle/>
                    <a:p>
                      <a:pPr algn="ctr"/>
                      <a:r>
                        <a:rPr lang="en-US" dirty="0"/>
                        <a:t>Reading /Handwriting/quick </a:t>
                      </a:r>
                      <a:r>
                        <a:rPr lang="en-US" dirty="0" err="1"/>
                        <a:t>maths</a:t>
                      </a:r>
                    </a:p>
                  </a:txBody>
                  <a:tcPr/>
                </a:tc>
                <a:extLst>
                  <a:ext uri="{0D108BD9-81ED-4DB2-BD59-A6C34878D82A}">
                    <a16:rowId xmlns:a16="http://schemas.microsoft.com/office/drawing/2014/main" val="87981707"/>
                  </a:ext>
                </a:extLst>
              </a:tr>
              <a:tr h="370840">
                <a:tc>
                  <a:txBody>
                    <a:bodyPr/>
                    <a:lstStyle/>
                    <a:p>
                      <a:pPr algn="ctr"/>
                      <a:r>
                        <a:rPr lang="en-US" dirty="0"/>
                        <a:t>1:25-2:55pm</a:t>
                      </a:r>
                    </a:p>
                  </a:txBody>
                  <a:tcPr/>
                </a:tc>
                <a:tc>
                  <a:txBody>
                    <a:bodyPr/>
                    <a:lstStyle/>
                    <a:p>
                      <a:pPr algn="ctr"/>
                      <a:r>
                        <a:rPr lang="en-US" dirty="0"/>
                        <a:t>Foundation Subjects</a:t>
                      </a:r>
                    </a:p>
                  </a:txBody>
                  <a:tcPr/>
                </a:tc>
                <a:extLst>
                  <a:ext uri="{0D108BD9-81ED-4DB2-BD59-A6C34878D82A}">
                    <a16:rowId xmlns:a16="http://schemas.microsoft.com/office/drawing/2014/main" val="1846805947"/>
                  </a:ext>
                </a:extLst>
              </a:tr>
              <a:tr h="370840">
                <a:tc>
                  <a:txBody>
                    <a:bodyPr/>
                    <a:lstStyle/>
                    <a:p>
                      <a:pPr algn="ctr"/>
                      <a:r>
                        <a:rPr lang="en-US" dirty="0"/>
                        <a:t>2.15 – 2.30pm</a:t>
                      </a:r>
                    </a:p>
                  </a:txBody>
                  <a:tcPr/>
                </a:tc>
                <a:tc>
                  <a:txBody>
                    <a:bodyPr/>
                    <a:lstStyle/>
                    <a:p>
                      <a:pPr algn="ctr"/>
                      <a:r>
                        <a:rPr lang="en-US" dirty="0"/>
                        <a:t>Afternoon playtime</a:t>
                      </a:r>
                    </a:p>
                  </a:txBody>
                  <a:tcPr/>
                </a:tc>
                <a:extLst>
                  <a:ext uri="{0D108BD9-81ED-4DB2-BD59-A6C34878D82A}">
                    <a16:rowId xmlns:a16="http://schemas.microsoft.com/office/drawing/2014/main" val="3301458038"/>
                  </a:ext>
                </a:extLst>
              </a:tr>
              <a:tr h="370840">
                <a:tc>
                  <a:txBody>
                    <a:bodyPr/>
                    <a:lstStyle/>
                    <a:p>
                      <a:pPr algn="ctr"/>
                      <a:r>
                        <a:rPr lang="en-US" dirty="0"/>
                        <a:t>3:20pm</a:t>
                      </a:r>
                    </a:p>
                  </a:txBody>
                  <a:tcPr/>
                </a:tc>
                <a:tc>
                  <a:txBody>
                    <a:bodyPr/>
                    <a:lstStyle/>
                    <a:p>
                      <a:pPr algn="ctr"/>
                      <a:r>
                        <a:rPr lang="en-US" dirty="0"/>
                        <a:t>Home</a:t>
                      </a:r>
                    </a:p>
                  </a:txBody>
                  <a:tcPr/>
                </a:tc>
                <a:extLst>
                  <a:ext uri="{0D108BD9-81ED-4DB2-BD59-A6C34878D82A}">
                    <a16:rowId xmlns:a16="http://schemas.microsoft.com/office/drawing/2014/main" val="1254958482"/>
                  </a:ext>
                </a:extLst>
              </a:tr>
            </a:tbl>
          </a:graphicData>
        </a:graphic>
      </p:graphicFrame>
      <p:sp>
        <p:nvSpPr>
          <p:cNvPr id="5" name="AutoShape 6" descr="Free School Subjects Cliparts, Download Free Clip Art, Free Clip Art on  Clipart Library">
            <a:extLst>
              <a:ext uri="{FF2B5EF4-FFF2-40B4-BE49-F238E27FC236}">
                <a16:creationId xmlns:a16="http://schemas.microsoft.com/office/drawing/2014/main" id="{1CA6A4F7-79BC-134B-B324-ACF7B5F0E8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Free School Subjects Cliparts, Download Free Clip Art, Free Clip Art on  Clipart Library">
            <a:extLst>
              <a:ext uri="{FF2B5EF4-FFF2-40B4-BE49-F238E27FC236}">
                <a16:creationId xmlns:a16="http://schemas.microsoft.com/office/drawing/2014/main" id="{A2A72782-1384-6347-B5C6-1AB161AEEC8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Free School Subjects Cliparts, Download Free Clip Art, Free Clip Art on  Clipart Library">
            <a:extLst>
              <a:ext uri="{FF2B5EF4-FFF2-40B4-BE49-F238E27FC236}">
                <a16:creationId xmlns:a16="http://schemas.microsoft.com/office/drawing/2014/main" id="{762D0D5B-6799-6042-8BFF-8E6EE7714B4F}"/>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descr="A close up of a logo&#10;&#10;Description automatically generated">
            <a:extLst>
              <a:ext uri="{FF2B5EF4-FFF2-40B4-BE49-F238E27FC236}">
                <a16:creationId xmlns:a16="http://schemas.microsoft.com/office/drawing/2014/main" id="{69CF8A48-949E-2C49-B09C-CAED82E71D9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992" b="89860" l="8167" r="91167">
                        <a14:foregroundMark x1="49333" y1="6084" x2="49333" y2="6084"/>
                        <a14:foregroundMark x1="91167" y1="35569" x2="91167" y2="35569"/>
                        <a14:foregroundMark x1="8167" y1="49298" x2="8167" y2="49298"/>
                        <a14:foregroundMark x1="43167" y1="4992" x2="43167" y2="4992"/>
                      </a14:backgroundRemoval>
                    </a14:imgEffect>
                  </a14:imgLayer>
                </a14:imgProps>
              </a:ext>
            </a:extLst>
          </a:blip>
          <a:stretch>
            <a:fillRect/>
          </a:stretch>
        </p:blipFill>
        <p:spPr>
          <a:xfrm>
            <a:off x="8131251" y="2130553"/>
            <a:ext cx="3451150" cy="3681226"/>
          </a:xfrm>
          <a:prstGeom prst="rect">
            <a:avLst/>
          </a:prstGeom>
        </p:spPr>
      </p:pic>
    </p:spTree>
    <p:extLst>
      <p:ext uri="{BB962C8B-B14F-4D97-AF65-F5344CB8AC3E}">
        <p14:creationId xmlns:p14="http://schemas.microsoft.com/office/powerpoint/2010/main" val="346226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1164872" y="3753079"/>
            <a:ext cx="5614502" cy="1371600"/>
          </a:xfrm>
        </p:spPr>
        <p:txBody>
          <a:bodyPr>
            <a:noAutofit/>
          </a:bodyPr>
          <a:lstStyle/>
          <a:p>
            <a:pPr algn="ctr"/>
            <a:r>
              <a:rPr lang="en-GB" sz="2400" i="1" dirty="0"/>
              <a:t>“We believe that regulation is essential for leading a healthy and meaningful life. At The Zones of Regulation, we empower learners of all ages to understand the full range of their feelings, as well as explore tools and strategies to support their well-being.”</a:t>
            </a:r>
            <a:br>
              <a:rPr lang="en-GB" sz="2400" i="1" dirty="0"/>
            </a:br>
            <a:r>
              <a:rPr lang="en-GB" sz="2400" i="1" dirty="0"/>
              <a:t>- Zones of Regulation Inc.</a:t>
            </a:r>
            <a:endParaRPr lang="en-US" sz="2400" i="1" dirty="0"/>
          </a:p>
        </p:txBody>
      </p:sp>
      <p:pic>
        <p:nvPicPr>
          <p:cNvPr id="5" name="Picture 4">
            <a:extLst>
              <a:ext uri="{FF2B5EF4-FFF2-40B4-BE49-F238E27FC236}">
                <a16:creationId xmlns:a16="http://schemas.microsoft.com/office/drawing/2014/main" id="{5E5CA7FF-7B0A-15EC-E07B-08DD38CF015D}"/>
              </a:ext>
            </a:extLst>
          </p:cNvPr>
          <p:cNvPicPr>
            <a:picLocks noChangeAspect="1"/>
          </p:cNvPicPr>
          <p:nvPr/>
        </p:nvPicPr>
        <p:blipFill>
          <a:blip r:embed="rId2"/>
          <a:stretch>
            <a:fillRect/>
          </a:stretch>
        </p:blipFill>
        <p:spPr>
          <a:xfrm>
            <a:off x="519154" y="501770"/>
            <a:ext cx="3115733" cy="1371600"/>
          </a:xfrm>
          <a:prstGeom prst="rect">
            <a:avLst/>
          </a:prstGeom>
        </p:spPr>
      </p:pic>
      <p:pic>
        <p:nvPicPr>
          <p:cNvPr id="9" name="Picture 8">
            <a:extLst>
              <a:ext uri="{FF2B5EF4-FFF2-40B4-BE49-F238E27FC236}">
                <a16:creationId xmlns:a16="http://schemas.microsoft.com/office/drawing/2014/main" id="{63996B72-42B8-E21F-477C-5E3045493D1E}"/>
              </a:ext>
            </a:extLst>
          </p:cNvPr>
          <p:cNvPicPr>
            <a:picLocks noChangeAspect="1"/>
          </p:cNvPicPr>
          <p:nvPr/>
        </p:nvPicPr>
        <p:blipFill>
          <a:blip r:embed="rId3"/>
          <a:stretch>
            <a:fillRect/>
          </a:stretch>
        </p:blipFill>
        <p:spPr>
          <a:xfrm>
            <a:off x="7949029" y="2554505"/>
            <a:ext cx="3503550" cy="3582134"/>
          </a:xfrm>
          <a:prstGeom prst="rect">
            <a:avLst/>
          </a:prstGeom>
        </p:spPr>
      </p:pic>
      <p:sp>
        <p:nvSpPr>
          <p:cNvPr id="16" name="Title 1">
            <a:extLst>
              <a:ext uri="{FF2B5EF4-FFF2-40B4-BE49-F238E27FC236}">
                <a16:creationId xmlns:a16="http://schemas.microsoft.com/office/drawing/2014/main" id="{EBD9C769-F706-506A-4624-89C1E50B4A27}"/>
              </a:ext>
            </a:extLst>
          </p:cNvPr>
          <p:cNvSpPr txBox="1">
            <a:spLocks/>
          </p:cNvSpPr>
          <p:nvPr/>
        </p:nvSpPr>
        <p:spPr>
          <a:xfrm>
            <a:off x="3840160" y="760989"/>
            <a:ext cx="8037959" cy="1371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lumMod val="85000"/>
                    <a:lumOff val="15000"/>
                  </a:prstClr>
                </a:solidFill>
                <a:effectLst/>
                <a:uLnTx/>
                <a:uFillTx/>
                <a:latin typeface="Sagona ExtraLight" panose="02020404030301010803"/>
                <a:ea typeface="+mn-ea"/>
                <a:cs typeface="+mn-cs"/>
              </a:rPr>
              <a:t>This year we are going to introduce the children to The Zones of Regulation. This is a research based approach to helping children identify and regulate their own emotions and their behaviour responses to these. For example: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000" b="0" i="0" u="none" strike="noStrike" kern="1200" cap="none" spc="0" normalizeH="0" baseline="0" noProof="0" dirty="0">
              <a:ln>
                <a:noFill/>
              </a:ln>
              <a:solidFill>
                <a:prstClr val="black">
                  <a:lumMod val="85000"/>
                  <a:lumOff val="15000"/>
                </a:prstClr>
              </a:solidFill>
              <a:effectLst/>
              <a:uLnTx/>
              <a:uFillTx/>
              <a:latin typeface="Sagona ExtraLight" panose="02020404030301010803"/>
              <a:ea typeface="+mn-ea"/>
              <a:cs typeface="+mn-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lumMod val="85000"/>
                    <a:lumOff val="15000"/>
                  </a:prstClr>
                </a:solidFill>
                <a:effectLst/>
                <a:uLnTx/>
                <a:uFillTx/>
                <a:latin typeface="Sagona ExtraLight" panose="02020404030301010803"/>
                <a:ea typeface="+mn-ea"/>
                <a:cs typeface="+mn-cs"/>
              </a:rPr>
              <a:t>“It’s OK to feel cross with your friend, but it’s not OK to shout at them. What can you do instead when you feel cross?”</a:t>
            </a:r>
          </a:p>
        </p:txBody>
      </p:sp>
    </p:spTree>
    <p:extLst>
      <p:ext uri="{BB962C8B-B14F-4D97-AF65-F5344CB8AC3E}">
        <p14:creationId xmlns:p14="http://schemas.microsoft.com/office/powerpoint/2010/main" val="2734328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3D24C-9BA3-6BFF-4A37-B62F199D48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A95B5-CBAA-551B-A53A-EC24CD7A31DA}"/>
              </a:ext>
            </a:extLst>
          </p:cNvPr>
          <p:cNvSpPr>
            <a:spLocks noGrp="1"/>
          </p:cNvSpPr>
          <p:nvPr>
            <p:ph type="title"/>
          </p:nvPr>
        </p:nvSpPr>
        <p:spPr>
          <a:xfrm>
            <a:off x="1120484" y="5056036"/>
            <a:ext cx="10154495" cy="1371600"/>
          </a:xfrm>
        </p:spPr>
        <p:txBody>
          <a:bodyPr>
            <a:noAutofit/>
          </a:bodyPr>
          <a:lstStyle/>
          <a:p>
            <a:pPr algn="ctr"/>
            <a:r>
              <a:rPr lang="en-GB" sz="2000" dirty="0"/>
              <a:t>We will begin by teaching the children what regulation is.</a:t>
            </a:r>
            <a:br>
              <a:rPr lang="en-GB" sz="2000" dirty="0"/>
            </a:br>
            <a:r>
              <a:rPr lang="en-GB" sz="2000" dirty="0"/>
              <a:t>As the year goes on, children will learn to identify which ‘zone’ they  are in at different points during the day. They will then learn different strategies that they can use to regulate their emotions, so that they are able to cope with how they are feeling in a healthy way. </a:t>
            </a:r>
            <a:endParaRPr lang="en-US" sz="2000" dirty="0"/>
          </a:p>
        </p:txBody>
      </p:sp>
      <p:pic>
        <p:nvPicPr>
          <p:cNvPr id="5" name="Picture 4">
            <a:extLst>
              <a:ext uri="{FF2B5EF4-FFF2-40B4-BE49-F238E27FC236}">
                <a16:creationId xmlns:a16="http://schemas.microsoft.com/office/drawing/2014/main" id="{5AAEC695-3C8C-3660-A5EB-E1BCEA09B6B0}"/>
              </a:ext>
            </a:extLst>
          </p:cNvPr>
          <p:cNvPicPr>
            <a:picLocks noChangeAspect="1"/>
          </p:cNvPicPr>
          <p:nvPr/>
        </p:nvPicPr>
        <p:blipFill>
          <a:blip r:embed="rId2"/>
          <a:stretch>
            <a:fillRect/>
          </a:stretch>
        </p:blipFill>
        <p:spPr>
          <a:xfrm>
            <a:off x="500493" y="430365"/>
            <a:ext cx="3115733" cy="1371600"/>
          </a:xfrm>
          <a:prstGeom prst="rect">
            <a:avLst/>
          </a:prstGeom>
        </p:spPr>
      </p:pic>
      <p:pic>
        <p:nvPicPr>
          <p:cNvPr id="15" name="Picture 14">
            <a:extLst>
              <a:ext uri="{FF2B5EF4-FFF2-40B4-BE49-F238E27FC236}">
                <a16:creationId xmlns:a16="http://schemas.microsoft.com/office/drawing/2014/main" id="{4948161F-387F-8364-C6E5-8C8C3214D93A}"/>
              </a:ext>
            </a:extLst>
          </p:cNvPr>
          <p:cNvPicPr>
            <a:picLocks noChangeAspect="1"/>
          </p:cNvPicPr>
          <p:nvPr/>
        </p:nvPicPr>
        <p:blipFill>
          <a:blip r:embed="rId3"/>
          <a:srcRect t="3582" b="3403"/>
          <a:stretch>
            <a:fillRect/>
          </a:stretch>
        </p:blipFill>
        <p:spPr>
          <a:xfrm>
            <a:off x="9810811" y="571684"/>
            <a:ext cx="1688401" cy="1638199"/>
          </a:xfrm>
          <a:prstGeom prst="rect">
            <a:avLst/>
          </a:prstGeom>
        </p:spPr>
      </p:pic>
      <p:pic>
        <p:nvPicPr>
          <p:cNvPr id="4" name="Picture 3">
            <a:extLst>
              <a:ext uri="{FF2B5EF4-FFF2-40B4-BE49-F238E27FC236}">
                <a16:creationId xmlns:a16="http://schemas.microsoft.com/office/drawing/2014/main" id="{E614B2F5-4F46-1BC0-7264-ED9D8F442020}"/>
              </a:ext>
            </a:extLst>
          </p:cNvPr>
          <p:cNvPicPr>
            <a:picLocks noChangeAspect="1"/>
          </p:cNvPicPr>
          <p:nvPr/>
        </p:nvPicPr>
        <p:blipFill>
          <a:blip r:embed="rId4"/>
          <a:stretch>
            <a:fillRect/>
          </a:stretch>
        </p:blipFill>
        <p:spPr>
          <a:xfrm>
            <a:off x="2897611" y="1582429"/>
            <a:ext cx="6600242" cy="3453940"/>
          </a:xfrm>
          <a:prstGeom prst="rect">
            <a:avLst/>
          </a:prstGeom>
        </p:spPr>
      </p:pic>
    </p:spTree>
    <p:extLst>
      <p:ext uri="{BB962C8B-B14F-4D97-AF65-F5344CB8AC3E}">
        <p14:creationId xmlns:p14="http://schemas.microsoft.com/office/powerpoint/2010/main" val="1289971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5A0E8-C75F-6EAC-2E5B-481AE471489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05F0597-70D2-E739-6D4F-2DB158CA2BB1}"/>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A763582B-D53C-0B34-8902-B32F7C80ECB7}"/>
              </a:ext>
            </a:extLst>
          </p:cNvPr>
          <p:cNvPicPr>
            <a:picLocks noChangeAspect="1"/>
          </p:cNvPicPr>
          <p:nvPr/>
        </p:nvPicPr>
        <p:blipFill>
          <a:blip r:embed="rId2"/>
          <a:stretch>
            <a:fillRect/>
          </a:stretch>
        </p:blipFill>
        <p:spPr>
          <a:xfrm>
            <a:off x="432523" y="433044"/>
            <a:ext cx="3800475" cy="1581150"/>
          </a:xfrm>
          <a:prstGeom prst="rect">
            <a:avLst/>
          </a:prstGeom>
        </p:spPr>
      </p:pic>
      <p:pic>
        <p:nvPicPr>
          <p:cNvPr id="7" name="Picture 6">
            <a:extLst>
              <a:ext uri="{FF2B5EF4-FFF2-40B4-BE49-F238E27FC236}">
                <a16:creationId xmlns:a16="http://schemas.microsoft.com/office/drawing/2014/main" id="{B06046CB-79D1-B824-BEEB-588EC4EF819E}"/>
              </a:ext>
            </a:extLst>
          </p:cNvPr>
          <p:cNvPicPr>
            <a:picLocks noChangeAspect="1"/>
          </p:cNvPicPr>
          <p:nvPr/>
        </p:nvPicPr>
        <p:blipFill>
          <a:blip r:embed="rId3"/>
          <a:stretch>
            <a:fillRect/>
          </a:stretch>
        </p:blipFill>
        <p:spPr>
          <a:xfrm>
            <a:off x="432523" y="2275332"/>
            <a:ext cx="11328217" cy="4149624"/>
          </a:xfrm>
          <a:prstGeom prst="rect">
            <a:avLst/>
          </a:prstGeom>
        </p:spPr>
      </p:pic>
    </p:spTree>
    <p:extLst>
      <p:ext uri="{BB962C8B-B14F-4D97-AF65-F5344CB8AC3E}">
        <p14:creationId xmlns:p14="http://schemas.microsoft.com/office/powerpoint/2010/main" val="1957555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C2ED5-F4AE-43C3-54F9-158B4A67D5D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806135C-DD77-C59E-AC68-87B39F3C193A}"/>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95DCD66B-A1D8-3E03-629D-4B75D98D26D3}"/>
              </a:ext>
            </a:extLst>
          </p:cNvPr>
          <p:cNvPicPr>
            <a:picLocks noChangeAspect="1"/>
          </p:cNvPicPr>
          <p:nvPr/>
        </p:nvPicPr>
        <p:blipFill>
          <a:blip r:embed="rId2"/>
          <a:stretch>
            <a:fillRect/>
          </a:stretch>
        </p:blipFill>
        <p:spPr>
          <a:xfrm>
            <a:off x="463685" y="1199542"/>
            <a:ext cx="11264629" cy="4458915"/>
          </a:xfrm>
          <a:prstGeom prst="rect">
            <a:avLst/>
          </a:prstGeom>
        </p:spPr>
      </p:pic>
    </p:spTree>
    <p:extLst>
      <p:ext uri="{BB962C8B-B14F-4D97-AF65-F5344CB8AC3E}">
        <p14:creationId xmlns:p14="http://schemas.microsoft.com/office/powerpoint/2010/main" val="3038799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88788-4AC6-50F8-CE8A-AF97B0FFB98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42217F-4290-843B-6122-6176A7344D69}"/>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E306E763-6F44-7D68-F96F-9BCC887203AF}"/>
              </a:ext>
            </a:extLst>
          </p:cNvPr>
          <p:cNvPicPr>
            <a:picLocks noChangeAspect="1"/>
          </p:cNvPicPr>
          <p:nvPr/>
        </p:nvPicPr>
        <p:blipFill>
          <a:blip r:embed="rId2"/>
          <a:stretch>
            <a:fillRect/>
          </a:stretch>
        </p:blipFill>
        <p:spPr>
          <a:xfrm>
            <a:off x="466928" y="1085812"/>
            <a:ext cx="11293812" cy="5091279"/>
          </a:xfrm>
          <a:prstGeom prst="rect">
            <a:avLst/>
          </a:prstGeom>
        </p:spPr>
      </p:pic>
    </p:spTree>
    <p:extLst>
      <p:ext uri="{BB962C8B-B14F-4D97-AF65-F5344CB8AC3E}">
        <p14:creationId xmlns:p14="http://schemas.microsoft.com/office/powerpoint/2010/main" val="136867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81025" y="514006"/>
            <a:ext cx="10058400" cy="1371600"/>
          </a:xfrm>
        </p:spPr>
        <p:txBody>
          <a:bodyPr/>
          <a:lstStyle/>
          <a:p>
            <a:r>
              <a:rPr lang="en-US" dirty="0"/>
              <a:t>Self-Regulation </a:t>
            </a:r>
          </a:p>
        </p:txBody>
      </p:sp>
      <p:pic>
        <p:nvPicPr>
          <p:cNvPr id="4" name="Picture 3" descr="Shape&#10;&#10;Description automatically generated">
            <a:extLst>
              <a:ext uri="{FF2B5EF4-FFF2-40B4-BE49-F238E27FC236}">
                <a16:creationId xmlns:a16="http://schemas.microsoft.com/office/drawing/2014/main" id="{7730E00F-BB8B-B3D2-8C42-4D6E65D795AC}"/>
              </a:ext>
            </a:extLst>
          </p:cNvPr>
          <p:cNvPicPr>
            <a:picLocks noChangeAspect="1"/>
          </p:cNvPicPr>
          <p:nvPr/>
        </p:nvPicPr>
        <p:blipFill>
          <a:blip r:embed="rId2"/>
          <a:stretch>
            <a:fillRect/>
          </a:stretch>
        </p:blipFill>
        <p:spPr>
          <a:xfrm rot="181525">
            <a:off x="7477407" y="546842"/>
            <a:ext cx="2462784" cy="3078480"/>
          </a:xfrm>
          <a:prstGeom prst="rect">
            <a:avLst/>
          </a:prstGeom>
        </p:spPr>
      </p:pic>
      <p:pic>
        <p:nvPicPr>
          <p:cNvPr id="6" name="Picture 5" descr="Diagram&#10;&#10;Description automatically generated">
            <a:extLst>
              <a:ext uri="{FF2B5EF4-FFF2-40B4-BE49-F238E27FC236}">
                <a16:creationId xmlns:a16="http://schemas.microsoft.com/office/drawing/2014/main" id="{4CAD85BD-EF5C-D860-1299-86B89680AA56}"/>
              </a:ext>
            </a:extLst>
          </p:cNvPr>
          <p:cNvPicPr>
            <a:picLocks noChangeAspect="1"/>
          </p:cNvPicPr>
          <p:nvPr/>
        </p:nvPicPr>
        <p:blipFill>
          <a:blip r:embed="rId3"/>
          <a:stretch>
            <a:fillRect/>
          </a:stretch>
        </p:blipFill>
        <p:spPr>
          <a:xfrm rot="21299424">
            <a:off x="9135129" y="3338806"/>
            <a:ext cx="2363894" cy="2954868"/>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3F4E39E3-90AF-8CD0-2CFD-896574C4AD77}"/>
              </a:ext>
            </a:extLst>
          </p:cNvPr>
          <p:cNvPicPr>
            <a:picLocks noChangeAspect="1"/>
          </p:cNvPicPr>
          <p:nvPr/>
        </p:nvPicPr>
        <p:blipFill>
          <a:blip r:embed="rId4"/>
          <a:stretch>
            <a:fillRect/>
          </a:stretch>
        </p:blipFill>
        <p:spPr>
          <a:xfrm>
            <a:off x="545180" y="1730158"/>
            <a:ext cx="3399841" cy="4249801"/>
          </a:xfrm>
          <a:prstGeom prst="rect">
            <a:avLst/>
          </a:prstGeom>
        </p:spPr>
      </p:pic>
      <p:pic>
        <p:nvPicPr>
          <p:cNvPr id="10" name="Picture 9" descr="A picture containing company name&#10;&#10;Description automatically generated">
            <a:extLst>
              <a:ext uri="{FF2B5EF4-FFF2-40B4-BE49-F238E27FC236}">
                <a16:creationId xmlns:a16="http://schemas.microsoft.com/office/drawing/2014/main" id="{52AB8BB7-9125-7BDF-657A-DFB895960A2F}"/>
              </a:ext>
            </a:extLst>
          </p:cNvPr>
          <p:cNvPicPr>
            <a:picLocks noChangeAspect="1"/>
          </p:cNvPicPr>
          <p:nvPr/>
        </p:nvPicPr>
        <p:blipFill>
          <a:blip r:embed="rId5"/>
          <a:stretch>
            <a:fillRect/>
          </a:stretch>
        </p:blipFill>
        <p:spPr>
          <a:xfrm rot="299434">
            <a:off x="4295581" y="642642"/>
            <a:ext cx="2358813" cy="2948516"/>
          </a:xfrm>
          <a:prstGeom prst="rect">
            <a:avLst/>
          </a:prstGeom>
        </p:spPr>
      </p:pic>
      <p:pic>
        <p:nvPicPr>
          <p:cNvPr id="12" name="Picture 11" descr="Diagram&#10;&#10;Description automatically generated with medium confidence">
            <a:extLst>
              <a:ext uri="{FF2B5EF4-FFF2-40B4-BE49-F238E27FC236}">
                <a16:creationId xmlns:a16="http://schemas.microsoft.com/office/drawing/2014/main" id="{CE1338BB-B1DC-0AE5-2B2A-D02AFC226293}"/>
              </a:ext>
            </a:extLst>
          </p:cNvPr>
          <p:cNvPicPr>
            <a:picLocks noChangeAspect="1"/>
          </p:cNvPicPr>
          <p:nvPr/>
        </p:nvPicPr>
        <p:blipFill>
          <a:blip r:embed="rId6"/>
          <a:stretch>
            <a:fillRect/>
          </a:stretch>
        </p:blipFill>
        <p:spPr>
          <a:xfrm rot="21263825">
            <a:off x="5613199" y="3422328"/>
            <a:ext cx="2230260" cy="2787825"/>
          </a:xfrm>
          <a:prstGeom prst="rect">
            <a:avLst/>
          </a:prstGeom>
        </p:spPr>
      </p:pic>
    </p:spTree>
    <p:extLst>
      <p:ext uri="{BB962C8B-B14F-4D97-AF65-F5344CB8AC3E}">
        <p14:creationId xmlns:p14="http://schemas.microsoft.com/office/powerpoint/2010/main" val="1169432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57200" y="411480"/>
            <a:ext cx="7772400" cy="731520"/>
          </a:xfrm>
          <a:prstGeom prst="rect">
            <a:avLst/>
          </a:prstGeom>
          <a:noFill/>
          <a:ln/>
        </p:spPr>
        <p:txBody>
          <a:bodyPr wrap="square" lIns="0" tIns="0" rIns="0" bIns="0" rtlCol="0" anchor="ctr"/>
          <a:lstStyle/>
          <a:p>
            <a:pPr marL="0" indent="0">
              <a:buNone/>
            </a:pPr>
            <a:r>
              <a:rPr lang="en-US" sz="4000" b="1" dirty="0">
                <a:solidFill>
                  <a:srgbClr val="2C5F2D"/>
                </a:solidFill>
                <a:latin typeface="Cambria" pitchFamily="34" charset="0"/>
                <a:ea typeface="Cambria" pitchFamily="34" charset="-122"/>
                <a:cs typeface="Cambria" pitchFamily="34" charset="-120"/>
              </a:rPr>
              <a:t>Forest School</a:t>
            </a:r>
            <a:endParaRPr lang="en-US" sz="4000" dirty="0"/>
          </a:p>
        </p:txBody>
      </p:sp>
      <p:sp>
        <p:nvSpPr>
          <p:cNvPr id="3" name="Text 1"/>
          <p:cNvSpPr txBox="1"/>
          <p:nvPr/>
        </p:nvSpPr>
        <p:spPr>
          <a:xfrm>
            <a:off x="457200" y="1051560"/>
            <a:ext cx="7772400" cy="365760"/>
          </a:xfrm>
          <a:prstGeom prst="rect">
            <a:avLst/>
          </a:prstGeom>
          <a:noFill/>
          <a:ln/>
        </p:spPr>
        <p:txBody>
          <a:bodyPr wrap="square" lIns="0" tIns="0" rIns="0" bIns="0" rtlCol="0" anchor="ctr"/>
          <a:lstStyle/>
          <a:p>
            <a:pPr marL="0" indent="0">
              <a:buNone/>
            </a:pPr>
            <a:r>
              <a:rPr lang="en-US" sz="1600" i="1" dirty="0">
                <a:solidFill>
                  <a:srgbClr val="333333"/>
                </a:solidFill>
                <a:latin typeface="Calibri" pitchFamily="34" charset="0"/>
                <a:ea typeface="Calibri" pitchFamily="34" charset="-122"/>
                <a:cs typeface="Calibri" pitchFamily="34" charset="-120"/>
              </a:rPr>
              <a:t>Learning, growing and exploring outdoors</a:t>
            </a:r>
            <a:endParaRPr lang="en-US" sz="1600" dirty="0"/>
          </a:p>
        </p:txBody>
      </p:sp>
      <p:sp>
        <p:nvSpPr>
          <p:cNvPr id="4" name="Shape 2"/>
          <p:cNvSpPr/>
          <p:nvPr/>
        </p:nvSpPr>
        <p:spPr>
          <a:xfrm>
            <a:off x="9052560" y="457200"/>
            <a:ext cx="2679192" cy="777240"/>
          </a:xfrm>
          <a:prstGeom prst="roundRect">
            <a:avLst>
              <a:gd name="adj" fmla="val 14118"/>
            </a:avLst>
          </a:prstGeom>
          <a:solidFill>
            <a:srgbClr val="2C5F2D"/>
          </a:solidFill>
          <a:ln/>
        </p:spPr>
        <p:txBody>
          <a:bodyPr/>
          <a:lstStyle/>
          <a:p>
            <a:endParaRPr lang="en-GB"/>
          </a:p>
        </p:txBody>
      </p:sp>
      <p:pic>
        <p:nvPicPr>
          <p:cNvPr id="5" name="Image 0" descr="icon_calendar.png"/>
          <p:cNvPicPr>
            <a:picLocks noChangeAspect="1"/>
          </p:cNvPicPr>
          <p:nvPr/>
        </p:nvPicPr>
        <p:blipFill>
          <a:blip r:embed="rId3"/>
          <a:stretch>
            <a:fillRect/>
          </a:stretch>
        </p:blipFill>
        <p:spPr>
          <a:xfrm>
            <a:off x="9189720" y="603504"/>
            <a:ext cx="457200" cy="457200"/>
          </a:xfrm>
          <a:prstGeom prst="rect">
            <a:avLst/>
          </a:prstGeom>
        </p:spPr>
      </p:pic>
      <p:sp>
        <p:nvSpPr>
          <p:cNvPr id="6" name="Text 3"/>
          <p:cNvSpPr txBox="1"/>
          <p:nvPr/>
        </p:nvSpPr>
        <p:spPr>
          <a:xfrm>
            <a:off x="9692640" y="457200"/>
            <a:ext cx="1965960" cy="77724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Every Wednesday</a:t>
            </a:r>
            <a:endParaRPr lang="en-US" sz="1400" dirty="0"/>
          </a:p>
        </p:txBody>
      </p:sp>
      <p:sp>
        <p:nvSpPr>
          <p:cNvPr id="7" name="Shape 4"/>
          <p:cNvSpPr/>
          <p:nvPr/>
        </p:nvSpPr>
        <p:spPr>
          <a:xfrm>
            <a:off x="457200" y="1691640"/>
            <a:ext cx="5394960" cy="4663440"/>
          </a:xfrm>
          <a:prstGeom prst="roundRect">
            <a:avLst>
              <a:gd name="adj" fmla="val 2353"/>
            </a:avLst>
          </a:prstGeom>
          <a:solidFill>
            <a:srgbClr val="97BC62">
              <a:alpha val="18000"/>
            </a:srgbClr>
          </a:solidFill>
          <a:ln/>
        </p:spPr>
        <p:txBody>
          <a:bodyPr/>
          <a:lstStyle/>
          <a:p>
            <a:endParaRPr lang="en-GB"/>
          </a:p>
        </p:txBody>
      </p:sp>
      <p:sp>
        <p:nvSpPr>
          <p:cNvPr id="8" name="Shape 5"/>
          <p:cNvSpPr/>
          <p:nvPr/>
        </p:nvSpPr>
        <p:spPr>
          <a:xfrm>
            <a:off x="822960" y="2057400"/>
            <a:ext cx="822960" cy="822960"/>
          </a:xfrm>
          <a:prstGeom prst="ellipse">
            <a:avLst/>
          </a:prstGeom>
          <a:solidFill>
            <a:srgbClr val="2C5F2D"/>
          </a:solidFill>
          <a:ln/>
        </p:spPr>
        <p:txBody>
          <a:bodyPr/>
          <a:lstStyle/>
          <a:p>
            <a:endParaRPr lang="en-GB"/>
          </a:p>
        </p:txBody>
      </p:sp>
      <p:pic>
        <p:nvPicPr>
          <p:cNvPr id="9" name="Image 1" descr="icon_tree.png"/>
          <p:cNvPicPr>
            <a:picLocks noChangeAspect="1"/>
          </p:cNvPicPr>
          <p:nvPr/>
        </p:nvPicPr>
        <p:blipFill>
          <a:blip r:embed="rId4"/>
          <a:stretch>
            <a:fillRect/>
          </a:stretch>
        </p:blipFill>
        <p:spPr>
          <a:xfrm>
            <a:off x="987552" y="2221992"/>
            <a:ext cx="493776" cy="493776"/>
          </a:xfrm>
          <a:prstGeom prst="rect">
            <a:avLst/>
          </a:prstGeom>
        </p:spPr>
      </p:pic>
      <p:sp>
        <p:nvSpPr>
          <p:cNvPr id="10" name="Text 6"/>
          <p:cNvSpPr txBox="1"/>
          <p:nvPr/>
        </p:nvSpPr>
        <p:spPr>
          <a:xfrm>
            <a:off x="1828800" y="2057400"/>
            <a:ext cx="3840480" cy="548640"/>
          </a:xfrm>
          <a:prstGeom prst="rect">
            <a:avLst/>
          </a:prstGeom>
          <a:noFill/>
          <a:ln/>
        </p:spPr>
        <p:txBody>
          <a:bodyPr wrap="square" lIns="0" tIns="0" rIns="0" bIns="0" rtlCol="0" anchor="ctr"/>
          <a:lstStyle/>
          <a:p>
            <a:pPr marL="0" indent="0">
              <a:buNone/>
            </a:pPr>
            <a:r>
              <a:rPr lang="en-US" sz="2400" b="1" dirty="0">
                <a:solidFill>
                  <a:srgbClr val="2C5F2D"/>
                </a:solidFill>
                <a:latin typeface="Cambria" pitchFamily="34" charset="0"/>
                <a:ea typeface="Cambria" pitchFamily="34" charset="-122"/>
                <a:cs typeface="Cambria" pitchFamily="34" charset="-120"/>
              </a:rPr>
              <a:t>Our Ethos</a:t>
            </a:r>
            <a:endParaRPr lang="en-US" sz="2400" dirty="0"/>
          </a:p>
        </p:txBody>
      </p:sp>
      <p:sp>
        <p:nvSpPr>
          <p:cNvPr id="11" name="Text 7"/>
          <p:cNvSpPr txBox="1"/>
          <p:nvPr/>
        </p:nvSpPr>
        <p:spPr>
          <a:xfrm>
            <a:off x="822960" y="2971800"/>
            <a:ext cx="4663440" cy="2011680"/>
          </a:xfrm>
          <a:prstGeom prst="rect">
            <a:avLst/>
          </a:prstGeom>
          <a:noFill/>
          <a:ln/>
        </p:spPr>
        <p:txBody>
          <a:bodyPr wrap="square" lIns="0" tIns="0" rIns="0" bIns="0" rtlCol="0" anchor="ctr"/>
          <a:lstStyle/>
          <a:p>
            <a:pPr marL="0" indent="0">
              <a:lnSpc>
                <a:spcPct val="125000"/>
              </a:lnSpc>
              <a:buNone/>
            </a:pPr>
            <a:r>
              <a:rPr lang="en-US" sz="1600" dirty="0">
                <a:solidFill>
                  <a:srgbClr val="333333"/>
                </a:solidFill>
                <a:latin typeface="Calibri" pitchFamily="34" charset="0"/>
                <a:ea typeface="Calibri" pitchFamily="34" charset="-122"/>
                <a:cs typeface="Calibri" pitchFamily="34" charset="-120"/>
              </a:rPr>
              <a:t>Forest School is hands-on, child-led learning outdoors. Through play, exploration and managed risk-taking in our woodland area, children build confidence, resilience, teamwork and a lifelong connection with nature — come rain or shine!</a:t>
            </a:r>
            <a:endParaRPr lang="en-US" sz="1600" dirty="0"/>
          </a:p>
        </p:txBody>
      </p:sp>
      <p:sp>
        <p:nvSpPr>
          <p:cNvPr id="12" name="Text 8"/>
          <p:cNvSpPr txBox="1"/>
          <p:nvPr/>
        </p:nvSpPr>
        <p:spPr>
          <a:xfrm>
            <a:off x="822960" y="5120640"/>
            <a:ext cx="4663440" cy="1005840"/>
          </a:xfrm>
          <a:prstGeom prst="rect">
            <a:avLst/>
          </a:prstGeom>
          <a:noFill/>
          <a:ln/>
        </p:spPr>
        <p:txBody>
          <a:bodyPr wrap="square" lIns="0" tIns="0" rIns="0" bIns="0" rtlCol="0" anchor="ctr"/>
          <a:lstStyle/>
          <a:p>
            <a:pPr marL="0" indent="0">
              <a:buNone/>
            </a:pPr>
            <a:r>
              <a:rPr lang="en-US" sz="1300" i="1" dirty="0">
                <a:solidFill>
                  <a:srgbClr val="2C5F2D"/>
                </a:solidFill>
                <a:latin typeface="Calibri" pitchFamily="34" charset="0"/>
                <a:ea typeface="Calibri" pitchFamily="34" charset="-122"/>
                <a:cs typeface="Calibri" pitchFamily="34" charset="-120"/>
              </a:rPr>
              <a:t>Sessions are led by Mr. Guppy and run in all but the most severe weather.</a:t>
            </a:r>
            <a:endParaRPr lang="en-US" sz="1300" dirty="0"/>
          </a:p>
        </p:txBody>
      </p:sp>
      <p:sp>
        <p:nvSpPr>
          <p:cNvPr id="13" name="Shape 9"/>
          <p:cNvSpPr/>
          <p:nvPr/>
        </p:nvSpPr>
        <p:spPr>
          <a:xfrm>
            <a:off x="6126480" y="1783080"/>
            <a:ext cx="822960" cy="822960"/>
          </a:xfrm>
          <a:prstGeom prst="ellipse">
            <a:avLst/>
          </a:prstGeom>
          <a:solidFill>
            <a:srgbClr val="2C5F2D"/>
          </a:solidFill>
          <a:ln/>
        </p:spPr>
        <p:txBody>
          <a:bodyPr/>
          <a:lstStyle/>
          <a:p>
            <a:endParaRPr lang="en-GB"/>
          </a:p>
        </p:txBody>
      </p:sp>
      <p:pic>
        <p:nvPicPr>
          <p:cNvPr id="14" name="Image 2" descr="icon_calendar.png"/>
          <p:cNvPicPr>
            <a:picLocks noChangeAspect="1"/>
          </p:cNvPicPr>
          <p:nvPr/>
        </p:nvPicPr>
        <p:blipFill>
          <a:blip r:embed="rId3"/>
          <a:stretch>
            <a:fillRect/>
          </a:stretch>
        </p:blipFill>
        <p:spPr>
          <a:xfrm>
            <a:off x="6291072" y="1947672"/>
            <a:ext cx="493776" cy="493776"/>
          </a:xfrm>
          <a:prstGeom prst="rect">
            <a:avLst/>
          </a:prstGeom>
        </p:spPr>
      </p:pic>
      <p:sp>
        <p:nvSpPr>
          <p:cNvPr id="15" name="Text 10"/>
          <p:cNvSpPr txBox="1"/>
          <p:nvPr/>
        </p:nvSpPr>
        <p:spPr>
          <a:xfrm>
            <a:off x="7178040" y="1737360"/>
            <a:ext cx="4480560" cy="411480"/>
          </a:xfrm>
          <a:prstGeom prst="rect">
            <a:avLst/>
          </a:prstGeom>
          <a:noFill/>
          <a:ln/>
        </p:spPr>
        <p:txBody>
          <a:bodyPr wrap="square" lIns="0" tIns="0" rIns="0" bIns="0" rtlCol="0" anchor="ctr"/>
          <a:lstStyle/>
          <a:p>
            <a:pPr marL="0" indent="0">
              <a:buNone/>
            </a:pPr>
            <a:r>
              <a:rPr lang="en-US" sz="1800" b="1" dirty="0">
                <a:solidFill>
                  <a:srgbClr val="2C5F2D"/>
                </a:solidFill>
                <a:latin typeface="Calibri" pitchFamily="34" charset="0"/>
                <a:ea typeface="Calibri" pitchFamily="34" charset="-122"/>
                <a:cs typeface="Calibri" pitchFamily="34" charset="-120"/>
              </a:rPr>
              <a:t>Every Wednesday</a:t>
            </a:r>
            <a:endParaRPr lang="en-US" sz="1800" dirty="0"/>
          </a:p>
        </p:txBody>
      </p:sp>
      <p:sp>
        <p:nvSpPr>
          <p:cNvPr id="16" name="Text 11"/>
          <p:cNvSpPr txBox="1"/>
          <p:nvPr/>
        </p:nvSpPr>
        <p:spPr>
          <a:xfrm>
            <a:off x="7178040" y="2148840"/>
            <a:ext cx="4480560" cy="868680"/>
          </a:xfrm>
          <a:prstGeom prst="rect">
            <a:avLst/>
          </a:prstGeom>
          <a:noFill/>
          <a:ln/>
        </p:spPr>
        <p:txBody>
          <a:bodyPr wrap="square" lIns="0" tIns="0" rIns="0" bIns="0" rtlCol="0" anchor="ctr"/>
          <a:lstStyle/>
          <a:p>
            <a:pPr marL="0" indent="0">
              <a:lnSpc>
                <a:spcPct val="120000"/>
              </a:lnSpc>
              <a:buNone/>
            </a:pPr>
            <a:r>
              <a:rPr lang="en-US" sz="1400" dirty="0">
                <a:solidFill>
                  <a:srgbClr val="333333"/>
                </a:solidFill>
                <a:latin typeface="Calibri" pitchFamily="34" charset="0"/>
                <a:ea typeface="Calibri" pitchFamily="34" charset="-122"/>
                <a:cs typeface="Calibri" pitchFamily="34" charset="-120"/>
              </a:rPr>
              <a:t>Forest School takes place weekly, on Wednesdays, for the whole class. Morning or afternoon sessions.</a:t>
            </a:r>
            <a:endParaRPr lang="en-US" sz="1400" dirty="0"/>
          </a:p>
        </p:txBody>
      </p:sp>
      <p:sp>
        <p:nvSpPr>
          <p:cNvPr id="17" name="Shape 12"/>
          <p:cNvSpPr/>
          <p:nvPr/>
        </p:nvSpPr>
        <p:spPr>
          <a:xfrm>
            <a:off x="6126480" y="3246120"/>
            <a:ext cx="822960" cy="822960"/>
          </a:xfrm>
          <a:prstGeom prst="ellipse">
            <a:avLst/>
          </a:prstGeom>
          <a:solidFill>
            <a:srgbClr val="2C5F2D"/>
          </a:solidFill>
          <a:ln/>
        </p:spPr>
        <p:txBody>
          <a:bodyPr/>
          <a:lstStyle/>
          <a:p>
            <a:endParaRPr lang="en-GB"/>
          </a:p>
        </p:txBody>
      </p:sp>
      <p:pic>
        <p:nvPicPr>
          <p:cNvPr id="18" name="Image 3" descr="icon_tshirt.png"/>
          <p:cNvPicPr>
            <a:picLocks noChangeAspect="1"/>
          </p:cNvPicPr>
          <p:nvPr/>
        </p:nvPicPr>
        <p:blipFill>
          <a:blip r:embed="rId5"/>
          <a:stretch>
            <a:fillRect/>
          </a:stretch>
        </p:blipFill>
        <p:spPr>
          <a:xfrm>
            <a:off x="6291072" y="3410712"/>
            <a:ext cx="493776" cy="493776"/>
          </a:xfrm>
          <a:prstGeom prst="rect">
            <a:avLst/>
          </a:prstGeom>
        </p:spPr>
      </p:pic>
      <p:sp>
        <p:nvSpPr>
          <p:cNvPr id="19" name="Text 13"/>
          <p:cNvSpPr txBox="1"/>
          <p:nvPr/>
        </p:nvSpPr>
        <p:spPr>
          <a:xfrm>
            <a:off x="7178040" y="3200400"/>
            <a:ext cx="4480560" cy="411480"/>
          </a:xfrm>
          <a:prstGeom prst="rect">
            <a:avLst/>
          </a:prstGeom>
          <a:noFill/>
          <a:ln/>
        </p:spPr>
        <p:txBody>
          <a:bodyPr wrap="square" lIns="0" tIns="0" rIns="0" bIns="0" rtlCol="0" anchor="ctr"/>
          <a:lstStyle/>
          <a:p>
            <a:pPr marL="0" indent="0">
              <a:buNone/>
            </a:pPr>
            <a:r>
              <a:rPr lang="en-US" sz="1800" b="1" dirty="0">
                <a:solidFill>
                  <a:srgbClr val="2C5F2D"/>
                </a:solidFill>
                <a:latin typeface="Calibri" pitchFamily="34" charset="0"/>
                <a:ea typeface="Calibri" pitchFamily="34" charset="-122"/>
                <a:cs typeface="Calibri" pitchFamily="34" charset="-120"/>
              </a:rPr>
              <a:t>Non-School Uniform</a:t>
            </a:r>
            <a:endParaRPr lang="en-US" sz="1800" dirty="0"/>
          </a:p>
        </p:txBody>
      </p:sp>
      <p:sp>
        <p:nvSpPr>
          <p:cNvPr id="20" name="Text 14"/>
          <p:cNvSpPr txBox="1"/>
          <p:nvPr/>
        </p:nvSpPr>
        <p:spPr>
          <a:xfrm>
            <a:off x="7178040" y="3611880"/>
            <a:ext cx="4480560" cy="868680"/>
          </a:xfrm>
          <a:prstGeom prst="rect">
            <a:avLst/>
          </a:prstGeom>
          <a:noFill/>
          <a:ln/>
        </p:spPr>
        <p:txBody>
          <a:bodyPr wrap="square" lIns="0" tIns="0" rIns="0" bIns="0" rtlCol="0" anchor="ctr"/>
          <a:lstStyle/>
          <a:p>
            <a:pPr marL="0" indent="0">
              <a:lnSpc>
                <a:spcPct val="120000"/>
              </a:lnSpc>
              <a:buNone/>
            </a:pPr>
            <a:r>
              <a:rPr lang="en-US" sz="1400" dirty="0">
                <a:solidFill>
                  <a:srgbClr val="333333"/>
                </a:solidFill>
                <a:latin typeface="Calibri" pitchFamily="34" charset="0"/>
                <a:ea typeface="Calibri" pitchFamily="34" charset="-122"/>
                <a:cs typeface="Calibri" pitchFamily="34" charset="-120"/>
              </a:rPr>
              <a:t>Please send your child in old clothes they don’t mind getting wet or muddy — no school uniform on Forest School days.</a:t>
            </a:r>
            <a:endParaRPr lang="en-US" sz="1400" dirty="0"/>
          </a:p>
        </p:txBody>
      </p:sp>
      <p:sp>
        <p:nvSpPr>
          <p:cNvPr id="21" name="Shape 15"/>
          <p:cNvSpPr/>
          <p:nvPr/>
        </p:nvSpPr>
        <p:spPr>
          <a:xfrm>
            <a:off x="6126480" y="4709160"/>
            <a:ext cx="822960" cy="822960"/>
          </a:xfrm>
          <a:prstGeom prst="ellipse">
            <a:avLst/>
          </a:prstGeom>
          <a:solidFill>
            <a:srgbClr val="2C5F2D"/>
          </a:solidFill>
          <a:ln/>
        </p:spPr>
        <p:txBody>
          <a:bodyPr/>
          <a:lstStyle/>
          <a:p>
            <a:endParaRPr lang="en-GB"/>
          </a:p>
        </p:txBody>
      </p:sp>
      <p:pic>
        <p:nvPicPr>
          <p:cNvPr id="22" name="Image 4" descr="icon_boot.png"/>
          <p:cNvPicPr>
            <a:picLocks noChangeAspect="1"/>
          </p:cNvPicPr>
          <p:nvPr/>
        </p:nvPicPr>
        <p:blipFill>
          <a:blip r:embed="rId6"/>
          <a:stretch>
            <a:fillRect/>
          </a:stretch>
        </p:blipFill>
        <p:spPr>
          <a:xfrm>
            <a:off x="6291072" y="4873752"/>
            <a:ext cx="493776" cy="493776"/>
          </a:xfrm>
          <a:prstGeom prst="rect">
            <a:avLst/>
          </a:prstGeom>
        </p:spPr>
      </p:pic>
      <p:sp>
        <p:nvSpPr>
          <p:cNvPr id="23" name="Text 16"/>
          <p:cNvSpPr txBox="1"/>
          <p:nvPr/>
        </p:nvSpPr>
        <p:spPr>
          <a:xfrm>
            <a:off x="7178040" y="4663440"/>
            <a:ext cx="4480560" cy="411480"/>
          </a:xfrm>
          <a:prstGeom prst="rect">
            <a:avLst/>
          </a:prstGeom>
          <a:noFill/>
          <a:ln/>
        </p:spPr>
        <p:txBody>
          <a:bodyPr wrap="square" lIns="0" tIns="0" rIns="0" bIns="0" rtlCol="0" anchor="ctr"/>
          <a:lstStyle/>
          <a:p>
            <a:pPr marL="0" indent="0">
              <a:buNone/>
            </a:pPr>
            <a:r>
              <a:rPr lang="en-US" sz="1800" b="1" dirty="0">
                <a:solidFill>
                  <a:srgbClr val="2C5F2D"/>
                </a:solidFill>
                <a:latin typeface="Calibri" pitchFamily="34" charset="0"/>
                <a:ea typeface="Calibri" pitchFamily="34" charset="-122"/>
                <a:cs typeface="Calibri" pitchFamily="34" charset="-120"/>
              </a:rPr>
              <a:t>Waterproofs &amp; Boots</a:t>
            </a:r>
            <a:endParaRPr lang="en-US" sz="1800" dirty="0"/>
          </a:p>
        </p:txBody>
      </p:sp>
      <p:sp>
        <p:nvSpPr>
          <p:cNvPr id="24" name="Text 17"/>
          <p:cNvSpPr txBox="1"/>
          <p:nvPr/>
        </p:nvSpPr>
        <p:spPr>
          <a:xfrm>
            <a:off x="7178040" y="5074920"/>
            <a:ext cx="4480560" cy="868680"/>
          </a:xfrm>
          <a:prstGeom prst="rect">
            <a:avLst/>
          </a:prstGeom>
          <a:noFill/>
          <a:ln/>
        </p:spPr>
        <p:txBody>
          <a:bodyPr wrap="square" lIns="0" tIns="0" rIns="0" bIns="0" rtlCol="0" anchor="ctr"/>
          <a:lstStyle/>
          <a:p>
            <a:pPr marL="0" indent="0">
              <a:lnSpc>
                <a:spcPct val="120000"/>
              </a:lnSpc>
              <a:buNone/>
            </a:pPr>
            <a:r>
              <a:rPr lang="en-US" sz="1400" dirty="0">
                <a:solidFill>
                  <a:srgbClr val="333333"/>
                </a:solidFill>
                <a:latin typeface="Calibri" pitchFamily="34" charset="0"/>
                <a:ea typeface="Calibri" pitchFamily="34" charset="-122"/>
                <a:cs typeface="Calibri" pitchFamily="34" charset="-120"/>
              </a:rPr>
              <a:t>Pack waterproofs and wellies/boots in a separate, named bag, ready to change into.</a:t>
            </a:r>
            <a:endParaRPr lang="en-US"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91880-6400-A343-8428-EBEE6BB4AADE}"/>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FEA46506-79A1-5443-830C-B764473C8CB5}"/>
              </a:ext>
            </a:extLst>
          </p:cNvPr>
          <p:cNvSpPr>
            <a:spLocks noGrp="1"/>
          </p:cNvSpPr>
          <p:nvPr>
            <p:ph idx="1"/>
          </p:nvPr>
        </p:nvSpPr>
        <p:spPr>
          <a:xfrm>
            <a:off x="1066800" y="1855694"/>
            <a:ext cx="10058400" cy="4097050"/>
          </a:xfrm>
        </p:spPr>
        <p:txBody>
          <a:bodyPr>
            <a:normAutofit fontScale="55000" lnSpcReduction="20000"/>
          </a:bodyPr>
          <a:lstStyle/>
          <a:p>
            <a:pPr marL="0" indent="0">
              <a:buNone/>
            </a:pPr>
            <a:r>
              <a:rPr lang="en-US" sz="3800" dirty="0"/>
              <a:t>We are really looking forward to an exciting year ahead. We hope you have found this information useful. There is also lots of information on the website:</a:t>
            </a:r>
          </a:p>
          <a:p>
            <a:pPr marL="0" indent="0" algn="ctr">
              <a:buNone/>
            </a:pPr>
            <a:r>
              <a:rPr lang="en-US" sz="3800" dirty="0">
                <a:hlinkClick r:id="rId2"/>
              </a:rPr>
              <a:t>https://www.henburyview.dorset.sch.uk/page/?title=Year+3&amp;pid=32</a:t>
            </a:r>
            <a:r>
              <a:rPr lang="en-US" sz="3800" dirty="0"/>
              <a:t> </a:t>
            </a:r>
          </a:p>
          <a:p>
            <a:pPr marL="0" indent="0">
              <a:buNone/>
            </a:pPr>
            <a:endParaRPr lang="en-US" sz="3800" dirty="0"/>
          </a:p>
          <a:p>
            <a:pPr marL="0" indent="0">
              <a:buNone/>
            </a:pPr>
            <a:r>
              <a:rPr lang="en-US" sz="3800" dirty="0"/>
              <a:t>If you have any questions about anything in this PowerPoint, or if you have any questions or queries at any point during the year, please don’t hesitate to email us or the school office at:</a:t>
            </a:r>
          </a:p>
          <a:p>
            <a:pPr marL="0" indent="0" algn="ctr">
              <a:buNone/>
            </a:pPr>
            <a:r>
              <a:rPr lang="en-US" sz="3800" dirty="0">
                <a:hlinkClick r:id="rId3"/>
              </a:rPr>
              <a:t>office@henburyview.dorset.sch.uk</a:t>
            </a:r>
            <a:endParaRPr lang="en-US" sz="3800" dirty="0"/>
          </a:p>
          <a:p>
            <a:pPr marL="0" indent="0" algn="ctr">
              <a:buNone/>
            </a:pPr>
            <a:r>
              <a:rPr lang="en-US" sz="3800">
                <a:hlinkClick r:id="rId4"/>
              </a:rPr>
              <a:t>year2@</a:t>
            </a:r>
            <a:r>
              <a:rPr lang="en-US" sz="3800" dirty="0">
                <a:hlinkClick r:id="rId4"/>
              </a:rPr>
              <a:t>henburyview.dorset.sch.uk</a:t>
            </a:r>
            <a:r>
              <a:rPr lang="en-US" sz="3800" dirty="0"/>
              <a:t> </a:t>
            </a:r>
          </a:p>
          <a:p>
            <a:pPr marL="0" indent="0">
              <a:buNone/>
            </a:pPr>
            <a:endParaRPr lang="en-US" dirty="0"/>
          </a:p>
        </p:txBody>
      </p:sp>
    </p:spTree>
    <p:extLst>
      <p:ext uri="{BB962C8B-B14F-4D97-AF65-F5344CB8AC3E}">
        <p14:creationId xmlns:p14="http://schemas.microsoft.com/office/powerpoint/2010/main" val="688412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3B82-7D15-4B44-91B2-E3C547396486}"/>
              </a:ext>
            </a:extLst>
          </p:cNvPr>
          <p:cNvSpPr>
            <a:spLocks noGrp="1"/>
          </p:cNvSpPr>
          <p:nvPr>
            <p:ph type="title"/>
          </p:nvPr>
        </p:nvSpPr>
        <p:spPr>
          <a:xfrm rot="16200000">
            <a:off x="-3916681" y="-104153"/>
            <a:ext cx="10058400" cy="1371600"/>
          </a:xfrm>
        </p:spPr>
        <p:txBody>
          <a:bodyPr/>
          <a:lstStyle/>
          <a:p>
            <a:r>
              <a:rPr lang="en-US"/>
              <a:t>Our Learning Journeys  </a:t>
            </a:r>
            <a:endParaRPr lang="en-US" dirty="0"/>
          </a:p>
        </p:txBody>
      </p:sp>
      <p:sp>
        <p:nvSpPr>
          <p:cNvPr id="8" name="Rectangle 5">
            <a:extLst>
              <a:ext uri="{FF2B5EF4-FFF2-40B4-BE49-F238E27FC236}">
                <a16:creationId xmlns:a16="http://schemas.microsoft.com/office/drawing/2014/main" id="{1A80294F-C200-478E-BC47-DD7818EC5269}"/>
              </a:ext>
            </a:extLst>
          </p:cNvPr>
          <p:cNvSpPr>
            <a:spLocks noChangeArrowheads="1"/>
          </p:cNvSpPr>
          <p:nvPr/>
        </p:nvSpPr>
        <p:spPr bwMode="auto">
          <a:xfrm>
            <a:off x="3837023" y="171980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2" name="Picture 1" descr="A picture containing text, clipart&#10;&#10;Description automatically generated">
            <a:extLst>
              <a:ext uri="{FF2B5EF4-FFF2-40B4-BE49-F238E27FC236}">
                <a16:creationId xmlns:a16="http://schemas.microsoft.com/office/drawing/2014/main" id="{58008761-3E03-4658-38CD-7113C28FB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3330" y="172628"/>
            <a:ext cx="660400" cy="6667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58AF4A2B-73AA-3D08-8987-74CAE4CD7A5F}"/>
              </a:ext>
            </a:extLst>
          </p:cNvPr>
          <p:cNvSpPr>
            <a:spLocks noChangeArrowheads="1"/>
          </p:cNvSpPr>
          <p:nvPr/>
        </p:nvSpPr>
        <p:spPr bwMode="auto">
          <a:xfrm>
            <a:off x="4975706" y="320037"/>
            <a:ext cx="34744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Year 2 Curriculum Map</a:t>
            </a:r>
            <a:endParaRPr kumimoji="0" lang="en-GB" altLang="en-US" sz="800" b="0" i="0" u="none" strike="noStrike" cap="none" normalizeH="0" baseline="0" dirty="0">
              <a:ln>
                <a:noFill/>
              </a:ln>
              <a:solidFill>
                <a:schemeClr val="tx1"/>
              </a:solidFill>
              <a:effectLst/>
            </a:endParaRPr>
          </a:p>
        </p:txBody>
      </p:sp>
      <p:sp>
        <p:nvSpPr>
          <p:cNvPr id="6" name="TextBox 5">
            <a:extLst>
              <a:ext uri="{FF2B5EF4-FFF2-40B4-BE49-F238E27FC236}">
                <a16:creationId xmlns:a16="http://schemas.microsoft.com/office/drawing/2014/main" id="{0D31DEE5-6ECD-2C42-93AA-E5A37C418148}"/>
              </a:ext>
            </a:extLst>
          </p:cNvPr>
          <p:cNvSpPr txBox="1"/>
          <p:nvPr/>
        </p:nvSpPr>
        <p:spPr>
          <a:xfrm>
            <a:off x="-75063" y="5964072"/>
            <a:ext cx="2743200"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900">
              <a:latin typeface="Calibri"/>
              <a:cs typeface="Calibri"/>
            </a:endParaRPr>
          </a:p>
          <a:p>
            <a:endParaRPr lang="en-US">
              <a:latin typeface="Segoe UI"/>
              <a:cs typeface="Segoe UI"/>
            </a:endParaRPr>
          </a:p>
        </p:txBody>
      </p:sp>
      <p:pic>
        <p:nvPicPr>
          <p:cNvPr id="4" name="Picture 3">
            <a:extLst>
              <a:ext uri="{FF2B5EF4-FFF2-40B4-BE49-F238E27FC236}">
                <a16:creationId xmlns:a16="http://schemas.microsoft.com/office/drawing/2014/main" id="{0C693489-A517-111A-1BA9-EE942788F2B6}"/>
              </a:ext>
            </a:extLst>
          </p:cNvPr>
          <p:cNvPicPr>
            <a:picLocks noChangeAspect="1"/>
          </p:cNvPicPr>
          <p:nvPr/>
        </p:nvPicPr>
        <p:blipFill>
          <a:blip r:embed="rId3"/>
          <a:stretch>
            <a:fillRect/>
          </a:stretch>
        </p:blipFill>
        <p:spPr>
          <a:xfrm>
            <a:off x="2273612" y="765157"/>
            <a:ext cx="8674426" cy="5605643"/>
          </a:xfrm>
          <a:prstGeom prst="rect">
            <a:avLst/>
          </a:prstGeom>
        </p:spPr>
      </p:pic>
    </p:spTree>
    <p:extLst>
      <p:ext uri="{BB962C8B-B14F-4D97-AF65-F5344CB8AC3E}">
        <p14:creationId xmlns:p14="http://schemas.microsoft.com/office/powerpoint/2010/main" val="1306850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11605" y="599057"/>
            <a:ext cx="10058400" cy="1371600"/>
          </a:xfrm>
        </p:spPr>
        <p:txBody>
          <a:bodyPr/>
          <a:lstStyle/>
          <a:p>
            <a:r>
              <a:rPr lang="en-US" dirty="0"/>
              <a:t>Home Learning</a:t>
            </a:r>
          </a:p>
        </p:txBody>
      </p:sp>
      <p:sp>
        <p:nvSpPr>
          <p:cNvPr id="4" name="Content Placeholder 2">
            <a:extLst>
              <a:ext uri="{FF2B5EF4-FFF2-40B4-BE49-F238E27FC236}">
                <a16:creationId xmlns:a16="http://schemas.microsoft.com/office/drawing/2014/main" id="{2DEEA6B0-5E7F-AE43-A9FF-7D64BD23F5AA}"/>
              </a:ext>
            </a:extLst>
          </p:cNvPr>
          <p:cNvSpPr>
            <a:spLocks noGrp="1"/>
          </p:cNvSpPr>
          <p:nvPr>
            <p:ph idx="1"/>
          </p:nvPr>
        </p:nvSpPr>
        <p:spPr>
          <a:xfrm>
            <a:off x="834039" y="1690316"/>
            <a:ext cx="4794030" cy="4568627"/>
          </a:xfrm>
        </p:spPr>
        <p:txBody>
          <a:bodyPr>
            <a:noAutofit/>
          </a:bodyPr>
          <a:lstStyle/>
          <a:p>
            <a:pPr marL="0" indent="0">
              <a:buNone/>
            </a:pPr>
            <a:r>
              <a:rPr lang="en-US" sz="1600" dirty="0"/>
              <a:t>You will receive a curriculum  leaflet and home learning sheet with ideas of learning the children could do at home. Please only use this as a guide as I know the children will have lots of other imaginative ideas!</a:t>
            </a:r>
          </a:p>
          <a:p>
            <a:pPr marL="0" indent="0">
              <a:buNone/>
            </a:pPr>
            <a:r>
              <a:rPr lang="en-GB" sz="1600" dirty="0"/>
              <a:t>We love seeing all of the home learning the children get up to and the children really enjoy sharing their experiences with their peers. If you would prefer not to send learning into school, please email me a picture of the learning or places you have been and we can continue to share what the children have been up to. </a:t>
            </a:r>
          </a:p>
        </p:txBody>
      </p:sp>
      <p:pic>
        <p:nvPicPr>
          <p:cNvPr id="5" name="Picture 4">
            <a:extLst>
              <a:ext uri="{FF2B5EF4-FFF2-40B4-BE49-F238E27FC236}">
                <a16:creationId xmlns:a16="http://schemas.microsoft.com/office/drawing/2014/main" id="{E7902CA2-A289-A1C3-8A47-866D4CEAE177}"/>
              </a:ext>
            </a:extLst>
          </p:cNvPr>
          <p:cNvPicPr>
            <a:picLocks noChangeAspect="1"/>
          </p:cNvPicPr>
          <p:nvPr/>
        </p:nvPicPr>
        <p:blipFill>
          <a:blip r:embed="rId2"/>
          <a:stretch>
            <a:fillRect/>
          </a:stretch>
        </p:blipFill>
        <p:spPr>
          <a:xfrm>
            <a:off x="7213517" y="475232"/>
            <a:ext cx="4521604" cy="5907536"/>
          </a:xfrm>
          <a:prstGeom prst="rect">
            <a:avLst/>
          </a:prstGeom>
        </p:spPr>
      </p:pic>
    </p:spTree>
    <p:extLst>
      <p:ext uri="{BB962C8B-B14F-4D97-AF65-F5344CB8AC3E}">
        <p14:creationId xmlns:p14="http://schemas.microsoft.com/office/powerpoint/2010/main" val="95645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09534" y="166320"/>
            <a:ext cx="3987338" cy="1371600"/>
          </a:xfrm>
        </p:spPr>
        <p:txBody>
          <a:bodyPr/>
          <a:lstStyle/>
          <a:p>
            <a:r>
              <a:rPr lang="en-US" dirty="0"/>
              <a:t>English- Reading</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473736" y="1155700"/>
            <a:ext cx="10122546" cy="713441"/>
          </a:xfrm>
        </p:spPr>
        <p:txBody>
          <a:bodyPr vert="horz" lIns="91440" tIns="45720" rIns="91440" bIns="45720" rtlCol="0" anchor="t">
            <a:normAutofit/>
          </a:bodyPr>
          <a:lstStyle/>
          <a:p>
            <a:pPr marL="0" indent="0">
              <a:buNone/>
            </a:pPr>
            <a:r>
              <a:rPr lang="en-US" dirty="0"/>
              <a:t>The children will read as a class at least three times a week. As the children’s word reading becomes more fluent, the focus becomes more on their understanding of what they have read. </a:t>
            </a:r>
          </a:p>
        </p:txBody>
      </p:sp>
      <p:grpSp>
        <p:nvGrpSpPr>
          <p:cNvPr id="10" name="Group 9">
            <a:extLst>
              <a:ext uri="{FF2B5EF4-FFF2-40B4-BE49-F238E27FC236}">
                <a16:creationId xmlns:a16="http://schemas.microsoft.com/office/drawing/2014/main" id="{27925A55-213A-E14A-8CEA-796B21673C24}"/>
              </a:ext>
            </a:extLst>
          </p:cNvPr>
          <p:cNvGrpSpPr/>
          <p:nvPr/>
        </p:nvGrpSpPr>
        <p:grpSpPr>
          <a:xfrm>
            <a:off x="10411946" y="1465791"/>
            <a:ext cx="1003983" cy="4540089"/>
            <a:chOff x="4979717" y="1595094"/>
            <a:chExt cx="1003983" cy="4540089"/>
          </a:xfrm>
        </p:grpSpPr>
        <p:pic>
          <p:nvPicPr>
            <p:cNvPr id="4" name="Picture 3" descr="A close up of a sign&#10;&#10;Description automatically generated">
              <a:extLst>
                <a:ext uri="{FF2B5EF4-FFF2-40B4-BE49-F238E27FC236}">
                  <a16:creationId xmlns:a16="http://schemas.microsoft.com/office/drawing/2014/main" id="{D45694CF-11CB-A545-8951-CF3FAC9D1125}"/>
                </a:ext>
              </a:extLst>
            </p:cNvPr>
            <p:cNvPicPr>
              <a:picLocks noChangeAspect="1"/>
            </p:cNvPicPr>
            <p:nvPr/>
          </p:nvPicPr>
          <p:blipFill>
            <a:blip r:embed="rId2"/>
            <a:stretch>
              <a:fillRect/>
            </a:stretch>
          </p:blipFill>
          <p:spPr>
            <a:xfrm>
              <a:off x="4979717" y="3990278"/>
              <a:ext cx="1001986" cy="99060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0B3F828C-240E-CE48-8541-2F79C48670E7}"/>
                </a:ext>
              </a:extLst>
            </p:cNvPr>
            <p:cNvPicPr>
              <a:picLocks noChangeAspect="1"/>
            </p:cNvPicPr>
            <p:nvPr/>
          </p:nvPicPr>
          <p:blipFill>
            <a:blip r:embed="rId3"/>
            <a:stretch>
              <a:fillRect/>
            </a:stretch>
          </p:blipFill>
          <p:spPr>
            <a:xfrm>
              <a:off x="4983527" y="2798172"/>
              <a:ext cx="994367" cy="994367"/>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067A5CE3-4FB5-214C-A1B2-99DBFA59DAE8}"/>
                </a:ext>
              </a:extLst>
            </p:cNvPr>
            <p:cNvPicPr>
              <a:picLocks noChangeAspect="1"/>
            </p:cNvPicPr>
            <p:nvPr/>
          </p:nvPicPr>
          <p:blipFill>
            <a:blip r:embed="rId4"/>
            <a:stretch>
              <a:fillRect/>
            </a:stretch>
          </p:blipFill>
          <p:spPr>
            <a:xfrm>
              <a:off x="4989333" y="1595094"/>
              <a:ext cx="990600" cy="990600"/>
            </a:xfrm>
            <a:prstGeom prst="rect">
              <a:avLst/>
            </a:prstGeom>
          </p:spPr>
        </p:pic>
        <p:pic>
          <p:nvPicPr>
            <p:cNvPr id="7" name="Picture 6" descr="A picture containing drawing, device&#10;&#10;Description automatically generated">
              <a:extLst>
                <a:ext uri="{FF2B5EF4-FFF2-40B4-BE49-F238E27FC236}">
                  <a16:creationId xmlns:a16="http://schemas.microsoft.com/office/drawing/2014/main" id="{D91E7F7B-03D6-AB4E-803C-AE30017763E5}"/>
                </a:ext>
              </a:extLst>
            </p:cNvPr>
            <p:cNvPicPr>
              <a:picLocks noChangeAspect="1"/>
            </p:cNvPicPr>
            <p:nvPr/>
          </p:nvPicPr>
          <p:blipFill>
            <a:blip r:embed="rId5"/>
            <a:stretch>
              <a:fillRect/>
            </a:stretch>
          </p:blipFill>
          <p:spPr>
            <a:xfrm>
              <a:off x="4989333" y="5144583"/>
              <a:ext cx="994367" cy="990600"/>
            </a:xfrm>
            <a:prstGeom prst="rect">
              <a:avLst/>
            </a:prstGeom>
          </p:spPr>
        </p:pic>
      </p:grpSp>
      <p:pic>
        <p:nvPicPr>
          <p:cNvPr id="11" name="Picture 10">
            <a:extLst>
              <a:ext uri="{FF2B5EF4-FFF2-40B4-BE49-F238E27FC236}">
                <a16:creationId xmlns:a16="http://schemas.microsoft.com/office/drawing/2014/main" id="{2A1FF937-4ECC-89B0-37FC-BE3E0D26C906}"/>
              </a:ext>
            </a:extLst>
          </p:cNvPr>
          <p:cNvPicPr>
            <a:picLocks noChangeAspect="1"/>
          </p:cNvPicPr>
          <p:nvPr/>
        </p:nvPicPr>
        <p:blipFill rotWithShape="1">
          <a:blip r:embed="rId6"/>
          <a:srcRect t="-1" b="270"/>
          <a:stretch/>
        </p:blipFill>
        <p:spPr>
          <a:xfrm>
            <a:off x="1363302" y="1835151"/>
            <a:ext cx="8205284" cy="4507828"/>
          </a:xfrm>
          <a:prstGeom prst="rect">
            <a:avLst/>
          </a:prstGeom>
        </p:spPr>
      </p:pic>
    </p:spTree>
    <p:extLst>
      <p:ext uri="{BB962C8B-B14F-4D97-AF65-F5344CB8AC3E}">
        <p14:creationId xmlns:p14="http://schemas.microsoft.com/office/powerpoint/2010/main" val="355198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21820" y="359228"/>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76365" y="507141"/>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Books Going Home</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9" name="Picture 8">
            <a:extLst>
              <a:ext uri="{FF2B5EF4-FFF2-40B4-BE49-F238E27FC236}">
                <a16:creationId xmlns:a16="http://schemas.microsoft.com/office/drawing/2014/main" id="{EF7A3175-6181-84CE-201B-E6C21AC0AAE1}"/>
              </a:ext>
            </a:extLst>
          </p:cNvPr>
          <p:cNvPicPr>
            <a:picLocks noChangeAspect="1"/>
          </p:cNvPicPr>
          <p:nvPr/>
        </p:nvPicPr>
        <p:blipFill>
          <a:blip r:embed="rId2"/>
          <a:stretch>
            <a:fillRect/>
          </a:stretch>
        </p:blipFill>
        <p:spPr>
          <a:xfrm>
            <a:off x="8345825" y="1196034"/>
            <a:ext cx="2617246" cy="3319863"/>
          </a:xfrm>
          <a:prstGeom prst="rect">
            <a:avLst/>
          </a:prstGeom>
        </p:spPr>
      </p:pic>
      <p:sp>
        <p:nvSpPr>
          <p:cNvPr id="12" name="TextBox 11">
            <a:extLst>
              <a:ext uri="{FF2B5EF4-FFF2-40B4-BE49-F238E27FC236}">
                <a16:creationId xmlns:a16="http://schemas.microsoft.com/office/drawing/2014/main" id="{90365B4B-11EB-9DF5-BECC-2C3E11F93379}"/>
              </a:ext>
            </a:extLst>
          </p:cNvPr>
          <p:cNvSpPr txBox="1"/>
          <p:nvPr/>
        </p:nvSpPr>
        <p:spPr>
          <a:xfrm>
            <a:off x="437064" y="1949406"/>
            <a:ext cx="3960618"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Learn to Read Book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Your child will read this confidently and it matches the phonics they have been learning in school that week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Book Bag Book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Matches your child’s current phonics learning and knowledge of red words but gives your child the opportunity to read these in a book they haven’t seen before.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13" name="TextBox 12">
            <a:extLst>
              <a:ext uri="{FF2B5EF4-FFF2-40B4-BE49-F238E27FC236}">
                <a16:creationId xmlns:a16="http://schemas.microsoft.com/office/drawing/2014/main" id="{398ABFC5-BFCA-EF69-CC05-F3E26D67A365}"/>
              </a:ext>
            </a:extLst>
          </p:cNvPr>
          <p:cNvSpPr txBox="1"/>
          <p:nvPr/>
        </p:nvSpPr>
        <p:spPr>
          <a:xfrm>
            <a:off x="4349085" y="3728875"/>
            <a:ext cx="3286454"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When children have completed </a:t>
            </a: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 Write Inc</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they will bring home a </a:t>
            </a: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Learn to Read </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book that is colour banded White or Lime</a:t>
            </a: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do also have banded books right the way through KS2 now so it may be that they may also begin reading some of the Brown books too. </a:t>
            </a:r>
          </a:p>
        </p:txBody>
      </p:sp>
      <p:sp>
        <p:nvSpPr>
          <p:cNvPr id="14" name="TextBox 13">
            <a:extLst>
              <a:ext uri="{FF2B5EF4-FFF2-40B4-BE49-F238E27FC236}">
                <a16:creationId xmlns:a16="http://schemas.microsoft.com/office/drawing/2014/main" id="{BF166F53-C6C7-A407-27A0-EB9432B8342D}"/>
              </a:ext>
            </a:extLst>
          </p:cNvPr>
          <p:cNvSpPr txBox="1"/>
          <p:nvPr/>
        </p:nvSpPr>
        <p:spPr>
          <a:xfrm>
            <a:off x="7958170" y="4775667"/>
            <a:ext cx="3392557"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Love to Read Book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 book chosen by your child from the library to share together at home.</a:t>
            </a:r>
          </a:p>
        </p:txBody>
      </p:sp>
      <p:pic>
        <p:nvPicPr>
          <p:cNvPr id="6" name="Picture 5">
            <a:extLst>
              <a:ext uri="{FF2B5EF4-FFF2-40B4-BE49-F238E27FC236}">
                <a16:creationId xmlns:a16="http://schemas.microsoft.com/office/drawing/2014/main" id="{D4FF6D30-3CC4-9138-3AAA-DD7B01DB39A3}"/>
              </a:ext>
            </a:extLst>
          </p:cNvPr>
          <p:cNvPicPr>
            <a:picLocks noChangeAspect="1"/>
          </p:cNvPicPr>
          <p:nvPr/>
        </p:nvPicPr>
        <p:blipFill>
          <a:blip r:embed="rId3"/>
          <a:stretch>
            <a:fillRect/>
          </a:stretch>
        </p:blipFill>
        <p:spPr>
          <a:xfrm>
            <a:off x="235365" y="146380"/>
            <a:ext cx="2617246" cy="1760987"/>
          </a:xfrm>
          <a:prstGeom prst="rect">
            <a:avLst/>
          </a:prstGeom>
        </p:spPr>
      </p:pic>
      <p:cxnSp>
        <p:nvCxnSpPr>
          <p:cNvPr id="10" name="Straight Arrow Connector 9">
            <a:extLst>
              <a:ext uri="{FF2B5EF4-FFF2-40B4-BE49-F238E27FC236}">
                <a16:creationId xmlns:a16="http://schemas.microsoft.com/office/drawing/2014/main" id="{66AB68A9-6616-5501-AB7A-B109753E27AC}"/>
              </a:ext>
            </a:extLst>
          </p:cNvPr>
          <p:cNvCxnSpPr/>
          <p:nvPr/>
        </p:nvCxnSpPr>
        <p:spPr>
          <a:xfrm>
            <a:off x="3644348" y="3191568"/>
            <a:ext cx="1133206"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6" name="Picture 15">
            <a:extLst>
              <a:ext uri="{FF2B5EF4-FFF2-40B4-BE49-F238E27FC236}">
                <a16:creationId xmlns:a16="http://schemas.microsoft.com/office/drawing/2014/main" id="{0D054A56-ED89-E0F0-47E6-AA5D51BAEF96}"/>
              </a:ext>
            </a:extLst>
          </p:cNvPr>
          <p:cNvPicPr>
            <a:picLocks noChangeAspect="1"/>
          </p:cNvPicPr>
          <p:nvPr/>
        </p:nvPicPr>
        <p:blipFill>
          <a:blip r:embed="rId4"/>
          <a:stretch>
            <a:fillRect/>
          </a:stretch>
        </p:blipFill>
        <p:spPr>
          <a:xfrm>
            <a:off x="5294284" y="1256399"/>
            <a:ext cx="1668481" cy="2356252"/>
          </a:xfrm>
          <a:prstGeom prst="rect">
            <a:avLst/>
          </a:prstGeom>
        </p:spPr>
      </p:pic>
      <p:pic>
        <p:nvPicPr>
          <p:cNvPr id="15" name="Picture 14">
            <a:extLst>
              <a:ext uri="{FF2B5EF4-FFF2-40B4-BE49-F238E27FC236}">
                <a16:creationId xmlns:a16="http://schemas.microsoft.com/office/drawing/2014/main" id="{B7F229F6-EAAF-F3CD-A9AD-3599080C9069}"/>
              </a:ext>
            </a:extLst>
          </p:cNvPr>
          <p:cNvPicPr>
            <a:picLocks noChangeAspect="1"/>
          </p:cNvPicPr>
          <p:nvPr/>
        </p:nvPicPr>
        <p:blipFill>
          <a:blip r:embed="rId5"/>
          <a:stretch>
            <a:fillRect/>
          </a:stretch>
        </p:blipFill>
        <p:spPr>
          <a:xfrm>
            <a:off x="1543988" y="4701262"/>
            <a:ext cx="1507768" cy="2010357"/>
          </a:xfrm>
          <a:prstGeom prst="rect">
            <a:avLst/>
          </a:prstGeom>
        </p:spPr>
      </p:pic>
    </p:spTree>
    <p:extLst>
      <p:ext uri="{BB962C8B-B14F-4D97-AF65-F5344CB8AC3E}">
        <p14:creationId xmlns:p14="http://schemas.microsoft.com/office/powerpoint/2010/main" val="3761275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10937" y="375556"/>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722711" y="272551"/>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Reading Records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7" name="Picture 6">
            <a:extLst>
              <a:ext uri="{FF2B5EF4-FFF2-40B4-BE49-F238E27FC236}">
                <a16:creationId xmlns:a16="http://schemas.microsoft.com/office/drawing/2014/main" id="{EA74EA73-B19E-E6F5-22AF-5448E80B4237}"/>
              </a:ext>
            </a:extLst>
          </p:cNvPr>
          <p:cNvPicPr>
            <a:picLocks noChangeAspect="1"/>
          </p:cNvPicPr>
          <p:nvPr/>
        </p:nvPicPr>
        <p:blipFill>
          <a:blip r:embed="rId2"/>
          <a:stretch>
            <a:fillRect/>
          </a:stretch>
        </p:blipFill>
        <p:spPr>
          <a:xfrm rot="20784346">
            <a:off x="293628" y="277632"/>
            <a:ext cx="1842798" cy="1202426"/>
          </a:xfrm>
          <a:prstGeom prst="rect">
            <a:avLst/>
          </a:prstGeom>
        </p:spPr>
      </p:pic>
      <p:sp>
        <p:nvSpPr>
          <p:cNvPr id="12" name="TextBox 11">
            <a:extLst>
              <a:ext uri="{FF2B5EF4-FFF2-40B4-BE49-F238E27FC236}">
                <a16:creationId xmlns:a16="http://schemas.microsoft.com/office/drawing/2014/main" id="{90365B4B-11EB-9DF5-BECC-2C3E11F93379}"/>
              </a:ext>
            </a:extLst>
          </p:cNvPr>
          <p:cNvSpPr txBox="1"/>
          <p:nvPr/>
        </p:nvSpPr>
        <p:spPr>
          <a:xfrm>
            <a:off x="563114" y="3283652"/>
            <a:ext cx="5175545"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Learn to Read Books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These are the books we would love to see recorded in your reading record </a:t>
            </a: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least x3 per week</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You can of course log other reads from your own selection and library books too!</a:t>
            </a:r>
          </a:p>
        </p:txBody>
      </p:sp>
      <p:sp>
        <p:nvSpPr>
          <p:cNvPr id="8" name="TextBox 7">
            <a:extLst>
              <a:ext uri="{FF2B5EF4-FFF2-40B4-BE49-F238E27FC236}">
                <a16:creationId xmlns:a16="http://schemas.microsoft.com/office/drawing/2014/main" id="{4EFC7B67-581F-D9A6-989B-07DB12CABC96}"/>
              </a:ext>
            </a:extLst>
          </p:cNvPr>
          <p:cNvSpPr txBox="1"/>
          <p:nvPr/>
        </p:nvSpPr>
        <p:spPr>
          <a:xfrm>
            <a:off x="6166706" y="747279"/>
            <a:ext cx="5208105"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You don’t need to write too much!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Examples: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 signature and tick three times stating you have simply read the book is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“X read most green words independently but struggled with </a:t>
            </a:r>
            <a:r>
              <a:rPr kumimoji="0" lang="en-GB" sz="1800" b="0"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sh</a:t>
            </a: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sound so we worked on this together.”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“X read all of the speedy green words in under 1 minute. We played games to beat her time.”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“After the third read, X was confident on all sounds apart from </a:t>
            </a:r>
            <a:r>
              <a:rPr kumimoji="0" lang="en-GB" sz="1800" b="0"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nk</a:t>
            </a: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p>
        </p:txBody>
      </p:sp>
      <p:sp>
        <p:nvSpPr>
          <p:cNvPr id="10" name="TextBox 9">
            <a:extLst>
              <a:ext uri="{FF2B5EF4-FFF2-40B4-BE49-F238E27FC236}">
                <a16:creationId xmlns:a16="http://schemas.microsoft.com/office/drawing/2014/main" id="{94A737DB-0E81-E4A3-A3C4-0E8FA177C690}"/>
              </a:ext>
            </a:extLst>
          </p:cNvPr>
          <p:cNvSpPr txBox="1"/>
          <p:nvPr/>
        </p:nvSpPr>
        <p:spPr>
          <a:xfrm>
            <a:off x="552229" y="5616347"/>
            <a:ext cx="1106577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Reading with your child is one of the most important things you can do to help at home. We will keep a weekly check of who is reading at least x3 times per week, please do let us know if you want any further support. We are always happy to help!</a:t>
            </a:r>
          </a:p>
        </p:txBody>
      </p:sp>
      <p:pic>
        <p:nvPicPr>
          <p:cNvPr id="5" name="Picture 4">
            <a:extLst>
              <a:ext uri="{FF2B5EF4-FFF2-40B4-BE49-F238E27FC236}">
                <a16:creationId xmlns:a16="http://schemas.microsoft.com/office/drawing/2014/main" id="{95B9CCD1-5779-CE3F-2F24-0587BBD4CB5F}"/>
              </a:ext>
            </a:extLst>
          </p:cNvPr>
          <p:cNvPicPr>
            <a:picLocks noChangeAspect="1"/>
          </p:cNvPicPr>
          <p:nvPr/>
        </p:nvPicPr>
        <p:blipFill>
          <a:blip r:embed="rId3"/>
          <a:stretch>
            <a:fillRect/>
          </a:stretch>
        </p:blipFill>
        <p:spPr>
          <a:xfrm rot="273866">
            <a:off x="2211664" y="151089"/>
            <a:ext cx="1292276" cy="1729818"/>
          </a:xfrm>
          <a:prstGeom prst="rect">
            <a:avLst/>
          </a:prstGeom>
        </p:spPr>
      </p:pic>
      <p:pic>
        <p:nvPicPr>
          <p:cNvPr id="2" name="Picture 1">
            <a:extLst>
              <a:ext uri="{FF2B5EF4-FFF2-40B4-BE49-F238E27FC236}">
                <a16:creationId xmlns:a16="http://schemas.microsoft.com/office/drawing/2014/main" id="{E4D212DF-D2B3-5485-B859-61375C276F0C}"/>
              </a:ext>
            </a:extLst>
          </p:cNvPr>
          <p:cNvPicPr>
            <a:picLocks noChangeAspect="1"/>
          </p:cNvPicPr>
          <p:nvPr/>
        </p:nvPicPr>
        <p:blipFill>
          <a:blip r:embed="rId4"/>
          <a:stretch>
            <a:fillRect/>
          </a:stretch>
        </p:blipFill>
        <p:spPr>
          <a:xfrm>
            <a:off x="1174096" y="1089075"/>
            <a:ext cx="1285841" cy="1815882"/>
          </a:xfrm>
          <a:prstGeom prst="rect">
            <a:avLst/>
          </a:prstGeom>
        </p:spPr>
      </p:pic>
      <p:pic>
        <p:nvPicPr>
          <p:cNvPr id="9" name="Picture 8">
            <a:extLst>
              <a:ext uri="{FF2B5EF4-FFF2-40B4-BE49-F238E27FC236}">
                <a16:creationId xmlns:a16="http://schemas.microsoft.com/office/drawing/2014/main" id="{B48F7992-408D-7F53-0F87-FB446CF6637E}"/>
              </a:ext>
            </a:extLst>
          </p:cNvPr>
          <p:cNvPicPr>
            <a:picLocks noChangeAspect="1"/>
          </p:cNvPicPr>
          <p:nvPr/>
        </p:nvPicPr>
        <p:blipFill>
          <a:blip r:embed="rId5"/>
          <a:stretch>
            <a:fillRect/>
          </a:stretch>
        </p:blipFill>
        <p:spPr>
          <a:xfrm rot="382964">
            <a:off x="3428137" y="1061606"/>
            <a:ext cx="1689059" cy="2053832"/>
          </a:xfrm>
          <a:prstGeom prst="rect">
            <a:avLst/>
          </a:prstGeom>
        </p:spPr>
      </p:pic>
    </p:spTree>
    <p:extLst>
      <p:ext uri="{BB962C8B-B14F-4D97-AF65-F5344CB8AC3E}">
        <p14:creationId xmlns:p14="http://schemas.microsoft.com/office/powerpoint/2010/main" val="137497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1D464-9574-8B8D-FC6D-BD60BB4F455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6181117-D91D-F909-D675-376FB17CA459}"/>
              </a:ext>
            </a:extLst>
          </p:cNvPr>
          <p:cNvSpPr txBox="1"/>
          <p:nvPr/>
        </p:nvSpPr>
        <p:spPr>
          <a:xfrm>
            <a:off x="421821" y="359228"/>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45B9591-2938-6891-ED49-3EF420C9E342}"/>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Learn to read books</a:t>
            </a:r>
          </a:p>
        </p:txBody>
      </p:sp>
      <p:sp>
        <p:nvSpPr>
          <p:cNvPr id="11" name="TextBox 10">
            <a:extLst>
              <a:ext uri="{FF2B5EF4-FFF2-40B4-BE49-F238E27FC236}">
                <a16:creationId xmlns:a16="http://schemas.microsoft.com/office/drawing/2014/main" id="{F4D4E3D3-875F-F53F-B8F5-7A28E10E5B57}"/>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7" name="TextBox 6">
            <a:extLst>
              <a:ext uri="{FF2B5EF4-FFF2-40B4-BE49-F238E27FC236}">
                <a16:creationId xmlns:a16="http://schemas.microsoft.com/office/drawing/2014/main" id="{70FE06D2-D58C-3EE3-B8AF-CA81C5FA3064}"/>
              </a:ext>
            </a:extLst>
          </p:cNvPr>
          <p:cNvSpPr txBox="1"/>
          <p:nvPr/>
        </p:nvSpPr>
        <p:spPr>
          <a:xfrm>
            <a:off x="5066521" y="1349609"/>
            <a:ext cx="6053235" cy="47089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Encourage your child to use the phrase ‘Fred talk, read the word’ when they are practising key story green words that will appear in the book.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It is useful to go through these words before reading the book.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These words will be at the back of the book. Encourage your child to read these speedily. Keep revising and practising the words that your child is less confident with over the week. </a:t>
            </a:r>
          </a:p>
        </p:txBody>
      </p:sp>
      <p:pic>
        <p:nvPicPr>
          <p:cNvPr id="10" name="Picture 9">
            <a:extLst>
              <a:ext uri="{FF2B5EF4-FFF2-40B4-BE49-F238E27FC236}">
                <a16:creationId xmlns:a16="http://schemas.microsoft.com/office/drawing/2014/main" id="{1FB09FAB-14CA-2340-DD25-73E461F5CACA}"/>
              </a:ext>
            </a:extLst>
          </p:cNvPr>
          <p:cNvPicPr>
            <a:picLocks noChangeAspect="1"/>
          </p:cNvPicPr>
          <p:nvPr/>
        </p:nvPicPr>
        <p:blipFill>
          <a:blip r:embed="rId2"/>
          <a:stretch>
            <a:fillRect/>
          </a:stretch>
        </p:blipFill>
        <p:spPr>
          <a:xfrm>
            <a:off x="777765" y="1001087"/>
            <a:ext cx="4288757" cy="2669432"/>
          </a:xfrm>
          <a:prstGeom prst="rect">
            <a:avLst/>
          </a:prstGeom>
        </p:spPr>
      </p:pic>
      <p:pic>
        <p:nvPicPr>
          <p:cNvPr id="13" name="Picture 12">
            <a:extLst>
              <a:ext uri="{FF2B5EF4-FFF2-40B4-BE49-F238E27FC236}">
                <a16:creationId xmlns:a16="http://schemas.microsoft.com/office/drawing/2014/main" id="{99406615-35D5-BB9B-3145-338B83125099}"/>
              </a:ext>
            </a:extLst>
          </p:cNvPr>
          <p:cNvPicPr>
            <a:picLocks noChangeAspect="1"/>
          </p:cNvPicPr>
          <p:nvPr/>
        </p:nvPicPr>
        <p:blipFill>
          <a:blip r:embed="rId3"/>
          <a:stretch>
            <a:fillRect/>
          </a:stretch>
        </p:blipFill>
        <p:spPr>
          <a:xfrm>
            <a:off x="901720" y="3745990"/>
            <a:ext cx="4164801" cy="2701756"/>
          </a:xfrm>
          <a:prstGeom prst="rect">
            <a:avLst/>
          </a:prstGeom>
        </p:spPr>
      </p:pic>
      <p:pic>
        <p:nvPicPr>
          <p:cNvPr id="2" name="Picture 1">
            <a:extLst>
              <a:ext uri="{FF2B5EF4-FFF2-40B4-BE49-F238E27FC236}">
                <a16:creationId xmlns:a16="http://schemas.microsoft.com/office/drawing/2014/main" id="{4916CCC4-139B-E3B5-3024-1FD9C03DD5FF}"/>
              </a:ext>
            </a:extLst>
          </p:cNvPr>
          <p:cNvPicPr>
            <a:picLocks noChangeAspect="1"/>
          </p:cNvPicPr>
          <p:nvPr/>
        </p:nvPicPr>
        <p:blipFill>
          <a:blip r:embed="rId4"/>
          <a:stretch>
            <a:fillRect/>
          </a:stretch>
        </p:blipFill>
        <p:spPr>
          <a:xfrm>
            <a:off x="10262099" y="53062"/>
            <a:ext cx="1864023" cy="1254189"/>
          </a:xfrm>
          <a:prstGeom prst="rect">
            <a:avLst/>
          </a:prstGeom>
        </p:spPr>
      </p:pic>
    </p:spTree>
    <p:extLst>
      <p:ext uri="{BB962C8B-B14F-4D97-AF65-F5344CB8AC3E}">
        <p14:creationId xmlns:p14="http://schemas.microsoft.com/office/powerpoint/2010/main" val="4558975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8">
      <a:dk1>
        <a:srgbClr val="000000"/>
      </a:dk1>
      <a:lt1>
        <a:srgbClr val="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FF2C4A0B42C54E9996380C70A02664" ma:contentTypeVersion="19" ma:contentTypeDescription="Create a new document." ma:contentTypeScope="" ma:versionID="8bc9b4e8ba0115de524563103016f6dc">
  <xsd:schema xmlns:xsd="http://www.w3.org/2001/XMLSchema" xmlns:xs="http://www.w3.org/2001/XMLSchema" xmlns:p="http://schemas.microsoft.com/office/2006/metadata/properties" xmlns:ns2="b9f4a81c-093f-45fb-93b2-8526e0a51f23" xmlns:ns3="1a848332-eec4-4843-ba8c-1a65d993c064" targetNamespace="http://schemas.microsoft.com/office/2006/metadata/properties" ma:root="true" ma:fieldsID="3de45f095533167d05ff6e9e10579f28" ns2:_="" ns3:_="">
    <xsd:import namespace="b9f4a81c-093f-45fb-93b2-8526e0a51f23"/>
    <xsd:import namespace="1a848332-eec4-4843-ba8c-1a65d993c0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4a81c-093f-45fb-93b2-8526e0a51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b9bfd7-7222-4765-af19-32be5e8988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848332-eec4-4843-ba8c-1a65d993c06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ee84f8d-4740-4241-93ad-ec3a7f9780b1}" ma:internalName="TaxCatchAll" ma:showField="CatchAllData" ma:web="1a848332-eec4-4843-ba8c-1a65d993c0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f4a81c-093f-45fb-93b2-8526e0a51f23">
      <Terms xmlns="http://schemas.microsoft.com/office/infopath/2007/PartnerControls"/>
    </lcf76f155ced4ddcb4097134ff3c332f>
    <TaxCatchAll xmlns="1a848332-eec4-4843-ba8c-1a65d993c064" xsi:nil="true"/>
  </documentManagement>
</p:properties>
</file>

<file path=customXml/itemProps1.xml><?xml version="1.0" encoding="utf-8"?>
<ds:datastoreItem xmlns:ds="http://schemas.openxmlformats.org/officeDocument/2006/customXml" ds:itemID="{F0E0D41B-0690-4786-A012-99CEB275DB58}">
  <ds:schemaRefs>
    <ds:schemaRef ds:uri="http://schemas.microsoft.com/sharepoint/v3/contenttype/forms"/>
  </ds:schemaRefs>
</ds:datastoreItem>
</file>

<file path=customXml/itemProps2.xml><?xml version="1.0" encoding="utf-8"?>
<ds:datastoreItem xmlns:ds="http://schemas.openxmlformats.org/officeDocument/2006/customXml" ds:itemID="{95089C4C-DA4F-45D0-89D0-E88B8C2667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4a81c-093f-45fb-93b2-8526e0a51f23"/>
    <ds:schemaRef ds:uri="1a848332-eec4-4843-ba8c-1a65d993c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355DAA8-A62C-421C-AC77-752EEAF8DF53}">
  <ds:schemaRefs>
    <ds:schemaRef ds:uri="http://schemas.microsoft.com/office/2006/metadata/properties"/>
    <ds:schemaRef ds:uri="http://schemas.microsoft.com/office/infopath/2007/PartnerControls"/>
    <ds:schemaRef ds:uri="b9f4a81c-093f-45fb-93b2-8526e0a51f23"/>
    <ds:schemaRef ds:uri="1a848332-eec4-4843-ba8c-1a65d993c064"/>
  </ds:schemaRefs>
</ds:datastoreItem>
</file>

<file path=docProps/app.xml><?xml version="1.0" encoding="utf-8"?>
<Properties xmlns="http://schemas.openxmlformats.org/officeDocument/2006/extended-properties" xmlns:vt="http://schemas.openxmlformats.org/officeDocument/2006/docPropsVTypes">
  <TotalTime>5624</TotalTime>
  <Words>2811</Words>
  <Application>Microsoft Office PowerPoint</Application>
  <PresentationFormat>Widescreen</PresentationFormat>
  <Paragraphs>222</Paragraphs>
  <Slides>37</Slides>
  <Notes>6</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37</vt:i4>
      </vt:variant>
    </vt:vector>
  </HeadingPairs>
  <TitlesOfParts>
    <vt:vector size="51" baseType="lpstr">
      <vt:lpstr>Aptos</vt:lpstr>
      <vt:lpstr>Arial</vt:lpstr>
      <vt:lpstr>Calibri</vt:lpstr>
      <vt:lpstr>Calibri Light</vt:lpstr>
      <vt:lpstr>Cambria</vt:lpstr>
      <vt:lpstr>Century Gothic</vt:lpstr>
      <vt:lpstr>Garamond</vt:lpstr>
      <vt:lpstr>Gill Sans MT</vt:lpstr>
      <vt:lpstr>Sagona Book</vt:lpstr>
      <vt:lpstr>Sagona ExtraLight</vt:lpstr>
      <vt:lpstr>Segoe UI</vt:lpstr>
      <vt:lpstr>SavonVTI</vt:lpstr>
      <vt:lpstr>1_SavonVTI</vt:lpstr>
      <vt:lpstr>Parcel</vt:lpstr>
      <vt:lpstr>Welcome to Year 2</vt:lpstr>
      <vt:lpstr>Meet the Year 2 Team</vt:lpstr>
      <vt:lpstr>Year 2 Timetable</vt:lpstr>
      <vt:lpstr>Our Learning Journeys  </vt:lpstr>
      <vt:lpstr>Home Learning</vt:lpstr>
      <vt:lpstr>English- Reading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Writing</vt:lpstr>
      <vt:lpstr>English- Spelling Logs</vt:lpstr>
      <vt:lpstr>English- Spelling</vt:lpstr>
      <vt:lpstr>Handwriting </vt:lpstr>
      <vt:lpstr>English  writing LTP - provisional plan</vt:lpstr>
      <vt:lpstr>Maths</vt:lpstr>
      <vt:lpstr>Maths</vt:lpstr>
      <vt:lpstr>Maths – problem solving</vt:lpstr>
      <vt:lpstr>Maths – mastering number</vt:lpstr>
      <vt:lpstr>PowerPoint Presentation</vt:lpstr>
      <vt:lpstr>PowerPoint Presentation</vt:lpstr>
      <vt:lpstr>PE</vt:lpstr>
      <vt:lpstr>Things to Remember </vt:lpstr>
      <vt:lpstr>Responsibility Ladder and ‘Your Time’</vt:lpstr>
      <vt:lpstr>“We believe that regulation is essential for leading a healthy and meaningful life. At The Zones of Regulation, we empower learners of all ages to understand the full range of their feelings, as well as explore tools and strategies to support their well-being.” - Zones of Regulation Inc.</vt:lpstr>
      <vt:lpstr>We will begin by teaching the children what regulation is. As the year goes on, children will learn to identify which ‘zone’ they  are in at different points during the day. They will then learn different strategies that they can use to regulate their emotions, so that they are able to cope with how they are feeling in a healthy way. </vt:lpstr>
      <vt:lpstr>PowerPoint Presentation</vt:lpstr>
      <vt:lpstr>PowerPoint Presentation</vt:lpstr>
      <vt:lpstr>PowerPoint Presentation</vt:lpstr>
      <vt:lpstr>Self-Regulation </vt:lpstr>
      <vt:lpstr>PowerPoint Presentation</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Dan Saunders</dc:creator>
  <cp:lastModifiedBy>Mr A Fraser-Hurst</cp:lastModifiedBy>
  <cp:revision>225</cp:revision>
  <dcterms:created xsi:type="dcterms:W3CDTF">2020-09-20T11:30:45Z</dcterms:created>
  <dcterms:modified xsi:type="dcterms:W3CDTF">2026-09-09T10:39:00Z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0x01010081FF2C4A0B42C54E9996380C70A02664</vt:lpwstr>
  </property>
  <property fmtid="{D5CDD505-2E9C-101B-9397-08002B2CF9AE}" pid="3" name="MediaServiceImageTags">
    <vt:lpwstr/>
  </property>
</Properties>
</file>