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4"/>
    <p:sldMasterId id="2147483726" r:id="rId5"/>
  </p:sldMasterIdLst>
  <p:notesMasterIdLst>
    <p:notesMasterId r:id="rId35"/>
  </p:notesMasterIdLst>
  <p:sldIdLst>
    <p:sldId id="256" r:id="rId6"/>
    <p:sldId id="258" r:id="rId7"/>
    <p:sldId id="259" r:id="rId8"/>
    <p:sldId id="260" r:id="rId9"/>
    <p:sldId id="261" r:id="rId10"/>
    <p:sldId id="284" r:id="rId11"/>
    <p:sldId id="263" r:id="rId12"/>
    <p:sldId id="277" r:id="rId13"/>
    <p:sldId id="278" r:id="rId14"/>
    <p:sldId id="285" r:id="rId15"/>
    <p:sldId id="294" r:id="rId16"/>
    <p:sldId id="295" r:id="rId17"/>
    <p:sldId id="279" r:id="rId18"/>
    <p:sldId id="296" r:id="rId19"/>
    <p:sldId id="265" r:id="rId20"/>
    <p:sldId id="271" r:id="rId21"/>
    <p:sldId id="280" r:id="rId22"/>
    <p:sldId id="282" r:id="rId23"/>
    <p:sldId id="264" r:id="rId24"/>
    <p:sldId id="290" r:id="rId25"/>
    <p:sldId id="291" r:id="rId26"/>
    <p:sldId id="292" r:id="rId27"/>
    <p:sldId id="273" r:id="rId28"/>
    <p:sldId id="267" r:id="rId29"/>
    <p:sldId id="298" r:id="rId30"/>
    <p:sldId id="276" r:id="rId31"/>
    <p:sldId id="283" r:id="rId32"/>
    <p:sldId id="268" r:id="rId33"/>
    <p:sldId id="27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DC4F98-BEBF-4009-B34B-5D09AB7B7152}" v="1" dt="2026-09-09T14:54:23.3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9" d="100"/>
          <a:sy n="99" d="100"/>
        </p:scale>
        <p:origin x="108" y="2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R Nicoll" userId="26082df9-6f15-4b1a-b2e5-8fc546d6f9e0" providerId="ADAL" clId="{99AE5536-B3A7-463E-A927-3438A0D5BAB6}"/>
    <pc:docChg chg="custSel addSld delSld modSld">
      <pc:chgData name="Mrs R Nicoll" userId="26082df9-6f15-4b1a-b2e5-8fc546d6f9e0" providerId="ADAL" clId="{99AE5536-B3A7-463E-A927-3438A0D5BAB6}" dt="2026-09-09T15:33:43.589" v="965" actId="47"/>
      <pc:docMkLst>
        <pc:docMk/>
      </pc:docMkLst>
      <pc:sldChg chg="modSp mod">
        <pc:chgData name="Mrs R Nicoll" userId="26082df9-6f15-4b1a-b2e5-8fc546d6f9e0" providerId="ADAL" clId="{99AE5536-B3A7-463E-A927-3438A0D5BAB6}" dt="2026-09-09T14:39:18.751" v="1" actId="20577"/>
        <pc:sldMkLst>
          <pc:docMk/>
          <pc:sldMk cId="3798954098" sldId="256"/>
        </pc:sldMkLst>
        <pc:spChg chg="mod">
          <ac:chgData name="Mrs R Nicoll" userId="26082df9-6f15-4b1a-b2e5-8fc546d6f9e0" providerId="ADAL" clId="{99AE5536-B3A7-463E-A927-3438A0D5BAB6}" dt="2026-09-09T14:39:18.751" v="1" actId="20577"/>
          <ac:spMkLst>
            <pc:docMk/>
            <pc:sldMk cId="3798954098" sldId="256"/>
            <ac:spMk id="3" creationId="{32DF90C4-CC71-904E-910F-D5717A5FCA49}"/>
          </ac:spMkLst>
        </pc:spChg>
      </pc:sldChg>
      <pc:sldChg chg="delSp modSp mod">
        <pc:chgData name="Mrs R Nicoll" userId="26082df9-6f15-4b1a-b2e5-8fc546d6f9e0" providerId="ADAL" clId="{99AE5536-B3A7-463E-A927-3438A0D5BAB6}" dt="2026-09-09T14:39:58.655" v="16" actId="1076"/>
        <pc:sldMkLst>
          <pc:docMk/>
          <pc:sldMk cId="169148314" sldId="258"/>
        </pc:sldMkLst>
        <pc:spChg chg="del">
          <ac:chgData name="Mrs R Nicoll" userId="26082df9-6f15-4b1a-b2e5-8fc546d6f9e0" providerId="ADAL" clId="{99AE5536-B3A7-463E-A927-3438A0D5BAB6}" dt="2026-09-09T14:39:24.038" v="3" actId="478"/>
          <ac:spMkLst>
            <pc:docMk/>
            <pc:sldMk cId="169148314" sldId="258"/>
            <ac:spMk id="3" creationId="{583DE5AA-245C-3888-07E6-8B90D8217AF0}"/>
          </ac:spMkLst>
        </pc:spChg>
        <pc:spChg chg="mod">
          <ac:chgData name="Mrs R Nicoll" userId="26082df9-6f15-4b1a-b2e5-8fc546d6f9e0" providerId="ADAL" clId="{99AE5536-B3A7-463E-A927-3438A0D5BAB6}" dt="2026-09-09T14:39:58.655" v="16" actId="1076"/>
          <ac:spMkLst>
            <pc:docMk/>
            <pc:sldMk cId="169148314" sldId="258"/>
            <ac:spMk id="5" creationId="{947AFF44-2662-CD4E-9ACD-3BD118D1397D}"/>
          </ac:spMkLst>
        </pc:spChg>
        <pc:spChg chg="mod">
          <ac:chgData name="Mrs R Nicoll" userId="26082df9-6f15-4b1a-b2e5-8fc546d6f9e0" providerId="ADAL" clId="{99AE5536-B3A7-463E-A927-3438A0D5BAB6}" dt="2026-09-09T14:39:44.014" v="11" actId="1076"/>
          <ac:spMkLst>
            <pc:docMk/>
            <pc:sldMk cId="169148314" sldId="258"/>
            <ac:spMk id="6" creationId="{61DA3A03-F766-A84A-8B1D-FF8BE2D02ED8}"/>
          </ac:spMkLst>
        </pc:spChg>
        <pc:spChg chg="mod">
          <ac:chgData name="Mrs R Nicoll" userId="26082df9-6f15-4b1a-b2e5-8fc546d6f9e0" providerId="ADAL" clId="{99AE5536-B3A7-463E-A927-3438A0D5BAB6}" dt="2026-09-09T14:39:52.052" v="14" actId="1076"/>
          <ac:spMkLst>
            <pc:docMk/>
            <pc:sldMk cId="169148314" sldId="258"/>
            <ac:spMk id="14" creationId="{0C28A379-C666-CF1B-B6F8-641886852208}"/>
          </ac:spMkLst>
        </pc:spChg>
        <pc:picChg chg="mod">
          <ac:chgData name="Mrs R Nicoll" userId="26082df9-6f15-4b1a-b2e5-8fc546d6f9e0" providerId="ADAL" clId="{99AE5536-B3A7-463E-A927-3438A0D5BAB6}" dt="2026-09-09T14:39:55.719" v="15" actId="1076"/>
          <ac:picMkLst>
            <pc:docMk/>
            <pc:sldMk cId="169148314" sldId="258"/>
            <ac:picMk id="4" creationId="{FDFB80AB-0A7E-2042-ABF3-943C123998BD}"/>
          </ac:picMkLst>
        </pc:picChg>
        <pc:picChg chg="del">
          <ac:chgData name="Mrs R Nicoll" userId="26082df9-6f15-4b1a-b2e5-8fc546d6f9e0" providerId="ADAL" clId="{99AE5536-B3A7-463E-A927-3438A0D5BAB6}" dt="2026-09-09T14:39:21.587" v="2" actId="478"/>
          <ac:picMkLst>
            <pc:docMk/>
            <pc:sldMk cId="169148314" sldId="258"/>
            <ac:picMk id="8" creationId="{DA365024-FAD6-8998-BF3A-11EE81D64581}"/>
          </ac:picMkLst>
        </pc:picChg>
        <pc:picChg chg="mod">
          <ac:chgData name="Mrs R Nicoll" userId="26082df9-6f15-4b1a-b2e5-8fc546d6f9e0" providerId="ADAL" clId="{99AE5536-B3A7-463E-A927-3438A0D5BAB6}" dt="2026-09-09T14:39:41.268" v="10" actId="1076"/>
          <ac:picMkLst>
            <pc:docMk/>
            <pc:sldMk cId="169148314" sldId="258"/>
            <ac:picMk id="11" creationId="{CEDB821A-337F-C0AB-6626-A2FF97BE5A5D}"/>
          </ac:picMkLst>
        </pc:picChg>
        <pc:picChg chg="mod">
          <ac:chgData name="Mrs R Nicoll" userId="26082df9-6f15-4b1a-b2e5-8fc546d6f9e0" providerId="ADAL" clId="{99AE5536-B3A7-463E-A927-3438A0D5BAB6}" dt="2026-09-09T14:39:48.596" v="13" actId="1076"/>
          <ac:picMkLst>
            <pc:docMk/>
            <pc:sldMk cId="169148314" sldId="258"/>
            <ac:picMk id="13" creationId="{02F2BD6E-FD69-6365-3D25-4D6916F46AF8}"/>
          </ac:picMkLst>
        </pc:picChg>
      </pc:sldChg>
      <pc:sldChg chg="modSp mod">
        <pc:chgData name="Mrs R Nicoll" userId="26082df9-6f15-4b1a-b2e5-8fc546d6f9e0" providerId="ADAL" clId="{99AE5536-B3A7-463E-A927-3438A0D5BAB6}" dt="2026-09-09T14:40:37.121" v="17" actId="688"/>
        <pc:sldMkLst>
          <pc:docMk/>
          <pc:sldMk cId="956458149" sldId="263"/>
        </pc:sldMkLst>
        <pc:picChg chg="mod">
          <ac:chgData name="Mrs R Nicoll" userId="26082df9-6f15-4b1a-b2e5-8fc546d6f9e0" providerId="ADAL" clId="{99AE5536-B3A7-463E-A927-3438A0D5BAB6}" dt="2026-09-09T14:40:37.121" v="17" actId="688"/>
          <ac:picMkLst>
            <pc:docMk/>
            <pc:sldMk cId="956458149" sldId="263"/>
            <ac:picMk id="6" creationId="{4394210F-1C79-7B62-4895-DBBC0D10AD78}"/>
          </ac:picMkLst>
        </pc:picChg>
      </pc:sldChg>
      <pc:sldChg chg="modSp mod">
        <pc:chgData name="Mrs R Nicoll" userId="26082df9-6f15-4b1a-b2e5-8fc546d6f9e0" providerId="ADAL" clId="{99AE5536-B3A7-463E-A927-3438A0D5BAB6}" dt="2026-09-09T14:48:07.760" v="24" actId="20577"/>
        <pc:sldMkLst>
          <pc:docMk/>
          <pc:sldMk cId="2986560185" sldId="273"/>
        </pc:sldMkLst>
        <pc:spChg chg="mod">
          <ac:chgData name="Mrs R Nicoll" userId="26082df9-6f15-4b1a-b2e5-8fc546d6f9e0" providerId="ADAL" clId="{99AE5536-B3A7-463E-A927-3438A0D5BAB6}" dt="2026-09-09T14:48:07.760" v="24" actId="20577"/>
          <ac:spMkLst>
            <pc:docMk/>
            <pc:sldMk cId="2986560185" sldId="273"/>
            <ac:spMk id="5" creationId="{2BB007FD-729B-7C63-1949-92E056258845}"/>
          </ac:spMkLst>
        </pc:spChg>
      </pc:sldChg>
      <pc:sldChg chg="addSp modSp mod">
        <pc:chgData name="Mrs R Nicoll" userId="26082df9-6f15-4b1a-b2e5-8fc546d6f9e0" providerId="ADAL" clId="{99AE5536-B3A7-463E-A927-3438A0D5BAB6}" dt="2026-09-09T15:25:22.132" v="746" actId="1076"/>
        <pc:sldMkLst>
          <pc:docMk/>
          <pc:sldMk cId="1187017852" sldId="278"/>
        </pc:sldMkLst>
        <pc:picChg chg="add mod">
          <ac:chgData name="Mrs R Nicoll" userId="26082df9-6f15-4b1a-b2e5-8fc546d6f9e0" providerId="ADAL" clId="{99AE5536-B3A7-463E-A927-3438A0D5BAB6}" dt="2026-09-09T15:25:22.132" v="746" actId="1076"/>
          <ac:picMkLst>
            <pc:docMk/>
            <pc:sldMk cId="1187017852" sldId="278"/>
            <ac:picMk id="6" creationId="{491DB5A8-FD07-19AF-A73F-67736CCF2F4F}"/>
          </ac:picMkLst>
        </pc:picChg>
      </pc:sldChg>
      <pc:sldChg chg="addSp delSp modSp mod">
        <pc:chgData name="Mrs R Nicoll" userId="26082df9-6f15-4b1a-b2e5-8fc546d6f9e0" providerId="ADAL" clId="{99AE5536-B3A7-463E-A927-3438A0D5BAB6}" dt="2026-09-09T15:30:04.796" v="964" actId="14100"/>
        <pc:sldMkLst>
          <pc:docMk/>
          <pc:sldMk cId="2197799058" sldId="282"/>
        </pc:sldMkLst>
        <pc:spChg chg="del mod">
          <ac:chgData name="Mrs R Nicoll" userId="26082df9-6f15-4b1a-b2e5-8fc546d6f9e0" providerId="ADAL" clId="{99AE5536-B3A7-463E-A927-3438A0D5BAB6}" dt="2026-09-09T15:29:23.189" v="916" actId="478"/>
          <ac:spMkLst>
            <pc:docMk/>
            <pc:sldMk cId="2197799058" sldId="282"/>
            <ac:spMk id="2" creationId="{11815B88-59F8-6E4A-9669-8C91F9025E2C}"/>
          </ac:spMkLst>
        </pc:spChg>
        <pc:spChg chg="mod">
          <ac:chgData name="Mrs R Nicoll" userId="26082df9-6f15-4b1a-b2e5-8fc546d6f9e0" providerId="ADAL" clId="{99AE5536-B3A7-463E-A927-3438A0D5BAB6}" dt="2026-09-09T15:29:52.315" v="961" actId="1037"/>
          <ac:spMkLst>
            <pc:docMk/>
            <pc:sldMk cId="2197799058" sldId="282"/>
            <ac:spMk id="3" creationId="{F35A0B80-8AAF-814C-A1E9-A3306BE49380}"/>
          </ac:spMkLst>
        </pc:spChg>
        <pc:picChg chg="add mod">
          <ac:chgData name="Mrs R Nicoll" userId="26082df9-6f15-4b1a-b2e5-8fc546d6f9e0" providerId="ADAL" clId="{99AE5536-B3A7-463E-A927-3438A0D5BAB6}" dt="2026-09-09T15:30:00.751" v="962" actId="14100"/>
          <ac:picMkLst>
            <pc:docMk/>
            <pc:sldMk cId="2197799058" sldId="282"/>
            <ac:picMk id="5" creationId="{B535450D-B9DD-ED06-87EE-7C1E44583147}"/>
          </ac:picMkLst>
        </pc:picChg>
        <pc:picChg chg="add mod">
          <ac:chgData name="Mrs R Nicoll" userId="26082df9-6f15-4b1a-b2e5-8fc546d6f9e0" providerId="ADAL" clId="{99AE5536-B3A7-463E-A927-3438A0D5BAB6}" dt="2026-09-09T15:30:04.796" v="964" actId="14100"/>
          <ac:picMkLst>
            <pc:docMk/>
            <pc:sldMk cId="2197799058" sldId="282"/>
            <ac:picMk id="7" creationId="{AD5E2A56-04EA-FBE4-3FAA-59C96D7D114A}"/>
          </ac:picMkLst>
        </pc:picChg>
        <pc:picChg chg="del">
          <ac:chgData name="Mrs R Nicoll" userId="26082df9-6f15-4b1a-b2e5-8fc546d6f9e0" providerId="ADAL" clId="{99AE5536-B3A7-463E-A927-3438A0D5BAB6}" dt="2026-09-09T15:26:21.755" v="896" actId="478"/>
          <ac:picMkLst>
            <pc:docMk/>
            <pc:sldMk cId="2197799058" sldId="282"/>
            <ac:picMk id="8" creationId="{11A89E34-DA74-453B-9037-885ACD5CD9CF}"/>
          </ac:picMkLst>
        </pc:picChg>
        <pc:picChg chg="del">
          <ac:chgData name="Mrs R Nicoll" userId="26082df9-6f15-4b1a-b2e5-8fc546d6f9e0" providerId="ADAL" clId="{99AE5536-B3A7-463E-A927-3438A0D5BAB6}" dt="2026-09-09T15:26:22.242" v="897" actId="478"/>
          <ac:picMkLst>
            <pc:docMk/>
            <pc:sldMk cId="2197799058" sldId="282"/>
            <ac:picMk id="10" creationId="{A75EF73C-B0EB-E8D4-2B3A-6B67D588578F}"/>
          </ac:picMkLst>
        </pc:picChg>
        <pc:picChg chg="add mod">
          <ac:chgData name="Mrs R Nicoll" userId="26082df9-6f15-4b1a-b2e5-8fc546d6f9e0" providerId="ADAL" clId="{99AE5536-B3A7-463E-A927-3438A0D5BAB6}" dt="2026-09-09T15:29:28.764" v="918" actId="1076"/>
          <ac:picMkLst>
            <pc:docMk/>
            <pc:sldMk cId="2197799058" sldId="282"/>
            <ac:picMk id="11" creationId="{4D62C456-5D66-3BCA-89B3-A534A91D8542}"/>
          </ac:picMkLst>
        </pc:picChg>
      </pc:sldChg>
      <pc:sldChg chg="addSp delSp modSp mod">
        <pc:chgData name="Mrs R Nicoll" userId="26082df9-6f15-4b1a-b2e5-8fc546d6f9e0" providerId="ADAL" clId="{99AE5536-B3A7-463E-A927-3438A0D5BAB6}" dt="2026-09-09T15:23:12.786" v="632" actId="20577"/>
        <pc:sldMkLst>
          <pc:docMk/>
          <pc:sldMk cId="1169432352" sldId="283"/>
        </pc:sldMkLst>
        <pc:spChg chg="mod">
          <ac:chgData name="Mrs R Nicoll" userId="26082df9-6f15-4b1a-b2e5-8fc546d6f9e0" providerId="ADAL" clId="{99AE5536-B3A7-463E-A927-3438A0D5BAB6}" dt="2026-09-09T15:16:13.436" v="559" actId="1076"/>
          <ac:spMkLst>
            <pc:docMk/>
            <pc:sldMk cId="1169432352" sldId="283"/>
            <ac:spMk id="2" creationId="{11815B88-59F8-6E4A-9669-8C91F9025E2C}"/>
          </ac:spMkLst>
        </pc:spChg>
        <pc:spChg chg="mod">
          <ac:chgData name="Mrs R Nicoll" userId="26082df9-6f15-4b1a-b2e5-8fc546d6f9e0" providerId="ADAL" clId="{99AE5536-B3A7-463E-A927-3438A0D5BAB6}" dt="2026-09-09T15:23:12.786" v="632" actId="20577"/>
          <ac:spMkLst>
            <pc:docMk/>
            <pc:sldMk cId="1169432352" sldId="283"/>
            <ac:spMk id="16" creationId="{EBD9C769-F706-506A-4624-89C1E50B4A27}"/>
          </ac:spMkLst>
        </pc:spChg>
        <pc:picChg chg="add mod ord">
          <ac:chgData name="Mrs R Nicoll" userId="26082df9-6f15-4b1a-b2e5-8fc546d6f9e0" providerId="ADAL" clId="{99AE5536-B3A7-463E-A927-3438A0D5BAB6}" dt="2026-09-09T15:15:53.160" v="553" actId="166"/>
          <ac:picMkLst>
            <pc:docMk/>
            <pc:sldMk cId="1169432352" sldId="283"/>
            <ac:picMk id="4" creationId="{F3CE8902-0EB4-6201-797F-E2FCE2ABBA61}"/>
          </ac:picMkLst>
        </pc:picChg>
        <pc:picChg chg="del mod">
          <ac:chgData name="Mrs R Nicoll" userId="26082df9-6f15-4b1a-b2e5-8fc546d6f9e0" providerId="ADAL" clId="{99AE5536-B3A7-463E-A927-3438A0D5BAB6}" dt="2026-09-09T14:59:59.341" v="289" actId="478"/>
          <ac:picMkLst>
            <pc:docMk/>
            <pc:sldMk cId="1169432352" sldId="283"/>
            <ac:picMk id="5" creationId="{5E5CA7FF-7B0A-15EC-E07B-08DD38CF015D}"/>
          </ac:picMkLst>
        </pc:picChg>
        <pc:picChg chg="add mod">
          <ac:chgData name="Mrs R Nicoll" userId="26082df9-6f15-4b1a-b2e5-8fc546d6f9e0" providerId="ADAL" clId="{99AE5536-B3A7-463E-A927-3438A0D5BAB6}" dt="2026-09-09T15:16:19.900" v="561" actId="1076"/>
          <ac:picMkLst>
            <pc:docMk/>
            <pc:sldMk cId="1169432352" sldId="283"/>
            <ac:picMk id="7" creationId="{185F7D24-E67D-4FDB-0842-CDFBADBA3FA7}"/>
          </ac:picMkLst>
        </pc:picChg>
        <pc:picChg chg="mod">
          <ac:chgData name="Mrs R Nicoll" userId="26082df9-6f15-4b1a-b2e5-8fc546d6f9e0" providerId="ADAL" clId="{99AE5536-B3A7-463E-A927-3438A0D5BAB6}" dt="2026-09-09T15:14:59.438" v="538" actId="1076"/>
          <ac:picMkLst>
            <pc:docMk/>
            <pc:sldMk cId="1169432352" sldId="283"/>
            <ac:picMk id="9" creationId="{63996B72-42B8-E21F-477C-5E3045493D1E}"/>
          </ac:picMkLst>
        </pc:picChg>
        <pc:picChg chg="add mod">
          <ac:chgData name="Mrs R Nicoll" userId="26082df9-6f15-4b1a-b2e5-8fc546d6f9e0" providerId="ADAL" clId="{99AE5536-B3A7-463E-A927-3438A0D5BAB6}" dt="2026-09-09T15:16:02.118" v="555" actId="1076"/>
          <ac:picMkLst>
            <pc:docMk/>
            <pc:sldMk cId="1169432352" sldId="283"/>
            <ac:picMk id="10" creationId="{90C1EF15-86E4-7315-64DA-4CBF34E5D29E}"/>
          </ac:picMkLst>
        </pc:picChg>
      </pc:sldChg>
      <pc:sldChg chg="del">
        <pc:chgData name="Mrs R Nicoll" userId="26082df9-6f15-4b1a-b2e5-8fc546d6f9e0" providerId="ADAL" clId="{99AE5536-B3A7-463E-A927-3438A0D5BAB6}" dt="2026-09-09T15:33:43.589" v="965" actId="47"/>
        <pc:sldMkLst>
          <pc:docMk/>
          <pc:sldMk cId="237892313" sldId="293"/>
        </pc:sldMkLst>
      </pc:sldChg>
      <pc:sldChg chg="modSp mod">
        <pc:chgData name="Mrs R Nicoll" userId="26082df9-6f15-4b1a-b2e5-8fc546d6f9e0" providerId="ADAL" clId="{99AE5536-B3A7-463E-A927-3438A0D5BAB6}" dt="2026-09-09T15:24:10.327" v="740" actId="1076"/>
        <pc:sldMkLst>
          <pc:docMk/>
          <pc:sldMk cId="824107776" sldId="295"/>
        </pc:sldMkLst>
        <pc:spChg chg="mod">
          <ac:chgData name="Mrs R Nicoll" userId="26082df9-6f15-4b1a-b2e5-8fc546d6f9e0" providerId="ADAL" clId="{99AE5536-B3A7-463E-A927-3438A0D5BAB6}" dt="2026-09-09T15:24:10.327" v="740" actId="1076"/>
          <ac:spMkLst>
            <pc:docMk/>
            <pc:sldMk cId="824107776" sldId="295"/>
            <ac:spMk id="7" creationId="{920271FD-AC4F-91DE-E58B-395589AD8048}"/>
          </ac:spMkLst>
        </pc:spChg>
      </pc:sldChg>
      <pc:sldChg chg="del">
        <pc:chgData name="Mrs R Nicoll" userId="26082df9-6f15-4b1a-b2e5-8fc546d6f9e0" providerId="ADAL" clId="{99AE5536-B3A7-463E-A927-3438A0D5BAB6}" dt="2026-09-09T15:14:43.887" v="536" actId="47"/>
        <pc:sldMkLst>
          <pc:docMk/>
          <pc:sldMk cId="1289971979" sldId="297"/>
        </pc:sldMkLst>
      </pc:sldChg>
      <pc:sldChg chg="add setBg">
        <pc:chgData name="Mrs R Nicoll" userId="26082df9-6f15-4b1a-b2e5-8fc546d6f9e0" providerId="ADAL" clId="{99AE5536-B3A7-463E-A927-3438A0D5BAB6}" dt="2026-09-09T14:54:23.339" v="25"/>
        <pc:sldMkLst>
          <pc:docMk/>
          <pc:sldMk cId="0" sldId="29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89C220-B9E4-4E7E-A34F-2144239DDBB1}" type="datetimeFigureOut">
              <a:rPr lang="en-GB" smtClean="0"/>
              <a:t>09/09/2026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AD0875-76CA-4DED-8CCC-1D0C05E3D67C}" type="slidenum">
              <a:rPr lang="en-GB" smtClean="0"/>
              <a:t>‹#›</a:t>
            </a:fld>
            <a:endParaRPr lang="en-GB"/>
          </a:p>
        </p:txBody>
      </p:sp>
    </p:spTree>
    <p:extLst>
      <p:ext uri="{BB962C8B-B14F-4D97-AF65-F5344CB8AC3E}">
        <p14:creationId xmlns:p14="http://schemas.microsoft.com/office/powerpoint/2010/main" val="3651579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en-GB"/>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GB"/>
          </a:p>
        </p:txBody>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9/9/2026</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121908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4F40B7-36AB-4376-BE14-EF7004D79BB9}"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756639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87CAB8-DCAE-46A5-AADA-B3FAD11A54E0}"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2360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76077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7B782C14-BEDF-4BA5-9181-4E5320B16A57}"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402450472"/>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2C14-BEDF-4BA5-9181-4E5320B16A57}"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3347381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7B782C14-BEDF-4BA5-9181-4E5320B16A57}"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2156114411"/>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7B782C14-BEDF-4BA5-9181-4E5320B16A57}" type="datetimeFigureOut">
              <a:rPr lang="en-GB" smtClean="0"/>
              <a:t>09/09/2026</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2436187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B782C14-BEDF-4BA5-9181-4E5320B16A57}"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A1D0FD3-7382-4AE1-8C13-0D1902410F27}" type="slidenum">
              <a:rPr lang="en-GB" smtClean="0"/>
              <a:t>‹#›</a:t>
            </a:fld>
            <a:endParaRPr lang="en-GB"/>
          </a:p>
        </p:txBody>
      </p:sp>
      <p:sp>
        <p:nvSpPr>
          <p:cNvPr id="10" name="Title 9"/>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68073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2C14-BEDF-4BA5-9181-4E5320B16A57}" type="datetimeFigureOut">
              <a:rPr lang="en-GB" smtClean="0"/>
              <a:t>09/09/2026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41035951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2C14-BEDF-4BA5-9181-4E5320B16A57}" type="datetimeFigureOut">
              <a:rPr lang="en-GB" smtClean="0"/>
              <a:t>09/09/2026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651402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32B432-ACDA-4023-A761-2BAB76577B62}"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235242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7B782C14-BEDF-4BA5-9181-4E5320B16A57}" type="datetimeFigureOut">
              <a:rPr lang="en-GB" smtClean="0"/>
              <a:t>09/09/2026</a:t>
            </a:fld>
            <a:endParaRPr lang="en-GB"/>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23670765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7B782C14-BEDF-4BA5-9181-4E5320B16A57}" type="datetimeFigureOut">
              <a:rPr lang="en-GB" smtClean="0"/>
              <a:t>09/09/2026</a:t>
            </a:fld>
            <a:endParaRPr lang="en-GB"/>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0" name="Slide Number Placeholder 9"/>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14153383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2C14-BEDF-4BA5-9181-4E5320B16A57}"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132081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2C14-BEDF-4BA5-9181-4E5320B16A57}"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666456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9/9/2026</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053919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186D26-FA5F-4637-B602-B7C2DC34CFD4}"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758753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7F15D8-96D1-4781-BC50-CA8A088B2FE4}"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366451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A96C99-B8F8-4528-BD05-0E16E943DC09}" type="datetime1">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95222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435862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9/9/2026</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754291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9/9/2026</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9922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GB"/>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GB"/>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9/9/2026</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43150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14" r:id="rId4"/>
    <p:sldLayoutId id="2147483715" r:id="rId5"/>
    <p:sldLayoutId id="2147483721" r:id="rId6"/>
    <p:sldLayoutId id="2147483716" r:id="rId7"/>
    <p:sldLayoutId id="2147483717" r:id="rId8"/>
    <p:sldLayoutId id="2147483718" r:id="rId9"/>
    <p:sldLayoutId id="2147483719" r:id="rId10"/>
    <p:sldLayoutId id="2147483720" r:id="rId11"/>
    <p:sldLayoutId id="2147483738" r:id="rId12"/>
  </p:sldLayoutIdLst>
  <p:hf sldNum="0" hdr="0" ftr="0" dt="0"/>
  <p:txStyles>
    <p:title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7B782C14-BEDF-4BA5-9181-4E5320B16A57}" type="datetimeFigureOut">
              <a:rPr lang="en-GB" smtClean="0"/>
              <a:t>09/09/2026</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2A1D0FD3-7382-4AE1-8C13-0D1902410F27}" type="slidenum">
              <a:rPr lang="en-GB" smtClean="0"/>
              <a:t>‹#›</a:t>
            </a:fld>
            <a:endParaRPr lang="en-GB"/>
          </a:p>
        </p:txBody>
      </p:sp>
    </p:spTree>
    <p:extLst>
      <p:ext uri="{BB962C8B-B14F-4D97-AF65-F5344CB8AC3E}">
        <p14:creationId xmlns:p14="http://schemas.microsoft.com/office/powerpoint/2010/main" val="3822071436"/>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13.xml"/><Relationship Id="rId5" Type="http://schemas.openxmlformats.org/officeDocument/2006/relationships/image" Target="../media/image36.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8" Type="http://schemas.openxmlformats.org/officeDocument/2006/relationships/image" Target="../media/image73.jpeg"/><Relationship Id="rId3" Type="http://schemas.microsoft.com/office/2007/relationships/hdphoto" Target="../media/hdphoto4.wdp"/><Relationship Id="rId7" Type="http://schemas.openxmlformats.org/officeDocument/2006/relationships/image" Target="../media/image72.png"/><Relationship Id="rId2" Type="http://schemas.openxmlformats.org/officeDocument/2006/relationships/image" Target="../media/image69.png"/><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71.png"/><Relationship Id="rId4" Type="http://schemas.openxmlformats.org/officeDocument/2006/relationships/image" Target="../media/image70.jpeg"/></Relationships>
</file>

<file path=ppt/slides/_rels/slide29.xml.rels><?xml version="1.0" encoding="UTF-8" standalone="yes"?>
<Relationships xmlns="http://schemas.openxmlformats.org/package/2006/relationships"><Relationship Id="rId3" Type="http://schemas.openxmlformats.org/officeDocument/2006/relationships/hyperlink" Target="mailto:office@henburyview.dorset.sch.uk" TargetMode="External"/><Relationship Id="rId2" Type="http://schemas.openxmlformats.org/officeDocument/2006/relationships/hyperlink" Target="https://www.henburyview.dorset.sch.uk/" TargetMode="External"/><Relationship Id="rId1" Type="http://schemas.openxmlformats.org/officeDocument/2006/relationships/slideLayout" Target="../slideLayouts/slideLayout2.xml"/><Relationship Id="rId4" Type="http://schemas.openxmlformats.org/officeDocument/2006/relationships/hyperlink" Target="mailto:year3@henburyview.dorset.sch.u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13.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2DC0967-ECFB-46A2-ADEB-01374F3D3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07" y="0"/>
            <a:ext cx="12192001"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533173E3-A708-4A63-AB1F-6729F5E53B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txBody>
          <a:bodyPr/>
          <a:lstStyle/>
          <a:p>
            <a:endParaRPr lang="en-GB"/>
          </a:p>
        </p:txBody>
      </p:sp>
      <p:sp useBgFill="1">
        <p:nvSpPr>
          <p:cNvPr id="13" name="Rectangle 12">
            <a:extLst>
              <a:ext uri="{FF2B5EF4-FFF2-40B4-BE49-F238E27FC236}">
                <a16:creationId xmlns:a16="http://schemas.microsoft.com/office/drawing/2014/main" id="{9D98FDEF-0256-4AA6-B4F5-14FEE180D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solidFill>
            <a:prstDash val="solid"/>
            <a:miter lim="800000"/>
          </a:ln>
          <a:effectLst/>
        </p:spPr>
        <p:txBody>
          <a:bodyPr/>
          <a:lstStyle/>
          <a:p>
            <a:endParaRPr lang="en-GB"/>
          </a:p>
        </p:txBody>
      </p:sp>
      <p:sp>
        <p:nvSpPr>
          <p:cNvPr id="2" name="Title 1">
            <a:extLst>
              <a:ext uri="{FF2B5EF4-FFF2-40B4-BE49-F238E27FC236}">
                <a16:creationId xmlns:a16="http://schemas.microsoft.com/office/drawing/2014/main" id="{77712728-628A-5145-A61B-A2D1EFD36D5F}"/>
              </a:ext>
            </a:extLst>
          </p:cNvPr>
          <p:cNvSpPr>
            <a:spLocks noGrp="1"/>
          </p:cNvSpPr>
          <p:nvPr>
            <p:ph type="ctrTitle"/>
          </p:nvPr>
        </p:nvSpPr>
        <p:spPr>
          <a:xfrm>
            <a:off x="5353249" y="1491973"/>
            <a:ext cx="5716338" cy="3042706"/>
          </a:xfrm>
        </p:spPr>
        <p:txBody>
          <a:bodyPr>
            <a:normAutofit/>
          </a:bodyPr>
          <a:lstStyle/>
          <a:p>
            <a:r>
              <a:rPr lang="en-US" sz="8000">
                <a:solidFill>
                  <a:schemeClr val="tx1"/>
                </a:solidFill>
              </a:rPr>
              <a:t>Welcome to Year 3</a:t>
            </a:r>
          </a:p>
        </p:txBody>
      </p:sp>
      <p:sp>
        <p:nvSpPr>
          <p:cNvPr id="3" name="Subtitle 2">
            <a:extLst>
              <a:ext uri="{FF2B5EF4-FFF2-40B4-BE49-F238E27FC236}">
                <a16:creationId xmlns:a16="http://schemas.microsoft.com/office/drawing/2014/main" id="{32DF90C4-CC71-904E-910F-D5717A5FCA49}"/>
              </a:ext>
            </a:extLst>
          </p:cNvPr>
          <p:cNvSpPr>
            <a:spLocks noGrp="1"/>
          </p:cNvSpPr>
          <p:nvPr>
            <p:ph type="subTitle" idx="1"/>
          </p:nvPr>
        </p:nvSpPr>
        <p:spPr>
          <a:xfrm>
            <a:off x="5533786" y="4414796"/>
            <a:ext cx="5355264" cy="1098358"/>
          </a:xfrm>
        </p:spPr>
        <p:txBody>
          <a:bodyPr>
            <a:normAutofit/>
          </a:bodyPr>
          <a:lstStyle/>
          <a:p>
            <a:pPr>
              <a:lnSpc>
                <a:spcPct val="110000"/>
              </a:lnSpc>
              <a:spcAft>
                <a:spcPts val="600"/>
              </a:spcAft>
            </a:pPr>
            <a:r>
              <a:rPr lang="en-US" sz="2400" dirty="0"/>
              <a:t>Information PowerPoint </a:t>
            </a:r>
          </a:p>
          <a:p>
            <a:pPr>
              <a:lnSpc>
                <a:spcPct val="110000"/>
              </a:lnSpc>
              <a:spcAft>
                <a:spcPts val="600"/>
              </a:spcAft>
            </a:pPr>
            <a:r>
              <a:rPr lang="en-US" sz="2400" dirty="0"/>
              <a:t>Autumn 2026</a:t>
            </a:r>
          </a:p>
        </p:txBody>
      </p:sp>
      <p:sp>
        <p:nvSpPr>
          <p:cNvPr id="15" name="Rectangle 14">
            <a:extLst>
              <a:ext uri="{FF2B5EF4-FFF2-40B4-BE49-F238E27FC236}">
                <a16:creationId xmlns:a16="http://schemas.microsoft.com/office/drawing/2014/main" id="{8ABEB269-2208-4181-9DDB-A5C2D189B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17" name="Straight Connector 16">
            <a:extLst>
              <a:ext uri="{FF2B5EF4-FFF2-40B4-BE49-F238E27FC236}">
                <a16:creationId xmlns:a16="http://schemas.microsoft.com/office/drawing/2014/main" id="{384CBE60-0977-4285-9BF5-9D8271989A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911CEBB-5C08-41C5-8954-C727FC87556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56FA950-4DFC-4710-A30A-6E55033CA4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4" name="Picture 2" descr="frog_200">
            <a:extLst>
              <a:ext uri="{FF2B5EF4-FFF2-40B4-BE49-F238E27FC236}">
                <a16:creationId xmlns:a16="http://schemas.microsoft.com/office/drawing/2014/main" id="{36188940-9F9A-C847-A041-0D9420632D4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41170" y="1894637"/>
            <a:ext cx="3234135" cy="3069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8954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4D1E0-D438-E23D-9E45-FBBD1E78C1A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70A4C07-44AD-6572-8BFA-12C480B3BE0C}"/>
              </a:ext>
            </a:extLst>
          </p:cNvPr>
          <p:cNvSpPr txBox="1"/>
          <p:nvPr/>
        </p:nvSpPr>
        <p:spPr>
          <a:xfrm>
            <a:off x="432707" y="359227"/>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1FC16314-9423-F3BB-6E3F-339CC613A751}"/>
              </a:ext>
            </a:extLst>
          </p:cNvPr>
          <p:cNvSpPr txBox="1"/>
          <p:nvPr/>
        </p:nvSpPr>
        <p:spPr>
          <a:xfrm>
            <a:off x="976365" y="387770"/>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Top Tips for reading at home</a:t>
            </a:r>
          </a:p>
        </p:txBody>
      </p:sp>
      <p:sp>
        <p:nvSpPr>
          <p:cNvPr id="11" name="TextBox 10">
            <a:extLst>
              <a:ext uri="{FF2B5EF4-FFF2-40B4-BE49-F238E27FC236}">
                <a16:creationId xmlns:a16="http://schemas.microsoft.com/office/drawing/2014/main" id="{E568EEE9-8464-BA49-4735-4AFAD73B2DEC}"/>
              </a:ext>
            </a:extLst>
          </p:cNvPr>
          <p:cNvSpPr txBox="1"/>
          <p:nvPr/>
        </p:nvSpPr>
        <p:spPr>
          <a:xfrm>
            <a:off x="4899379" y="1919168"/>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p:txBody>
      </p:sp>
      <p:sp>
        <p:nvSpPr>
          <p:cNvPr id="6" name="Cloud 5">
            <a:extLst>
              <a:ext uri="{FF2B5EF4-FFF2-40B4-BE49-F238E27FC236}">
                <a16:creationId xmlns:a16="http://schemas.microsoft.com/office/drawing/2014/main" id="{F57FF4DB-5A04-9DCA-D85D-34889F893FD5}"/>
              </a:ext>
            </a:extLst>
          </p:cNvPr>
          <p:cNvSpPr/>
          <p:nvPr/>
        </p:nvSpPr>
        <p:spPr>
          <a:xfrm>
            <a:off x="6444" y="1110343"/>
            <a:ext cx="6197711" cy="3459158"/>
          </a:xfrm>
          <a:prstGeom prst="cloud">
            <a:avLst/>
          </a:prstGeom>
          <a:solidFill>
            <a:srgbClr val="CCE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0" name="TextBox 9">
            <a:extLst>
              <a:ext uri="{FF2B5EF4-FFF2-40B4-BE49-F238E27FC236}">
                <a16:creationId xmlns:a16="http://schemas.microsoft.com/office/drawing/2014/main" id="{AD9D5FF2-C552-AFAA-CA66-47A4EFF7D79B}"/>
              </a:ext>
            </a:extLst>
          </p:cNvPr>
          <p:cNvSpPr txBox="1"/>
          <p:nvPr/>
        </p:nvSpPr>
        <p:spPr>
          <a:xfrm>
            <a:off x="1019124" y="1763610"/>
            <a:ext cx="4067583" cy="203132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Ask your child to read the title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Look at the picture on the cover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Talk about what the book might be about based on the image and title</a:t>
            </a:r>
          </a:p>
        </p:txBody>
      </p:sp>
      <p:sp>
        <p:nvSpPr>
          <p:cNvPr id="12" name="Rectangle 11">
            <a:extLst>
              <a:ext uri="{FF2B5EF4-FFF2-40B4-BE49-F238E27FC236}">
                <a16:creationId xmlns:a16="http://schemas.microsoft.com/office/drawing/2014/main" id="{8A2AE75D-793B-317E-298F-F0B74C836486}"/>
              </a:ext>
            </a:extLst>
          </p:cNvPr>
          <p:cNvSpPr/>
          <p:nvPr/>
        </p:nvSpPr>
        <p:spPr>
          <a:xfrm>
            <a:off x="688258" y="4562168"/>
            <a:ext cx="4729316" cy="1641987"/>
          </a:xfrm>
          <a:prstGeom prst="rect">
            <a:avLst/>
          </a:prstGeom>
          <a:solidFill>
            <a:srgbClr val="CCE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3" name="TextBox 12">
            <a:extLst>
              <a:ext uri="{FF2B5EF4-FFF2-40B4-BE49-F238E27FC236}">
                <a16:creationId xmlns:a16="http://schemas.microsoft.com/office/drawing/2014/main" id="{B3BDD1F4-42D3-2808-AD48-0CB2E235C7E2}"/>
              </a:ext>
            </a:extLst>
          </p:cNvPr>
          <p:cNvSpPr txBox="1"/>
          <p:nvPr/>
        </p:nvSpPr>
        <p:spPr>
          <a:xfrm>
            <a:off x="795381" y="4614752"/>
            <a:ext cx="4622193" cy="1477328"/>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1" u="none" strike="noStrike" kern="1200" cap="none" spc="0" normalizeH="0" baseline="0" noProof="0">
                <a:ln>
                  <a:noFill/>
                </a:ln>
                <a:solidFill>
                  <a:srgbClr val="0070C0"/>
                </a:solidFill>
                <a:effectLst/>
                <a:uLnTx/>
                <a:uFillTx/>
                <a:latin typeface="Century Gothic" panose="020B0502020202020204" pitchFamily="34" charset="0"/>
                <a:ea typeface="+mn-ea"/>
                <a:cs typeface="+mn-cs"/>
              </a:rPr>
              <a:t>I think this book could be about…….because…..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1" u="none" strike="noStrike" kern="1200" cap="none" spc="0" normalizeH="0" baseline="0" noProof="0">
                <a:ln>
                  <a:noFill/>
                </a:ln>
                <a:solidFill>
                  <a:srgbClr val="0070C0"/>
                </a:solidFill>
                <a:effectLst/>
                <a:uLnTx/>
                <a:uFillTx/>
                <a:latin typeface="Century Gothic" panose="020B0502020202020204" pitchFamily="34" charset="0"/>
                <a:ea typeface="+mn-ea"/>
                <a:cs typeface="+mn-cs"/>
              </a:rPr>
              <a:t>On the cover I can see…..and this makes me think….</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1" u="none" strike="noStrike" kern="1200" cap="none" spc="0" normalizeH="0" baseline="0" noProof="0">
                <a:ln>
                  <a:noFill/>
                </a:ln>
                <a:solidFill>
                  <a:srgbClr val="0070C0"/>
                </a:solidFill>
                <a:effectLst/>
                <a:uLnTx/>
                <a:uFillTx/>
                <a:latin typeface="Century Gothic" panose="020B0502020202020204" pitchFamily="34" charset="0"/>
                <a:ea typeface="+mn-ea"/>
                <a:cs typeface="+mn-cs"/>
              </a:rPr>
              <a:t>The title says…..so I think…………</a:t>
            </a:r>
          </a:p>
        </p:txBody>
      </p:sp>
      <p:pic>
        <p:nvPicPr>
          <p:cNvPr id="15" name="Picture 14">
            <a:extLst>
              <a:ext uri="{FF2B5EF4-FFF2-40B4-BE49-F238E27FC236}">
                <a16:creationId xmlns:a16="http://schemas.microsoft.com/office/drawing/2014/main" id="{B8B9086F-E212-5A91-29D3-975D97863D4B}"/>
              </a:ext>
            </a:extLst>
          </p:cNvPr>
          <p:cNvPicPr>
            <a:picLocks noChangeAspect="1"/>
          </p:cNvPicPr>
          <p:nvPr/>
        </p:nvPicPr>
        <p:blipFill>
          <a:blip r:embed="rId2"/>
          <a:stretch>
            <a:fillRect/>
          </a:stretch>
        </p:blipFill>
        <p:spPr>
          <a:xfrm>
            <a:off x="6106885" y="3847422"/>
            <a:ext cx="5281522" cy="2356733"/>
          </a:xfrm>
          <a:prstGeom prst="rect">
            <a:avLst/>
          </a:prstGeom>
        </p:spPr>
      </p:pic>
      <p:pic>
        <p:nvPicPr>
          <p:cNvPr id="18" name="Picture 17">
            <a:extLst>
              <a:ext uri="{FF2B5EF4-FFF2-40B4-BE49-F238E27FC236}">
                <a16:creationId xmlns:a16="http://schemas.microsoft.com/office/drawing/2014/main" id="{933BEBEE-0715-C0DC-D4B0-408F87099AB7}"/>
              </a:ext>
            </a:extLst>
          </p:cNvPr>
          <p:cNvPicPr>
            <a:picLocks noChangeAspect="1"/>
          </p:cNvPicPr>
          <p:nvPr/>
        </p:nvPicPr>
        <p:blipFill>
          <a:blip r:embed="rId3"/>
          <a:stretch>
            <a:fillRect/>
          </a:stretch>
        </p:blipFill>
        <p:spPr>
          <a:xfrm>
            <a:off x="7299720" y="1004916"/>
            <a:ext cx="2895851" cy="2842506"/>
          </a:xfrm>
          <a:prstGeom prst="rect">
            <a:avLst/>
          </a:prstGeom>
        </p:spPr>
      </p:pic>
    </p:spTree>
    <p:extLst>
      <p:ext uri="{BB962C8B-B14F-4D97-AF65-F5344CB8AC3E}">
        <p14:creationId xmlns:p14="http://schemas.microsoft.com/office/powerpoint/2010/main" val="2823504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D45F9-C9AD-DB4C-616A-89CA2EC8B83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1319022-1F7C-E395-6264-E2BF86FD2D81}"/>
              </a:ext>
            </a:extLst>
          </p:cNvPr>
          <p:cNvSpPr txBox="1"/>
          <p:nvPr/>
        </p:nvSpPr>
        <p:spPr>
          <a:xfrm>
            <a:off x="432707" y="359227"/>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3A97E2BC-4C87-4387-E04A-65F7BAC9ACFA}"/>
              </a:ext>
            </a:extLst>
          </p:cNvPr>
          <p:cNvSpPr txBox="1"/>
          <p:nvPr/>
        </p:nvSpPr>
        <p:spPr>
          <a:xfrm>
            <a:off x="976365" y="387770"/>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Top Tips for reading at home</a:t>
            </a:r>
          </a:p>
        </p:txBody>
      </p:sp>
      <p:sp>
        <p:nvSpPr>
          <p:cNvPr id="11" name="TextBox 10">
            <a:extLst>
              <a:ext uri="{FF2B5EF4-FFF2-40B4-BE49-F238E27FC236}">
                <a16:creationId xmlns:a16="http://schemas.microsoft.com/office/drawing/2014/main" id="{5A4B131E-99D8-B271-059D-06255E64272F}"/>
              </a:ext>
            </a:extLst>
          </p:cNvPr>
          <p:cNvSpPr txBox="1"/>
          <p:nvPr/>
        </p:nvSpPr>
        <p:spPr>
          <a:xfrm>
            <a:off x="4899379" y="1919168"/>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p:txBody>
      </p:sp>
      <p:pic>
        <p:nvPicPr>
          <p:cNvPr id="8" name="Picture 7">
            <a:extLst>
              <a:ext uri="{FF2B5EF4-FFF2-40B4-BE49-F238E27FC236}">
                <a16:creationId xmlns:a16="http://schemas.microsoft.com/office/drawing/2014/main" id="{E191A421-1AB7-EBE8-1294-782D6FD39AF5}"/>
              </a:ext>
            </a:extLst>
          </p:cNvPr>
          <p:cNvPicPr>
            <a:picLocks noChangeAspect="1"/>
          </p:cNvPicPr>
          <p:nvPr/>
        </p:nvPicPr>
        <p:blipFill>
          <a:blip r:embed="rId2"/>
          <a:stretch>
            <a:fillRect/>
          </a:stretch>
        </p:blipFill>
        <p:spPr>
          <a:xfrm>
            <a:off x="3660354" y="2816401"/>
            <a:ext cx="2998545" cy="3506199"/>
          </a:xfrm>
          <a:prstGeom prst="rect">
            <a:avLst/>
          </a:prstGeom>
        </p:spPr>
      </p:pic>
      <p:pic>
        <p:nvPicPr>
          <p:cNvPr id="14" name="Picture 13">
            <a:extLst>
              <a:ext uri="{FF2B5EF4-FFF2-40B4-BE49-F238E27FC236}">
                <a16:creationId xmlns:a16="http://schemas.microsoft.com/office/drawing/2014/main" id="{CC7FE7CA-02D1-B475-ED21-000C0885F0AB}"/>
              </a:ext>
            </a:extLst>
          </p:cNvPr>
          <p:cNvPicPr>
            <a:picLocks noChangeAspect="1"/>
          </p:cNvPicPr>
          <p:nvPr/>
        </p:nvPicPr>
        <p:blipFill>
          <a:blip r:embed="rId3"/>
          <a:stretch>
            <a:fillRect/>
          </a:stretch>
        </p:blipFill>
        <p:spPr>
          <a:xfrm>
            <a:off x="6658899" y="3455442"/>
            <a:ext cx="3391194" cy="2149026"/>
          </a:xfrm>
          <a:prstGeom prst="rect">
            <a:avLst/>
          </a:prstGeom>
        </p:spPr>
      </p:pic>
      <p:pic>
        <p:nvPicPr>
          <p:cNvPr id="17" name="Picture 16">
            <a:extLst>
              <a:ext uri="{FF2B5EF4-FFF2-40B4-BE49-F238E27FC236}">
                <a16:creationId xmlns:a16="http://schemas.microsoft.com/office/drawing/2014/main" id="{E1574CA5-0903-250C-52D4-BEAE5BA7509F}"/>
              </a:ext>
            </a:extLst>
          </p:cNvPr>
          <p:cNvPicPr>
            <a:picLocks noChangeAspect="1"/>
          </p:cNvPicPr>
          <p:nvPr/>
        </p:nvPicPr>
        <p:blipFill>
          <a:blip r:embed="rId4"/>
          <a:stretch>
            <a:fillRect/>
          </a:stretch>
        </p:blipFill>
        <p:spPr>
          <a:xfrm>
            <a:off x="8236673" y="1001088"/>
            <a:ext cx="3299746" cy="2491956"/>
          </a:xfrm>
          <a:prstGeom prst="rect">
            <a:avLst/>
          </a:prstGeom>
        </p:spPr>
      </p:pic>
      <p:pic>
        <p:nvPicPr>
          <p:cNvPr id="20" name="Picture 19">
            <a:extLst>
              <a:ext uri="{FF2B5EF4-FFF2-40B4-BE49-F238E27FC236}">
                <a16:creationId xmlns:a16="http://schemas.microsoft.com/office/drawing/2014/main" id="{D028E03B-BC10-3D3E-3E5A-2FF367E85385}"/>
              </a:ext>
            </a:extLst>
          </p:cNvPr>
          <p:cNvPicPr>
            <a:picLocks noChangeAspect="1"/>
          </p:cNvPicPr>
          <p:nvPr/>
        </p:nvPicPr>
        <p:blipFill>
          <a:blip r:embed="rId5"/>
          <a:stretch>
            <a:fillRect/>
          </a:stretch>
        </p:blipFill>
        <p:spPr>
          <a:xfrm>
            <a:off x="976365" y="1208961"/>
            <a:ext cx="4160881" cy="1493649"/>
          </a:xfrm>
          <a:prstGeom prst="rect">
            <a:avLst/>
          </a:prstGeom>
        </p:spPr>
      </p:pic>
      <p:pic>
        <p:nvPicPr>
          <p:cNvPr id="22" name="Picture 21">
            <a:extLst>
              <a:ext uri="{FF2B5EF4-FFF2-40B4-BE49-F238E27FC236}">
                <a16:creationId xmlns:a16="http://schemas.microsoft.com/office/drawing/2014/main" id="{9E97D447-E6CF-119F-4017-A38101FE6D5C}"/>
              </a:ext>
            </a:extLst>
          </p:cNvPr>
          <p:cNvPicPr>
            <a:picLocks noChangeAspect="1"/>
          </p:cNvPicPr>
          <p:nvPr/>
        </p:nvPicPr>
        <p:blipFill>
          <a:blip r:embed="rId6"/>
          <a:stretch>
            <a:fillRect/>
          </a:stretch>
        </p:blipFill>
        <p:spPr>
          <a:xfrm>
            <a:off x="1590209" y="4432676"/>
            <a:ext cx="2057578" cy="1889924"/>
          </a:xfrm>
          <a:prstGeom prst="rect">
            <a:avLst/>
          </a:prstGeom>
        </p:spPr>
      </p:pic>
      <p:pic>
        <p:nvPicPr>
          <p:cNvPr id="24" name="Picture 23">
            <a:extLst>
              <a:ext uri="{FF2B5EF4-FFF2-40B4-BE49-F238E27FC236}">
                <a16:creationId xmlns:a16="http://schemas.microsoft.com/office/drawing/2014/main" id="{7C9A006F-AEE7-070C-9F8A-2D4D6F283805}"/>
              </a:ext>
            </a:extLst>
          </p:cNvPr>
          <p:cNvPicPr>
            <a:picLocks noChangeAspect="1"/>
          </p:cNvPicPr>
          <p:nvPr/>
        </p:nvPicPr>
        <p:blipFill>
          <a:blip r:embed="rId7"/>
          <a:stretch>
            <a:fillRect/>
          </a:stretch>
        </p:blipFill>
        <p:spPr>
          <a:xfrm>
            <a:off x="10050093" y="5125347"/>
            <a:ext cx="2027096" cy="1646063"/>
          </a:xfrm>
          <a:prstGeom prst="rect">
            <a:avLst/>
          </a:prstGeom>
        </p:spPr>
      </p:pic>
    </p:spTree>
    <p:extLst>
      <p:ext uri="{BB962C8B-B14F-4D97-AF65-F5344CB8AC3E}">
        <p14:creationId xmlns:p14="http://schemas.microsoft.com/office/powerpoint/2010/main" val="4015561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DC51B4-2F66-48C8-AFF5-151BBF947234}"/>
              </a:ext>
            </a:extLst>
          </p:cNvPr>
          <p:cNvSpPr txBox="1"/>
          <p:nvPr/>
        </p:nvSpPr>
        <p:spPr>
          <a:xfrm>
            <a:off x="432707" y="359227"/>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39B9318E-9C1B-4EEB-8356-8E174116AF24}"/>
              </a:ext>
            </a:extLst>
          </p:cNvPr>
          <p:cNvSpPr txBox="1"/>
          <p:nvPr/>
        </p:nvSpPr>
        <p:spPr>
          <a:xfrm>
            <a:off x="910104" y="288176"/>
            <a:ext cx="10031895"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Reading Awards</a:t>
            </a:r>
          </a:p>
        </p:txBody>
      </p:sp>
      <p:sp>
        <p:nvSpPr>
          <p:cNvPr id="11" name="TextBox 10">
            <a:extLst>
              <a:ext uri="{FF2B5EF4-FFF2-40B4-BE49-F238E27FC236}">
                <a16:creationId xmlns:a16="http://schemas.microsoft.com/office/drawing/2014/main" id="{0251D606-1DCD-4150-8321-44AE37B6D3DD}"/>
              </a:ext>
            </a:extLst>
          </p:cNvPr>
          <p:cNvSpPr txBox="1"/>
          <p:nvPr/>
        </p:nvSpPr>
        <p:spPr>
          <a:xfrm>
            <a:off x="4899379" y="1919168"/>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p:txBody>
      </p:sp>
      <p:sp>
        <p:nvSpPr>
          <p:cNvPr id="7" name="TextBox 6">
            <a:extLst>
              <a:ext uri="{FF2B5EF4-FFF2-40B4-BE49-F238E27FC236}">
                <a16:creationId xmlns:a16="http://schemas.microsoft.com/office/drawing/2014/main" id="{920271FD-AC4F-91DE-E58B-395589AD8048}"/>
              </a:ext>
            </a:extLst>
          </p:cNvPr>
          <p:cNvSpPr txBox="1"/>
          <p:nvPr/>
        </p:nvSpPr>
        <p:spPr>
          <a:xfrm>
            <a:off x="5868991" y="1519128"/>
            <a:ext cx="5731454" cy="286232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Please do not feel you need to buy the books on this list, you can borrow many of these from school using our class book swap.</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We will check the lists once a term to see who needs to be celebrated with a certificate in assembly. Please look out on school bulletins for date to bring in your ticked sheets (usually the last week of term).</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highlight>
                <a:srgbClr val="FFFF00"/>
              </a:highlight>
              <a:uLnTx/>
              <a:uFillTx/>
              <a:latin typeface="Century Gothic" panose="020B0502020202020204" pitchFamily="34" charset="0"/>
              <a:ea typeface="+mn-ea"/>
              <a:cs typeface="+mn-cs"/>
            </a:endParaRPr>
          </a:p>
        </p:txBody>
      </p:sp>
      <p:pic>
        <p:nvPicPr>
          <p:cNvPr id="16" name="Picture 15">
            <a:extLst>
              <a:ext uri="{FF2B5EF4-FFF2-40B4-BE49-F238E27FC236}">
                <a16:creationId xmlns:a16="http://schemas.microsoft.com/office/drawing/2014/main" id="{2AE0FEAD-1DAC-AB22-FE27-467224D1E887}"/>
              </a:ext>
            </a:extLst>
          </p:cNvPr>
          <p:cNvPicPr>
            <a:picLocks noChangeAspect="1"/>
          </p:cNvPicPr>
          <p:nvPr/>
        </p:nvPicPr>
        <p:blipFill>
          <a:blip r:embed="rId2"/>
          <a:stretch>
            <a:fillRect/>
          </a:stretch>
        </p:blipFill>
        <p:spPr>
          <a:xfrm rot="21384279">
            <a:off x="5576411" y="5407603"/>
            <a:ext cx="1761171" cy="1263970"/>
          </a:xfrm>
          <a:prstGeom prst="rect">
            <a:avLst/>
          </a:prstGeom>
        </p:spPr>
      </p:pic>
      <p:pic>
        <p:nvPicPr>
          <p:cNvPr id="19" name="Picture 18">
            <a:extLst>
              <a:ext uri="{FF2B5EF4-FFF2-40B4-BE49-F238E27FC236}">
                <a16:creationId xmlns:a16="http://schemas.microsoft.com/office/drawing/2014/main" id="{8E725443-086E-5048-2503-1AF7CA9425A3}"/>
              </a:ext>
            </a:extLst>
          </p:cNvPr>
          <p:cNvPicPr>
            <a:picLocks noChangeAspect="1"/>
          </p:cNvPicPr>
          <p:nvPr/>
        </p:nvPicPr>
        <p:blipFill>
          <a:blip r:embed="rId3"/>
          <a:stretch>
            <a:fillRect/>
          </a:stretch>
        </p:blipFill>
        <p:spPr>
          <a:xfrm>
            <a:off x="7824846" y="5380078"/>
            <a:ext cx="1819744" cy="1258864"/>
          </a:xfrm>
          <a:prstGeom prst="rect">
            <a:avLst/>
          </a:prstGeom>
        </p:spPr>
      </p:pic>
      <p:pic>
        <p:nvPicPr>
          <p:cNvPr id="22" name="Picture 21">
            <a:extLst>
              <a:ext uri="{FF2B5EF4-FFF2-40B4-BE49-F238E27FC236}">
                <a16:creationId xmlns:a16="http://schemas.microsoft.com/office/drawing/2014/main" id="{0853BBF9-D212-5327-C58E-2BA2F80F1DC8}"/>
              </a:ext>
            </a:extLst>
          </p:cNvPr>
          <p:cNvPicPr>
            <a:picLocks noChangeAspect="1"/>
          </p:cNvPicPr>
          <p:nvPr/>
        </p:nvPicPr>
        <p:blipFill>
          <a:blip r:embed="rId4"/>
          <a:stretch>
            <a:fillRect/>
          </a:stretch>
        </p:blipFill>
        <p:spPr>
          <a:xfrm rot="204325">
            <a:off x="10079621" y="5395702"/>
            <a:ext cx="1836969" cy="1287772"/>
          </a:xfrm>
          <a:prstGeom prst="rect">
            <a:avLst/>
          </a:prstGeom>
        </p:spPr>
      </p:pic>
      <p:pic>
        <p:nvPicPr>
          <p:cNvPr id="6" name="Picture 5">
            <a:extLst>
              <a:ext uri="{FF2B5EF4-FFF2-40B4-BE49-F238E27FC236}">
                <a16:creationId xmlns:a16="http://schemas.microsoft.com/office/drawing/2014/main" id="{A8EE636C-3528-DF30-944A-1E75AB153BCD}"/>
              </a:ext>
            </a:extLst>
          </p:cNvPr>
          <p:cNvPicPr>
            <a:picLocks noChangeAspect="1"/>
          </p:cNvPicPr>
          <p:nvPr/>
        </p:nvPicPr>
        <p:blipFill>
          <a:blip r:embed="rId5"/>
          <a:stretch>
            <a:fillRect/>
          </a:stretch>
        </p:blipFill>
        <p:spPr>
          <a:xfrm rot="21361709">
            <a:off x="155761" y="98567"/>
            <a:ext cx="2534799" cy="3587311"/>
          </a:xfrm>
          <a:prstGeom prst="rect">
            <a:avLst/>
          </a:prstGeom>
        </p:spPr>
      </p:pic>
      <p:pic>
        <p:nvPicPr>
          <p:cNvPr id="12" name="Picture 11">
            <a:extLst>
              <a:ext uri="{FF2B5EF4-FFF2-40B4-BE49-F238E27FC236}">
                <a16:creationId xmlns:a16="http://schemas.microsoft.com/office/drawing/2014/main" id="{8607EEE6-345B-2A97-427F-9F72F57925B5}"/>
              </a:ext>
            </a:extLst>
          </p:cNvPr>
          <p:cNvPicPr>
            <a:picLocks noChangeAspect="1"/>
          </p:cNvPicPr>
          <p:nvPr/>
        </p:nvPicPr>
        <p:blipFill>
          <a:blip r:embed="rId6"/>
          <a:stretch>
            <a:fillRect/>
          </a:stretch>
        </p:blipFill>
        <p:spPr>
          <a:xfrm rot="419092">
            <a:off x="2533637" y="857221"/>
            <a:ext cx="2285524" cy="3290506"/>
          </a:xfrm>
          <a:prstGeom prst="rect">
            <a:avLst/>
          </a:prstGeom>
        </p:spPr>
      </p:pic>
      <p:pic>
        <p:nvPicPr>
          <p:cNvPr id="15" name="Picture 14">
            <a:extLst>
              <a:ext uri="{FF2B5EF4-FFF2-40B4-BE49-F238E27FC236}">
                <a16:creationId xmlns:a16="http://schemas.microsoft.com/office/drawing/2014/main" id="{96275C6D-98F9-02C5-3021-948842A8C130}"/>
              </a:ext>
            </a:extLst>
          </p:cNvPr>
          <p:cNvPicPr>
            <a:picLocks noChangeAspect="1"/>
          </p:cNvPicPr>
          <p:nvPr/>
        </p:nvPicPr>
        <p:blipFill>
          <a:blip r:embed="rId7"/>
          <a:stretch>
            <a:fillRect/>
          </a:stretch>
        </p:blipFill>
        <p:spPr>
          <a:xfrm>
            <a:off x="445534" y="3207643"/>
            <a:ext cx="2412762" cy="3517908"/>
          </a:xfrm>
          <a:prstGeom prst="rect">
            <a:avLst/>
          </a:prstGeom>
        </p:spPr>
      </p:pic>
      <p:pic>
        <p:nvPicPr>
          <p:cNvPr id="18" name="Picture 17">
            <a:extLst>
              <a:ext uri="{FF2B5EF4-FFF2-40B4-BE49-F238E27FC236}">
                <a16:creationId xmlns:a16="http://schemas.microsoft.com/office/drawing/2014/main" id="{A5027E4F-EBF2-B648-3BAD-BD005A21AEDE}"/>
              </a:ext>
            </a:extLst>
          </p:cNvPr>
          <p:cNvPicPr>
            <a:picLocks noChangeAspect="1"/>
          </p:cNvPicPr>
          <p:nvPr/>
        </p:nvPicPr>
        <p:blipFill>
          <a:blip r:embed="rId8"/>
          <a:stretch>
            <a:fillRect/>
          </a:stretch>
        </p:blipFill>
        <p:spPr>
          <a:xfrm rot="715667">
            <a:off x="3030048" y="3050792"/>
            <a:ext cx="2520374" cy="3626879"/>
          </a:xfrm>
          <a:prstGeom prst="rect">
            <a:avLst/>
          </a:prstGeom>
        </p:spPr>
      </p:pic>
    </p:spTree>
    <p:extLst>
      <p:ext uri="{BB962C8B-B14F-4D97-AF65-F5344CB8AC3E}">
        <p14:creationId xmlns:p14="http://schemas.microsoft.com/office/powerpoint/2010/main" val="824107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DC51B4-2F66-48C8-AFF5-151BBF947234}"/>
              </a:ext>
            </a:extLst>
          </p:cNvPr>
          <p:cNvSpPr txBox="1"/>
          <p:nvPr/>
        </p:nvSpPr>
        <p:spPr>
          <a:xfrm>
            <a:off x="432707" y="359227"/>
            <a:ext cx="11348357" cy="6139543"/>
          </a:xfrm>
          <a:prstGeom prst="rect">
            <a:avLst/>
          </a:prstGeom>
          <a:solidFill>
            <a:schemeClr val="tx1"/>
          </a:solidFill>
          <a:ln w="47625">
            <a:solidFill>
              <a:schemeClr val="accent2">
                <a:lumMod val="50000"/>
              </a:schemeClr>
            </a:solidFill>
          </a:ln>
        </p:spPr>
        <p:txBody>
          <a:bodyPr wrap="square" rtlCol="0">
            <a:spAutoFit/>
          </a:bodyPr>
          <a:lstStyle/>
          <a:p>
            <a:endParaRPr lang="en-GB"/>
          </a:p>
        </p:txBody>
      </p:sp>
      <p:sp>
        <p:nvSpPr>
          <p:cNvPr id="3" name="TextBox 2">
            <a:extLst>
              <a:ext uri="{FF2B5EF4-FFF2-40B4-BE49-F238E27FC236}">
                <a16:creationId xmlns:a16="http://schemas.microsoft.com/office/drawing/2014/main" id="{39B9318E-9C1B-4EEB-8356-8E174116AF24}"/>
              </a:ext>
            </a:extLst>
          </p:cNvPr>
          <p:cNvSpPr txBox="1"/>
          <p:nvPr/>
        </p:nvSpPr>
        <p:spPr>
          <a:xfrm>
            <a:off x="976365" y="387770"/>
            <a:ext cx="10031895" cy="584775"/>
          </a:xfrm>
          <a:prstGeom prst="rect">
            <a:avLst/>
          </a:prstGeom>
          <a:noFill/>
        </p:spPr>
        <p:txBody>
          <a:bodyPr wrap="square" rtlCol="0">
            <a:spAutoFit/>
          </a:bodyPr>
          <a:lstStyle/>
          <a:p>
            <a:pPr algn="ctr"/>
            <a:r>
              <a:rPr lang="en-GB" sz="3200" b="1">
                <a:solidFill>
                  <a:schemeClr val="bg1"/>
                </a:solidFill>
                <a:latin typeface="Century Gothic" panose="020B0502020202020204" pitchFamily="34" charset="0"/>
              </a:rPr>
              <a:t>                                    Spelling Logbooks</a:t>
            </a:r>
          </a:p>
        </p:txBody>
      </p:sp>
      <p:sp>
        <p:nvSpPr>
          <p:cNvPr id="11" name="TextBox 10">
            <a:extLst>
              <a:ext uri="{FF2B5EF4-FFF2-40B4-BE49-F238E27FC236}">
                <a16:creationId xmlns:a16="http://schemas.microsoft.com/office/drawing/2014/main" id="{0251D606-1DCD-4150-8321-44AE37B6D3DD}"/>
              </a:ext>
            </a:extLst>
          </p:cNvPr>
          <p:cNvSpPr txBox="1"/>
          <p:nvPr/>
        </p:nvSpPr>
        <p:spPr>
          <a:xfrm>
            <a:off x="4777554" y="1857587"/>
            <a:ext cx="3286454" cy="369332"/>
          </a:xfrm>
          <a:prstGeom prst="rect">
            <a:avLst/>
          </a:prstGeom>
          <a:noFill/>
        </p:spPr>
        <p:txBody>
          <a:bodyPr wrap="square" rtlCol="0">
            <a:spAutoFit/>
          </a:bodyPr>
          <a:lstStyle/>
          <a:p>
            <a:endParaRPr lang="en-GB">
              <a:solidFill>
                <a:schemeClr val="bg1"/>
              </a:solidFill>
              <a:latin typeface="Century Gothic" panose="020B0502020202020204" pitchFamily="34" charset="0"/>
            </a:endParaRPr>
          </a:p>
        </p:txBody>
      </p:sp>
      <p:pic>
        <p:nvPicPr>
          <p:cNvPr id="5" name="Picture 4">
            <a:extLst>
              <a:ext uri="{FF2B5EF4-FFF2-40B4-BE49-F238E27FC236}">
                <a16:creationId xmlns:a16="http://schemas.microsoft.com/office/drawing/2014/main" id="{AF878E0C-1407-CAEC-6943-2FE935B17A29}"/>
              </a:ext>
            </a:extLst>
          </p:cNvPr>
          <p:cNvPicPr>
            <a:picLocks noChangeAspect="1"/>
          </p:cNvPicPr>
          <p:nvPr/>
        </p:nvPicPr>
        <p:blipFill>
          <a:blip r:embed="rId2"/>
          <a:stretch>
            <a:fillRect/>
          </a:stretch>
        </p:blipFill>
        <p:spPr>
          <a:xfrm>
            <a:off x="199587" y="150743"/>
            <a:ext cx="5179519" cy="6556513"/>
          </a:xfrm>
          <a:prstGeom prst="rect">
            <a:avLst/>
          </a:prstGeom>
        </p:spPr>
      </p:pic>
      <p:pic>
        <p:nvPicPr>
          <p:cNvPr id="17" name="Picture 16">
            <a:extLst>
              <a:ext uri="{FF2B5EF4-FFF2-40B4-BE49-F238E27FC236}">
                <a16:creationId xmlns:a16="http://schemas.microsoft.com/office/drawing/2014/main" id="{2CDA8A79-8429-6916-4D64-A724914CFFAD}"/>
              </a:ext>
            </a:extLst>
          </p:cNvPr>
          <p:cNvPicPr>
            <a:picLocks noChangeAspect="1"/>
          </p:cNvPicPr>
          <p:nvPr/>
        </p:nvPicPr>
        <p:blipFill>
          <a:blip r:embed="rId3"/>
          <a:stretch>
            <a:fillRect/>
          </a:stretch>
        </p:blipFill>
        <p:spPr>
          <a:xfrm>
            <a:off x="5314065" y="933001"/>
            <a:ext cx="2396920" cy="2559607"/>
          </a:xfrm>
          <a:prstGeom prst="rect">
            <a:avLst/>
          </a:prstGeom>
        </p:spPr>
      </p:pic>
      <p:pic>
        <p:nvPicPr>
          <p:cNvPr id="18" name="Picture 17">
            <a:extLst>
              <a:ext uri="{FF2B5EF4-FFF2-40B4-BE49-F238E27FC236}">
                <a16:creationId xmlns:a16="http://schemas.microsoft.com/office/drawing/2014/main" id="{B3BA671B-CB49-FD29-0291-C8BA5877B1B0}"/>
              </a:ext>
            </a:extLst>
          </p:cNvPr>
          <p:cNvPicPr>
            <a:picLocks noChangeAspect="1"/>
          </p:cNvPicPr>
          <p:nvPr/>
        </p:nvPicPr>
        <p:blipFill>
          <a:blip r:embed="rId4"/>
          <a:stretch>
            <a:fillRect/>
          </a:stretch>
        </p:blipFill>
        <p:spPr>
          <a:xfrm>
            <a:off x="7402546" y="3860641"/>
            <a:ext cx="4611638" cy="2876677"/>
          </a:xfrm>
          <a:prstGeom prst="rect">
            <a:avLst/>
          </a:prstGeom>
        </p:spPr>
      </p:pic>
      <p:pic>
        <p:nvPicPr>
          <p:cNvPr id="2" name="Picture 1">
            <a:extLst>
              <a:ext uri="{FF2B5EF4-FFF2-40B4-BE49-F238E27FC236}">
                <a16:creationId xmlns:a16="http://schemas.microsoft.com/office/drawing/2014/main" id="{D6D55DE4-105E-685F-AD65-892278A8BF8F}"/>
              </a:ext>
            </a:extLst>
          </p:cNvPr>
          <p:cNvPicPr>
            <a:picLocks noChangeAspect="1"/>
          </p:cNvPicPr>
          <p:nvPr/>
        </p:nvPicPr>
        <p:blipFill>
          <a:blip r:embed="rId5"/>
          <a:stretch>
            <a:fillRect/>
          </a:stretch>
        </p:blipFill>
        <p:spPr>
          <a:xfrm rot="370660">
            <a:off x="5541032" y="3999206"/>
            <a:ext cx="1633668" cy="2156442"/>
          </a:xfrm>
          <a:prstGeom prst="rect">
            <a:avLst/>
          </a:prstGeom>
        </p:spPr>
      </p:pic>
      <p:pic>
        <p:nvPicPr>
          <p:cNvPr id="6" name="Picture 5" descr="Table&#10;&#10;Description automatically generated">
            <a:extLst>
              <a:ext uri="{FF2B5EF4-FFF2-40B4-BE49-F238E27FC236}">
                <a16:creationId xmlns:a16="http://schemas.microsoft.com/office/drawing/2014/main" id="{ED1E678E-254B-73DB-00FE-0910A0631C57}"/>
              </a:ext>
            </a:extLst>
          </p:cNvPr>
          <p:cNvPicPr/>
          <p:nvPr/>
        </p:nvPicPr>
        <p:blipFill>
          <a:blip r:embed="rId6"/>
          <a:stretch>
            <a:fillRect/>
          </a:stretch>
        </p:blipFill>
        <p:spPr>
          <a:xfrm>
            <a:off x="8507159" y="933001"/>
            <a:ext cx="2734221" cy="2876677"/>
          </a:xfrm>
          <a:prstGeom prst="rect">
            <a:avLst/>
          </a:prstGeom>
          <a:noFill/>
          <a:ln>
            <a:noFill/>
            <a:prstDash/>
          </a:ln>
        </p:spPr>
      </p:pic>
    </p:spTree>
    <p:extLst>
      <p:ext uri="{BB962C8B-B14F-4D97-AF65-F5344CB8AC3E}">
        <p14:creationId xmlns:p14="http://schemas.microsoft.com/office/powerpoint/2010/main" val="3998839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DC51B4-2F66-48C8-AFF5-151BBF947234}"/>
              </a:ext>
            </a:extLst>
          </p:cNvPr>
          <p:cNvSpPr txBox="1"/>
          <p:nvPr/>
        </p:nvSpPr>
        <p:spPr>
          <a:xfrm>
            <a:off x="432707" y="359227"/>
            <a:ext cx="11348357" cy="6139543"/>
          </a:xfrm>
          <a:prstGeom prst="rect">
            <a:avLst/>
          </a:prstGeom>
          <a:solidFill>
            <a:schemeClr val="tx1"/>
          </a:solidFill>
          <a:ln w="47625">
            <a:solidFill>
              <a:schemeClr val="accent2">
                <a:lumMod val="50000"/>
              </a:schemeClr>
            </a:solidFill>
          </a:ln>
        </p:spPr>
        <p:txBody>
          <a:bodyPr wrap="square" rtlCol="0">
            <a:spAutoFit/>
          </a:bodyPr>
          <a:lstStyle/>
          <a:p>
            <a:endParaRPr lang="en-GB"/>
          </a:p>
        </p:txBody>
      </p:sp>
      <p:sp>
        <p:nvSpPr>
          <p:cNvPr id="3" name="TextBox 2">
            <a:extLst>
              <a:ext uri="{FF2B5EF4-FFF2-40B4-BE49-F238E27FC236}">
                <a16:creationId xmlns:a16="http://schemas.microsoft.com/office/drawing/2014/main" id="{39B9318E-9C1B-4EEB-8356-8E174116AF24}"/>
              </a:ext>
            </a:extLst>
          </p:cNvPr>
          <p:cNvSpPr txBox="1"/>
          <p:nvPr/>
        </p:nvSpPr>
        <p:spPr>
          <a:xfrm>
            <a:off x="976365" y="387770"/>
            <a:ext cx="10031895" cy="1077218"/>
          </a:xfrm>
          <a:prstGeom prst="rect">
            <a:avLst/>
          </a:prstGeom>
          <a:noFill/>
        </p:spPr>
        <p:txBody>
          <a:bodyPr wrap="square" rtlCol="0">
            <a:spAutoFit/>
          </a:bodyPr>
          <a:lstStyle/>
          <a:p>
            <a:pPr algn="ctr"/>
            <a:r>
              <a:rPr lang="en-GB" sz="3200" b="1">
                <a:solidFill>
                  <a:schemeClr val="bg1"/>
                </a:solidFill>
                <a:latin typeface="Century Gothic" panose="020B0502020202020204" pitchFamily="34" charset="0"/>
              </a:rPr>
              <a:t>  Please remember to bring book bags into school every day with these key items in</a:t>
            </a:r>
          </a:p>
        </p:txBody>
      </p:sp>
      <p:sp>
        <p:nvSpPr>
          <p:cNvPr id="11" name="TextBox 10">
            <a:extLst>
              <a:ext uri="{FF2B5EF4-FFF2-40B4-BE49-F238E27FC236}">
                <a16:creationId xmlns:a16="http://schemas.microsoft.com/office/drawing/2014/main" id="{0251D606-1DCD-4150-8321-44AE37B6D3DD}"/>
              </a:ext>
            </a:extLst>
          </p:cNvPr>
          <p:cNvSpPr txBox="1"/>
          <p:nvPr/>
        </p:nvSpPr>
        <p:spPr>
          <a:xfrm>
            <a:off x="4899379" y="1919168"/>
            <a:ext cx="3286454" cy="369332"/>
          </a:xfrm>
          <a:prstGeom prst="rect">
            <a:avLst/>
          </a:prstGeom>
          <a:noFill/>
        </p:spPr>
        <p:txBody>
          <a:bodyPr wrap="square" rtlCol="0">
            <a:spAutoFit/>
          </a:bodyPr>
          <a:lstStyle/>
          <a:p>
            <a:endParaRPr lang="en-GB">
              <a:solidFill>
                <a:schemeClr val="bg1"/>
              </a:solidFill>
              <a:latin typeface="Century Gothic" panose="020B0502020202020204" pitchFamily="34" charset="0"/>
            </a:endParaRPr>
          </a:p>
        </p:txBody>
      </p:sp>
      <p:sp>
        <p:nvSpPr>
          <p:cNvPr id="7" name="TextBox 6">
            <a:extLst>
              <a:ext uri="{FF2B5EF4-FFF2-40B4-BE49-F238E27FC236}">
                <a16:creationId xmlns:a16="http://schemas.microsoft.com/office/drawing/2014/main" id="{920271FD-AC4F-91DE-E58B-395589AD8048}"/>
              </a:ext>
            </a:extLst>
          </p:cNvPr>
          <p:cNvSpPr txBox="1"/>
          <p:nvPr/>
        </p:nvSpPr>
        <p:spPr>
          <a:xfrm>
            <a:off x="7637365" y="2246076"/>
            <a:ext cx="3776870" cy="2862322"/>
          </a:xfrm>
          <a:prstGeom prst="rect">
            <a:avLst/>
          </a:prstGeom>
          <a:noFill/>
        </p:spPr>
        <p:txBody>
          <a:bodyPr wrap="square" rtlCol="0">
            <a:spAutoFit/>
          </a:bodyPr>
          <a:lstStyle/>
          <a:p>
            <a:r>
              <a:rPr lang="en-GB">
                <a:solidFill>
                  <a:schemeClr val="bg1"/>
                </a:solidFill>
                <a:latin typeface="Century Gothic" panose="020B0502020202020204" pitchFamily="34" charset="0"/>
              </a:rPr>
              <a:t>There are routines and systems in place that ensures your child will receive all of the books they need as well as new spelling slips for the week. </a:t>
            </a:r>
          </a:p>
          <a:p>
            <a:endParaRPr lang="en-GB">
              <a:solidFill>
                <a:schemeClr val="bg1"/>
              </a:solidFill>
              <a:latin typeface="Century Gothic" panose="020B0502020202020204" pitchFamily="34" charset="0"/>
            </a:endParaRPr>
          </a:p>
          <a:p>
            <a:r>
              <a:rPr lang="en-GB">
                <a:solidFill>
                  <a:schemeClr val="bg1"/>
                </a:solidFill>
                <a:latin typeface="Century Gothic" panose="020B0502020202020204" pitchFamily="34" charset="0"/>
              </a:rPr>
              <a:t>It is difficult for us to manage this if book bags are not in school every day with all of these items.</a:t>
            </a:r>
          </a:p>
        </p:txBody>
      </p:sp>
      <p:pic>
        <p:nvPicPr>
          <p:cNvPr id="13" name="Picture 12">
            <a:extLst>
              <a:ext uri="{FF2B5EF4-FFF2-40B4-BE49-F238E27FC236}">
                <a16:creationId xmlns:a16="http://schemas.microsoft.com/office/drawing/2014/main" id="{A1F587FE-F278-04FB-5F25-65952D8A1399}"/>
              </a:ext>
            </a:extLst>
          </p:cNvPr>
          <p:cNvPicPr>
            <a:picLocks noChangeAspect="1"/>
          </p:cNvPicPr>
          <p:nvPr/>
        </p:nvPicPr>
        <p:blipFill>
          <a:blip r:embed="rId2"/>
          <a:stretch>
            <a:fillRect/>
          </a:stretch>
        </p:blipFill>
        <p:spPr>
          <a:xfrm>
            <a:off x="2909569" y="1753694"/>
            <a:ext cx="3758899" cy="2372420"/>
          </a:xfrm>
          <a:prstGeom prst="rect">
            <a:avLst/>
          </a:prstGeom>
        </p:spPr>
      </p:pic>
      <p:pic>
        <p:nvPicPr>
          <p:cNvPr id="2" name="Picture 1">
            <a:extLst>
              <a:ext uri="{FF2B5EF4-FFF2-40B4-BE49-F238E27FC236}">
                <a16:creationId xmlns:a16="http://schemas.microsoft.com/office/drawing/2014/main" id="{DDE9A65A-48EF-D60A-30AD-6BAB0F1779E2}"/>
              </a:ext>
            </a:extLst>
          </p:cNvPr>
          <p:cNvPicPr>
            <a:picLocks noChangeAspect="1"/>
          </p:cNvPicPr>
          <p:nvPr/>
        </p:nvPicPr>
        <p:blipFill>
          <a:blip r:embed="rId3"/>
          <a:stretch>
            <a:fillRect/>
          </a:stretch>
        </p:blipFill>
        <p:spPr>
          <a:xfrm>
            <a:off x="2187807" y="3777244"/>
            <a:ext cx="1741378" cy="2571571"/>
          </a:xfrm>
          <a:prstGeom prst="rect">
            <a:avLst/>
          </a:prstGeom>
        </p:spPr>
      </p:pic>
      <p:pic>
        <p:nvPicPr>
          <p:cNvPr id="5" name="Picture 4">
            <a:extLst>
              <a:ext uri="{FF2B5EF4-FFF2-40B4-BE49-F238E27FC236}">
                <a16:creationId xmlns:a16="http://schemas.microsoft.com/office/drawing/2014/main" id="{674D49BA-52E8-71D7-F181-7FA8C9B6F181}"/>
              </a:ext>
            </a:extLst>
          </p:cNvPr>
          <p:cNvPicPr>
            <a:picLocks noChangeAspect="1"/>
          </p:cNvPicPr>
          <p:nvPr/>
        </p:nvPicPr>
        <p:blipFill>
          <a:blip r:embed="rId4"/>
          <a:stretch>
            <a:fillRect/>
          </a:stretch>
        </p:blipFill>
        <p:spPr>
          <a:xfrm rot="21297592">
            <a:off x="821507" y="1256412"/>
            <a:ext cx="1699265" cy="2410253"/>
          </a:xfrm>
          <a:prstGeom prst="rect">
            <a:avLst/>
          </a:prstGeom>
        </p:spPr>
      </p:pic>
      <p:pic>
        <p:nvPicPr>
          <p:cNvPr id="6" name="Picture 5">
            <a:extLst>
              <a:ext uri="{FF2B5EF4-FFF2-40B4-BE49-F238E27FC236}">
                <a16:creationId xmlns:a16="http://schemas.microsoft.com/office/drawing/2014/main" id="{0A6C00F5-7832-112B-E99F-415624278428}"/>
              </a:ext>
            </a:extLst>
          </p:cNvPr>
          <p:cNvPicPr>
            <a:picLocks noChangeAspect="1"/>
          </p:cNvPicPr>
          <p:nvPr/>
        </p:nvPicPr>
        <p:blipFill>
          <a:blip r:embed="rId5"/>
          <a:stretch>
            <a:fillRect/>
          </a:stretch>
        </p:blipFill>
        <p:spPr>
          <a:xfrm rot="370660">
            <a:off x="4255334" y="4117072"/>
            <a:ext cx="1672395" cy="2207561"/>
          </a:xfrm>
          <a:prstGeom prst="rect">
            <a:avLst/>
          </a:prstGeom>
        </p:spPr>
      </p:pic>
    </p:spTree>
    <p:extLst>
      <p:ext uri="{BB962C8B-B14F-4D97-AF65-F5344CB8AC3E}">
        <p14:creationId xmlns:p14="http://schemas.microsoft.com/office/powerpoint/2010/main" val="1453921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09534" y="166320"/>
            <a:ext cx="3987338" cy="1371600"/>
          </a:xfrm>
        </p:spPr>
        <p:txBody>
          <a:bodyPr/>
          <a:lstStyle/>
          <a:p>
            <a:r>
              <a:rPr lang="en-US"/>
              <a:t>English- Reading</a:t>
            </a:r>
          </a:p>
        </p:txBody>
      </p:sp>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473736" y="1155700"/>
            <a:ext cx="10122546" cy="713441"/>
          </a:xfrm>
        </p:spPr>
        <p:txBody>
          <a:bodyPr>
            <a:normAutofit/>
          </a:bodyPr>
          <a:lstStyle/>
          <a:p>
            <a:pPr marL="0" indent="0">
              <a:buNone/>
            </a:pPr>
            <a:r>
              <a:rPr lang="en-US"/>
              <a:t>The children will read as a class every day. As the children’s word reading becomes more fluent, the focus becomes more on their understanding of what they have read. </a:t>
            </a:r>
          </a:p>
        </p:txBody>
      </p:sp>
      <p:grpSp>
        <p:nvGrpSpPr>
          <p:cNvPr id="10" name="Group 9">
            <a:extLst>
              <a:ext uri="{FF2B5EF4-FFF2-40B4-BE49-F238E27FC236}">
                <a16:creationId xmlns:a16="http://schemas.microsoft.com/office/drawing/2014/main" id="{27925A55-213A-E14A-8CEA-796B21673C24}"/>
              </a:ext>
            </a:extLst>
          </p:cNvPr>
          <p:cNvGrpSpPr/>
          <p:nvPr/>
        </p:nvGrpSpPr>
        <p:grpSpPr>
          <a:xfrm>
            <a:off x="10411946" y="1465791"/>
            <a:ext cx="1003983" cy="4540089"/>
            <a:chOff x="4979717" y="1595094"/>
            <a:chExt cx="1003983" cy="4540089"/>
          </a:xfrm>
        </p:grpSpPr>
        <p:pic>
          <p:nvPicPr>
            <p:cNvPr id="4" name="Picture 3" descr="A close up of a sign&#10;&#10;Description automatically generated">
              <a:extLst>
                <a:ext uri="{FF2B5EF4-FFF2-40B4-BE49-F238E27FC236}">
                  <a16:creationId xmlns:a16="http://schemas.microsoft.com/office/drawing/2014/main" id="{D45694CF-11CB-A545-8951-CF3FAC9D1125}"/>
                </a:ext>
              </a:extLst>
            </p:cNvPr>
            <p:cNvPicPr>
              <a:picLocks noChangeAspect="1"/>
            </p:cNvPicPr>
            <p:nvPr/>
          </p:nvPicPr>
          <p:blipFill>
            <a:blip r:embed="rId2"/>
            <a:stretch>
              <a:fillRect/>
            </a:stretch>
          </p:blipFill>
          <p:spPr>
            <a:xfrm>
              <a:off x="4979717" y="3990278"/>
              <a:ext cx="1001986" cy="990600"/>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0B3F828C-240E-CE48-8541-2F79C48670E7}"/>
                </a:ext>
              </a:extLst>
            </p:cNvPr>
            <p:cNvPicPr>
              <a:picLocks noChangeAspect="1"/>
            </p:cNvPicPr>
            <p:nvPr/>
          </p:nvPicPr>
          <p:blipFill>
            <a:blip r:embed="rId3"/>
            <a:stretch>
              <a:fillRect/>
            </a:stretch>
          </p:blipFill>
          <p:spPr>
            <a:xfrm>
              <a:off x="4983527" y="2798172"/>
              <a:ext cx="994367" cy="994367"/>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067A5CE3-4FB5-214C-A1B2-99DBFA59DAE8}"/>
                </a:ext>
              </a:extLst>
            </p:cNvPr>
            <p:cNvPicPr>
              <a:picLocks noChangeAspect="1"/>
            </p:cNvPicPr>
            <p:nvPr/>
          </p:nvPicPr>
          <p:blipFill>
            <a:blip r:embed="rId4"/>
            <a:stretch>
              <a:fillRect/>
            </a:stretch>
          </p:blipFill>
          <p:spPr>
            <a:xfrm>
              <a:off x="4989333" y="1595094"/>
              <a:ext cx="990600" cy="990600"/>
            </a:xfrm>
            <a:prstGeom prst="rect">
              <a:avLst/>
            </a:prstGeom>
          </p:spPr>
        </p:pic>
        <p:pic>
          <p:nvPicPr>
            <p:cNvPr id="7" name="Picture 6" descr="A picture containing drawing, device&#10;&#10;Description automatically generated">
              <a:extLst>
                <a:ext uri="{FF2B5EF4-FFF2-40B4-BE49-F238E27FC236}">
                  <a16:creationId xmlns:a16="http://schemas.microsoft.com/office/drawing/2014/main" id="{D91E7F7B-03D6-AB4E-803C-AE30017763E5}"/>
                </a:ext>
              </a:extLst>
            </p:cNvPr>
            <p:cNvPicPr>
              <a:picLocks noChangeAspect="1"/>
            </p:cNvPicPr>
            <p:nvPr/>
          </p:nvPicPr>
          <p:blipFill>
            <a:blip r:embed="rId5"/>
            <a:stretch>
              <a:fillRect/>
            </a:stretch>
          </p:blipFill>
          <p:spPr>
            <a:xfrm>
              <a:off x="4989333" y="5144583"/>
              <a:ext cx="994367" cy="990600"/>
            </a:xfrm>
            <a:prstGeom prst="rect">
              <a:avLst/>
            </a:prstGeom>
          </p:spPr>
        </p:pic>
      </p:grpSp>
      <p:pic>
        <p:nvPicPr>
          <p:cNvPr id="11" name="Picture 10">
            <a:extLst>
              <a:ext uri="{FF2B5EF4-FFF2-40B4-BE49-F238E27FC236}">
                <a16:creationId xmlns:a16="http://schemas.microsoft.com/office/drawing/2014/main" id="{2A1FF937-4ECC-89B0-37FC-BE3E0D26C906}"/>
              </a:ext>
            </a:extLst>
          </p:cNvPr>
          <p:cNvPicPr>
            <a:picLocks noChangeAspect="1"/>
          </p:cNvPicPr>
          <p:nvPr/>
        </p:nvPicPr>
        <p:blipFill rotWithShape="1">
          <a:blip r:embed="rId6"/>
          <a:srcRect t="-1" b="270"/>
          <a:stretch/>
        </p:blipFill>
        <p:spPr>
          <a:xfrm>
            <a:off x="1363302" y="1835151"/>
            <a:ext cx="8205284" cy="4507828"/>
          </a:xfrm>
          <a:prstGeom prst="rect">
            <a:avLst/>
          </a:prstGeom>
        </p:spPr>
      </p:pic>
    </p:spTree>
    <p:extLst>
      <p:ext uri="{BB962C8B-B14F-4D97-AF65-F5344CB8AC3E}">
        <p14:creationId xmlns:p14="http://schemas.microsoft.com/office/powerpoint/2010/main" val="3551981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634539" y="292969"/>
            <a:ext cx="10058400" cy="1371600"/>
          </a:xfrm>
        </p:spPr>
        <p:txBody>
          <a:bodyPr/>
          <a:lstStyle/>
          <a:p>
            <a:r>
              <a:rPr lang="en-US"/>
              <a:t>English- Writing</a:t>
            </a:r>
          </a:p>
        </p:txBody>
      </p:sp>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634539" y="1358901"/>
            <a:ext cx="10922922" cy="2743200"/>
          </a:xfrm>
        </p:spPr>
        <p:txBody>
          <a:bodyPr>
            <a:normAutofit lnSpcReduction="10000"/>
          </a:bodyPr>
          <a:lstStyle/>
          <a:p>
            <a:pPr marL="0" indent="0">
              <a:buNone/>
            </a:pPr>
            <a:r>
              <a:rPr lang="en-GB"/>
              <a:t>Over the year, we will ensure that the children can experience and write both fiction and non-fiction, and different writing styles within these (e.g. letter writing, instructions, recounts, etc.). Our work during our reading sessions will support the writing, both through looking at structure and vocabulary. The children will have a clear purpose and audience for each piece of writing. </a:t>
            </a:r>
          </a:p>
          <a:p>
            <a:pPr marL="0" indent="0">
              <a:buNone/>
            </a:pPr>
            <a:r>
              <a:rPr lang="en-GB"/>
              <a:t>For writing, we follow the Reading into Writing process. This ensures that children are fully immersed in the genre and have the opportunity to pick apart excellent examples of the genre before writing their own pieces. The children create a toolkit if the skills they need which acts as a success criteria for their own writing.</a:t>
            </a:r>
          </a:p>
          <a:p>
            <a:pPr marL="0" indent="0">
              <a:buNone/>
            </a:pPr>
            <a:r>
              <a:rPr lang="en-GB"/>
              <a:t>Punctuation and grammar skills will continue to be taught throughout the year. We will start by revisiting and securing the independent application of the skills from Year 2 before moving on the Year 3 curriculum. Here are the Year 3 punctuation and grammar objectives that we will focus on this year:</a:t>
            </a:r>
          </a:p>
          <a:p>
            <a:pPr marL="0" indent="0">
              <a:buNone/>
            </a:pPr>
            <a:endParaRPr lang="en-GB"/>
          </a:p>
          <a:p>
            <a:pPr marL="0" indent="0">
              <a:buNone/>
            </a:pPr>
            <a:endParaRPr lang="en-GB"/>
          </a:p>
          <a:p>
            <a:pPr marL="0" indent="0">
              <a:buNone/>
            </a:pPr>
            <a:endParaRPr lang="en-GB"/>
          </a:p>
          <a:p>
            <a:pPr marL="0" indent="0">
              <a:buNone/>
            </a:pPr>
            <a:endParaRPr lang="en-GB"/>
          </a:p>
          <a:p>
            <a:pPr marL="0" indent="0">
              <a:buNone/>
            </a:pPr>
            <a:endParaRPr lang="en-GB"/>
          </a:p>
          <a:p>
            <a:pPr marL="0" indent="0">
              <a:buNone/>
            </a:pPr>
            <a:endParaRPr lang="en-GB"/>
          </a:p>
          <a:p>
            <a:pPr marL="0" indent="0">
              <a:buNone/>
            </a:pPr>
            <a:endParaRPr lang="en-GB"/>
          </a:p>
          <a:p>
            <a:pPr marL="0" indent="0">
              <a:buNone/>
            </a:pPr>
            <a:endParaRPr lang="en-GB"/>
          </a:p>
          <a:p>
            <a:pPr marL="0" indent="0">
              <a:buNone/>
            </a:pPr>
            <a:endParaRPr lang="en-GB"/>
          </a:p>
          <a:p>
            <a:pPr marL="0" indent="0">
              <a:buNone/>
            </a:pPr>
            <a:endParaRPr lang="en-GB"/>
          </a:p>
          <a:p>
            <a:pPr marL="0" indent="0">
              <a:buNone/>
            </a:pPr>
            <a:endParaRPr lang="en-GB"/>
          </a:p>
          <a:p>
            <a:pPr marL="0" indent="0">
              <a:buNone/>
            </a:pPr>
            <a:endParaRPr lang="en-GB"/>
          </a:p>
          <a:p>
            <a:pPr marL="0" indent="0">
              <a:buNone/>
            </a:pPr>
            <a:endParaRPr lang="en-GB"/>
          </a:p>
          <a:p>
            <a:endParaRPr lang="en-US"/>
          </a:p>
        </p:txBody>
      </p:sp>
      <p:pic>
        <p:nvPicPr>
          <p:cNvPr id="5" name="Picture 4" descr="A screenshot of a cell phone&#10;&#10;Description automatically generated">
            <a:extLst>
              <a:ext uri="{FF2B5EF4-FFF2-40B4-BE49-F238E27FC236}">
                <a16:creationId xmlns:a16="http://schemas.microsoft.com/office/drawing/2014/main" id="{143AED2A-EB58-1047-B0BB-2BA952336E02}"/>
              </a:ext>
            </a:extLst>
          </p:cNvPr>
          <p:cNvPicPr>
            <a:picLocks noChangeAspect="1"/>
          </p:cNvPicPr>
          <p:nvPr/>
        </p:nvPicPr>
        <p:blipFill>
          <a:blip r:embed="rId2"/>
          <a:stretch>
            <a:fillRect/>
          </a:stretch>
        </p:blipFill>
        <p:spPr>
          <a:xfrm>
            <a:off x="736600" y="4114801"/>
            <a:ext cx="7442200" cy="2146300"/>
          </a:xfrm>
          <a:prstGeom prst="rect">
            <a:avLst/>
          </a:prstGeom>
        </p:spPr>
      </p:pic>
      <p:sp>
        <p:nvSpPr>
          <p:cNvPr id="6" name="TextBox 5">
            <a:extLst>
              <a:ext uri="{FF2B5EF4-FFF2-40B4-BE49-F238E27FC236}">
                <a16:creationId xmlns:a16="http://schemas.microsoft.com/office/drawing/2014/main" id="{382AB06D-EBF2-0747-A771-003934FF10C1}"/>
              </a:ext>
            </a:extLst>
          </p:cNvPr>
          <p:cNvSpPr txBox="1"/>
          <p:nvPr/>
        </p:nvSpPr>
        <p:spPr>
          <a:xfrm>
            <a:off x="8547100" y="4310788"/>
            <a:ext cx="2946400" cy="1754326"/>
          </a:xfrm>
          <a:prstGeom prst="rect">
            <a:avLst/>
          </a:prstGeom>
          <a:noFill/>
        </p:spPr>
        <p:txBody>
          <a:bodyPr wrap="square" rtlCol="0">
            <a:spAutoFit/>
          </a:bodyPr>
          <a:lstStyle/>
          <a:p>
            <a:r>
              <a:rPr lang="en-GB"/>
              <a:t>When reading at home, please pick out these skills and if the children choose to write, please edit with the children to include these accurately.</a:t>
            </a:r>
          </a:p>
        </p:txBody>
      </p:sp>
    </p:spTree>
    <p:extLst>
      <p:ext uri="{BB962C8B-B14F-4D97-AF65-F5344CB8AC3E}">
        <p14:creationId xmlns:p14="http://schemas.microsoft.com/office/powerpoint/2010/main" val="3169983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634539" y="478706"/>
            <a:ext cx="2165811" cy="1721569"/>
          </a:xfrm>
        </p:spPr>
        <p:txBody>
          <a:bodyPr/>
          <a:lstStyle/>
          <a:p>
            <a:r>
              <a:rPr lang="en-US"/>
              <a:t>English- Writing LTP</a:t>
            </a:r>
          </a:p>
        </p:txBody>
      </p:sp>
      <p:pic>
        <p:nvPicPr>
          <p:cNvPr id="4" name="Picture 3" descr="A screenshot of a book&#10;&#10;Description automatically generated">
            <a:extLst>
              <a:ext uri="{FF2B5EF4-FFF2-40B4-BE49-F238E27FC236}">
                <a16:creationId xmlns:a16="http://schemas.microsoft.com/office/drawing/2014/main" id="{D2F78F60-586D-75B8-C8BD-8D7473622A2F}"/>
              </a:ext>
            </a:extLst>
          </p:cNvPr>
          <p:cNvPicPr>
            <a:picLocks noChangeAspect="1"/>
          </p:cNvPicPr>
          <p:nvPr/>
        </p:nvPicPr>
        <p:blipFill>
          <a:blip r:embed="rId2"/>
          <a:stretch>
            <a:fillRect/>
          </a:stretch>
        </p:blipFill>
        <p:spPr>
          <a:xfrm>
            <a:off x="2800350" y="458391"/>
            <a:ext cx="8757111" cy="5920903"/>
          </a:xfrm>
          <a:prstGeom prst="rect">
            <a:avLst/>
          </a:prstGeom>
        </p:spPr>
      </p:pic>
    </p:spTree>
    <p:extLst>
      <p:ext uri="{BB962C8B-B14F-4D97-AF65-F5344CB8AC3E}">
        <p14:creationId xmlns:p14="http://schemas.microsoft.com/office/powerpoint/2010/main" val="2769074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6622257" y="1308717"/>
            <a:ext cx="4968239" cy="4623046"/>
          </a:xfrm>
        </p:spPr>
        <p:txBody>
          <a:bodyPr>
            <a:normAutofit/>
          </a:bodyPr>
          <a:lstStyle/>
          <a:p>
            <a:pPr marL="0" indent="0">
              <a:buNone/>
            </a:pPr>
            <a:r>
              <a:rPr lang="en-US" sz="2000" dirty="0"/>
              <a:t>We use a scheme that follows on from Read Write Inc handwriting that the children will be used to from KS1.</a:t>
            </a:r>
          </a:p>
          <a:p>
            <a:pPr marL="0" indent="0">
              <a:buNone/>
            </a:pPr>
            <a:endParaRPr lang="en-US" sz="2000" dirty="0"/>
          </a:p>
        </p:txBody>
      </p:sp>
      <p:pic>
        <p:nvPicPr>
          <p:cNvPr id="5" name="Picture 4">
            <a:extLst>
              <a:ext uri="{FF2B5EF4-FFF2-40B4-BE49-F238E27FC236}">
                <a16:creationId xmlns:a16="http://schemas.microsoft.com/office/drawing/2014/main" id="{B535450D-B9DD-ED06-87EE-7C1E44583147}"/>
              </a:ext>
            </a:extLst>
          </p:cNvPr>
          <p:cNvPicPr>
            <a:picLocks noChangeAspect="1"/>
          </p:cNvPicPr>
          <p:nvPr/>
        </p:nvPicPr>
        <p:blipFill>
          <a:blip r:embed="rId2"/>
          <a:stretch>
            <a:fillRect/>
          </a:stretch>
        </p:blipFill>
        <p:spPr>
          <a:xfrm>
            <a:off x="861816" y="3429000"/>
            <a:ext cx="4992753" cy="2542833"/>
          </a:xfrm>
          <a:prstGeom prst="rect">
            <a:avLst/>
          </a:prstGeom>
        </p:spPr>
      </p:pic>
      <p:pic>
        <p:nvPicPr>
          <p:cNvPr id="7" name="Picture 6">
            <a:extLst>
              <a:ext uri="{FF2B5EF4-FFF2-40B4-BE49-F238E27FC236}">
                <a16:creationId xmlns:a16="http://schemas.microsoft.com/office/drawing/2014/main" id="{AD5E2A56-04EA-FBE4-3FAA-59C96D7D114A}"/>
              </a:ext>
            </a:extLst>
          </p:cNvPr>
          <p:cNvPicPr>
            <a:picLocks noChangeAspect="1"/>
          </p:cNvPicPr>
          <p:nvPr/>
        </p:nvPicPr>
        <p:blipFill>
          <a:blip r:embed="rId3"/>
          <a:stretch>
            <a:fillRect/>
          </a:stretch>
        </p:blipFill>
        <p:spPr>
          <a:xfrm>
            <a:off x="6518756" y="3429000"/>
            <a:ext cx="5056917" cy="2502763"/>
          </a:xfrm>
          <a:prstGeom prst="rect">
            <a:avLst/>
          </a:prstGeom>
        </p:spPr>
      </p:pic>
      <p:pic>
        <p:nvPicPr>
          <p:cNvPr id="11" name="Picture 10">
            <a:extLst>
              <a:ext uri="{FF2B5EF4-FFF2-40B4-BE49-F238E27FC236}">
                <a16:creationId xmlns:a16="http://schemas.microsoft.com/office/drawing/2014/main" id="{4D62C456-5D66-3BCA-89B3-A534A91D8542}"/>
              </a:ext>
            </a:extLst>
          </p:cNvPr>
          <p:cNvPicPr>
            <a:picLocks noChangeAspect="1"/>
          </p:cNvPicPr>
          <p:nvPr/>
        </p:nvPicPr>
        <p:blipFill>
          <a:blip r:embed="rId4"/>
          <a:stretch>
            <a:fillRect/>
          </a:stretch>
        </p:blipFill>
        <p:spPr>
          <a:xfrm>
            <a:off x="861817" y="531600"/>
            <a:ext cx="4992754" cy="2519233"/>
          </a:xfrm>
          <a:prstGeom prst="rect">
            <a:avLst/>
          </a:prstGeom>
        </p:spPr>
      </p:pic>
    </p:spTree>
    <p:extLst>
      <p:ext uri="{BB962C8B-B14F-4D97-AF65-F5344CB8AC3E}">
        <p14:creationId xmlns:p14="http://schemas.microsoft.com/office/powerpoint/2010/main" val="21977990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40325" y="320041"/>
            <a:ext cx="1726276" cy="1371600"/>
          </a:xfrm>
        </p:spPr>
        <p:txBody>
          <a:bodyPr/>
          <a:lstStyle/>
          <a:p>
            <a:r>
              <a:rPr lang="en-US">
                <a:solidFill>
                  <a:schemeClr val="tx1"/>
                </a:solidFill>
              </a:rPr>
              <a:t>Maths</a:t>
            </a:r>
          </a:p>
        </p:txBody>
      </p:sp>
      <p:sp>
        <p:nvSpPr>
          <p:cNvPr id="4" name="Content Placeholder 2">
            <a:extLst>
              <a:ext uri="{FF2B5EF4-FFF2-40B4-BE49-F238E27FC236}">
                <a16:creationId xmlns:a16="http://schemas.microsoft.com/office/drawing/2014/main" id="{830624F3-83F1-8C42-A905-0711BCD3E9CC}"/>
              </a:ext>
            </a:extLst>
          </p:cNvPr>
          <p:cNvSpPr>
            <a:spLocks noGrp="1"/>
          </p:cNvSpPr>
          <p:nvPr>
            <p:ph idx="1"/>
          </p:nvPr>
        </p:nvSpPr>
        <p:spPr>
          <a:xfrm>
            <a:off x="507075" y="1402970"/>
            <a:ext cx="11144600" cy="4831575"/>
          </a:xfrm>
        </p:spPr>
        <p:txBody>
          <a:bodyPr>
            <a:normAutofit fontScale="77500" lnSpcReduction="20000"/>
          </a:bodyPr>
          <a:lstStyle/>
          <a:p>
            <a:pPr marL="0" indent="0">
              <a:buNone/>
            </a:pPr>
            <a:r>
              <a:rPr lang="en-GB" sz="2300"/>
              <a:t>In Maths, we follow this daily lesson structure:</a:t>
            </a:r>
          </a:p>
          <a:p>
            <a:pPr marL="0" indent="0">
              <a:buNone/>
            </a:pPr>
            <a:endParaRPr lang="en-GB" sz="2300"/>
          </a:p>
          <a:p>
            <a:pPr marL="0" indent="0">
              <a:buNone/>
            </a:pPr>
            <a:endParaRPr lang="en-GB" sz="2300"/>
          </a:p>
          <a:p>
            <a:pPr marL="0" indent="0">
              <a:buNone/>
            </a:pPr>
            <a:endParaRPr lang="en-GB" sz="2300"/>
          </a:p>
          <a:p>
            <a:pPr marL="0" indent="0">
              <a:buNone/>
            </a:pPr>
            <a:endParaRPr lang="en-GB" sz="2300"/>
          </a:p>
          <a:p>
            <a:pPr marL="0" indent="0">
              <a:buNone/>
            </a:pPr>
            <a:endParaRPr lang="en-GB" sz="2300"/>
          </a:p>
          <a:p>
            <a:pPr marL="0" indent="0">
              <a:buNone/>
            </a:pPr>
            <a:r>
              <a:rPr lang="en-GB" sz="2300"/>
              <a:t>This allows children to constantly consolidate their number facts, which supports them when approaching new concepts and more complex problems.</a:t>
            </a:r>
          </a:p>
          <a:p>
            <a:pPr marL="0" indent="0">
              <a:buNone/>
            </a:pPr>
            <a:r>
              <a:rPr lang="en-GB" sz="2300"/>
              <a:t>We will primarily use NCETM as our guide for teaching the main activities. This also provides us with high-quality pictorial representations of the mathematical concepts we are teaching (for Place Value, Addition and Subtraction, Multiplication and Division and Fractions). For other areas of the curriculum and to supplement our learning, we will use White Rose resources (for measures, statistics, geometry).</a:t>
            </a:r>
          </a:p>
          <a:p>
            <a:pPr marL="0" indent="0">
              <a:buNone/>
            </a:pPr>
            <a:endParaRPr lang="en-GB" sz="2300"/>
          </a:p>
        </p:txBody>
      </p:sp>
      <p:pic>
        <p:nvPicPr>
          <p:cNvPr id="5" name="Picture 4">
            <a:extLst>
              <a:ext uri="{FF2B5EF4-FFF2-40B4-BE49-F238E27FC236}">
                <a16:creationId xmlns:a16="http://schemas.microsoft.com/office/drawing/2014/main" id="{CFF53345-33BC-08E3-1315-FAF71F00FD6D}"/>
              </a:ext>
            </a:extLst>
          </p:cNvPr>
          <p:cNvPicPr>
            <a:picLocks noChangeAspect="1"/>
          </p:cNvPicPr>
          <p:nvPr/>
        </p:nvPicPr>
        <p:blipFill>
          <a:blip r:embed="rId2"/>
          <a:stretch>
            <a:fillRect/>
          </a:stretch>
        </p:blipFill>
        <p:spPr>
          <a:xfrm>
            <a:off x="507075" y="2001399"/>
            <a:ext cx="10961113" cy="1307796"/>
          </a:xfrm>
          <a:prstGeom prst="rect">
            <a:avLst/>
          </a:prstGeom>
        </p:spPr>
      </p:pic>
      <p:pic>
        <p:nvPicPr>
          <p:cNvPr id="3" name="Picture 2">
            <a:extLst>
              <a:ext uri="{FF2B5EF4-FFF2-40B4-BE49-F238E27FC236}">
                <a16:creationId xmlns:a16="http://schemas.microsoft.com/office/drawing/2014/main" id="{5FC5921C-CDC5-31DD-D86C-C01A41016507}"/>
              </a:ext>
            </a:extLst>
          </p:cNvPr>
          <p:cNvPicPr>
            <a:picLocks noChangeAspect="1"/>
          </p:cNvPicPr>
          <p:nvPr/>
        </p:nvPicPr>
        <p:blipFill>
          <a:blip r:embed="rId3"/>
          <a:stretch>
            <a:fillRect/>
          </a:stretch>
        </p:blipFill>
        <p:spPr>
          <a:xfrm>
            <a:off x="5987631" y="5672429"/>
            <a:ext cx="2975572" cy="767140"/>
          </a:xfrm>
          <a:prstGeom prst="rect">
            <a:avLst/>
          </a:prstGeom>
        </p:spPr>
      </p:pic>
      <p:pic>
        <p:nvPicPr>
          <p:cNvPr id="6" name="Picture 5">
            <a:extLst>
              <a:ext uri="{FF2B5EF4-FFF2-40B4-BE49-F238E27FC236}">
                <a16:creationId xmlns:a16="http://schemas.microsoft.com/office/drawing/2014/main" id="{D4C6231A-3420-FC45-BAFD-799E32604E54}"/>
              </a:ext>
            </a:extLst>
          </p:cNvPr>
          <p:cNvPicPr>
            <a:picLocks noChangeAspect="1"/>
          </p:cNvPicPr>
          <p:nvPr/>
        </p:nvPicPr>
        <p:blipFill>
          <a:blip r:embed="rId4"/>
          <a:stretch>
            <a:fillRect/>
          </a:stretch>
        </p:blipFill>
        <p:spPr>
          <a:xfrm>
            <a:off x="9219723" y="5672429"/>
            <a:ext cx="2248465" cy="562116"/>
          </a:xfrm>
          <a:prstGeom prst="rect">
            <a:avLst/>
          </a:prstGeom>
        </p:spPr>
      </p:pic>
    </p:spTree>
    <p:extLst>
      <p:ext uri="{BB962C8B-B14F-4D97-AF65-F5344CB8AC3E}">
        <p14:creationId xmlns:p14="http://schemas.microsoft.com/office/powerpoint/2010/main" val="902305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C2F35-E41E-BE4F-8FD4-2DEFA671B483}"/>
              </a:ext>
            </a:extLst>
          </p:cNvPr>
          <p:cNvSpPr>
            <a:spLocks noGrp="1"/>
          </p:cNvSpPr>
          <p:nvPr>
            <p:ph type="title"/>
          </p:nvPr>
        </p:nvSpPr>
        <p:spPr>
          <a:xfrm>
            <a:off x="695396" y="77181"/>
            <a:ext cx="10058400" cy="1371600"/>
          </a:xfrm>
        </p:spPr>
        <p:txBody>
          <a:bodyPr/>
          <a:lstStyle/>
          <a:p>
            <a:r>
              <a:rPr lang="en-US"/>
              <a:t>Meet the Year 3 Team</a:t>
            </a:r>
          </a:p>
        </p:txBody>
      </p:sp>
      <p:pic>
        <p:nvPicPr>
          <p:cNvPr id="4" name="Picture 3" descr="A picture containing person, indoor, person, holding&#10;&#10;Description automatically generated">
            <a:extLst>
              <a:ext uri="{FF2B5EF4-FFF2-40B4-BE49-F238E27FC236}">
                <a16:creationId xmlns:a16="http://schemas.microsoft.com/office/drawing/2014/main" id="{FDFB80AB-0A7E-2042-ABF3-943C123998BD}"/>
              </a:ext>
            </a:extLst>
          </p:cNvPr>
          <p:cNvPicPr>
            <a:picLocks noChangeAspect="1"/>
          </p:cNvPicPr>
          <p:nvPr/>
        </p:nvPicPr>
        <p:blipFill rotWithShape="1">
          <a:blip r:embed="rId2"/>
          <a:srcRect l="27185" r="6429" b="17478"/>
          <a:stretch>
            <a:fillRect/>
          </a:stretch>
        </p:blipFill>
        <p:spPr>
          <a:xfrm rot="5400000">
            <a:off x="8633483" y="1578047"/>
            <a:ext cx="2657266" cy="2477359"/>
          </a:xfrm>
          <a:prstGeom prst="rect">
            <a:avLst/>
          </a:prstGeom>
        </p:spPr>
      </p:pic>
      <p:sp>
        <p:nvSpPr>
          <p:cNvPr id="5" name="TextBox 4">
            <a:extLst>
              <a:ext uri="{FF2B5EF4-FFF2-40B4-BE49-F238E27FC236}">
                <a16:creationId xmlns:a16="http://schemas.microsoft.com/office/drawing/2014/main" id="{947AFF44-2662-CD4E-9ACD-3BD118D1397D}"/>
              </a:ext>
            </a:extLst>
          </p:cNvPr>
          <p:cNvSpPr txBox="1"/>
          <p:nvPr/>
        </p:nvSpPr>
        <p:spPr>
          <a:xfrm>
            <a:off x="9453304" y="4252599"/>
            <a:ext cx="1397876" cy="646331"/>
          </a:xfrm>
          <a:prstGeom prst="rect">
            <a:avLst/>
          </a:prstGeom>
          <a:noFill/>
        </p:spPr>
        <p:txBody>
          <a:bodyPr wrap="square" rtlCol="0">
            <a:spAutoFit/>
          </a:bodyPr>
          <a:lstStyle/>
          <a:p>
            <a:pPr algn="ctr"/>
            <a:r>
              <a:rPr lang="en-US" b="1" dirty="0" err="1"/>
              <a:t>Mr</a:t>
            </a:r>
            <a:r>
              <a:rPr lang="en-US" b="1" dirty="0"/>
              <a:t> Guppy</a:t>
            </a:r>
          </a:p>
          <a:p>
            <a:pPr algn="ctr"/>
            <a:r>
              <a:rPr lang="en-US" dirty="0"/>
              <a:t>HLTA</a:t>
            </a:r>
          </a:p>
        </p:txBody>
      </p:sp>
      <p:sp>
        <p:nvSpPr>
          <p:cNvPr id="6" name="TextBox 5">
            <a:extLst>
              <a:ext uri="{FF2B5EF4-FFF2-40B4-BE49-F238E27FC236}">
                <a16:creationId xmlns:a16="http://schemas.microsoft.com/office/drawing/2014/main" id="{61DA3A03-F766-A84A-8B1D-FF8BE2D02ED8}"/>
              </a:ext>
            </a:extLst>
          </p:cNvPr>
          <p:cNvSpPr txBox="1"/>
          <p:nvPr/>
        </p:nvSpPr>
        <p:spPr>
          <a:xfrm>
            <a:off x="1006437" y="4252599"/>
            <a:ext cx="2559673" cy="861774"/>
          </a:xfrm>
          <a:prstGeom prst="rect">
            <a:avLst/>
          </a:prstGeom>
          <a:noFill/>
        </p:spPr>
        <p:txBody>
          <a:bodyPr wrap="square" rtlCol="0">
            <a:spAutoFit/>
          </a:bodyPr>
          <a:lstStyle/>
          <a:p>
            <a:pPr algn="ctr"/>
            <a:r>
              <a:rPr lang="en-US" b="1" dirty="0"/>
              <a:t>Miss Stainton</a:t>
            </a:r>
          </a:p>
          <a:p>
            <a:pPr algn="ctr"/>
            <a:r>
              <a:rPr lang="en-US" dirty="0"/>
              <a:t>Class Teacher</a:t>
            </a:r>
          </a:p>
          <a:p>
            <a:pPr algn="ctr"/>
            <a:r>
              <a:rPr lang="en-US" sz="1400" dirty="0"/>
              <a:t>Mon &amp; Tues</a:t>
            </a:r>
          </a:p>
        </p:txBody>
      </p:sp>
      <p:pic>
        <p:nvPicPr>
          <p:cNvPr id="11" name="Picture 10">
            <a:extLst>
              <a:ext uri="{FF2B5EF4-FFF2-40B4-BE49-F238E27FC236}">
                <a16:creationId xmlns:a16="http://schemas.microsoft.com/office/drawing/2014/main" id="{CEDB821A-337F-C0AB-6626-A2FF97BE5A5D}"/>
              </a:ext>
            </a:extLst>
          </p:cNvPr>
          <p:cNvPicPr>
            <a:picLocks noChangeAspect="1"/>
          </p:cNvPicPr>
          <p:nvPr/>
        </p:nvPicPr>
        <p:blipFill>
          <a:blip r:embed="rId3"/>
          <a:stretch>
            <a:fillRect/>
          </a:stretch>
        </p:blipFill>
        <p:spPr>
          <a:xfrm>
            <a:off x="1144207" y="1383799"/>
            <a:ext cx="2257423" cy="2712956"/>
          </a:xfrm>
          <a:prstGeom prst="rect">
            <a:avLst/>
          </a:prstGeom>
        </p:spPr>
      </p:pic>
      <p:pic>
        <p:nvPicPr>
          <p:cNvPr id="13" name="Picture 12">
            <a:extLst>
              <a:ext uri="{FF2B5EF4-FFF2-40B4-BE49-F238E27FC236}">
                <a16:creationId xmlns:a16="http://schemas.microsoft.com/office/drawing/2014/main" id="{02F2BD6E-FD69-6365-3D25-4D6916F46AF8}"/>
              </a:ext>
            </a:extLst>
          </p:cNvPr>
          <p:cNvPicPr>
            <a:picLocks noChangeAspect="1"/>
          </p:cNvPicPr>
          <p:nvPr/>
        </p:nvPicPr>
        <p:blipFill>
          <a:blip r:embed="rId4"/>
          <a:stretch>
            <a:fillRect/>
          </a:stretch>
        </p:blipFill>
        <p:spPr>
          <a:xfrm>
            <a:off x="5006564" y="1380853"/>
            <a:ext cx="2111939" cy="2871746"/>
          </a:xfrm>
          <a:prstGeom prst="rect">
            <a:avLst/>
          </a:prstGeom>
        </p:spPr>
      </p:pic>
      <p:sp>
        <p:nvSpPr>
          <p:cNvPr id="14" name="TextBox 13">
            <a:extLst>
              <a:ext uri="{FF2B5EF4-FFF2-40B4-BE49-F238E27FC236}">
                <a16:creationId xmlns:a16="http://schemas.microsoft.com/office/drawing/2014/main" id="{0C28A379-C666-CF1B-B6F8-641886852208}"/>
              </a:ext>
            </a:extLst>
          </p:cNvPr>
          <p:cNvSpPr txBox="1"/>
          <p:nvPr/>
        </p:nvSpPr>
        <p:spPr>
          <a:xfrm>
            <a:off x="4816163" y="4252599"/>
            <a:ext cx="2559673" cy="861774"/>
          </a:xfrm>
          <a:prstGeom prst="rect">
            <a:avLst/>
          </a:prstGeom>
          <a:noFill/>
        </p:spPr>
        <p:txBody>
          <a:bodyPr wrap="square" rtlCol="0">
            <a:spAutoFit/>
          </a:bodyPr>
          <a:lstStyle/>
          <a:p>
            <a:pPr algn="ctr"/>
            <a:r>
              <a:rPr lang="en-US" b="1" dirty="0"/>
              <a:t>Mrs Nicoll</a:t>
            </a:r>
          </a:p>
          <a:p>
            <a:pPr algn="ctr"/>
            <a:r>
              <a:rPr lang="en-US" dirty="0"/>
              <a:t>Class Teacher</a:t>
            </a:r>
          </a:p>
          <a:p>
            <a:pPr algn="ctr"/>
            <a:r>
              <a:rPr lang="en-US" sz="1400" dirty="0"/>
              <a:t>Weds, Thurs, Fri</a:t>
            </a:r>
          </a:p>
        </p:txBody>
      </p:sp>
    </p:spTree>
    <p:extLst>
      <p:ext uri="{BB962C8B-B14F-4D97-AF65-F5344CB8AC3E}">
        <p14:creationId xmlns:p14="http://schemas.microsoft.com/office/powerpoint/2010/main" val="169148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C2934C-3699-F9DE-5688-1D86FBB57E0B}"/>
              </a:ext>
            </a:extLst>
          </p:cNvPr>
          <p:cNvPicPr>
            <a:picLocks noChangeAspect="1"/>
          </p:cNvPicPr>
          <p:nvPr/>
        </p:nvPicPr>
        <p:blipFill>
          <a:blip r:embed="rId2"/>
          <a:stretch>
            <a:fillRect/>
          </a:stretch>
        </p:blipFill>
        <p:spPr>
          <a:xfrm>
            <a:off x="9843392" y="2689459"/>
            <a:ext cx="1841533" cy="1992478"/>
          </a:xfrm>
          <a:prstGeom prst="rect">
            <a:avLst/>
          </a:prstGeom>
        </p:spPr>
      </p:pic>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40325" y="320041"/>
            <a:ext cx="1726276" cy="1371600"/>
          </a:xfrm>
        </p:spPr>
        <p:txBody>
          <a:bodyPr/>
          <a:lstStyle/>
          <a:p>
            <a:r>
              <a:rPr lang="en-US">
                <a:solidFill>
                  <a:schemeClr val="tx1"/>
                </a:solidFill>
              </a:rPr>
              <a:t>Maths</a:t>
            </a:r>
          </a:p>
        </p:txBody>
      </p:sp>
      <p:sp>
        <p:nvSpPr>
          <p:cNvPr id="4" name="Content Placeholder 2">
            <a:extLst>
              <a:ext uri="{FF2B5EF4-FFF2-40B4-BE49-F238E27FC236}">
                <a16:creationId xmlns:a16="http://schemas.microsoft.com/office/drawing/2014/main" id="{830624F3-83F1-8C42-A905-0711BCD3E9CC}"/>
              </a:ext>
            </a:extLst>
          </p:cNvPr>
          <p:cNvSpPr>
            <a:spLocks noGrp="1"/>
          </p:cNvSpPr>
          <p:nvPr>
            <p:ph idx="1"/>
          </p:nvPr>
        </p:nvSpPr>
        <p:spPr>
          <a:xfrm>
            <a:off x="507075" y="1402970"/>
            <a:ext cx="7879452" cy="4831575"/>
          </a:xfrm>
        </p:spPr>
        <p:txBody>
          <a:bodyPr>
            <a:normAutofit lnSpcReduction="10000"/>
          </a:bodyPr>
          <a:lstStyle/>
          <a:p>
            <a:pPr marL="0" indent="0">
              <a:buNone/>
            </a:pPr>
            <a:r>
              <a:rPr lang="en-GB" sz="2300"/>
              <a:t>We will continue to use concrete resources and pictorial representations to help our learning journey, ensuring the children develop conceptual understanding of the concepts that we look at. The children will be given time to ‘experience’ the maths by using hands on thinking before moving through the learning journey. At all stages the children will be given opportunities to problem solve and make connections between different areas of maths. Maths can often be very abstract, so we aim to ensure that the children notice the real world applications of maths and see the worth in what they are learning about.</a:t>
            </a:r>
          </a:p>
          <a:p>
            <a:pPr marL="0" indent="0">
              <a:buNone/>
            </a:pPr>
            <a:endParaRPr lang="en-GB" sz="2300"/>
          </a:p>
        </p:txBody>
      </p:sp>
      <p:pic>
        <p:nvPicPr>
          <p:cNvPr id="7" name="Picture 6">
            <a:extLst>
              <a:ext uri="{FF2B5EF4-FFF2-40B4-BE49-F238E27FC236}">
                <a16:creationId xmlns:a16="http://schemas.microsoft.com/office/drawing/2014/main" id="{C9C418F4-51E3-2D0F-1AC5-5DBDD17E537D}"/>
              </a:ext>
            </a:extLst>
          </p:cNvPr>
          <p:cNvPicPr>
            <a:picLocks noChangeAspect="1"/>
          </p:cNvPicPr>
          <p:nvPr/>
        </p:nvPicPr>
        <p:blipFill>
          <a:blip r:embed="rId3"/>
          <a:stretch>
            <a:fillRect/>
          </a:stretch>
        </p:blipFill>
        <p:spPr>
          <a:xfrm>
            <a:off x="10402445" y="4835674"/>
            <a:ext cx="1187404" cy="1580732"/>
          </a:xfrm>
          <a:prstGeom prst="rect">
            <a:avLst/>
          </a:prstGeom>
        </p:spPr>
      </p:pic>
      <p:pic>
        <p:nvPicPr>
          <p:cNvPr id="8" name="Picture 7">
            <a:extLst>
              <a:ext uri="{FF2B5EF4-FFF2-40B4-BE49-F238E27FC236}">
                <a16:creationId xmlns:a16="http://schemas.microsoft.com/office/drawing/2014/main" id="{D09E2889-5C8B-3743-8305-C4E95C898E40}"/>
              </a:ext>
            </a:extLst>
          </p:cNvPr>
          <p:cNvPicPr>
            <a:picLocks noChangeAspect="1"/>
          </p:cNvPicPr>
          <p:nvPr/>
        </p:nvPicPr>
        <p:blipFill>
          <a:blip r:embed="rId4"/>
          <a:stretch>
            <a:fillRect/>
          </a:stretch>
        </p:blipFill>
        <p:spPr>
          <a:xfrm>
            <a:off x="8386527" y="3818757"/>
            <a:ext cx="1920843" cy="2033834"/>
          </a:xfrm>
          <a:prstGeom prst="rect">
            <a:avLst/>
          </a:prstGeom>
        </p:spPr>
      </p:pic>
      <p:pic>
        <p:nvPicPr>
          <p:cNvPr id="9" name="Picture 8">
            <a:extLst>
              <a:ext uri="{FF2B5EF4-FFF2-40B4-BE49-F238E27FC236}">
                <a16:creationId xmlns:a16="http://schemas.microsoft.com/office/drawing/2014/main" id="{441852D3-13A8-F7CC-331E-CD166A9F2540}"/>
              </a:ext>
            </a:extLst>
          </p:cNvPr>
          <p:cNvPicPr>
            <a:picLocks noChangeAspect="1"/>
          </p:cNvPicPr>
          <p:nvPr/>
        </p:nvPicPr>
        <p:blipFill>
          <a:blip r:embed="rId5"/>
          <a:stretch>
            <a:fillRect/>
          </a:stretch>
        </p:blipFill>
        <p:spPr>
          <a:xfrm>
            <a:off x="8755254" y="890955"/>
            <a:ext cx="2691235" cy="2033834"/>
          </a:xfrm>
          <a:prstGeom prst="rect">
            <a:avLst/>
          </a:prstGeom>
        </p:spPr>
      </p:pic>
    </p:spTree>
    <p:extLst>
      <p:ext uri="{BB962C8B-B14F-4D97-AF65-F5344CB8AC3E}">
        <p14:creationId xmlns:p14="http://schemas.microsoft.com/office/powerpoint/2010/main" val="3534979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40324" y="320041"/>
            <a:ext cx="6606433" cy="1371600"/>
          </a:xfrm>
        </p:spPr>
        <p:txBody>
          <a:bodyPr>
            <a:normAutofit/>
          </a:bodyPr>
          <a:lstStyle/>
          <a:p>
            <a:r>
              <a:rPr lang="en-US">
                <a:solidFill>
                  <a:schemeClr val="tx1"/>
                </a:solidFill>
              </a:rPr>
              <a:t>Maths- Problem Solving</a:t>
            </a:r>
          </a:p>
        </p:txBody>
      </p:sp>
      <p:sp>
        <p:nvSpPr>
          <p:cNvPr id="4" name="Content Placeholder 2">
            <a:extLst>
              <a:ext uri="{FF2B5EF4-FFF2-40B4-BE49-F238E27FC236}">
                <a16:creationId xmlns:a16="http://schemas.microsoft.com/office/drawing/2014/main" id="{830624F3-83F1-8C42-A905-0711BCD3E9CC}"/>
              </a:ext>
            </a:extLst>
          </p:cNvPr>
          <p:cNvSpPr>
            <a:spLocks noGrp="1"/>
          </p:cNvSpPr>
          <p:nvPr>
            <p:ph idx="1"/>
          </p:nvPr>
        </p:nvSpPr>
        <p:spPr>
          <a:xfrm>
            <a:off x="507075" y="1402970"/>
            <a:ext cx="7879452" cy="4831575"/>
          </a:xfrm>
        </p:spPr>
        <p:txBody>
          <a:bodyPr>
            <a:normAutofit fontScale="92500" lnSpcReduction="20000"/>
          </a:bodyPr>
          <a:lstStyle/>
          <a:p>
            <a:pPr marL="0" indent="0">
              <a:buNone/>
            </a:pPr>
            <a:r>
              <a:rPr lang="en-GB" sz="1800"/>
              <a:t>Every half term the children will take part in discrete problem solving lessons, which will give the children dedicated time to learn problem solving skills and strategies.</a:t>
            </a:r>
          </a:p>
          <a:p>
            <a:pPr marL="0" indent="0">
              <a:buNone/>
            </a:pPr>
            <a:endParaRPr lang="en-GB" sz="1800"/>
          </a:p>
          <a:p>
            <a:pPr marL="0" indent="0">
              <a:buNone/>
            </a:pPr>
            <a:r>
              <a:rPr lang="en-GB" sz="1800"/>
              <a:t>Problem solving and reasoning are not just tasks to complete, it’s a way of working and thinking mathematically:</a:t>
            </a:r>
          </a:p>
          <a:p>
            <a:r>
              <a:rPr lang="en-GB" sz="1800"/>
              <a:t>Being able to draw on a range of strategies</a:t>
            </a:r>
          </a:p>
          <a:p>
            <a:r>
              <a:rPr lang="en-GB" sz="1800"/>
              <a:t>Being systematic and methodical</a:t>
            </a:r>
          </a:p>
          <a:p>
            <a:r>
              <a:rPr lang="en-GB" sz="1800"/>
              <a:t>Knowing how to approach a problem and having the confidence to try</a:t>
            </a:r>
          </a:p>
          <a:p>
            <a:r>
              <a:rPr lang="en-GB" sz="1800"/>
              <a:t>Perseverance and patience </a:t>
            </a:r>
          </a:p>
          <a:p>
            <a:r>
              <a:rPr lang="en-GB" sz="1800"/>
              <a:t>Grappling – being flexible with their approach</a:t>
            </a:r>
          </a:p>
          <a:p>
            <a:r>
              <a:rPr lang="en-GB" sz="1800"/>
              <a:t>Applying a range of knowledge and knowing what knowledge could apply</a:t>
            </a:r>
          </a:p>
          <a:p>
            <a:r>
              <a:rPr lang="en-GB" sz="1800"/>
              <a:t>Justifying and discussing their ideas</a:t>
            </a:r>
          </a:p>
        </p:txBody>
      </p:sp>
      <p:pic>
        <p:nvPicPr>
          <p:cNvPr id="3" name="Picture 2">
            <a:extLst>
              <a:ext uri="{FF2B5EF4-FFF2-40B4-BE49-F238E27FC236}">
                <a16:creationId xmlns:a16="http://schemas.microsoft.com/office/drawing/2014/main" id="{E0DB150D-0305-336A-D8C1-6249419A5FBD}"/>
              </a:ext>
            </a:extLst>
          </p:cNvPr>
          <p:cNvPicPr>
            <a:picLocks noChangeAspect="1"/>
          </p:cNvPicPr>
          <p:nvPr/>
        </p:nvPicPr>
        <p:blipFill>
          <a:blip r:embed="rId2"/>
          <a:stretch>
            <a:fillRect/>
          </a:stretch>
        </p:blipFill>
        <p:spPr>
          <a:xfrm>
            <a:off x="6541889" y="944675"/>
            <a:ext cx="6943367" cy="4968649"/>
          </a:xfrm>
          <a:prstGeom prst="rect">
            <a:avLst/>
          </a:prstGeom>
        </p:spPr>
      </p:pic>
    </p:spTree>
    <p:extLst>
      <p:ext uri="{BB962C8B-B14F-4D97-AF65-F5344CB8AC3E}">
        <p14:creationId xmlns:p14="http://schemas.microsoft.com/office/powerpoint/2010/main" val="4071495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17205" y="478706"/>
            <a:ext cx="1607311" cy="1721569"/>
          </a:xfrm>
        </p:spPr>
        <p:txBody>
          <a:bodyPr/>
          <a:lstStyle/>
          <a:p>
            <a:r>
              <a:rPr lang="en-US"/>
              <a:t>Maths- LTP</a:t>
            </a:r>
          </a:p>
        </p:txBody>
      </p:sp>
      <p:pic>
        <p:nvPicPr>
          <p:cNvPr id="5" name="Picture 4">
            <a:extLst>
              <a:ext uri="{FF2B5EF4-FFF2-40B4-BE49-F238E27FC236}">
                <a16:creationId xmlns:a16="http://schemas.microsoft.com/office/drawing/2014/main" id="{BCA853DD-1578-8744-BF4D-D52337ABC403}"/>
              </a:ext>
            </a:extLst>
          </p:cNvPr>
          <p:cNvPicPr>
            <a:picLocks noChangeAspect="1"/>
          </p:cNvPicPr>
          <p:nvPr/>
        </p:nvPicPr>
        <p:blipFill>
          <a:blip r:embed="rId2"/>
          <a:stretch>
            <a:fillRect/>
          </a:stretch>
        </p:blipFill>
        <p:spPr>
          <a:xfrm>
            <a:off x="2062631" y="685280"/>
            <a:ext cx="9612164" cy="5487439"/>
          </a:xfrm>
          <a:prstGeom prst="rect">
            <a:avLst/>
          </a:prstGeom>
        </p:spPr>
      </p:pic>
    </p:spTree>
    <p:extLst>
      <p:ext uri="{BB962C8B-B14F-4D97-AF65-F5344CB8AC3E}">
        <p14:creationId xmlns:p14="http://schemas.microsoft.com/office/powerpoint/2010/main" val="1505364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660400" y="464794"/>
            <a:ext cx="4821382" cy="1371600"/>
          </a:xfrm>
        </p:spPr>
        <p:txBody>
          <a:bodyPr/>
          <a:lstStyle/>
          <a:p>
            <a:r>
              <a:rPr lang="en-US">
                <a:solidFill>
                  <a:schemeClr val="tx1"/>
                </a:solidFill>
              </a:rPr>
              <a:t>Maths- Times Tables</a:t>
            </a:r>
          </a:p>
        </p:txBody>
      </p:sp>
      <p:pic>
        <p:nvPicPr>
          <p:cNvPr id="6146" name="Picture 2" descr="P4/5 times table challenge | West Barns Primary – Together Everyone  Achieves More">
            <a:extLst>
              <a:ext uri="{FF2B5EF4-FFF2-40B4-BE49-F238E27FC236}">
                <a16:creationId xmlns:a16="http://schemas.microsoft.com/office/drawing/2014/main" id="{16B51795-4959-4F48-B2AF-D66EC99252A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979" b="94695" l="3535" r="93182">
                        <a14:foregroundMark x1="24242" y1="9019" x2="24242" y2="9019"/>
                        <a14:foregroundMark x1="37626" y1="13793" x2="37626" y2="13793"/>
                        <a14:foregroundMark x1="40404" y1="16976" x2="39899" y2="26525"/>
                        <a14:foregroundMark x1="39141" y1="12467" x2="43182" y2="25199"/>
                        <a14:foregroundMark x1="67929" y1="12732" x2="73232" y2="31565"/>
                        <a14:foregroundMark x1="73485" y1="17241" x2="62879" y2="19098"/>
                        <a14:foregroundMark x1="93434" y1="22812" x2="93434" y2="22812"/>
                        <a14:foregroundMark x1="34848" y1="15650" x2="32576" y2="31034"/>
                        <a14:foregroundMark x1="26515" y1="4509" x2="26515" y2="4509"/>
                        <a14:foregroundMark x1="6818" y1="18302" x2="6818" y2="18302"/>
                        <a14:foregroundMark x1="74495" y1="94695" x2="74495" y2="94695"/>
                        <a14:foregroundMark x1="92677" y1="85411" x2="92677" y2="85411"/>
                        <a14:foregroundMark x1="3535" y1="75597" x2="3535" y2="75597"/>
                      </a14:backgroundRemoval>
                    </a14:imgEffect>
                  </a14:imgLayer>
                </a14:imgProps>
              </a:ext>
              <a:ext uri="{28A0092B-C50C-407E-A947-70E740481C1C}">
                <a14:useLocalDpi xmlns:a14="http://schemas.microsoft.com/office/drawing/2010/main" val="0"/>
              </a:ext>
            </a:extLst>
          </a:blip>
          <a:srcRect/>
          <a:stretch>
            <a:fillRect/>
          </a:stretch>
        </p:blipFill>
        <p:spPr bwMode="auto">
          <a:xfrm>
            <a:off x="5543423" y="498620"/>
            <a:ext cx="1117852" cy="1064218"/>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A684FF3F-CDF1-484F-ACFC-DB55ACEF239B}"/>
              </a:ext>
            </a:extLst>
          </p:cNvPr>
          <p:cNvSpPr txBox="1">
            <a:spLocks/>
          </p:cNvSpPr>
          <p:nvPr/>
        </p:nvSpPr>
        <p:spPr>
          <a:xfrm>
            <a:off x="660400" y="1733671"/>
            <a:ext cx="2923309" cy="3938550"/>
          </a:xfrm>
          <a:prstGeom prst="rect">
            <a:avLst/>
          </a:prstGeom>
        </p:spPr>
        <p:txBody>
          <a:bodyPr vert="horz" lIns="91440" tIns="45720" rIns="91440" bIns="45720" rtlCol="0">
            <a:normAutofit/>
          </a:bodyPr>
          <a:lst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buFont typeface="Garamond" pitchFamily="18" charset="0"/>
              <a:buNone/>
            </a:pPr>
            <a:endParaRPr lang="en-US"/>
          </a:p>
        </p:txBody>
      </p:sp>
      <p:sp>
        <p:nvSpPr>
          <p:cNvPr id="8" name="Rectangle 7">
            <a:extLst>
              <a:ext uri="{FF2B5EF4-FFF2-40B4-BE49-F238E27FC236}">
                <a16:creationId xmlns:a16="http://schemas.microsoft.com/office/drawing/2014/main" id="{1C85419F-6ADA-904C-A742-6F9819F22C4A}"/>
              </a:ext>
            </a:extLst>
          </p:cNvPr>
          <p:cNvSpPr/>
          <p:nvPr/>
        </p:nvSpPr>
        <p:spPr>
          <a:xfrm>
            <a:off x="7015163" y="502894"/>
            <a:ext cx="4643436" cy="2308324"/>
          </a:xfrm>
          <a:prstGeom prst="rect">
            <a:avLst/>
          </a:prstGeom>
        </p:spPr>
        <p:txBody>
          <a:bodyPr wrap="square">
            <a:spAutoFit/>
          </a:bodyPr>
          <a:lstStyle/>
          <a:p>
            <a:pPr algn="ctr"/>
            <a:r>
              <a:rPr lang="en-GB" b="1"/>
              <a:t>Times tables are used in lots of areas of mathematics, for example fractions, area, perimeter, money as well as multiplication and division calculations. Fluency and quick recall are also essential for multi-step problem solving and real word applications.</a:t>
            </a:r>
          </a:p>
        </p:txBody>
      </p:sp>
      <p:sp>
        <p:nvSpPr>
          <p:cNvPr id="4" name="TextBox 3">
            <a:extLst>
              <a:ext uri="{FF2B5EF4-FFF2-40B4-BE49-F238E27FC236}">
                <a16:creationId xmlns:a16="http://schemas.microsoft.com/office/drawing/2014/main" id="{4714A7AC-B2D1-9468-73DF-B45386548A04}"/>
              </a:ext>
            </a:extLst>
          </p:cNvPr>
          <p:cNvSpPr txBox="1"/>
          <p:nvPr/>
        </p:nvSpPr>
        <p:spPr>
          <a:xfrm>
            <a:off x="616601" y="1570044"/>
            <a:ext cx="6220615" cy="1392561"/>
          </a:xfrm>
          <a:prstGeom prst="rect">
            <a:avLst/>
          </a:prstGeom>
          <a:noFill/>
        </p:spPr>
        <p:txBody>
          <a:bodyPr wrap="square">
            <a:spAutoFit/>
          </a:bodyPr>
          <a:lstStyle/>
          <a:p>
            <a:pPr>
              <a:lnSpc>
                <a:spcPct val="107000"/>
              </a:lnSpc>
              <a:spcAft>
                <a:spcPts val="800"/>
              </a:spcAft>
            </a:pPr>
            <a:r>
              <a:rPr lang="en-GB" sz="1600">
                <a:ea typeface="Calibri" panose="020F0502020204030204" pitchFamily="34" charset="0"/>
                <a:cs typeface="Times New Roman" panose="02020603050405020304" pitchFamily="18" charset="0"/>
              </a:rPr>
              <a:t>We are going to teach times tables for 1 lesson per week as well as during daily starters. The weekly lesson will involve a chance for children to be tested on their steps, independent practise of their next step and teacher led teaching of the times table.</a:t>
            </a:r>
          </a:p>
        </p:txBody>
      </p:sp>
      <p:sp>
        <p:nvSpPr>
          <p:cNvPr id="5" name="TextBox 4">
            <a:extLst>
              <a:ext uri="{FF2B5EF4-FFF2-40B4-BE49-F238E27FC236}">
                <a16:creationId xmlns:a16="http://schemas.microsoft.com/office/drawing/2014/main" id="{2BB007FD-729B-7C63-1949-92E056258845}"/>
              </a:ext>
            </a:extLst>
          </p:cNvPr>
          <p:cNvSpPr txBox="1"/>
          <p:nvPr/>
        </p:nvSpPr>
        <p:spPr>
          <a:xfrm>
            <a:off x="616601" y="2996659"/>
            <a:ext cx="6841473" cy="2784737"/>
          </a:xfrm>
          <a:prstGeom prst="rect">
            <a:avLst/>
          </a:prstGeom>
          <a:noFill/>
        </p:spPr>
        <p:txBody>
          <a:bodyPr wrap="square" rtlCol="0">
            <a:spAutoFit/>
          </a:bodyPr>
          <a:lstStyle/>
          <a:p>
            <a:pPr>
              <a:lnSpc>
                <a:spcPct val="107000"/>
              </a:lnSpc>
              <a:spcAft>
                <a:spcPts val="800"/>
              </a:spcAft>
            </a:pPr>
            <a:r>
              <a:rPr lang="en-GB" sz="2000" u="sng" dirty="0">
                <a:ea typeface="Calibri" panose="020F0502020204030204" pitchFamily="34" charset="0"/>
                <a:cs typeface="Times New Roman" panose="02020603050405020304" pitchFamily="18" charset="0"/>
              </a:rPr>
              <a:t>Maths Rockstars</a:t>
            </a:r>
          </a:p>
          <a:p>
            <a:pPr marL="457200" indent="-457200">
              <a:lnSpc>
                <a:spcPct val="107000"/>
              </a:lnSpc>
              <a:spcAft>
                <a:spcPts val="800"/>
              </a:spcAft>
              <a:buFont typeface="Arial" panose="020B0604020202020204" pitchFamily="34" charset="0"/>
              <a:buChar char="•"/>
            </a:pPr>
            <a:r>
              <a:rPr lang="en-GB" dirty="0">
                <a:ea typeface="Calibri" panose="020F0502020204030204" pitchFamily="34" charset="0"/>
                <a:cs typeface="Times New Roman" panose="02020603050405020304" pitchFamily="18" charset="0"/>
              </a:rPr>
              <a:t>Children will start the year </a:t>
            </a:r>
            <a:r>
              <a:rPr lang="en-GB" u="sng" dirty="0">
                <a:ea typeface="Calibri" panose="020F0502020204030204" pitchFamily="34" charset="0"/>
                <a:cs typeface="Times New Roman" panose="02020603050405020304" pitchFamily="18" charset="0"/>
              </a:rPr>
              <a:t>2 steps behind where they finished Year 2</a:t>
            </a:r>
          </a:p>
          <a:p>
            <a:pPr marL="457200" indent="-457200">
              <a:lnSpc>
                <a:spcPct val="107000"/>
              </a:lnSpc>
              <a:spcAft>
                <a:spcPts val="800"/>
              </a:spcAft>
              <a:buFont typeface="Arial" panose="020B0604020202020204" pitchFamily="34" charset="0"/>
              <a:buChar char="•"/>
            </a:pPr>
            <a:r>
              <a:rPr lang="en-GB" dirty="0">
                <a:ea typeface="Calibri" panose="020F0502020204030204" pitchFamily="34" charset="0"/>
                <a:cs typeface="Times New Roman" panose="02020603050405020304" pitchFamily="18" charset="0"/>
              </a:rPr>
              <a:t>They will have a step at a time to achieve- to move up, they must be able to recall previous 2 steps and complete new step within 3 minutes  </a:t>
            </a:r>
          </a:p>
          <a:p>
            <a:pPr marL="457200" indent="-457200">
              <a:lnSpc>
                <a:spcPct val="107000"/>
              </a:lnSpc>
              <a:spcAft>
                <a:spcPts val="800"/>
              </a:spcAft>
              <a:buFont typeface="Arial" panose="020B0604020202020204" pitchFamily="34" charset="0"/>
              <a:buChar char="•"/>
            </a:pPr>
            <a:r>
              <a:rPr lang="en-GB" dirty="0">
                <a:ea typeface="Calibri" panose="020F0502020204030204" pitchFamily="34" charset="0"/>
                <a:cs typeface="Times New Roman" panose="02020603050405020304" pitchFamily="18" charset="0"/>
              </a:rPr>
              <a:t>Please ensure </a:t>
            </a:r>
            <a:r>
              <a:rPr lang="en-GB" u="sng" dirty="0">
                <a:ea typeface="Calibri" panose="020F0502020204030204" pitchFamily="34" charset="0"/>
                <a:cs typeface="Times New Roman" panose="02020603050405020304" pitchFamily="18" charset="0"/>
              </a:rPr>
              <a:t>Maths Rockstars logs are in bookbags on a Friday </a:t>
            </a:r>
          </a:p>
        </p:txBody>
      </p:sp>
      <p:pic>
        <p:nvPicPr>
          <p:cNvPr id="6" name="Picture 5">
            <a:extLst>
              <a:ext uri="{FF2B5EF4-FFF2-40B4-BE49-F238E27FC236}">
                <a16:creationId xmlns:a16="http://schemas.microsoft.com/office/drawing/2014/main" id="{A484F32C-2B3F-9D7B-D05A-42426757A901}"/>
              </a:ext>
            </a:extLst>
          </p:cNvPr>
          <p:cNvPicPr>
            <a:picLocks noChangeAspect="1"/>
          </p:cNvPicPr>
          <p:nvPr/>
        </p:nvPicPr>
        <p:blipFill>
          <a:blip r:embed="rId4"/>
          <a:stretch>
            <a:fillRect/>
          </a:stretch>
        </p:blipFill>
        <p:spPr>
          <a:xfrm>
            <a:off x="7643470" y="3063743"/>
            <a:ext cx="4015129" cy="3005138"/>
          </a:xfrm>
          <a:prstGeom prst="rect">
            <a:avLst/>
          </a:prstGeom>
        </p:spPr>
      </p:pic>
    </p:spTree>
    <p:extLst>
      <p:ext uri="{BB962C8B-B14F-4D97-AF65-F5344CB8AC3E}">
        <p14:creationId xmlns:p14="http://schemas.microsoft.com/office/powerpoint/2010/main" val="2986560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p:txBody>
          <a:bodyPr/>
          <a:lstStyle/>
          <a:p>
            <a:r>
              <a:rPr lang="en-US"/>
              <a:t>PE</a:t>
            </a:r>
          </a:p>
        </p:txBody>
      </p:sp>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1066800" y="1813560"/>
            <a:ext cx="10058400" cy="4139184"/>
          </a:xfrm>
        </p:spPr>
        <p:txBody>
          <a:bodyPr/>
          <a:lstStyle/>
          <a:p>
            <a:r>
              <a:rPr lang="en-US" sz="1800"/>
              <a:t>Our PE sessions are scheduled for </a:t>
            </a:r>
            <a:r>
              <a:rPr lang="en-US" sz="1800" b="1"/>
              <a:t>Thursday</a:t>
            </a:r>
            <a:r>
              <a:rPr lang="en-US" sz="1800"/>
              <a:t> and </a:t>
            </a:r>
            <a:r>
              <a:rPr lang="en-US" sz="1800" b="1"/>
              <a:t>Friday</a:t>
            </a:r>
            <a:r>
              <a:rPr lang="en-US" sz="1800"/>
              <a:t>.  Thursday’s session will be an indoor lesson and on Friday we will be outside (weather dependent!)</a:t>
            </a:r>
          </a:p>
          <a:p>
            <a:r>
              <a:rPr lang="en-US" sz="1800"/>
              <a:t>Please ensure that PE kits come into school on a Monday and we will send them home on a Friday to be washed. Please also check that all PE kit is clearly named and that the children have some warmer clothes (e.g. joggers, PE jumper) for when the weather starts to get colder</a:t>
            </a:r>
          </a:p>
          <a:p>
            <a:endParaRPr lang="en-US"/>
          </a:p>
        </p:txBody>
      </p:sp>
      <p:pic>
        <p:nvPicPr>
          <p:cNvPr id="3074" name="Picture 2" descr="Primary School Pe Stock Illustrations, Images &amp; Vectors | Shutterstock">
            <a:extLst>
              <a:ext uri="{FF2B5EF4-FFF2-40B4-BE49-F238E27FC236}">
                <a16:creationId xmlns:a16="http://schemas.microsoft.com/office/drawing/2014/main" id="{854610E8-C628-2340-8B36-1278266F98B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5000" b="81429" l="3916" r="94980">
                        <a14:foregroundMark x1="9438" y1="27143" x2="9438" y2="27143"/>
                        <a14:foregroundMark x1="8835" y1="53214" x2="8835" y2="53214"/>
                        <a14:foregroundMark x1="9036" y1="55357" x2="8735" y2="49286"/>
                        <a14:foregroundMark x1="8534" y1="46071" x2="8835" y2="48929"/>
                        <a14:foregroundMark x1="4016" y1="48929" x2="4016" y2="48929"/>
                        <a14:foregroundMark x1="12851" y1="40357" x2="12851" y2="40357"/>
                        <a14:foregroundMark x1="4920" y1="65000" x2="4920" y2="65000"/>
                        <a14:foregroundMark x1="15763" y1="56071" x2="15763" y2="56071"/>
                        <a14:foregroundMark x1="16566" y1="53214" x2="16566" y2="53214"/>
                        <a14:foregroundMark x1="23494" y1="54286" x2="23494" y2="54286"/>
                        <a14:foregroundMark x1="16667" y1="51429" x2="16667" y2="51429"/>
                        <a14:foregroundMark x1="26506" y1="28214" x2="26506" y2="28214"/>
                        <a14:foregroundMark x1="20281" y1="50714" x2="20281" y2="50714"/>
                        <a14:foregroundMark x1="20984" y1="43929" x2="20984" y2="43929"/>
                        <a14:foregroundMark x1="28414" y1="47500" x2="28414" y2="47500"/>
                        <a14:foregroundMark x1="24398" y1="79643" x2="24398" y2="79643"/>
                        <a14:foregroundMark x1="18273" y1="60357" x2="18273" y2="60357"/>
                        <a14:foregroundMark x1="36446" y1="36786" x2="36446" y2="36786"/>
                        <a14:foregroundMark x1="35442" y1="50357" x2="35442" y2="50357"/>
                        <a14:foregroundMark x1="31426" y1="46786" x2="31426" y2="46786"/>
                        <a14:foregroundMark x1="32831" y1="40000" x2="32831" y2="40000"/>
                        <a14:foregroundMark x1="41466" y1="51786" x2="41466" y2="51786"/>
                        <a14:foregroundMark x1="38554" y1="56429" x2="38554" y2="56429"/>
                        <a14:foregroundMark x1="34438" y1="59643" x2="34438" y2="59643"/>
                        <a14:foregroundMark x1="43574" y1="65000" x2="43574" y2="65000"/>
                        <a14:foregroundMark x1="46185" y1="48571" x2="46185" y2="48571"/>
                        <a14:foregroundMark x1="47289" y1="41786" x2="47289" y2="41786"/>
                        <a14:foregroundMark x1="55924" y1="52857" x2="55924" y2="52857"/>
                        <a14:foregroundMark x1="54518" y1="57857" x2="54518" y2="57857"/>
                        <a14:foregroundMark x1="60442" y1="50357" x2="60442" y2="50357"/>
                        <a14:foregroundMark x1="68775" y1="46786" x2="68775" y2="46786"/>
                        <a14:foregroundMark x1="57430" y1="61786" x2="57430" y2="61786"/>
                        <a14:foregroundMark x1="75502" y1="49643" x2="75502" y2="49643"/>
                        <a14:foregroundMark x1="71185" y1="46429" x2="71185" y2="46429"/>
                        <a14:foregroundMark x1="71285" y1="64286" x2="71285" y2="64286"/>
                        <a14:foregroundMark x1="82530" y1="61429" x2="82530" y2="61429"/>
                        <a14:foregroundMark x1="89759" y1="30357" x2="89759" y2="30357"/>
                        <a14:foregroundMark x1="91365" y1="35714" x2="91365" y2="35714"/>
                        <a14:foregroundMark x1="94679" y1="38571" x2="94679" y2="38571"/>
                        <a14:foregroundMark x1="85442" y1="50000" x2="85442" y2="50000"/>
                        <a14:foregroundMark x1="89157" y1="58929" x2="89157" y2="58929"/>
                        <a14:foregroundMark x1="94679" y1="55714" x2="94679" y2="55714"/>
                        <a14:foregroundMark x1="94980" y1="72500" x2="94980" y2="72500"/>
                        <a14:foregroundMark x1="91968" y1="57857" x2="91968" y2="57857"/>
                        <a14:foregroundMark x1="90663" y1="62857" x2="90663" y2="62857"/>
                        <a14:foregroundMark x1="93273" y1="60000" x2="93273" y2="60000"/>
                        <a14:foregroundMark x1="82831" y1="70000" x2="82831" y2="70000"/>
                        <a14:foregroundMark x1="83434" y1="57143" x2="83434" y2="57143"/>
                        <a14:foregroundMark x1="84739" y1="70714" x2="84739" y2="70714"/>
                        <a14:foregroundMark x1="91064" y1="29643" x2="91064" y2="29643"/>
                        <a14:foregroundMark x1="90964" y1="28929" x2="90964" y2="28929"/>
                        <a14:foregroundMark x1="90863" y1="27857" x2="91165" y2="31429"/>
                        <a14:foregroundMark x1="50502" y1="56429" x2="50502" y2="56429"/>
                        <a14:foregroundMark x1="66165" y1="76786" x2="66165" y2="76786"/>
                        <a14:foregroundMark x1="39960" y1="70357" x2="40161" y2="70714"/>
                        <a14:foregroundMark x1="40562" y1="50000" x2="40562" y2="50000"/>
                        <a14:foregroundMark x1="33936" y1="41786" x2="33936" y2="41786"/>
                        <a14:foregroundMark x1="34538" y1="43214" x2="34538" y2="43214"/>
                        <a14:foregroundMark x1="37651" y1="52857" x2="37651" y2="52857"/>
                        <a14:foregroundMark x1="28916" y1="67143" x2="28916" y2="67143"/>
                        <a14:foregroundMark x1="13153" y1="40714" x2="13153" y2="40714"/>
                        <a14:foregroundMark x1="5120" y1="40357" x2="5120" y2="40357"/>
                        <a14:foregroundMark x1="11145" y1="48571" x2="11145" y2="48571"/>
                        <a14:foregroundMark x1="55321" y1="73929" x2="55321" y2="73929"/>
                        <a14:foregroundMark x1="52410" y1="55000" x2="52410" y2="55000"/>
                        <a14:foregroundMark x1="61044" y1="42857" x2="61044" y2="42857"/>
                        <a14:foregroundMark x1="79217" y1="54286" x2="79217" y2="54286"/>
                        <a14:foregroundMark x1="89458" y1="58571" x2="89458" y2="58571"/>
                        <a14:backgroundMark x1="12550" y1="42500" x2="12550" y2="42500"/>
                        <a14:backgroundMark x1="11747" y1="51429" x2="11747" y2="51429"/>
                        <a14:backgroundMark x1="32631" y1="47143" x2="32631" y2="47143"/>
                        <a14:backgroundMark x1="27209" y1="50357" x2="27209" y2="50357"/>
                        <a14:backgroundMark x1="62651" y1="46786" x2="62651" y2="46786"/>
                        <a14:backgroundMark x1="78213" y1="55714" x2="78213" y2="55714"/>
                        <a14:backgroundMark x1="91064" y1="56429" x2="91064" y2="56429"/>
                      </a14:backgroundRemoval>
                    </a14:imgEffect>
                  </a14:imgLayer>
                </a14:imgProps>
              </a:ext>
              <a:ext uri="{28A0092B-C50C-407E-A947-70E740481C1C}">
                <a14:useLocalDpi xmlns:a14="http://schemas.microsoft.com/office/drawing/2010/main" val="0"/>
              </a:ext>
            </a:extLst>
          </a:blip>
          <a:srcRect t="7468" b="10272"/>
          <a:stretch/>
        </p:blipFill>
        <p:spPr bwMode="auto">
          <a:xfrm>
            <a:off x="965974" y="4041879"/>
            <a:ext cx="10220186" cy="2363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25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txBox="1"/>
          <p:nvPr/>
        </p:nvSpPr>
        <p:spPr>
          <a:xfrm>
            <a:off x="457200" y="411480"/>
            <a:ext cx="7772400" cy="731520"/>
          </a:xfrm>
          <a:prstGeom prst="rect">
            <a:avLst/>
          </a:prstGeom>
          <a:noFill/>
          <a:ln/>
        </p:spPr>
        <p:txBody>
          <a:bodyPr wrap="square" lIns="0" tIns="0" rIns="0" bIns="0" rtlCol="0" anchor="ctr"/>
          <a:lstStyle/>
          <a:p>
            <a:pPr marL="0" indent="0">
              <a:buNone/>
            </a:pPr>
            <a:r>
              <a:rPr lang="en-US" sz="4000" b="1" dirty="0">
                <a:solidFill>
                  <a:srgbClr val="2C5F2D"/>
                </a:solidFill>
                <a:latin typeface="Cambria" pitchFamily="34" charset="0"/>
                <a:ea typeface="Cambria" pitchFamily="34" charset="-122"/>
                <a:cs typeface="Cambria" pitchFamily="34" charset="-120"/>
              </a:rPr>
              <a:t>Forest School</a:t>
            </a:r>
            <a:endParaRPr lang="en-US" sz="4000" dirty="0"/>
          </a:p>
        </p:txBody>
      </p:sp>
      <p:sp>
        <p:nvSpPr>
          <p:cNvPr id="3" name="Text 1"/>
          <p:cNvSpPr txBox="1"/>
          <p:nvPr/>
        </p:nvSpPr>
        <p:spPr>
          <a:xfrm>
            <a:off x="457200" y="1051560"/>
            <a:ext cx="7772400" cy="365760"/>
          </a:xfrm>
          <a:prstGeom prst="rect">
            <a:avLst/>
          </a:prstGeom>
          <a:noFill/>
          <a:ln/>
        </p:spPr>
        <p:txBody>
          <a:bodyPr wrap="square" lIns="0" tIns="0" rIns="0" bIns="0" rtlCol="0" anchor="ctr"/>
          <a:lstStyle/>
          <a:p>
            <a:pPr marL="0" indent="0">
              <a:buNone/>
            </a:pPr>
            <a:r>
              <a:rPr lang="en-US" sz="1600" i="1" dirty="0">
                <a:solidFill>
                  <a:srgbClr val="333333"/>
                </a:solidFill>
                <a:latin typeface="Calibri" pitchFamily="34" charset="0"/>
                <a:ea typeface="Calibri" pitchFamily="34" charset="-122"/>
                <a:cs typeface="Calibri" pitchFamily="34" charset="-120"/>
              </a:rPr>
              <a:t>Learning, growing and exploring outdoors</a:t>
            </a:r>
            <a:endParaRPr lang="en-US" sz="1600" dirty="0"/>
          </a:p>
        </p:txBody>
      </p:sp>
      <p:sp>
        <p:nvSpPr>
          <p:cNvPr id="4" name="Shape 2"/>
          <p:cNvSpPr/>
          <p:nvPr/>
        </p:nvSpPr>
        <p:spPr>
          <a:xfrm>
            <a:off x="9052560" y="457200"/>
            <a:ext cx="2679192" cy="777240"/>
          </a:xfrm>
          <a:prstGeom prst="roundRect">
            <a:avLst>
              <a:gd name="adj" fmla="val 14118"/>
            </a:avLst>
          </a:prstGeom>
          <a:solidFill>
            <a:srgbClr val="2C5F2D"/>
          </a:solidFill>
          <a:ln/>
        </p:spPr>
        <p:txBody>
          <a:bodyPr/>
          <a:lstStyle/>
          <a:p>
            <a:endParaRPr lang="en-GB"/>
          </a:p>
        </p:txBody>
      </p:sp>
      <p:pic>
        <p:nvPicPr>
          <p:cNvPr id="5" name="Image 0" descr="icon_calendar.png"/>
          <p:cNvPicPr>
            <a:picLocks noChangeAspect="1"/>
          </p:cNvPicPr>
          <p:nvPr/>
        </p:nvPicPr>
        <p:blipFill>
          <a:blip r:embed="rId3"/>
          <a:stretch>
            <a:fillRect/>
          </a:stretch>
        </p:blipFill>
        <p:spPr>
          <a:xfrm>
            <a:off x="9189720" y="603504"/>
            <a:ext cx="457200" cy="457200"/>
          </a:xfrm>
          <a:prstGeom prst="rect">
            <a:avLst/>
          </a:prstGeom>
        </p:spPr>
      </p:pic>
      <p:sp>
        <p:nvSpPr>
          <p:cNvPr id="6" name="Text 3"/>
          <p:cNvSpPr txBox="1"/>
          <p:nvPr/>
        </p:nvSpPr>
        <p:spPr>
          <a:xfrm>
            <a:off x="9692640" y="457200"/>
            <a:ext cx="1965960" cy="77724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Every Wednesday</a:t>
            </a:r>
            <a:endParaRPr lang="en-US" sz="1400" dirty="0"/>
          </a:p>
        </p:txBody>
      </p:sp>
      <p:sp>
        <p:nvSpPr>
          <p:cNvPr id="7" name="Shape 4"/>
          <p:cNvSpPr/>
          <p:nvPr/>
        </p:nvSpPr>
        <p:spPr>
          <a:xfrm>
            <a:off x="457200" y="1691640"/>
            <a:ext cx="5394960" cy="4663440"/>
          </a:xfrm>
          <a:prstGeom prst="roundRect">
            <a:avLst>
              <a:gd name="adj" fmla="val 2353"/>
            </a:avLst>
          </a:prstGeom>
          <a:solidFill>
            <a:srgbClr val="97BC62">
              <a:alpha val="18000"/>
            </a:srgbClr>
          </a:solidFill>
          <a:ln/>
        </p:spPr>
        <p:txBody>
          <a:bodyPr/>
          <a:lstStyle/>
          <a:p>
            <a:endParaRPr lang="en-GB"/>
          </a:p>
        </p:txBody>
      </p:sp>
      <p:sp>
        <p:nvSpPr>
          <p:cNvPr id="8" name="Shape 5"/>
          <p:cNvSpPr/>
          <p:nvPr/>
        </p:nvSpPr>
        <p:spPr>
          <a:xfrm>
            <a:off x="822960" y="2057400"/>
            <a:ext cx="822960" cy="822960"/>
          </a:xfrm>
          <a:prstGeom prst="ellipse">
            <a:avLst/>
          </a:prstGeom>
          <a:solidFill>
            <a:srgbClr val="2C5F2D"/>
          </a:solidFill>
          <a:ln/>
        </p:spPr>
        <p:txBody>
          <a:bodyPr/>
          <a:lstStyle/>
          <a:p>
            <a:endParaRPr lang="en-GB"/>
          </a:p>
        </p:txBody>
      </p:sp>
      <p:pic>
        <p:nvPicPr>
          <p:cNvPr id="9" name="Image 1" descr="icon_tree.png"/>
          <p:cNvPicPr>
            <a:picLocks noChangeAspect="1"/>
          </p:cNvPicPr>
          <p:nvPr/>
        </p:nvPicPr>
        <p:blipFill>
          <a:blip r:embed="rId4"/>
          <a:stretch>
            <a:fillRect/>
          </a:stretch>
        </p:blipFill>
        <p:spPr>
          <a:xfrm>
            <a:off x="987552" y="2221992"/>
            <a:ext cx="493776" cy="493776"/>
          </a:xfrm>
          <a:prstGeom prst="rect">
            <a:avLst/>
          </a:prstGeom>
        </p:spPr>
      </p:pic>
      <p:sp>
        <p:nvSpPr>
          <p:cNvPr id="10" name="Text 6"/>
          <p:cNvSpPr txBox="1"/>
          <p:nvPr/>
        </p:nvSpPr>
        <p:spPr>
          <a:xfrm>
            <a:off x="1828800" y="2057400"/>
            <a:ext cx="3840480" cy="548640"/>
          </a:xfrm>
          <a:prstGeom prst="rect">
            <a:avLst/>
          </a:prstGeom>
          <a:noFill/>
          <a:ln/>
        </p:spPr>
        <p:txBody>
          <a:bodyPr wrap="square" lIns="0" tIns="0" rIns="0" bIns="0" rtlCol="0" anchor="ctr"/>
          <a:lstStyle/>
          <a:p>
            <a:pPr marL="0" indent="0">
              <a:buNone/>
            </a:pPr>
            <a:r>
              <a:rPr lang="en-US" sz="2400" b="1" dirty="0">
                <a:solidFill>
                  <a:srgbClr val="2C5F2D"/>
                </a:solidFill>
                <a:latin typeface="Cambria" pitchFamily="34" charset="0"/>
                <a:ea typeface="Cambria" pitchFamily="34" charset="-122"/>
                <a:cs typeface="Cambria" pitchFamily="34" charset="-120"/>
              </a:rPr>
              <a:t>Our Ethos</a:t>
            </a:r>
            <a:endParaRPr lang="en-US" sz="2400" dirty="0"/>
          </a:p>
        </p:txBody>
      </p:sp>
      <p:sp>
        <p:nvSpPr>
          <p:cNvPr id="11" name="Text 7"/>
          <p:cNvSpPr txBox="1"/>
          <p:nvPr/>
        </p:nvSpPr>
        <p:spPr>
          <a:xfrm>
            <a:off x="822960" y="2971800"/>
            <a:ext cx="4663440" cy="2011680"/>
          </a:xfrm>
          <a:prstGeom prst="rect">
            <a:avLst/>
          </a:prstGeom>
          <a:noFill/>
          <a:ln/>
        </p:spPr>
        <p:txBody>
          <a:bodyPr wrap="square" lIns="0" tIns="0" rIns="0" bIns="0" rtlCol="0" anchor="ctr"/>
          <a:lstStyle/>
          <a:p>
            <a:pPr marL="0" indent="0">
              <a:lnSpc>
                <a:spcPct val="125000"/>
              </a:lnSpc>
              <a:buNone/>
            </a:pPr>
            <a:r>
              <a:rPr lang="en-US" sz="1600" dirty="0">
                <a:solidFill>
                  <a:srgbClr val="333333"/>
                </a:solidFill>
                <a:latin typeface="Calibri" pitchFamily="34" charset="0"/>
                <a:ea typeface="Calibri" pitchFamily="34" charset="-122"/>
                <a:cs typeface="Calibri" pitchFamily="34" charset="-120"/>
              </a:rPr>
              <a:t>Forest School is hands-on, child-led learning outdoors. Through play, exploration and managed risk-taking in our woodland area, children build confidence, resilience, teamwork and a lifelong connection with nature — come rain or shine!</a:t>
            </a:r>
            <a:endParaRPr lang="en-US" sz="1600" dirty="0"/>
          </a:p>
        </p:txBody>
      </p:sp>
      <p:sp>
        <p:nvSpPr>
          <p:cNvPr id="12" name="Text 8"/>
          <p:cNvSpPr txBox="1"/>
          <p:nvPr/>
        </p:nvSpPr>
        <p:spPr>
          <a:xfrm>
            <a:off x="822960" y="5120640"/>
            <a:ext cx="4663440" cy="1005840"/>
          </a:xfrm>
          <a:prstGeom prst="rect">
            <a:avLst/>
          </a:prstGeom>
          <a:noFill/>
          <a:ln/>
        </p:spPr>
        <p:txBody>
          <a:bodyPr wrap="square" lIns="0" tIns="0" rIns="0" bIns="0" rtlCol="0" anchor="ctr"/>
          <a:lstStyle/>
          <a:p>
            <a:pPr marL="0" indent="0">
              <a:buNone/>
            </a:pPr>
            <a:r>
              <a:rPr lang="en-US" sz="1300" i="1" dirty="0">
                <a:solidFill>
                  <a:srgbClr val="2C5F2D"/>
                </a:solidFill>
                <a:latin typeface="Calibri" pitchFamily="34" charset="0"/>
                <a:ea typeface="Calibri" pitchFamily="34" charset="-122"/>
                <a:cs typeface="Calibri" pitchFamily="34" charset="-120"/>
              </a:rPr>
              <a:t>Sessions are led by Mr. Guppy and run in all but the most severe weather.</a:t>
            </a:r>
            <a:endParaRPr lang="en-US" sz="1300" dirty="0"/>
          </a:p>
        </p:txBody>
      </p:sp>
      <p:sp>
        <p:nvSpPr>
          <p:cNvPr id="13" name="Shape 9"/>
          <p:cNvSpPr/>
          <p:nvPr/>
        </p:nvSpPr>
        <p:spPr>
          <a:xfrm>
            <a:off x="6126480" y="1783080"/>
            <a:ext cx="822960" cy="822960"/>
          </a:xfrm>
          <a:prstGeom prst="ellipse">
            <a:avLst/>
          </a:prstGeom>
          <a:solidFill>
            <a:srgbClr val="2C5F2D"/>
          </a:solidFill>
          <a:ln/>
        </p:spPr>
        <p:txBody>
          <a:bodyPr/>
          <a:lstStyle/>
          <a:p>
            <a:endParaRPr lang="en-GB"/>
          </a:p>
        </p:txBody>
      </p:sp>
      <p:pic>
        <p:nvPicPr>
          <p:cNvPr id="14" name="Image 2" descr="icon_calendar.png"/>
          <p:cNvPicPr>
            <a:picLocks noChangeAspect="1"/>
          </p:cNvPicPr>
          <p:nvPr/>
        </p:nvPicPr>
        <p:blipFill>
          <a:blip r:embed="rId3"/>
          <a:stretch>
            <a:fillRect/>
          </a:stretch>
        </p:blipFill>
        <p:spPr>
          <a:xfrm>
            <a:off x="6291072" y="1947672"/>
            <a:ext cx="493776" cy="493776"/>
          </a:xfrm>
          <a:prstGeom prst="rect">
            <a:avLst/>
          </a:prstGeom>
        </p:spPr>
      </p:pic>
      <p:sp>
        <p:nvSpPr>
          <p:cNvPr id="15" name="Text 10"/>
          <p:cNvSpPr txBox="1"/>
          <p:nvPr/>
        </p:nvSpPr>
        <p:spPr>
          <a:xfrm>
            <a:off x="7178040" y="1737360"/>
            <a:ext cx="4480560" cy="411480"/>
          </a:xfrm>
          <a:prstGeom prst="rect">
            <a:avLst/>
          </a:prstGeom>
          <a:noFill/>
          <a:ln/>
        </p:spPr>
        <p:txBody>
          <a:bodyPr wrap="square" lIns="0" tIns="0" rIns="0" bIns="0" rtlCol="0" anchor="ctr"/>
          <a:lstStyle/>
          <a:p>
            <a:pPr marL="0" indent="0">
              <a:buNone/>
            </a:pPr>
            <a:r>
              <a:rPr lang="en-US" sz="1800" b="1" dirty="0">
                <a:solidFill>
                  <a:srgbClr val="2C5F2D"/>
                </a:solidFill>
                <a:latin typeface="Calibri" pitchFamily="34" charset="0"/>
                <a:ea typeface="Calibri" pitchFamily="34" charset="-122"/>
                <a:cs typeface="Calibri" pitchFamily="34" charset="-120"/>
              </a:rPr>
              <a:t>Every Wednesday</a:t>
            </a:r>
            <a:endParaRPr lang="en-US" sz="1800" dirty="0"/>
          </a:p>
        </p:txBody>
      </p:sp>
      <p:sp>
        <p:nvSpPr>
          <p:cNvPr id="16" name="Text 11"/>
          <p:cNvSpPr txBox="1"/>
          <p:nvPr/>
        </p:nvSpPr>
        <p:spPr>
          <a:xfrm>
            <a:off x="7178040" y="2148840"/>
            <a:ext cx="4480560" cy="868680"/>
          </a:xfrm>
          <a:prstGeom prst="rect">
            <a:avLst/>
          </a:prstGeom>
          <a:noFill/>
          <a:ln/>
        </p:spPr>
        <p:txBody>
          <a:bodyPr wrap="square" lIns="0" tIns="0" rIns="0" bIns="0" rtlCol="0" anchor="ctr"/>
          <a:lstStyle/>
          <a:p>
            <a:pPr marL="0" indent="0">
              <a:lnSpc>
                <a:spcPct val="120000"/>
              </a:lnSpc>
              <a:buNone/>
            </a:pPr>
            <a:r>
              <a:rPr lang="en-US" sz="1400" dirty="0">
                <a:solidFill>
                  <a:srgbClr val="333333"/>
                </a:solidFill>
                <a:latin typeface="Calibri" pitchFamily="34" charset="0"/>
                <a:ea typeface="Calibri" pitchFamily="34" charset="-122"/>
                <a:cs typeface="Calibri" pitchFamily="34" charset="-120"/>
              </a:rPr>
              <a:t>Forest School takes place weekly, on Wednesdays, for the whole class. Morning or afternoon sessions.</a:t>
            </a:r>
            <a:endParaRPr lang="en-US" sz="1400" dirty="0"/>
          </a:p>
        </p:txBody>
      </p:sp>
      <p:sp>
        <p:nvSpPr>
          <p:cNvPr id="17" name="Shape 12"/>
          <p:cNvSpPr/>
          <p:nvPr/>
        </p:nvSpPr>
        <p:spPr>
          <a:xfrm>
            <a:off x="6126480" y="3246120"/>
            <a:ext cx="822960" cy="822960"/>
          </a:xfrm>
          <a:prstGeom prst="ellipse">
            <a:avLst/>
          </a:prstGeom>
          <a:solidFill>
            <a:srgbClr val="2C5F2D"/>
          </a:solidFill>
          <a:ln/>
        </p:spPr>
        <p:txBody>
          <a:bodyPr/>
          <a:lstStyle/>
          <a:p>
            <a:endParaRPr lang="en-GB"/>
          </a:p>
        </p:txBody>
      </p:sp>
      <p:pic>
        <p:nvPicPr>
          <p:cNvPr id="18" name="Image 3" descr="icon_tshirt.png"/>
          <p:cNvPicPr>
            <a:picLocks noChangeAspect="1"/>
          </p:cNvPicPr>
          <p:nvPr/>
        </p:nvPicPr>
        <p:blipFill>
          <a:blip r:embed="rId5"/>
          <a:stretch>
            <a:fillRect/>
          </a:stretch>
        </p:blipFill>
        <p:spPr>
          <a:xfrm>
            <a:off x="6291072" y="3410712"/>
            <a:ext cx="493776" cy="493776"/>
          </a:xfrm>
          <a:prstGeom prst="rect">
            <a:avLst/>
          </a:prstGeom>
        </p:spPr>
      </p:pic>
      <p:sp>
        <p:nvSpPr>
          <p:cNvPr id="19" name="Text 13"/>
          <p:cNvSpPr txBox="1"/>
          <p:nvPr/>
        </p:nvSpPr>
        <p:spPr>
          <a:xfrm>
            <a:off x="7178040" y="3200400"/>
            <a:ext cx="4480560" cy="411480"/>
          </a:xfrm>
          <a:prstGeom prst="rect">
            <a:avLst/>
          </a:prstGeom>
          <a:noFill/>
          <a:ln/>
        </p:spPr>
        <p:txBody>
          <a:bodyPr wrap="square" lIns="0" tIns="0" rIns="0" bIns="0" rtlCol="0" anchor="ctr"/>
          <a:lstStyle/>
          <a:p>
            <a:pPr marL="0" indent="0">
              <a:buNone/>
            </a:pPr>
            <a:r>
              <a:rPr lang="en-US" sz="1800" b="1" dirty="0">
                <a:solidFill>
                  <a:srgbClr val="2C5F2D"/>
                </a:solidFill>
                <a:latin typeface="Calibri" pitchFamily="34" charset="0"/>
                <a:ea typeface="Calibri" pitchFamily="34" charset="-122"/>
                <a:cs typeface="Calibri" pitchFamily="34" charset="-120"/>
              </a:rPr>
              <a:t>Non-School Uniform</a:t>
            </a:r>
            <a:endParaRPr lang="en-US" sz="1800" dirty="0"/>
          </a:p>
        </p:txBody>
      </p:sp>
      <p:sp>
        <p:nvSpPr>
          <p:cNvPr id="20" name="Text 14"/>
          <p:cNvSpPr txBox="1"/>
          <p:nvPr/>
        </p:nvSpPr>
        <p:spPr>
          <a:xfrm>
            <a:off x="7178040" y="3611880"/>
            <a:ext cx="4480560" cy="868680"/>
          </a:xfrm>
          <a:prstGeom prst="rect">
            <a:avLst/>
          </a:prstGeom>
          <a:noFill/>
          <a:ln/>
        </p:spPr>
        <p:txBody>
          <a:bodyPr wrap="square" lIns="0" tIns="0" rIns="0" bIns="0" rtlCol="0" anchor="ctr"/>
          <a:lstStyle/>
          <a:p>
            <a:pPr marL="0" indent="0">
              <a:lnSpc>
                <a:spcPct val="120000"/>
              </a:lnSpc>
              <a:buNone/>
            </a:pPr>
            <a:r>
              <a:rPr lang="en-US" sz="1400" dirty="0">
                <a:solidFill>
                  <a:srgbClr val="333333"/>
                </a:solidFill>
                <a:latin typeface="Calibri" pitchFamily="34" charset="0"/>
                <a:ea typeface="Calibri" pitchFamily="34" charset="-122"/>
                <a:cs typeface="Calibri" pitchFamily="34" charset="-120"/>
              </a:rPr>
              <a:t>Please send your child in old clothes they don’t mind getting wet or muddy — no school uniform on Forest School days.</a:t>
            </a:r>
            <a:endParaRPr lang="en-US" sz="1400" dirty="0"/>
          </a:p>
        </p:txBody>
      </p:sp>
      <p:sp>
        <p:nvSpPr>
          <p:cNvPr id="21" name="Shape 15"/>
          <p:cNvSpPr/>
          <p:nvPr/>
        </p:nvSpPr>
        <p:spPr>
          <a:xfrm>
            <a:off x="6126480" y="4709160"/>
            <a:ext cx="822960" cy="822960"/>
          </a:xfrm>
          <a:prstGeom prst="ellipse">
            <a:avLst/>
          </a:prstGeom>
          <a:solidFill>
            <a:srgbClr val="2C5F2D"/>
          </a:solidFill>
          <a:ln/>
        </p:spPr>
        <p:txBody>
          <a:bodyPr/>
          <a:lstStyle/>
          <a:p>
            <a:endParaRPr lang="en-GB"/>
          </a:p>
        </p:txBody>
      </p:sp>
      <p:pic>
        <p:nvPicPr>
          <p:cNvPr id="22" name="Image 4" descr="icon_boot.png"/>
          <p:cNvPicPr>
            <a:picLocks noChangeAspect="1"/>
          </p:cNvPicPr>
          <p:nvPr/>
        </p:nvPicPr>
        <p:blipFill>
          <a:blip r:embed="rId6"/>
          <a:stretch>
            <a:fillRect/>
          </a:stretch>
        </p:blipFill>
        <p:spPr>
          <a:xfrm>
            <a:off x="6291072" y="4873752"/>
            <a:ext cx="493776" cy="493776"/>
          </a:xfrm>
          <a:prstGeom prst="rect">
            <a:avLst/>
          </a:prstGeom>
        </p:spPr>
      </p:pic>
      <p:sp>
        <p:nvSpPr>
          <p:cNvPr id="23" name="Text 16"/>
          <p:cNvSpPr txBox="1"/>
          <p:nvPr/>
        </p:nvSpPr>
        <p:spPr>
          <a:xfrm>
            <a:off x="7178040" y="4663440"/>
            <a:ext cx="4480560" cy="411480"/>
          </a:xfrm>
          <a:prstGeom prst="rect">
            <a:avLst/>
          </a:prstGeom>
          <a:noFill/>
          <a:ln/>
        </p:spPr>
        <p:txBody>
          <a:bodyPr wrap="square" lIns="0" tIns="0" rIns="0" bIns="0" rtlCol="0" anchor="ctr"/>
          <a:lstStyle/>
          <a:p>
            <a:pPr marL="0" indent="0">
              <a:buNone/>
            </a:pPr>
            <a:r>
              <a:rPr lang="en-US" sz="1800" b="1" dirty="0">
                <a:solidFill>
                  <a:srgbClr val="2C5F2D"/>
                </a:solidFill>
                <a:latin typeface="Calibri" pitchFamily="34" charset="0"/>
                <a:ea typeface="Calibri" pitchFamily="34" charset="-122"/>
                <a:cs typeface="Calibri" pitchFamily="34" charset="-120"/>
              </a:rPr>
              <a:t>Waterproofs &amp; Boots</a:t>
            </a:r>
            <a:endParaRPr lang="en-US" sz="1800" dirty="0"/>
          </a:p>
        </p:txBody>
      </p:sp>
      <p:sp>
        <p:nvSpPr>
          <p:cNvPr id="24" name="Text 17"/>
          <p:cNvSpPr txBox="1"/>
          <p:nvPr/>
        </p:nvSpPr>
        <p:spPr>
          <a:xfrm>
            <a:off x="7178040" y="5074920"/>
            <a:ext cx="4480560" cy="868680"/>
          </a:xfrm>
          <a:prstGeom prst="rect">
            <a:avLst/>
          </a:prstGeom>
          <a:noFill/>
          <a:ln/>
        </p:spPr>
        <p:txBody>
          <a:bodyPr wrap="square" lIns="0" tIns="0" rIns="0" bIns="0" rtlCol="0" anchor="ctr"/>
          <a:lstStyle/>
          <a:p>
            <a:pPr marL="0" indent="0">
              <a:lnSpc>
                <a:spcPct val="120000"/>
              </a:lnSpc>
              <a:buNone/>
            </a:pPr>
            <a:r>
              <a:rPr lang="en-US" sz="1400" dirty="0">
                <a:solidFill>
                  <a:srgbClr val="333333"/>
                </a:solidFill>
                <a:latin typeface="Calibri" pitchFamily="34" charset="0"/>
                <a:ea typeface="Calibri" pitchFamily="34" charset="-122"/>
                <a:cs typeface="Calibri" pitchFamily="34" charset="-120"/>
              </a:rPr>
              <a:t>Pack waterproofs and wellies/boots in a separate, named bag, ready to change into.</a:t>
            </a:r>
            <a:endParaRPr lang="en-US" sz="1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81025" y="514006"/>
            <a:ext cx="10058400" cy="1371600"/>
          </a:xfrm>
        </p:spPr>
        <p:txBody>
          <a:bodyPr/>
          <a:lstStyle/>
          <a:p>
            <a:r>
              <a:rPr lang="en-US"/>
              <a:t>Responsibility Ladder and ‘Your Time’</a:t>
            </a:r>
          </a:p>
        </p:txBody>
      </p:sp>
      <p:pic>
        <p:nvPicPr>
          <p:cNvPr id="4" name="Picture 3" descr="Diagram, text, whiteboard&#10;&#10;Description automatically generated">
            <a:extLst>
              <a:ext uri="{FF2B5EF4-FFF2-40B4-BE49-F238E27FC236}">
                <a16:creationId xmlns:a16="http://schemas.microsoft.com/office/drawing/2014/main" id="{838F0269-9599-32C2-7E5C-0461CA170912}"/>
              </a:ext>
            </a:extLst>
          </p:cNvPr>
          <p:cNvPicPr>
            <a:picLocks noChangeAspect="1"/>
          </p:cNvPicPr>
          <p:nvPr/>
        </p:nvPicPr>
        <p:blipFill>
          <a:blip r:embed="rId2"/>
          <a:stretch>
            <a:fillRect/>
          </a:stretch>
        </p:blipFill>
        <p:spPr>
          <a:xfrm>
            <a:off x="9523749" y="578471"/>
            <a:ext cx="1948901" cy="5701057"/>
          </a:xfrm>
          <a:prstGeom prst="rect">
            <a:avLst/>
          </a:prstGeom>
        </p:spPr>
      </p:pic>
      <p:sp>
        <p:nvSpPr>
          <p:cNvPr id="3" name="Rectangle 2">
            <a:extLst>
              <a:ext uri="{FF2B5EF4-FFF2-40B4-BE49-F238E27FC236}">
                <a16:creationId xmlns:a16="http://schemas.microsoft.com/office/drawing/2014/main" id="{474D10F6-0B4C-26A7-224C-B45FC410835D}"/>
              </a:ext>
            </a:extLst>
          </p:cNvPr>
          <p:cNvSpPr/>
          <p:nvPr/>
        </p:nvSpPr>
        <p:spPr>
          <a:xfrm>
            <a:off x="581024" y="1691570"/>
            <a:ext cx="8486775" cy="3970318"/>
          </a:xfrm>
          <a:prstGeom prst="rect">
            <a:avLst/>
          </a:prstGeom>
        </p:spPr>
        <p:txBody>
          <a:bodyPr wrap="square">
            <a:spAutoFit/>
          </a:bodyPr>
          <a:lstStyle/>
          <a:p>
            <a:r>
              <a:rPr lang="en-GB"/>
              <a:t>We continue to use our responsibility ladder as part of our behaviour policy. This ensures that there is consistency across classrooms and members of staff. Rewards and praise are used across the school to celebrate successes and positive behaviour and learning choices (e.g. team points, stickers, etc.)</a:t>
            </a:r>
          </a:p>
          <a:p>
            <a:endParaRPr lang="en-GB">
              <a:highlight>
                <a:srgbClr val="FFFF00"/>
              </a:highlight>
            </a:endParaRPr>
          </a:p>
          <a:p>
            <a:r>
              <a:rPr lang="en-GB" sz="1800">
                <a:effectLst/>
                <a:ea typeface="Calibri" panose="020F0502020204030204" pitchFamily="34" charset="0"/>
                <a:cs typeface="Times New Roman" panose="02020603050405020304" pitchFamily="18" charset="0"/>
              </a:rPr>
              <a:t>‘Your Time’ is a 30-minute session on a Friday afternoon, where children get to choose an activity that they would like to do. This allows them to be individuals, work with staff and children from across the school and follow areas of interest. Each child starts each week with 30-minutes of ‘Your Time’, and minutes are deducted for negative behaviour choices (see ladder). This ensures that children that always make the correct choices, whether that be inside or outside of the classroom, are celebrated and rewarded for their behaviour. </a:t>
            </a:r>
          </a:p>
          <a:p>
            <a:r>
              <a:rPr lang="en-GB"/>
              <a:t> </a:t>
            </a:r>
          </a:p>
        </p:txBody>
      </p:sp>
    </p:spTree>
    <p:extLst>
      <p:ext uri="{BB962C8B-B14F-4D97-AF65-F5344CB8AC3E}">
        <p14:creationId xmlns:p14="http://schemas.microsoft.com/office/powerpoint/2010/main" val="3506320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6693295" y="3700477"/>
            <a:ext cx="4866645" cy="1371600"/>
          </a:xfrm>
        </p:spPr>
        <p:txBody>
          <a:bodyPr>
            <a:noAutofit/>
          </a:bodyPr>
          <a:lstStyle/>
          <a:p>
            <a:pPr algn="ctr"/>
            <a:r>
              <a:rPr lang="en-US" sz="2400" i="1" dirty="0"/>
              <a:t>Children will be able to access the Calm Corner if they need to regulate, or if they are finding it difficult to focus on their work and need a change of space.</a:t>
            </a:r>
          </a:p>
        </p:txBody>
      </p:sp>
      <p:pic>
        <p:nvPicPr>
          <p:cNvPr id="9" name="Picture 8">
            <a:extLst>
              <a:ext uri="{FF2B5EF4-FFF2-40B4-BE49-F238E27FC236}">
                <a16:creationId xmlns:a16="http://schemas.microsoft.com/office/drawing/2014/main" id="{63996B72-42B8-E21F-477C-5E3045493D1E}"/>
              </a:ext>
            </a:extLst>
          </p:cNvPr>
          <p:cNvPicPr>
            <a:picLocks noChangeAspect="1"/>
          </p:cNvPicPr>
          <p:nvPr/>
        </p:nvPicPr>
        <p:blipFill>
          <a:blip r:embed="rId2"/>
          <a:stretch>
            <a:fillRect/>
          </a:stretch>
        </p:blipFill>
        <p:spPr>
          <a:xfrm>
            <a:off x="522541" y="453461"/>
            <a:ext cx="2172533" cy="2221263"/>
          </a:xfrm>
          <a:prstGeom prst="rect">
            <a:avLst/>
          </a:prstGeom>
        </p:spPr>
      </p:pic>
      <p:sp>
        <p:nvSpPr>
          <p:cNvPr id="16" name="Title 1">
            <a:extLst>
              <a:ext uri="{FF2B5EF4-FFF2-40B4-BE49-F238E27FC236}">
                <a16:creationId xmlns:a16="http://schemas.microsoft.com/office/drawing/2014/main" id="{EBD9C769-F706-506A-4624-89C1E50B4A27}"/>
              </a:ext>
            </a:extLst>
          </p:cNvPr>
          <p:cNvSpPr txBox="1">
            <a:spLocks/>
          </p:cNvSpPr>
          <p:nvPr/>
        </p:nvSpPr>
        <p:spPr>
          <a:xfrm>
            <a:off x="3840160" y="760989"/>
            <a:ext cx="8037959" cy="1371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a:lstStyle>
          <a:p>
            <a:r>
              <a:rPr lang="en-GB" sz="2000" dirty="0"/>
              <a:t>Last year we introduced the children to the Zones of Regulation. This year we would like to build on this by giving the children more strategies to deal with their emotions, without necessarily needing a physical tool.</a:t>
            </a:r>
          </a:p>
          <a:p>
            <a:endParaRPr lang="en-GB" sz="2000" dirty="0"/>
          </a:p>
          <a:p>
            <a:r>
              <a:rPr lang="en-GB" sz="2000" dirty="0"/>
              <a:t>“It’s OK to feel cross with your friend, but it’s not OK to shout at them. What can you do instead when you feel cross?”</a:t>
            </a:r>
          </a:p>
        </p:txBody>
      </p:sp>
      <p:pic>
        <p:nvPicPr>
          <p:cNvPr id="7" name="Picture 6">
            <a:extLst>
              <a:ext uri="{FF2B5EF4-FFF2-40B4-BE49-F238E27FC236}">
                <a16:creationId xmlns:a16="http://schemas.microsoft.com/office/drawing/2014/main" id="{185F7D24-E67D-4FDB-0842-CDFBADBA3FA7}"/>
              </a:ext>
            </a:extLst>
          </p:cNvPr>
          <p:cNvPicPr>
            <a:picLocks noChangeAspect="1"/>
          </p:cNvPicPr>
          <p:nvPr/>
        </p:nvPicPr>
        <p:blipFill>
          <a:blip r:embed="rId3"/>
          <a:stretch>
            <a:fillRect/>
          </a:stretch>
        </p:blipFill>
        <p:spPr>
          <a:xfrm>
            <a:off x="4420848" y="3774093"/>
            <a:ext cx="1823809" cy="2595967"/>
          </a:xfrm>
          <a:prstGeom prst="rect">
            <a:avLst/>
          </a:prstGeom>
        </p:spPr>
      </p:pic>
      <p:pic>
        <p:nvPicPr>
          <p:cNvPr id="10" name="Picture 9">
            <a:extLst>
              <a:ext uri="{FF2B5EF4-FFF2-40B4-BE49-F238E27FC236}">
                <a16:creationId xmlns:a16="http://schemas.microsoft.com/office/drawing/2014/main" id="{90C1EF15-86E4-7315-64DA-4CBF34E5D29E}"/>
              </a:ext>
            </a:extLst>
          </p:cNvPr>
          <p:cNvPicPr>
            <a:picLocks noChangeAspect="1"/>
          </p:cNvPicPr>
          <p:nvPr/>
        </p:nvPicPr>
        <p:blipFill>
          <a:blip r:embed="rId4"/>
          <a:stretch>
            <a:fillRect/>
          </a:stretch>
        </p:blipFill>
        <p:spPr>
          <a:xfrm>
            <a:off x="522541" y="3811604"/>
            <a:ext cx="1768356" cy="2520947"/>
          </a:xfrm>
          <a:prstGeom prst="rect">
            <a:avLst/>
          </a:prstGeom>
        </p:spPr>
      </p:pic>
      <p:pic>
        <p:nvPicPr>
          <p:cNvPr id="4" name="Picture 3">
            <a:extLst>
              <a:ext uri="{FF2B5EF4-FFF2-40B4-BE49-F238E27FC236}">
                <a16:creationId xmlns:a16="http://schemas.microsoft.com/office/drawing/2014/main" id="{F3CE8902-0EB4-6201-797F-E2FCE2ABBA61}"/>
              </a:ext>
            </a:extLst>
          </p:cNvPr>
          <p:cNvPicPr>
            <a:picLocks noChangeAspect="1"/>
          </p:cNvPicPr>
          <p:nvPr/>
        </p:nvPicPr>
        <p:blipFill>
          <a:blip r:embed="rId5"/>
          <a:stretch>
            <a:fillRect/>
          </a:stretch>
        </p:blipFill>
        <p:spPr>
          <a:xfrm>
            <a:off x="2217473" y="2805128"/>
            <a:ext cx="2203375" cy="3127972"/>
          </a:xfrm>
          <a:prstGeom prst="rect">
            <a:avLst/>
          </a:prstGeom>
        </p:spPr>
      </p:pic>
    </p:spTree>
    <p:extLst>
      <p:ext uri="{BB962C8B-B14F-4D97-AF65-F5344CB8AC3E}">
        <p14:creationId xmlns:p14="http://schemas.microsoft.com/office/powerpoint/2010/main" val="11694323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99905" y="309601"/>
            <a:ext cx="4901342" cy="1371600"/>
          </a:xfrm>
        </p:spPr>
        <p:txBody>
          <a:bodyPr/>
          <a:lstStyle/>
          <a:p>
            <a:r>
              <a:rPr lang="en-US"/>
              <a:t>Things to Remember </a:t>
            </a:r>
          </a:p>
        </p:txBody>
      </p:sp>
      <p:pic>
        <p:nvPicPr>
          <p:cNvPr id="4" name="Picture 3">
            <a:extLst>
              <a:ext uri="{FF2B5EF4-FFF2-40B4-BE49-F238E27FC236}">
                <a16:creationId xmlns:a16="http://schemas.microsoft.com/office/drawing/2014/main" id="{A4A08C43-F494-D242-986D-96AC5D5DD0E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534" b="99012" l="7987" r="94343">
                        <a14:foregroundMark x1="62230" y1="9486" x2="62230" y2="9486"/>
                        <a14:foregroundMark x1="88353" y1="23320" x2="88353" y2="23320"/>
                        <a14:foregroundMark x1="87521" y1="19960" x2="90682" y2="36759"/>
                        <a14:foregroundMark x1="94509" y1="28854" x2="94509" y2="46245"/>
                        <a14:foregroundMark x1="89517" y1="83794" x2="83195" y2="94664"/>
                        <a14:foregroundMark x1="81864" y1="97431" x2="88686" y2="99209"/>
                        <a14:foregroundMark x1="72047" y1="25099" x2="70882" y2="29644"/>
                        <a14:foregroundMark x1="79700" y1="22727" x2="65724" y2="24506"/>
                        <a14:foregroundMark x1="73045" y1="25296" x2="70216" y2="33597"/>
                        <a14:foregroundMark x1="8153" y1="32609" x2="9151" y2="29644"/>
                        <a14:foregroundMark x1="36606" y1="7905" x2="37438" y2="5534"/>
                      </a14:backgroundRemoval>
                    </a14:imgEffect>
                  </a14:imgLayer>
                </a14:imgProps>
              </a:ext>
            </a:extLst>
          </a:blip>
          <a:stretch>
            <a:fillRect/>
          </a:stretch>
        </p:blipFill>
        <p:spPr>
          <a:xfrm rot="20094890">
            <a:off x="2301825" y="5196878"/>
            <a:ext cx="1160453" cy="977020"/>
          </a:xfrm>
          <a:prstGeom prst="rect">
            <a:avLst/>
          </a:prstGeom>
        </p:spPr>
      </p:pic>
      <p:pic>
        <p:nvPicPr>
          <p:cNvPr id="4098" name="Picture 2" descr="Personalised and Standard Exercise Books - ExerciseBooksDIrect.co.uk-203mm  x 165mm Reading Record Book 40 Page Yellow - Pack 100">
            <a:extLst>
              <a:ext uri="{FF2B5EF4-FFF2-40B4-BE49-F238E27FC236}">
                <a16:creationId xmlns:a16="http://schemas.microsoft.com/office/drawing/2014/main" id="{A8A110F4-1422-0543-B906-97E5395EC36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334" t="5275" r="19332" b="4925"/>
          <a:stretch/>
        </p:blipFill>
        <p:spPr bwMode="auto">
          <a:xfrm rot="715045">
            <a:off x="1041357" y="5275245"/>
            <a:ext cx="849413" cy="10218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85B1621-5624-F94A-8B20-7A8E27CB7E51}"/>
              </a:ext>
            </a:extLst>
          </p:cNvPr>
          <p:cNvSpPr txBox="1"/>
          <p:nvPr/>
        </p:nvSpPr>
        <p:spPr>
          <a:xfrm>
            <a:off x="599905" y="1495049"/>
            <a:ext cx="4032987" cy="3693319"/>
          </a:xfrm>
          <a:prstGeom prst="rect">
            <a:avLst/>
          </a:prstGeom>
          <a:noFill/>
        </p:spPr>
        <p:txBody>
          <a:bodyPr wrap="square" rtlCol="0">
            <a:spAutoFit/>
          </a:bodyPr>
          <a:lstStyle/>
          <a:p>
            <a:r>
              <a:rPr lang="en-US" u="sng"/>
              <a:t>Bookbags and Homework Logs</a:t>
            </a:r>
          </a:p>
          <a:p>
            <a:r>
              <a:rPr lang="en-US"/>
              <a:t>Please ensure bookbags come into school </a:t>
            </a:r>
            <a:r>
              <a:rPr lang="en-US" b="1"/>
              <a:t>everyday</a:t>
            </a:r>
            <a:r>
              <a:rPr lang="en-US"/>
              <a:t>. This is so we can record any reading we do or give out any letters. </a:t>
            </a:r>
          </a:p>
          <a:p>
            <a:r>
              <a:rPr lang="en-US"/>
              <a:t>In KS2, the children can </a:t>
            </a:r>
            <a:r>
              <a:rPr lang="en-US" b="1"/>
              <a:t>change their choice book whenever they wish</a:t>
            </a:r>
            <a:r>
              <a:rPr lang="en-US"/>
              <a:t>. We will endeavor to remind the children daily to change their books if they need to.</a:t>
            </a:r>
          </a:p>
          <a:p>
            <a:r>
              <a:rPr lang="en-US"/>
              <a:t>We will be checking reading every </a:t>
            </a:r>
            <a:r>
              <a:rPr lang="en-US" b="1"/>
              <a:t>Friday</a:t>
            </a:r>
            <a:r>
              <a:rPr lang="en-US"/>
              <a:t> to acknowledge any comments you have made.</a:t>
            </a:r>
          </a:p>
        </p:txBody>
      </p:sp>
      <p:sp>
        <p:nvSpPr>
          <p:cNvPr id="10" name="TextBox 9">
            <a:extLst>
              <a:ext uri="{FF2B5EF4-FFF2-40B4-BE49-F238E27FC236}">
                <a16:creationId xmlns:a16="http://schemas.microsoft.com/office/drawing/2014/main" id="{022BC8D5-81FC-B34D-B9A6-FA8665A82F7C}"/>
              </a:ext>
            </a:extLst>
          </p:cNvPr>
          <p:cNvSpPr txBox="1"/>
          <p:nvPr/>
        </p:nvSpPr>
        <p:spPr>
          <a:xfrm>
            <a:off x="5259461" y="587554"/>
            <a:ext cx="5498321" cy="1200329"/>
          </a:xfrm>
          <a:prstGeom prst="rect">
            <a:avLst/>
          </a:prstGeom>
          <a:noFill/>
        </p:spPr>
        <p:txBody>
          <a:bodyPr wrap="square" rtlCol="0">
            <a:spAutoFit/>
          </a:bodyPr>
          <a:lstStyle/>
          <a:p>
            <a:r>
              <a:rPr lang="en-US" u="sng"/>
              <a:t>Spelling Logs</a:t>
            </a:r>
          </a:p>
          <a:p>
            <a:r>
              <a:rPr lang="en-US"/>
              <a:t>Please ensure spelling logs come into school in the bookbag on a </a:t>
            </a:r>
            <a:r>
              <a:rPr lang="en-US" b="1"/>
              <a:t>Friday </a:t>
            </a:r>
            <a:r>
              <a:rPr lang="en-US"/>
              <a:t>so the new spellings can be stuck in</a:t>
            </a:r>
          </a:p>
        </p:txBody>
      </p:sp>
      <p:pic>
        <p:nvPicPr>
          <p:cNvPr id="9" name="Picture 8">
            <a:extLst>
              <a:ext uri="{FF2B5EF4-FFF2-40B4-BE49-F238E27FC236}">
                <a16:creationId xmlns:a16="http://schemas.microsoft.com/office/drawing/2014/main" id="{C8BFC666-3010-1943-B473-5F9689F8223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000" b="89778" l="3556" r="94667">
                        <a14:foregroundMark x1="17778" y1="80889" x2="24444" y2="53778"/>
                        <a14:foregroundMark x1="23111" y1="81778" x2="44889" y2="87111"/>
                        <a14:foregroundMark x1="21778" y1="52000" x2="20000" y2="61333"/>
                        <a14:foregroundMark x1="36444" y1="14222" x2="29778" y2="29778"/>
                        <a14:foregroundMark x1="29778" y1="29778" x2="29778" y2="30222"/>
                        <a14:foregroundMark x1="90667" y1="83556" x2="90667" y2="83556"/>
                        <a14:foregroundMark x1="94667" y1="87111" x2="94667" y2="87111"/>
                        <a14:foregroundMark x1="4889" y1="80889" x2="4889" y2="80889"/>
                        <a14:foregroundMark x1="29333" y1="25778" x2="29333" y2="25778"/>
                        <a14:foregroundMark x1="30222" y1="22222" x2="30222" y2="22222"/>
                        <a14:foregroundMark x1="32000" y1="19111" x2="32000" y2="19111"/>
                        <a14:foregroundMark x1="20889" y1="50222" x2="20889" y2="50222"/>
                        <a14:foregroundMark x1="25778" y1="32444" x2="25778" y2="32444"/>
                        <a14:foregroundMark x1="27556" y1="30667" x2="27556" y2="30667"/>
                        <a14:foregroundMark x1="27111" y1="29333" x2="27111" y2="29333"/>
                        <a14:foregroundMark x1="27111" y1="28444" x2="27111" y2="28444"/>
                        <a14:foregroundMark x1="24889" y1="37333" x2="24889" y2="37333"/>
                        <a14:foregroundMark x1="24000" y1="38667" x2="24000" y2="38667"/>
                        <a14:foregroundMark x1="23111" y1="40444" x2="23111" y2="40444"/>
                        <a14:foregroundMark x1="22667" y1="42222" x2="22667" y2="42222"/>
                        <a14:foregroundMark x1="22667" y1="44000" x2="22667" y2="44000"/>
                        <a14:foregroundMark x1="43111" y1="8000" x2="43111" y2="8000"/>
                        <a14:foregroundMark x1="37333" y1="12000" x2="37333" y2="12000"/>
                        <a14:foregroundMark x1="38667" y1="11556" x2="38667" y2="11556"/>
                        <a14:foregroundMark x1="21333" y1="48000" x2="21333" y2="48000"/>
                        <a14:foregroundMark x1="25333" y1="35111" x2="25333" y2="35111"/>
                        <a14:foregroundMark x1="28444" y1="23556" x2="28444" y2="23556"/>
                        <a14:foregroundMark x1="29333" y1="86667" x2="29333" y2="86667"/>
                        <a14:foregroundMark x1="32000" y1="86667" x2="32000" y2="86667"/>
                        <a14:foregroundMark x1="35556" y1="88000" x2="35556" y2="88000"/>
                        <a14:foregroundMark x1="38222" y1="88889" x2="38222" y2="88889"/>
                        <a14:foregroundMark x1="40000" y1="89333" x2="40000" y2="89333"/>
                        <a14:foregroundMark x1="42667" y1="90222" x2="42667" y2="90222"/>
                        <a14:foregroundMark x1="30667" y1="87556" x2="30667" y2="87556"/>
                        <a14:foregroundMark x1="3556" y1="79556" x2="3556" y2="79556"/>
                      </a14:backgroundRemoval>
                    </a14:imgEffect>
                  </a14:imgLayer>
                </a14:imgProps>
              </a:ext>
            </a:extLst>
          </a:blip>
          <a:stretch>
            <a:fillRect/>
          </a:stretch>
        </p:blipFill>
        <p:spPr>
          <a:xfrm>
            <a:off x="7426023" y="1826964"/>
            <a:ext cx="1477328" cy="1477328"/>
          </a:xfrm>
          <a:prstGeom prst="rect">
            <a:avLst/>
          </a:prstGeom>
        </p:spPr>
      </p:pic>
      <p:sp>
        <p:nvSpPr>
          <p:cNvPr id="12" name="TextBox 11">
            <a:extLst>
              <a:ext uri="{FF2B5EF4-FFF2-40B4-BE49-F238E27FC236}">
                <a16:creationId xmlns:a16="http://schemas.microsoft.com/office/drawing/2014/main" id="{88B55CD2-538B-5349-A67C-515518CEA217}"/>
              </a:ext>
            </a:extLst>
          </p:cNvPr>
          <p:cNvSpPr txBox="1"/>
          <p:nvPr/>
        </p:nvSpPr>
        <p:spPr>
          <a:xfrm>
            <a:off x="4854910" y="1926383"/>
            <a:ext cx="2536852" cy="1754326"/>
          </a:xfrm>
          <a:prstGeom prst="rect">
            <a:avLst/>
          </a:prstGeom>
          <a:noFill/>
        </p:spPr>
        <p:txBody>
          <a:bodyPr wrap="square" rtlCol="0">
            <a:spAutoFit/>
          </a:bodyPr>
          <a:lstStyle/>
          <a:p>
            <a:r>
              <a:rPr lang="en-US" u="sng"/>
              <a:t>Home Learning</a:t>
            </a:r>
          </a:p>
          <a:p>
            <a:r>
              <a:rPr lang="en-US"/>
              <a:t>We love sharing home learning at school so please bring this in whenever you wish</a:t>
            </a:r>
          </a:p>
        </p:txBody>
      </p:sp>
      <p:sp>
        <p:nvSpPr>
          <p:cNvPr id="15" name="TextBox 14">
            <a:extLst>
              <a:ext uri="{FF2B5EF4-FFF2-40B4-BE49-F238E27FC236}">
                <a16:creationId xmlns:a16="http://schemas.microsoft.com/office/drawing/2014/main" id="{4AD5AB3D-F67B-5B4C-858D-3A487A1A6B18}"/>
              </a:ext>
            </a:extLst>
          </p:cNvPr>
          <p:cNvSpPr txBox="1"/>
          <p:nvPr/>
        </p:nvSpPr>
        <p:spPr>
          <a:xfrm>
            <a:off x="8847499" y="1998480"/>
            <a:ext cx="2536852" cy="1477328"/>
          </a:xfrm>
          <a:prstGeom prst="rect">
            <a:avLst/>
          </a:prstGeom>
          <a:noFill/>
        </p:spPr>
        <p:txBody>
          <a:bodyPr wrap="square" rtlCol="0">
            <a:spAutoFit/>
          </a:bodyPr>
          <a:lstStyle/>
          <a:p>
            <a:r>
              <a:rPr lang="en-US" u="sng"/>
              <a:t>PE Kits</a:t>
            </a:r>
          </a:p>
          <a:p>
            <a:r>
              <a:rPr lang="en-US"/>
              <a:t>PE kits need to come in on a </a:t>
            </a:r>
            <a:r>
              <a:rPr lang="en-US" b="1"/>
              <a:t>Monday</a:t>
            </a:r>
            <a:r>
              <a:rPr lang="en-US"/>
              <a:t> and will be sent home every </a:t>
            </a:r>
            <a:r>
              <a:rPr lang="en-US" b="1"/>
              <a:t>Friday</a:t>
            </a:r>
          </a:p>
        </p:txBody>
      </p:sp>
      <p:sp>
        <p:nvSpPr>
          <p:cNvPr id="17" name="TextBox 16">
            <a:extLst>
              <a:ext uri="{FF2B5EF4-FFF2-40B4-BE49-F238E27FC236}">
                <a16:creationId xmlns:a16="http://schemas.microsoft.com/office/drawing/2014/main" id="{9ECF33A8-2009-6B46-87D3-8878A437D65B}"/>
              </a:ext>
            </a:extLst>
          </p:cNvPr>
          <p:cNvSpPr txBox="1"/>
          <p:nvPr/>
        </p:nvSpPr>
        <p:spPr>
          <a:xfrm>
            <a:off x="4690555" y="4789839"/>
            <a:ext cx="5048104" cy="1477328"/>
          </a:xfrm>
          <a:prstGeom prst="rect">
            <a:avLst/>
          </a:prstGeom>
          <a:noFill/>
        </p:spPr>
        <p:txBody>
          <a:bodyPr wrap="square" rtlCol="0">
            <a:spAutoFit/>
          </a:bodyPr>
          <a:lstStyle/>
          <a:p>
            <a:r>
              <a:rPr lang="en-US" u="sng"/>
              <a:t>Snack</a:t>
            </a:r>
          </a:p>
          <a:p>
            <a:r>
              <a:rPr lang="en-US"/>
              <a:t>In KS2, the children are no longer provided fruit at breaktime. P</a:t>
            </a:r>
            <a:r>
              <a:rPr lang="en-GB"/>
              <a:t>lease send your child to school with a snack if you wish to, and we ask if this could still be a healthy choice</a:t>
            </a:r>
            <a:endParaRPr lang="en-US"/>
          </a:p>
        </p:txBody>
      </p:sp>
      <p:pic>
        <p:nvPicPr>
          <p:cNvPr id="4100" name="Picture 4" descr="Healthy Snack Cliparts - Cliparts Zone">
            <a:extLst>
              <a:ext uri="{FF2B5EF4-FFF2-40B4-BE49-F238E27FC236}">
                <a16:creationId xmlns:a16="http://schemas.microsoft.com/office/drawing/2014/main" id="{0D29A615-6747-AA44-B230-FD0BA3452854}"/>
              </a:ext>
            </a:extLst>
          </p:cNvPr>
          <p:cNvPicPr>
            <a:picLocks noChangeAspect="1" noChangeArrowheads="1"/>
          </p:cNvPicPr>
          <p:nvPr/>
        </p:nvPicPr>
        <p:blipFill>
          <a:blip r:embed="rId7">
            <a:extLst>
              <a:ext uri="{BEBA8EAE-BF5A-486C-A8C5-ECC9F3942E4B}">
                <a14:imgProps xmlns:a14="http://schemas.microsoft.com/office/drawing/2010/main">
                  <a14:imgLayer r:embed="rId6">
                    <a14:imgEffect>
                      <a14:backgroundRemoval t="3828" b="96651" l="830" r="97925">
                        <a14:foregroundMark x1="4979" y1="67943" x2="4979" y2="67943"/>
                        <a14:foregroundMark x1="44813" y1="5742" x2="44813" y2="5742"/>
                        <a14:foregroundMark x1="79253" y1="30144" x2="79253" y2="30144"/>
                        <a14:foregroundMark x1="73444" y1="21531" x2="82158" y2="46411"/>
                        <a14:foregroundMark x1="95021" y1="18660" x2="95021" y2="18660"/>
                        <a14:foregroundMark x1="84232" y1="7656" x2="84232" y2="7656"/>
                        <a14:foregroundMark x1="73029" y1="4785" x2="73029" y2="4785"/>
                        <a14:foregroundMark x1="95021" y1="65072" x2="95021" y2="65072"/>
                        <a14:foregroundMark x1="39419" y1="97129" x2="39419" y2="97129"/>
                        <a14:foregroundMark x1="65145" y1="42584" x2="65145" y2="42584"/>
                        <a14:foregroundMark x1="65145" y1="40191" x2="68465" y2="46411"/>
                        <a14:foregroundMark x1="97095" y1="67464" x2="97095" y2="67464"/>
                        <a14:foregroundMark x1="44398" y1="5742" x2="44398" y2="5742"/>
                        <a14:foregroundMark x1="46473" y1="3828" x2="44813" y2="5263"/>
                        <a14:foregroundMark x1="43983" y1="95694" x2="43983" y2="95694"/>
                        <a14:foregroundMark x1="830" y1="64593" x2="830" y2="64593"/>
                        <a14:foregroundMark x1="87967" y1="22488" x2="87967" y2="22488"/>
                        <a14:foregroundMark x1="97925" y1="16746" x2="97925" y2="16746"/>
                      </a14:backgroundRemoval>
                    </a14:imgEffect>
                  </a14:imgLayer>
                </a14:imgProps>
              </a:ext>
              <a:ext uri="{28A0092B-C50C-407E-A947-70E740481C1C}">
                <a14:useLocalDpi xmlns:a14="http://schemas.microsoft.com/office/drawing/2010/main" val="0"/>
              </a:ext>
            </a:extLst>
          </a:blip>
          <a:srcRect/>
          <a:stretch>
            <a:fillRect/>
          </a:stretch>
        </p:blipFill>
        <p:spPr bwMode="auto">
          <a:xfrm>
            <a:off x="9844595" y="4861558"/>
            <a:ext cx="1685386" cy="14616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207707 - Classmates A4 Exercise Book 80 Page, 8mm Ruled With Margin, Purple  - Pack of 50 | GLS Educational Supplies">
            <a:extLst>
              <a:ext uri="{FF2B5EF4-FFF2-40B4-BE49-F238E27FC236}">
                <a16:creationId xmlns:a16="http://schemas.microsoft.com/office/drawing/2014/main" id="{74C73620-5F00-A6C2-B5F5-343836ADBA0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1002" t="10599" r="22531" b="7156"/>
          <a:stretch/>
        </p:blipFill>
        <p:spPr bwMode="auto">
          <a:xfrm rot="510829">
            <a:off x="10782715" y="589897"/>
            <a:ext cx="834190" cy="1215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E5A0DC9-89AB-71A1-DCD7-F4D76D8F9A56}"/>
              </a:ext>
            </a:extLst>
          </p:cNvPr>
          <p:cNvSpPr txBox="1"/>
          <p:nvPr/>
        </p:nvSpPr>
        <p:spPr>
          <a:xfrm>
            <a:off x="4789153" y="3819209"/>
            <a:ext cx="6595198" cy="646331"/>
          </a:xfrm>
          <a:prstGeom prst="rect">
            <a:avLst/>
          </a:prstGeom>
          <a:noFill/>
        </p:spPr>
        <p:txBody>
          <a:bodyPr wrap="square" rtlCol="0">
            <a:spAutoFit/>
          </a:bodyPr>
          <a:lstStyle/>
          <a:p>
            <a:r>
              <a:rPr lang="en-US" u="sng"/>
              <a:t>Homework</a:t>
            </a:r>
          </a:p>
          <a:p>
            <a:r>
              <a:rPr lang="en-GB"/>
              <a:t>Books in on a </a:t>
            </a:r>
            <a:r>
              <a:rPr lang="en-GB" b="1"/>
              <a:t>Wednesday</a:t>
            </a:r>
            <a:r>
              <a:rPr lang="en-GB"/>
              <a:t>, returned on Friday </a:t>
            </a:r>
            <a:endParaRPr lang="en-US"/>
          </a:p>
        </p:txBody>
      </p:sp>
    </p:spTree>
    <p:extLst>
      <p:ext uri="{BB962C8B-B14F-4D97-AF65-F5344CB8AC3E}">
        <p14:creationId xmlns:p14="http://schemas.microsoft.com/office/powerpoint/2010/main" val="1561710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91880-6400-A343-8428-EBEE6BB4AADE}"/>
              </a:ext>
            </a:extLst>
          </p:cNvPr>
          <p:cNvSpPr>
            <a:spLocks noGrp="1"/>
          </p:cNvSpPr>
          <p:nvPr>
            <p:ph type="title"/>
          </p:nvPr>
        </p:nvSpPr>
        <p:spPr/>
        <p:txBody>
          <a:bodyPr/>
          <a:lstStyle/>
          <a:p>
            <a:r>
              <a:rPr lang="en-US"/>
              <a:t>Contact us…</a:t>
            </a:r>
          </a:p>
        </p:txBody>
      </p:sp>
      <p:sp>
        <p:nvSpPr>
          <p:cNvPr id="3" name="Content Placeholder 2">
            <a:extLst>
              <a:ext uri="{FF2B5EF4-FFF2-40B4-BE49-F238E27FC236}">
                <a16:creationId xmlns:a16="http://schemas.microsoft.com/office/drawing/2014/main" id="{FEA46506-79A1-5443-830C-B764473C8CB5}"/>
              </a:ext>
            </a:extLst>
          </p:cNvPr>
          <p:cNvSpPr>
            <a:spLocks noGrp="1"/>
          </p:cNvSpPr>
          <p:nvPr>
            <p:ph idx="1"/>
          </p:nvPr>
        </p:nvSpPr>
        <p:spPr>
          <a:xfrm>
            <a:off x="1066800" y="1855694"/>
            <a:ext cx="10058400" cy="4097050"/>
          </a:xfrm>
        </p:spPr>
        <p:txBody>
          <a:bodyPr>
            <a:normAutofit fontScale="55000" lnSpcReduction="20000"/>
          </a:bodyPr>
          <a:lstStyle/>
          <a:p>
            <a:pPr marL="0" indent="0">
              <a:buNone/>
            </a:pPr>
            <a:r>
              <a:rPr lang="en-US" sz="3800" dirty="0"/>
              <a:t>We are really looking forward to an exciting year ahead. We hope you have found this information useful. There is also lots of information on the website:</a:t>
            </a:r>
          </a:p>
          <a:p>
            <a:pPr marL="0" indent="0" algn="ctr">
              <a:buNone/>
            </a:pPr>
            <a:r>
              <a:rPr lang="en-US" sz="3800" dirty="0">
                <a:hlinkClick r:id="rId2"/>
              </a:rPr>
              <a:t>https://www.henburyview.dorset.sch.uk/</a:t>
            </a:r>
            <a:endParaRPr lang="en-US" sz="3800" dirty="0"/>
          </a:p>
          <a:p>
            <a:pPr marL="0" indent="0" algn="ctr">
              <a:buNone/>
            </a:pPr>
            <a:endParaRPr lang="en-US" sz="3800" dirty="0"/>
          </a:p>
          <a:p>
            <a:pPr marL="0" indent="0">
              <a:buNone/>
            </a:pPr>
            <a:r>
              <a:rPr lang="en-US" sz="3800" dirty="0"/>
              <a:t>If you have any questions about anything in this PowerPoint, or if you have any questions or queries at any point during the year, please don’t hesitate to email us or the school office at:</a:t>
            </a:r>
          </a:p>
          <a:p>
            <a:pPr marL="0" indent="0" algn="ctr">
              <a:buNone/>
            </a:pPr>
            <a:r>
              <a:rPr lang="en-US" sz="3800" dirty="0">
                <a:hlinkClick r:id="rId3"/>
              </a:rPr>
              <a:t>office@henburyview.dorset.sch.uk</a:t>
            </a:r>
            <a:endParaRPr lang="en-US" sz="3800" dirty="0"/>
          </a:p>
          <a:p>
            <a:pPr marL="0" indent="0" algn="ctr">
              <a:buNone/>
            </a:pPr>
            <a:r>
              <a:rPr lang="en-US" sz="3800" dirty="0">
                <a:hlinkClick r:id="rId4"/>
              </a:rPr>
              <a:t>year3@henburyview.dorset.sch.uk</a:t>
            </a:r>
            <a:r>
              <a:rPr lang="en-US" sz="3800" dirty="0"/>
              <a:t> </a:t>
            </a:r>
          </a:p>
          <a:p>
            <a:pPr marL="0" indent="0">
              <a:buNone/>
            </a:pPr>
            <a:endParaRPr lang="en-US" dirty="0"/>
          </a:p>
        </p:txBody>
      </p:sp>
    </p:spTree>
    <p:extLst>
      <p:ext uri="{BB962C8B-B14F-4D97-AF65-F5344CB8AC3E}">
        <p14:creationId xmlns:p14="http://schemas.microsoft.com/office/powerpoint/2010/main" val="688412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1F0E0-BA8F-FD43-B4E1-51AD9A0012E3}"/>
              </a:ext>
            </a:extLst>
          </p:cNvPr>
          <p:cNvSpPr>
            <a:spLocks noGrp="1"/>
          </p:cNvSpPr>
          <p:nvPr>
            <p:ph type="title"/>
          </p:nvPr>
        </p:nvSpPr>
        <p:spPr>
          <a:xfrm rot="16200000">
            <a:off x="-855368" y="1475397"/>
            <a:ext cx="3547241" cy="1371600"/>
          </a:xfrm>
        </p:spPr>
        <p:txBody>
          <a:bodyPr/>
          <a:lstStyle/>
          <a:p>
            <a:r>
              <a:rPr lang="en-US"/>
              <a:t>Our Classroom</a:t>
            </a:r>
          </a:p>
        </p:txBody>
      </p:sp>
      <p:pic>
        <p:nvPicPr>
          <p:cNvPr id="2050" name="Picture 2">
            <a:extLst>
              <a:ext uri="{FF2B5EF4-FFF2-40B4-BE49-F238E27FC236}">
                <a16:creationId xmlns:a16="http://schemas.microsoft.com/office/drawing/2014/main" id="{EB04437A-9460-F49D-9060-28DE6FFB8E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4053" y="2458720"/>
            <a:ext cx="4897120" cy="367284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61DCCA58-D07C-284C-BF8C-0E439BB7E2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5280" y="622300"/>
            <a:ext cx="4897120" cy="3672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961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41D67-2D2E-9143-ADC2-B4DA91F332F4}"/>
              </a:ext>
            </a:extLst>
          </p:cNvPr>
          <p:cNvSpPr>
            <a:spLocks noGrp="1"/>
          </p:cNvSpPr>
          <p:nvPr>
            <p:ph type="title"/>
          </p:nvPr>
        </p:nvSpPr>
        <p:spPr>
          <a:xfrm>
            <a:off x="636495" y="313750"/>
            <a:ext cx="10058400" cy="1371600"/>
          </a:xfrm>
        </p:spPr>
        <p:txBody>
          <a:bodyPr/>
          <a:lstStyle/>
          <a:p>
            <a:r>
              <a:rPr lang="en-US"/>
              <a:t>Year 3 Timetable</a:t>
            </a:r>
          </a:p>
        </p:txBody>
      </p:sp>
      <p:graphicFrame>
        <p:nvGraphicFramePr>
          <p:cNvPr id="4" name="Table 4">
            <a:extLst>
              <a:ext uri="{FF2B5EF4-FFF2-40B4-BE49-F238E27FC236}">
                <a16:creationId xmlns:a16="http://schemas.microsoft.com/office/drawing/2014/main" id="{77C549B9-DA5C-6940-A35D-A5C7EA2F9E54}"/>
              </a:ext>
            </a:extLst>
          </p:cNvPr>
          <p:cNvGraphicFramePr>
            <a:graphicFrameLocks noGrp="1"/>
          </p:cNvGraphicFramePr>
          <p:nvPr>
            <p:ph idx="1"/>
            <p:extLst>
              <p:ext uri="{D42A27DB-BD31-4B8C-83A1-F6EECF244321}">
                <p14:modId xmlns:p14="http://schemas.microsoft.com/office/powerpoint/2010/main" val="666457381"/>
              </p:ext>
            </p:extLst>
          </p:nvPr>
        </p:nvGraphicFramePr>
        <p:xfrm>
          <a:off x="856678" y="1461744"/>
          <a:ext cx="6957527" cy="4820920"/>
        </p:xfrm>
        <a:graphic>
          <a:graphicData uri="http://schemas.openxmlformats.org/drawingml/2006/table">
            <a:tbl>
              <a:tblPr firstRow="1" bandRow="1">
                <a:tableStyleId>{5C22544A-7EE6-4342-B048-85BDC9FD1C3A}</a:tableStyleId>
              </a:tblPr>
              <a:tblGrid>
                <a:gridCol w="2422849">
                  <a:extLst>
                    <a:ext uri="{9D8B030D-6E8A-4147-A177-3AD203B41FA5}">
                      <a16:colId xmlns:a16="http://schemas.microsoft.com/office/drawing/2014/main" val="3097891896"/>
                    </a:ext>
                  </a:extLst>
                </a:gridCol>
                <a:gridCol w="4534678">
                  <a:extLst>
                    <a:ext uri="{9D8B030D-6E8A-4147-A177-3AD203B41FA5}">
                      <a16:colId xmlns:a16="http://schemas.microsoft.com/office/drawing/2014/main" val="2925312"/>
                    </a:ext>
                  </a:extLst>
                </a:gridCol>
              </a:tblGrid>
              <a:tr h="370840">
                <a:tc>
                  <a:txBody>
                    <a:bodyPr/>
                    <a:lstStyle/>
                    <a:p>
                      <a:pPr algn="ctr"/>
                      <a:r>
                        <a:rPr lang="en-US">
                          <a:solidFill>
                            <a:schemeClr val="tx1"/>
                          </a:solidFill>
                        </a:rPr>
                        <a:t>Time</a:t>
                      </a:r>
                    </a:p>
                  </a:txBody>
                  <a:tcPr/>
                </a:tc>
                <a:tc>
                  <a:txBody>
                    <a:bodyPr/>
                    <a:lstStyle/>
                    <a:p>
                      <a:pPr algn="ctr"/>
                      <a:r>
                        <a:rPr lang="en-US">
                          <a:solidFill>
                            <a:schemeClr val="tx1"/>
                          </a:solidFill>
                        </a:rPr>
                        <a:t>Activity </a:t>
                      </a:r>
                    </a:p>
                  </a:txBody>
                  <a:tcPr/>
                </a:tc>
                <a:extLst>
                  <a:ext uri="{0D108BD9-81ED-4DB2-BD59-A6C34878D82A}">
                    <a16:rowId xmlns:a16="http://schemas.microsoft.com/office/drawing/2014/main" val="2113138477"/>
                  </a:ext>
                </a:extLst>
              </a:tr>
              <a:tr h="370840">
                <a:tc>
                  <a:txBody>
                    <a:bodyPr/>
                    <a:lstStyle/>
                    <a:p>
                      <a:pPr algn="ctr"/>
                      <a:r>
                        <a:rPr lang="en-US"/>
                        <a:t>8:40-8:50am</a:t>
                      </a:r>
                    </a:p>
                  </a:txBody>
                  <a:tcPr/>
                </a:tc>
                <a:tc>
                  <a:txBody>
                    <a:bodyPr/>
                    <a:lstStyle/>
                    <a:p>
                      <a:pPr algn="ctr"/>
                      <a:r>
                        <a:rPr lang="en-US"/>
                        <a:t>Morning Activity</a:t>
                      </a:r>
                    </a:p>
                  </a:txBody>
                  <a:tcPr/>
                </a:tc>
                <a:extLst>
                  <a:ext uri="{0D108BD9-81ED-4DB2-BD59-A6C34878D82A}">
                    <a16:rowId xmlns:a16="http://schemas.microsoft.com/office/drawing/2014/main" val="464834452"/>
                  </a:ext>
                </a:extLst>
              </a:tr>
              <a:tr h="370840">
                <a:tc>
                  <a:txBody>
                    <a:bodyPr/>
                    <a:lstStyle/>
                    <a:p>
                      <a:pPr algn="ctr"/>
                      <a:r>
                        <a:rPr lang="en-US"/>
                        <a:t>8:50-9am</a:t>
                      </a:r>
                    </a:p>
                  </a:txBody>
                  <a:tcPr/>
                </a:tc>
                <a:tc>
                  <a:txBody>
                    <a:bodyPr/>
                    <a:lstStyle/>
                    <a:p>
                      <a:pPr algn="ctr"/>
                      <a:r>
                        <a:rPr lang="en-US"/>
                        <a:t>Registration </a:t>
                      </a:r>
                    </a:p>
                  </a:txBody>
                  <a:tcPr/>
                </a:tc>
                <a:extLst>
                  <a:ext uri="{0D108BD9-81ED-4DB2-BD59-A6C34878D82A}">
                    <a16:rowId xmlns:a16="http://schemas.microsoft.com/office/drawing/2014/main" val="3492672533"/>
                  </a:ext>
                </a:extLst>
              </a:tr>
              <a:tr h="370840">
                <a:tc>
                  <a:txBody>
                    <a:bodyPr/>
                    <a:lstStyle/>
                    <a:p>
                      <a:pPr algn="ctr"/>
                      <a:r>
                        <a:rPr lang="en-US"/>
                        <a:t>9-9:40am</a:t>
                      </a:r>
                    </a:p>
                  </a:txBody>
                  <a:tcPr/>
                </a:tc>
                <a:tc>
                  <a:txBody>
                    <a:bodyPr/>
                    <a:lstStyle/>
                    <a:p>
                      <a:pPr algn="ctr"/>
                      <a:r>
                        <a:rPr lang="en-US"/>
                        <a:t>Guided Reading</a:t>
                      </a:r>
                    </a:p>
                  </a:txBody>
                  <a:tcPr/>
                </a:tc>
                <a:extLst>
                  <a:ext uri="{0D108BD9-81ED-4DB2-BD59-A6C34878D82A}">
                    <a16:rowId xmlns:a16="http://schemas.microsoft.com/office/drawing/2014/main" val="2051776344"/>
                  </a:ext>
                </a:extLst>
              </a:tr>
              <a:tr h="370840">
                <a:tc>
                  <a:txBody>
                    <a:bodyPr/>
                    <a:lstStyle/>
                    <a:p>
                      <a:pPr algn="ctr"/>
                      <a:r>
                        <a:rPr lang="en-US"/>
                        <a:t>9:40-10:30am</a:t>
                      </a:r>
                    </a:p>
                  </a:txBody>
                  <a:tcPr/>
                </a:tc>
                <a:tc>
                  <a:txBody>
                    <a:bodyPr/>
                    <a:lstStyle/>
                    <a:p>
                      <a:pPr algn="ctr"/>
                      <a:r>
                        <a:rPr lang="en-US"/>
                        <a:t>English</a:t>
                      </a:r>
                    </a:p>
                  </a:txBody>
                  <a:tcPr/>
                </a:tc>
                <a:extLst>
                  <a:ext uri="{0D108BD9-81ED-4DB2-BD59-A6C34878D82A}">
                    <a16:rowId xmlns:a16="http://schemas.microsoft.com/office/drawing/2014/main" val="40838108"/>
                  </a:ext>
                </a:extLst>
              </a:tr>
              <a:tr h="370840">
                <a:tc>
                  <a:txBody>
                    <a:bodyPr/>
                    <a:lstStyle/>
                    <a:p>
                      <a:pPr algn="ctr"/>
                      <a:r>
                        <a:rPr lang="en-US"/>
                        <a:t>10:30-10:45am</a:t>
                      </a:r>
                    </a:p>
                  </a:txBody>
                  <a:tcPr/>
                </a:tc>
                <a:tc>
                  <a:txBody>
                    <a:bodyPr/>
                    <a:lstStyle/>
                    <a:p>
                      <a:pPr algn="ctr"/>
                      <a:r>
                        <a:rPr lang="en-US"/>
                        <a:t>Assembly</a:t>
                      </a:r>
                    </a:p>
                  </a:txBody>
                  <a:tcPr/>
                </a:tc>
                <a:extLst>
                  <a:ext uri="{0D108BD9-81ED-4DB2-BD59-A6C34878D82A}">
                    <a16:rowId xmlns:a16="http://schemas.microsoft.com/office/drawing/2014/main" val="3860103173"/>
                  </a:ext>
                </a:extLst>
              </a:tr>
              <a:tr h="370840">
                <a:tc>
                  <a:txBody>
                    <a:bodyPr/>
                    <a:lstStyle/>
                    <a:p>
                      <a:pPr algn="ctr"/>
                      <a:r>
                        <a:rPr lang="en-US"/>
                        <a:t>10:45-11:00am</a:t>
                      </a:r>
                    </a:p>
                  </a:txBody>
                  <a:tcPr/>
                </a:tc>
                <a:tc>
                  <a:txBody>
                    <a:bodyPr/>
                    <a:lstStyle/>
                    <a:p>
                      <a:pPr algn="ctr"/>
                      <a:r>
                        <a:rPr lang="en-US"/>
                        <a:t>Breaktime</a:t>
                      </a:r>
                    </a:p>
                  </a:txBody>
                  <a:tcPr/>
                </a:tc>
                <a:extLst>
                  <a:ext uri="{0D108BD9-81ED-4DB2-BD59-A6C34878D82A}">
                    <a16:rowId xmlns:a16="http://schemas.microsoft.com/office/drawing/2014/main" val="2450053940"/>
                  </a:ext>
                </a:extLst>
              </a:tr>
              <a:tr h="370840">
                <a:tc>
                  <a:txBody>
                    <a:bodyPr/>
                    <a:lstStyle/>
                    <a:p>
                      <a:pPr algn="ctr"/>
                      <a:r>
                        <a:rPr lang="en-US"/>
                        <a:t>11:00-12noon</a:t>
                      </a:r>
                    </a:p>
                  </a:txBody>
                  <a:tcPr/>
                </a:tc>
                <a:tc>
                  <a:txBody>
                    <a:bodyPr/>
                    <a:lstStyle/>
                    <a:p>
                      <a:pPr algn="ctr"/>
                      <a:r>
                        <a:rPr lang="en-US" err="1"/>
                        <a:t>Maths</a:t>
                      </a:r>
                      <a:endParaRPr lang="en-US"/>
                    </a:p>
                  </a:txBody>
                  <a:tcPr/>
                </a:tc>
                <a:extLst>
                  <a:ext uri="{0D108BD9-81ED-4DB2-BD59-A6C34878D82A}">
                    <a16:rowId xmlns:a16="http://schemas.microsoft.com/office/drawing/2014/main" val="3869987905"/>
                  </a:ext>
                </a:extLst>
              </a:tr>
              <a:tr h="370840">
                <a:tc>
                  <a:txBody>
                    <a:bodyPr/>
                    <a:lstStyle/>
                    <a:p>
                      <a:pPr algn="ctr"/>
                      <a:r>
                        <a:rPr lang="en-US"/>
                        <a:t>12-1pm</a:t>
                      </a:r>
                    </a:p>
                  </a:txBody>
                  <a:tcPr/>
                </a:tc>
                <a:tc>
                  <a:txBody>
                    <a:bodyPr/>
                    <a:lstStyle/>
                    <a:p>
                      <a:pPr algn="ctr"/>
                      <a:r>
                        <a:rPr lang="en-US"/>
                        <a:t>Lunchtime</a:t>
                      </a:r>
                    </a:p>
                  </a:txBody>
                  <a:tcPr/>
                </a:tc>
                <a:extLst>
                  <a:ext uri="{0D108BD9-81ED-4DB2-BD59-A6C34878D82A}">
                    <a16:rowId xmlns:a16="http://schemas.microsoft.com/office/drawing/2014/main" val="1096768914"/>
                  </a:ext>
                </a:extLst>
              </a:tr>
              <a:tr h="370840">
                <a:tc>
                  <a:txBody>
                    <a:bodyPr/>
                    <a:lstStyle/>
                    <a:p>
                      <a:pPr algn="ctr"/>
                      <a:r>
                        <a:rPr lang="en-US"/>
                        <a:t>1-1:25pm</a:t>
                      </a:r>
                    </a:p>
                  </a:txBody>
                  <a:tcPr/>
                </a:tc>
                <a:tc>
                  <a:txBody>
                    <a:bodyPr/>
                    <a:lstStyle/>
                    <a:p>
                      <a:pPr algn="ctr"/>
                      <a:r>
                        <a:rPr lang="en-US"/>
                        <a:t>Spelling</a:t>
                      </a:r>
                    </a:p>
                  </a:txBody>
                  <a:tcPr/>
                </a:tc>
                <a:extLst>
                  <a:ext uri="{0D108BD9-81ED-4DB2-BD59-A6C34878D82A}">
                    <a16:rowId xmlns:a16="http://schemas.microsoft.com/office/drawing/2014/main" val="87981707"/>
                  </a:ext>
                </a:extLst>
              </a:tr>
              <a:tr h="370840">
                <a:tc>
                  <a:txBody>
                    <a:bodyPr/>
                    <a:lstStyle/>
                    <a:p>
                      <a:pPr algn="ctr"/>
                      <a:r>
                        <a:rPr lang="en-US"/>
                        <a:t>1:25-2:55pm</a:t>
                      </a:r>
                    </a:p>
                  </a:txBody>
                  <a:tcPr/>
                </a:tc>
                <a:tc>
                  <a:txBody>
                    <a:bodyPr/>
                    <a:lstStyle/>
                    <a:p>
                      <a:pPr algn="ctr"/>
                      <a:r>
                        <a:rPr lang="en-US"/>
                        <a:t>Foundation Subjects</a:t>
                      </a:r>
                    </a:p>
                  </a:txBody>
                  <a:tcPr/>
                </a:tc>
                <a:extLst>
                  <a:ext uri="{0D108BD9-81ED-4DB2-BD59-A6C34878D82A}">
                    <a16:rowId xmlns:a16="http://schemas.microsoft.com/office/drawing/2014/main" val="1846805947"/>
                  </a:ext>
                </a:extLst>
              </a:tr>
              <a:tr h="370840">
                <a:tc>
                  <a:txBody>
                    <a:bodyPr/>
                    <a:lstStyle/>
                    <a:p>
                      <a:pPr algn="ctr"/>
                      <a:r>
                        <a:rPr lang="en-US"/>
                        <a:t>2:55-3:15pm</a:t>
                      </a:r>
                    </a:p>
                  </a:txBody>
                  <a:tcPr/>
                </a:tc>
                <a:tc>
                  <a:txBody>
                    <a:bodyPr/>
                    <a:lstStyle/>
                    <a:p>
                      <a:pPr algn="ctr"/>
                      <a:r>
                        <a:rPr lang="en-US"/>
                        <a:t>Whole Class Read</a:t>
                      </a:r>
                    </a:p>
                  </a:txBody>
                  <a:tcPr/>
                </a:tc>
                <a:extLst>
                  <a:ext uri="{0D108BD9-81ED-4DB2-BD59-A6C34878D82A}">
                    <a16:rowId xmlns:a16="http://schemas.microsoft.com/office/drawing/2014/main" val="1526021386"/>
                  </a:ext>
                </a:extLst>
              </a:tr>
              <a:tr h="370840">
                <a:tc>
                  <a:txBody>
                    <a:bodyPr/>
                    <a:lstStyle/>
                    <a:p>
                      <a:pPr algn="ctr"/>
                      <a:r>
                        <a:rPr lang="en-US"/>
                        <a:t>3:20pm</a:t>
                      </a:r>
                    </a:p>
                  </a:txBody>
                  <a:tcPr/>
                </a:tc>
                <a:tc>
                  <a:txBody>
                    <a:bodyPr/>
                    <a:lstStyle/>
                    <a:p>
                      <a:pPr algn="ctr"/>
                      <a:r>
                        <a:rPr lang="en-US"/>
                        <a:t>Home</a:t>
                      </a:r>
                    </a:p>
                  </a:txBody>
                  <a:tcPr/>
                </a:tc>
                <a:extLst>
                  <a:ext uri="{0D108BD9-81ED-4DB2-BD59-A6C34878D82A}">
                    <a16:rowId xmlns:a16="http://schemas.microsoft.com/office/drawing/2014/main" val="1254958482"/>
                  </a:ext>
                </a:extLst>
              </a:tr>
            </a:tbl>
          </a:graphicData>
        </a:graphic>
      </p:graphicFrame>
      <p:sp>
        <p:nvSpPr>
          <p:cNvPr id="5" name="AutoShape 6" descr="Free School Subjects Cliparts, Download Free Clip Art, Free Clip Art on  Clipart Library">
            <a:extLst>
              <a:ext uri="{FF2B5EF4-FFF2-40B4-BE49-F238E27FC236}">
                <a16:creationId xmlns:a16="http://schemas.microsoft.com/office/drawing/2014/main" id="{1CA6A4F7-79BC-134B-B324-ACF7B5F0E8A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Free School Subjects Cliparts, Download Free Clip Art, Free Clip Art on  Clipart Library">
            <a:extLst>
              <a:ext uri="{FF2B5EF4-FFF2-40B4-BE49-F238E27FC236}">
                <a16:creationId xmlns:a16="http://schemas.microsoft.com/office/drawing/2014/main" id="{A2A72782-1384-6347-B5C6-1AB161AEEC8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0" descr="Free School Subjects Cliparts, Download Free Clip Art, Free Clip Art on  Clipart Library">
            <a:extLst>
              <a:ext uri="{FF2B5EF4-FFF2-40B4-BE49-F238E27FC236}">
                <a16:creationId xmlns:a16="http://schemas.microsoft.com/office/drawing/2014/main" id="{762D0D5B-6799-6042-8BFF-8E6EE7714B4F}"/>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descr="A close up of a logo&#10;&#10;Description automatically generated">
            <a:extLst>
              <a:ext uri="{FF2B5EF4-FFF2-40B4-BE49-F238E27FC236}">
                <a16:creationId xmlns:a16="http://schemas.microsoft.com/office/drawing/2014/main" id="{69CF8A48-949E-2C49-B09C-CAED82E71D9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992" b="89860" l="8167" r="91167">
                        <a14:foregroundMark x1="49333" y1="6084" x2="49333" y2="6084"/>
                        <a14:foregroundMark x1="91167" y1="35569" x2="91167" y2="35569"/>
                        <a14:foregroundMark x1="8167" y1="49298" x2="8167" y2="49298"/>
                        <a14:foregroundMark x1="43167" y1="4992" x2="43167" y2="4992"/>
                      </a14:backgroundRemoval>
                    </a14:imgEffect>
                  </a14:imgLayer>
                </a14:imgProps>
              </a:ext>
            </a:extLst>
          </a:blip>
          <a:stretch>
            <a:fillRect/>
          </a:stretch>
        </p:blipFill>
        <p:spPr>
          <a:xfrm>
            <a:off x="8131251" y="2130553"/>
            <a:ext cx="3451150" cy="3681226"/>
          </a:xfrm>
          <a:prstGeom prst="rect">
            <a:avLst/>
          </a:prstGeom>
        </p:spPr>
      </p:pic>
    </p:spTree>
    <p:extLst>
      <p:ext uri="{BB962C8B-B14F-4D97-AF65-F5344CB8AC3E}">
        <p14:creationId xmlns:p14="http://schemas.microsoft.com/office/powerpoint/2010/main" val="346226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A3B82-7D15-4B44-91B2-E3C547396486}"/>
              </a:ext>
            </a:extLst>
          </p:cNvPr>
          <p:cNvSpPr>
            <a:spLocks noGrp="1"/>
          </p:cNvSpPr>
          <p:nvPr>
            <p:ph type="title"/>
          </p:nvPr>
        </p:nvSpPr>
        <p:spPr>
          <a:xfrm rot="16200000">
            <a:off x="-3916681" y="-104153"/>
            <a:ext cx="10058400" cy="1371600"/>
          </a:xfrm>
        </p:spPr>
        <p:txBody>
          <a:bodyPr/>
          <a:lstStyle/>
          <a:p>
            <a:r>
              <a:rPr lang="en-US"/>
              <a:t>Our Learning Journeys  </a:t>
            </a:r>
          </a:p>
        </p:txBody>
      </p:sp>
      <p:pic>
        <p:nvPicPr>
          <p:cNvPr id="4" name="Picture 3">
            <a:extLst>
              <a:ext uri="{FF2B5EF4-FFF2-40B4-BE49-F238E27FC236}">
                <a16:creationId xmlns:a16="http://schemas.microsoft.com/office/drawing/2014/main" id="{283975DD-A015-4445-08E4-FE00C7D02608}"/>
              </a:ext>
            </a:extLst>
          </p:cNvPr>
          <p:cNvPicPr>
            <a:picLocks noChangeAspect="1"/>
          </p:cNvPicPr>
          <p:nvPr/>
        </p:nvPicPr>
        <p:blipFill>
          <a:blip r:embed="rId2"/>
          <a:stretch>
            <a:fillRect/>
          </a:stretch>
        </p:blipFill>
        <p:spPr>
          <a:xfrm>
            <a:off x="1807220" y="534991"/>
            <a:ext cx="9716083" cy="5699121"/>
          </a:xfrm>
          <a:prstGeom prst="rect">
            <a:avLst/>
          </a:prstGeom>
        </p:spPr>
      </p:pic>
    </p:spTree>
    <p:extLst>
      <p:ext uri="{BB962C8B-B14F-4D97-AF65-F5344CB8AC3E}">
        <p14:creationId xmlns:p14="http://schemas.microsoft.com/office/powerpoint/2010/main" val="1306850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804946" y="566347"/>
            <a:ext cx="10058400" cy="1371600"/>
          </a:xfrm>
        </p:spPr>
        <p:txBody>
          <a:bodyPr/>
          <a:lstStyle/>
          <a:p>
            <a:r>
              <a:rPr lang="en-US"/>
              <a:t>Homework</a:t>
            </a:r>
          </a:p>
        </p:txBody>
      </p:sp>
      <p:sp>
        <p:nvSpPr>
          <p:cNvPr id="4" name="Content Placeholder 2">
            <a:extLst>
              <a:ext uri="{FF2B5EF4-FFF2-40B4-BE49-F238E27FC236}">
                <a16:creationId xmlns:a16="http://schemas.microsoft.com/office/drawing/2014/main" id="{2DEEA6B0-5E7F-AE43-A9FF-7D64BD23F5AA}"/>
              </a:ext>
            </a:extLst>
          </p:cNvPr>
          <p:cNvSpPr>
            <a:spLocks noGrp="1"/>
          </p:cNvSpPr>
          <p:nvPr>
            <p:ph idx="1"/>
          </p:nvPr>
        </p:nvSpPr>
        <p:spPr>
          <a:xfrm>
            <a:off x="804946" y="1733239"/>
            <a:ext cx="5756564" cy="4418179"/>
          </a:xfrm>
        </p:spPr>
        <p:txBody>
          <a:bodyPr>
            <a:noAutofit/>
          </a:bodyPr>
          <a:lstStyle/>
          <a:p>
            <a:pPr marL="0" indent="0">
              <a:buNone/>
            </a:pPr>
            <a:r>
              <a:rPr lang="en-GB" sz="1800"/>
              <a:t>Each week, children in KS2 receive homework. This is a bridging step to support the preparation for middle school and the expectations middle schools have. </a:t>
            </a:r>
          </a:p>
          <a:p>
            <a:pPr marL="0" indent="0">
              <a:buNone/>
            </a:pPr>
            <a:r>
              <a:rPr lang="en-GB" sz="1800"/>
              <a:t>Initially, this homework will be very short and brief to help get the children into the routine of completing and handing it in.</a:t>
            </a:r>
          </a:p>
          <a:p>
            <a:pPr marL="0" indent="0">
              <a:buNone/>
            </a:pPr>
            <a:r>
              <a:rPr lang="en-GB" sz="1800"/>
              <a:t>Homework  is given out on a Friday and handed in on Wednesday (or before if you prefer). Homework will reflect many different areas of the curriculum and will often be in response or prepare for learning in school. </a:t>
            </a:r>
          </a:p>
        </p:txBody>
      </p:sp>
      <p:pic>
        <p:nvPicPr>
          <p:cNvPr id="1026" name="Picture 2" descr="holiday-homework-clipart-i1 – Stoneyhill Primary School">
            <a:extLst>
              <a:ext uri="{FF2B5EF4-FFF2-40B4-BE49-F238E27FC236}">
                <a16:creationId xmlns:a16="http://schemas.microsoft.com/office/drawing/2014/main" id="{472DE1B0-A576-24FE-D577-0D6AB0D268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6188" y="4920054"/>
            <a:ext cx="4635932" cy="922961"/>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a:extLst>
              <a:ext uri="{FF2B5EF4-FFF2-40B4-BE49-F238E27FC236}">
                <a16:creationId xmlns:a16="http://schemas.microsoft.com/office/drawing/2014/main" id="{97A5A244-A6F3-DBB3-28AD-297324F5DB5B}"/>
              </a:ext>
            </a:extLst>
          </p:cNvPr>
          <p:cNvSpPr/>
          <p:nvPr/>
        </p:nvSpPr>
        <p:spPr>
          <a:xfrm>
            <a:off x="7097782" y="857571"/>
            <a:ext cx="4272743" cy="3647928"/>
          </a:xfrm>
          <a:prstGeom prst="roundRect">
            <a:avLst/>
          </a:prstGeom>
          <a:noFill/>
          <a:ln w="571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u="sng">
                <a:latin typeface="Century Gothic" panose="020B0502020202020204" pitchFamily="34" charset="0"/>
              </a:rPr>
              <a:t>Each Week</a:t>
            </a:r>
          </a:p>
          <a:p>
            <a:pPr algn="ctr"/>
            <a:endParaRPr lang="en-US" sz="2000">
              <a:latin typeface="Century Gothic" panose="020B0502020202020204" pitchFamily="34" charset="0"/>
            </a:endParaRPr>
          </a:p>
          <a:p>
            <a:pPr algn="ctr"/>
            <a:r>
              <a:rPr lang="en-US">
                <a:latin typeface="Century Gothic" panose="020B0502020202020204" pitchFamily="34" charset="0"/>
              </a:rPr>
              <a:t>Piece of English, Maths or topic-based learning (in purple book)</a:t>
            </a:r>
          </a:p>
          <a:p>
            <a:pPr algn="ctr"/>
            <a:endParaRPr lang="en-US">
              <a:latin typeface="Century Gothic" panose="020B0502020202020204" pitchFamily="34" charset="0"/>
            </a:endParaRPr>
          </a:p>
          <a:p>
            <a:pPr algn="ctr"/>
            <a:r>
              <a:rPr lang="en-US">
                <a:latin typeface="Century Gothic" panose="020B0502020202020204" pitchFamily="34" charset="0"/>
              </a:rPr>
              <a:t>Reading x 3 a week (in homework log)</a:t>
            </a:r>
          </a:p>
          <a:p>
            <a:pPr algn="ctr"/>
            <a:endParaRPr lang="en-US">
              <a:latin typeface="Century Gothic" panose="020B0502020202020204" pitchFamily="34" charset="0"/>
            </a:endParaRPr>
          </a:p>
          <a:p>
            <a:pPr algn="ctr"/>
            <a:r>
              <a:rPr lang="en-US">
                <a:latin typeface="Century Gothic" panose="020B0502020202020204" pitchFamily="34" charset="0"/>
              </a:rPr>
              <a:t>Spellings (in spelling log)</a:t>
            </a:r>
          </a:p>
          <a:p>
            <a:pPr algn="ctr"/>
            <a:endParaRPr lang="en-US">
              <a:latin typeface="Century Gothic" panose="020B0502020202020204" pitchFamily="34" charset="0"/>
            </a:endParaRPr>
          </a:p>
          <a:p>
            <a:pPr algn="ctr"/>
            <a:r>
              <a:rPr lang="en-US">
                <a:latin typeface="Century Gothic" panose="020B0502020202020204" pitchFamily="34" charset="0"/>
              </a:rPr>
              <a:t>Times Tables (Maths Rockstars)</a:t>
            </a:r>
          </a:p>
        </p:txBody>
      </p:sp>
    </p:spTree>
    <p:extLst>
      <p:ext uri="{BB962C8B-B14F-4D97-AF65-F5344CB8AC3E}">
        <p14:creationId xmlns:p14="http://schemas.microsoft.com/office/powerpoint/2010/main" val="2099524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811605" y="599057"/>
            <a:ext cx="10058400" cy="1371600"/>
          </a:xfrm>
        </p:spPr>
        <p:txBody>
          <a:bodyPr/>
          <a:lstStyle/>
          <a:p>
            <a:r>
              <a:rPr lang="en-US"/>
              <a:t>Home Learning</a:t>
            </a:r>
          </a:p>
        </p:txBody>
      </p:sp>
      <p:sp>
        <p:nvSpPr>
          <p:cNvPr id="4" name="Content Placeholder 2">
            <a:extLst>
              <a:ext uri="{FF2B5EF4-FFF2-40B4-BE49-F238E27FC236}">
                <a16:creationId xmlns:a16="http://schemas.microsoft.com/office/drawing/2014/main" id="{2DEEA6B0-5E7F-AE43-A9FF-7D64BD23F5AA}"/>
              </a:ext>
            </a:extLst>
          </p:cNvPr>
          <p:cNvSpPr>
            <a:spLocks noGrp="1"/>
          </p:cNvSpPr>
          <p:nvPr>
            <p:ph idx="1"/>
          </p:nvPr>
        </p:nvSpPr>
        <p:spPr>
          <a:xfrm>
            <a:off x="834038" y="1690316"/>
            <a:ext cx="5261961" cy="4568627"/>
          </a:xfrm>
        </p:spPr>
        <p:txBody>
          <a:bodyPr>
            <a:noAutofit/>
          </a:bodyPr>
          <a:lstStyle/>
          <a:p>
            <a:pPr marL="0" indent="0">
              <a:buNone/>
            </a:pPr>
            <a:r>
              <a:rPr lang="en-US" sz="1600"/>
              <a:t>You will have received a curriculum  leaflet and home learning sheet with ideas of learning the children could do at home. Please only use this as a guide as I know the children will have lots of other imaginative ideas! </a:t>
            </a:r>
          </a:p>
          <a:p>
            <a:pPr marL="0" indent="0">
              <a:buNone/>
            </a:pPr>
            <a:r>
              <a:rPr lang="en-US" sz="1600" b="1"/>
              <a:t>This is completely optional but gives you some ideas if your children want to do something at home.</a:t>
            </a:r>
          </a:p>
          <a:p>
            <a:pPr marL="0" indent="0">
              <a:buNone/>
            </a:pPr>
            <a:r>
              <a:rPr lang="en-GB" sz="1600"/>
              <a:t>We love seeing all of the home learning the children get up to and the children really enjoy sharing their experiences with their peers. If you would prefer not to send learning into school, please email a picture of the learning or places you have been and we can continue to share what the children have been up to. </a:t>
            </a:r>
          </a:p>
        </p:txBody>
      </p:sp>
      <p:pic>
        <p:nvPicPr>
          <p:cNvPr id="6" name="Picture 5">
            <a:extLst>
              <a:ext uri="{FF2B5EF4-FFF2-40B4-BE49-F238E27FC236}">
                <a16:creationId xmlns:a16="http://schemas.microsoft.com/office/drawing/2014/main" id="{4394210F-1C79-7B62-4895-DBBC0D10AD78}"/>
              </a:ext>
            </a:extLst>
          </p:cNvPr>
          <p:cNvPicPr>
            <a:picLocks noChangeAspect="1"/>
          </p:cNvPicPr>
          <p:nvPr/>
        </p:nvPicPr>
        <p:blipFill>
          <a:blip r:embed="rId2"/>
          <a:stretch>
            <a:fillRect/>
          </a:stretch>
        </p:blipFill>
        <p:spPr>
          <a:xfrm rot="447177">
            <a:off x="7119948" y="1138991"/>
            <a:ext cx="3543607" cy="4580017"/>
          </a:xfrm>
          <a:prstGeom prst="rect">
            <a:avLst/>
          </a:prstGeom>
        </p:spPr>
      </p:pic>
    </p:spTree>
    <p:extLst>
      <p:ext uri="{BB962C8B-B14F-4D97-AF65-F5344CB8AC3E}">
        <p14:creationId xmlns:p14="http://schemas.microsoft.com/office/powerpoint/2010/main" val="956458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DC51B4-2F66-48C8-AFF5-151BBF947234}"/>
              </a:ext>
            </a:extLst>
          </p:cNvPr>
          <p:cNvSpPr txBox="1"/>
          <p:nvPr/>
        </p:nvSpPr>
        <p:spPr>
          <a:xfrm>
            <a:off x="410937" y="375556"/>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39B9318E-9C1B-4EEB-8356-8E174116AF24}"/>
              </a:ext>
            </a:extLst>
          </p:cNvPr>
          <p:cNvSpPr txBox="1"/>
          <p:nvPr/>
        </p:nvSpPr>
        <p:spPr>
          <a:xfrm>
            <a:off x="3116282" y="690896"/>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Books Going Home</a:t>
            </a:r>
          </a:p>
        </p:txBody>
      </p:sp>
      <p:sp>
        <p:nvSpPr>
          <p:cNvPr id="11" name="TextBox 10">
            <a:extLst>
              <a:ext uri="{FF2B5EF4-FFF2-40B4-BE49-F238E27FC236}">
                <a16:creationId xmlns:a16="http://schemas.microsoft.com/office/drawing/2014/main" id="{0251D606-1DCD-4150-8321-44AE37B6D3DD}"/>
              </a:ext>
            </a:extLst>
          </p:cNvPr>
          <p:cNvSpPr txBox="1"/>
          <p:nvPr/>
        </p:nvSpPr>
        <p:spPr>
          <a:xfrm>
            <a:off x="4777554" y="1857587"/>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p:txBody>
      </p:sp>
      <p:sp>
        <p:nvSpPr>
          <p:cNvPr id="13" name="TextBox 12">
            <a:extLst>
              <a:ext uri="{FF2B5EF4-FFF2-40B4-BE49-F238E27FC236}">
                <a16:creationId xmlns:a16="http://schemas.microsoft.com/office/drawing/2014/main" id="{398ABFC5-BFCA-EF69-CC05-F3E26D67A365}"/>
              </a:ext>
            </a:extLst>
          </p:cNvPr>
          <p:cNvSpPr txBox="1"/>
          <p:nvPr/>
        </p:nvSpPr>
        <p:spPr>
          <a:xfrm>
            <a:off x="4970708" y="1879448"/>
            <a:ext cx="2857259" cy="403187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Children will bring home a </a:t>
            </a:r>
            <a:r>
              <a:rPr kumimoji="0" lang="en-GB" sz="1600" b="1" i="0" u="sng" strike="noStrike" kern="1200" cap="none" spc="0" normalizeH="0" baseline="0" noProof="0">
                <a:ln>
                  <a:noFill/>
                </a:ln>
                <a:solidFill>
                  <a:srgbClr val="000000"/>
                </a:solidFill>
                <a:effectLst/>
                <a:uLnTx/>
                <a:uFillTx/>
                <a:latin typeface="Century Gothic" panose="020B0502020202020204" pitchFamily="34" charset="0"/>
                <a:ea typeface="+mn-ea"/>
                <a:cs typeface="+mn-cs"/>
              </a:rPr>
              <a:t>Learn to Read </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book that is colour banded</a:t>
            </a:r>
            <a:r>
              <a:rPr kumimoji="0" lang="en-GB" sz="1600" b="1"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1" i="0" u="sng"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sng" strike="noStrike" kern="1200" cap="none" spc="0" normalizeH="0" baseline="0" noProof="0">
                <a:ln>
                  <a:noFill/>
                </a:ln>
                <a:solidFill>
                  <a:srgbClr val="000000"/>
                </a:solidFill>
                <a:effectLst/>
                <a:uLnTx/>
                <a:uFillTx/>
                <a:latin typeface="Century Gothic" panose="020B0502020202020204" pitchFamily="34" charset="0"/>
                <a:ea typeface="+mn-ea"/>
                <a:cs typeface="+mn-cs"/>
              </a:rPr>
              <a:t>Colour bands for Years 3 and 4 are now:</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Brown 8</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Brown 9</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Brown 10</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Brown 11</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Grey 12</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Grey 13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Grey 14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Dark Blue 15</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Dark Blue 16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Dark Red 17</a:t>
            </a:r>
          </a:p>
        </p:txBody>
      </p:sp>
      <p:sp>
        <p:nvSpPr>
          <p:cNvPr id="14" name="TextBox 13">
            <a:extLst>
              <a:ext uri="{FF2B5EF4-FFF2-40B4-BE49-F238E27FC236}">
                <a16:creationId xmlns:a16="http://schemas.microsoft.com/office/drawing/2014/main" id="{BF166F53-C6C7-A407-27A0-EB9432B8342D}"/>
              </a:ext>
            </a:extLst>
          </p:cNvPr>
          <p:cNvSpPr txBox="1"/>
          <p:nvPr/>
        </p:nvSpPr>
        <p:spPr>
          <a:xfrm>
            <a:off x="8132230" y="4687028"/>
            <a:ext cx="3392557"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sng" strike="noStrike" kern="1200" cap="none" spc="0" normalizeH="0" baseline="0" noProof="0">
                <a:ln>
                  <a:noFill/>
                </a:ln>
                <a:solidFill>
                  <a:srgbClr val="000000"/>
                </a:solidFill>
                <a:effectLst/>
                <a:uLnTx/>
                <a:uFillTx/>
                <a:latin typeface="Century Gothic" panose="020B0502020202020204" pitchFamily="34" charset="0"/>
                <a:ea typeface="+mn-ea"/>
                <a:cs typeface="+mn-cs"/>
              </a:rPr>
              <a:t>Love to Read Book</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A book chosen by your child from the library to share together at home.</a:t>
            </a:r>
          </a:p>
        </p:txBody>
      </p:sp>
      <p:pic>
        <p:nvPicPr>
          <p:cNvPr id="16" name="Picture 15">
            <a:extLst>
              <a:ext uri="{FF2B5EF4-FFF2-40B4-BE49-F238E27FC236}">
                <a16:creationId xmlns:a16="http://schemas.microsoft.com/office/drawing/2014/main" id="{0D054A56-ED89-E0F0-47E6-AA5D51BAEF96}"/>
              </a:ext>
            </a:extLst>
          </p:cNvPr>
          <p:cNvPicPr>
            <a:picLocks noChangeAspect="1"/>
          </p:cNvPicPr>
          <p:nvPr/>
        </p:nvPicPr>
        <p:blipFill>
          <a:blip r:embed="rId2"/>
          <a:stretch>
            <a:fillRect/>
          </a:stretch>
        </p:blipFill>
        <p:spPr>
          <a:xfrm rot="21320877">
            <a:off x="581729" y="507854"/>
            <a:ext cx="1415089" cy="1998409"/>
          </a:xfrm>
          <a:prstGeom prst="rect">
            <a:avLst/>
          </a:prstGeom>
        </p:spPr>
      </p:pic>
      <p:pic>
        <p:nvPicPr>
          <p:cNvPr id="18" name="Picture 17">
            <a:extLst>
              <a:ext uri="{FF2B5EF4-FFF2-40B4-BE49-F238E27FC236}">
                <a16:creationId xmlns:a16="http://schemas.microsoft.com/office/drawing/2014/main" id="{EEDCA03E-6AD8-3953-3B6D-35A93759DE3E}"/>
              </a:ext>
            </a:extLst>
          </p:cNvPr>
          <p:cNvPicPr>
            <a:picLocks noChangeAspect="1"/>
          </p:cNvPicPr>
          <p:nvPr/>
        </p:nvPicPr>
        <p:blipFill>
          <a:blip r:embed="rId3"/>
          <a:stretch>
            <a:fillRect/>
          </a:stretch>
        </p:blipFill>
        <p:spPr>
          <a:xfrm>
            <a:off x="8084592" y="2150857"/>
            <a:ext cx="3392557" cy="2141204"/>
          </a:xfrm>
          <a:prstGeom prst="rect">
            <a:avLst/>
          </a:prstGeom>
        </p:spPr>
      </p:pic>
      <p:pic>
        <p:nvPicPr>
          <p:cNvPr id="5" name="Picture 4">
            <a:extLst>
              <a:ext uri="{FF2B5EF4-FFF2-40B4-BE49-F238E27FC236}">
                <a16:creationId xmlns:a16="http://schemas.microsoft.com/office/drawing/2014/main" id="{1B391850-5843-37D7-3342-1A122970C9CD}"/>
              </a:ext>
            </a:extLst>
          </p:cNvPr>
          <p:cNvPicPr>
            <a:picLocks noChangeAspect="1"/>
          </p:cNvPicPr>
          <p:nvPr/>
        </p:nvPicPr>
        <p:blipFill>
          <a:blip r:embed="rId4"/>
          <a:stretch>
            <a:fillRect/>
          </a:stretch>
        </p:blipFill>
        <p:spPr>
          <a:xfrm>
            <a:off x="2108042" y="453762"/>
            <a:ext cx="2615431" cy="4514306"/>
          </a:xfrm>
          <a:prstGeom prst="rect">
            <a:avLst/>
          </a:prstGeom>
        </p:spPr>
      </p:pic>
      <p:pic>
        <p:nvPicPr>
          <p:cNvPr id="7" name="Picture 6">
            <a:extLst>
              <a:ext uri="{FF2B5EF4-FFF2-40B4-BE49-F238E27FC236}">
                <a16:creationId xmlns:a16="http://schemas.microsoft.com/office/drawing/2014/main" id="{ED4BA0C5-3A9A-841B-2A1D-259CA687A54C}"/>
              </a:ext>
            </a:extLst>
          </p:cNvPr>
          <p:cNvPicPr>
            <a:picLocks noChangeAspect="1"/>
          </p:cNvPicPr>
          <p:nvPr/>
        </p:nvPicPr>
        <p:blipFill>
          <a:blip r:embed="rId5"/>
          <a:stretch>
            <a:fillRect/>
          </a:stretch>
        </p:blipFill>
        <p:spPr>
          <a:xfrm>
            <a:off x="154312" y="2752993"/>
            <a:ext cx="2694986" cy="3979805"/>
          </a:xfrm>
          <a:prstGeom prst="rect">
            <a:avLst/>
          </a:prstGeom>
        </p:spPr>
      </p:pic>
    </p:spTree>
    <p:extLst>
      <p:ext uri="{BB962C8B-B14F-4D97-AF65-F5344CB8AC3E}">
        <p14:creationId xmlns:p14="http://schemas.microsoft.com/office/powerpoint/2010/main" val="3761275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DC51B4-2F66-48C8-AFF5-151BBF947234}"/>
              </a:ext>
            </a:extLst>
          </p:cNvPr>
          <p:cNvSpPr txBox="1"/>
          <p:nvPr/>
        </p:nvSpPr>
        <p:spPr>
          <a:xfrm>
            <a:off x="410937" y="375556"/>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39B9318E-9C1B-4EEB-8356-8E174116AF24}"/>
              </a:ext>
            </a:extLst>
          </p:cNvPr>
          <p:cNvSpPr txBox="1"/>
          <p:nvPr/>
        </p:nvSpPr>
        <p:spPr>
          <a:xfrm>
            <a:off x="2121921" y="576643"/>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Reading Records</a:t>
            </a:r>
          </a:p>
        </p:txBody>
      </p:sp>
      <p:sp>
        <p:nvSpPr>
          <p:cNvPr id="11" name="TextBox 10">
            <a:extLst>
              <a:ext uri="{FF2B5EF4-FFF2-40B4-BE49-F238E27FC236}">
                <a16:creationId xmlns:a16="http://schemas.microsoft.com/office/drawing/2014/main" id="{0251D606-1DCD-4150-8321-44AE37B6D3DD}"/>
              </a:ext>
            </a:extLst>
          </p:cNvPr>
          <p:cNvSpPr txBox="1"/>
          <p:nvPr/>
        </p:nvSpPr>
        <p:spPr>
          <a:xfrm>
            <a:off x="4777554" y="1857587"/>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p:txBody>
      </p:sp>
      <p:sp>
        <p:nvSpPr>
          <p:cNvPr id="12" name="TextBox 11">
            <a:extLst>
              <a:ext uri="{FF2B5EF4-FFF2-40B4-BE49-F238E27FC236}">
                <a16:creationId xmlns:a16="http://schemas.microsoft.com/office/drawing/2014/main" id="{90365B4B-11EB-9DF5-BECC-2C3E11F93379}"/>
              </a:ext>
            </a:extLst>
          </p:cNvPr>
          <p:cNvSpPr txBox="1"/>
          <p:nvPr/>
        </p:nvSpPr>
        <p:spPr>
          <a:xfrm>
            <a:off x="673547" y="3604537"/>
            <a:ext cx="5175545" cy="181588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sng" strike="noStrike" kern="1200" cap="none" spc="0" normalizeH="0" baseline="0" noProof="0">
                <a:ln>
                  <a:noFill/>
                </a:ln>
                <a:solidFill>
                  <a:srgbClr val="000000"/>
                </a:solidFill>
                <a:effectLst/>
                <a:uLnTx/>
                <a:uFillTx/>
                <a:latin typeface="Century Gothic" panose="020B0502020202020204" pitchFamily="34" charset="0"/>
                <a:ea typeface="+mn-ea"/>
                <a:cs typeface="+mn-cs"/>
              </a:rPr>
              <a:t>Learn to Read Book</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This is the book we would love to see recorded in your reading record </a:t>
            </a:r>
            <a:r>
              <a:rPr kumimoji="0" lang="en-GB" sz="1600" b="1" i="0" u="sng" strike="noStrike" kern="1200" cap="none" spc="0" normalizeH="0" baseline="0" noProof="0">
                <a:ln>
                  <a:noFill/>
                </a:ln>
                <a:solidFill>
                  <a:srgbClr val="000000"/>
                </a:solidFill>
                <a:effectLst/>
                <a:uLnTx/>
                <a:uFillTx/>
                <a:latin typeface="Century Gothic" panose="020B0502020202020204" pitchFamily="34" charset="0"/>
                <a:ea typeface="+mn-ea"/>
                <a:cs typeface="+mn-cs"/>
              </a:rPr>
              <a:t>at least x3 per week</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You can of course log other reads from perhaps your library book or even your own books but this is the one we really want to see logged. </a:t>
            </a:r>
          </a:p>
        </p:txBody>
      </p:sp>
      <p:sp>
        <p:nvSpPr>
          <p:cNvPr id="8" name="TextBox 7">
            <a:extLst>
              <a:ext uri="{FF2B5EF4-FFF2-40B4-BE49-F238E27FC236}">
                <a16:creationId xmlns:a16="http://schemas.microsoft.com/office/drawing/2014/main" id="{4EFC7B67-581F-D9A6-989B-07DB12CABC96}"/>
              </a:ext>
            </a:extLst>
          </p:cNvPr>
          <p:cNvSpPr txBox="1"/>
          <p:nvPr/>
        </p:nvSpPr>
        <p:spPr>
          <a:xfrm>
            <a:off x="6310347" y="1050023"/>
            <a:ext cx="5208105" cy="424731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a:ln>
                  <a:noFill/>
                </a:ln>
                <a:solidFill>
                  <a:srgbClr val="000000"/>
                </a:solidFill>
                <a:effectLst/>
                <a:uLnTx/>
                <a:uFillTx/>
                <a:latin typeface="Century Gothic" panose="020B0502020202020204" pitchFamily="34" charset="0"/>
                <a:ea typeface="+mn-ea"/>
                <a:cs typeface="+mn-cs"/>
              </a:rPr>
              <a:t>Examples: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*A signature and tick three times stating you have simply read the book is great!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*Children can record the title, date and number of pages they have read at each read and you can just sign.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*We encourage the children to change their books weekly to ensure they read a variety of texts although we understand children reading lengthy titles will need longer to finish a book. </a:t>
            </a:r>
          </a:p>
        </p:txBody>
      </p:sp>
      <p:sp>
        <p:nvSpPr>
          <p:cNvPr id="10" name="TextBox 9">
            <a:extLst>
              <a:ext uri="{FF2B5EF4-FFF2-40B4-BE49-F238E27FC236}">
                <a16:creationId xmlns:a16="http://schemas.microsoft.com/office/drawing/2014/main" id="{94A737DB-0E81-E4A3-A3C4-0E8FA177C690}"/>
              </a:ext>
            </a:extLst>
          </p:cNvPr>
          <p:cNvSpPr txBox="1"/>
          <p:nvPr/>
        </p:nvSpPr>
        <p:spPr>
          <a:xfrm>
            <a:off x="459426" y="5749223"/>
            <a:ext cx="11065772" cy="73866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Reading with and encouraging your child to read is one of the most important things you can do to help at home. We will keep a weekly check of who is reading at least x3 times per week, please do let us know if you want any further support. We are always happy to help!</a:t>
            </a:r>
          </a:p>
        </p:txBody>
      </p:sp>
      <p:pic>
        <p:nvPicPr>
          <p:cNvPr id="5" name="Picture 4">
            <a:extLst>
              <a:ext uri="{FF2B5EF4-FFF2-40B4-BE49-F238E27FC236}">
                <a16:creationId xmlns:a16="http://schemas.microsoft.com/office/drawing/2014/main" id="{5ECAEC95-29EE-95D1-E8A3-B8477A4B7258}"/>
              </a:ext>
            </a:extLst>
          </p:cNvPr>
          <p:cNvPicPr>
            <a:picLocks noChangeAspect="1"/>
          </p:cNvPicPr>
          <p:nvPr/>
        </p:nvPicPr>
        <p:blipFill>
          <a:blip r:embed="rId2"/>
          <a:stretch>
            <a:fillRect/>
          </a:stretch>
        </p:blipFill>
        <p:spPr>
          <a:xfrm rot="21297592">
            <a:off x="764565" y="445769"/>
            <a:ext cx="1507585" cy="2138373"/>
          </a:xfrm>
          <a:prstGeom prst="rect">
            <a:avLst/>
          </a:prstGeom>
        </p:spPr>
      </p:pic>
      <p:pic>
        <p:nvPicPr>
          <p:cNvPr id="7" name="Picture 6">
            <a:extLst>
              <a:ext uri="{FF2B5EF4-FFF2-40B4-BE49-F238E27FC236}">
                <a16:creationId xmlns:a16="http://schemas.microsoft.com/office/drawing/2014/main" id="{4F3BB0C9-4041-F2D2-8A5D-31D5FB812953}"/>
              </a:ext>
            </a:extLst>
          </p:cNvPr>
          <p:cNvPicPr>
            <a:picLocks noChangeAspect="1"/>
          </p:cNvPicPr>
          <p:nvPr/>
        </p:nvPicPr>
        <p:blipFill>
          <a:blip r:embed="rId3"/>
          <a:stretch>
            <a:fillRect/>
          </a:stretch>
        </p:blipFill>
        <p:spPr>
          <a:xfrm rot="542300">
            <a:off x="2343247" y="534595"/>
            <a:ext cx="2015960" cy="2977058"/>
          </a:xfrm>
          <a:prstGeom prst="rect">
            <a:avLst/>
          </a:prstGeom>
        </p:spPr>
      </p:pic>
      <p:pic>
        <p:nvPicPr>
          <p:cNvPr id="6" name="Picture 5">
            <a:extLst>
              <a:ext uri="{FF2B5EF4-FFF2-40B4-BE49-F238E27FC236}">
                <a16:creationId xmlns:a16="http://schemas.microsoft.com/office/drawing/2014/main" id="{491DB5A8-FD07-19AF-A73F-67736CCF2F4F}"/>
              </a:ext>
            </a:extLst>
          </p:cNvPr>
          <p:cNvPicPr>
            <a:picLocks noChangeAspect="1"/>
          </p:cNvPicPr>
          <p:nvPr/>
        </p:nvPicPr>
        <p:blipFill>
          <a:blip r:embed="rId4"/>
          <a:stretch>
            <a:fillRect/>
          </a:stretch>
        </p:blipFill>
        <p:spPr>
          <a:xfrm>
            <a:off x="9116841" y="5001863"/>
            <a:ext cx="1051464" cy="753807"/>
          </a:xfrm>
          <a:prstGeom prst="rect">
            <a:avLst/>
          </a:prstGeom>
        </p:spPr>
      </p:pic>
    </p:spTree>
    <p:extLst>
      <p:ext uri="{BB962C8B-B14F-4D97-AF65-F5344CB8AC3E}">
        <p14:creationId xmlns:p14="http://schemas.microsoft.com/office/powerpoint/2010/main" val="11870178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Sagona Extra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agona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FF2C4A0B42C54E9996380C70A02664" ma:contentTypeVersion="19" ma:contentTypeDescription="Create a new document." ma:contentTypeScope="" ma:versionID="8bc9b4e8ba0115de524563103016f6dc">
  <xsd:schema xmlns:xsd="http://www.w3.org/2001/XMLSchema" xmlns:xs="http://www.w3.org/2001/XMLSchema" xmlns:p="http://schemas.microsoft.com/office/2006/metadata/properties" xmlns:ns2="b9f4a81c-093f-45fb-93b2-8526e0a51f23" xmlns:ns3="1a848332-eec4-4843-ba8c-1a65d993c064" targetNamespace="http://schemas.microsoft.com/office/2006/metadata/properties" ma:root="true" ma:fieldsID="3de45f095533167d05ff6e9e10579f28" ns2:_="" ns3:_="">
    <xsd:import namespace="b9f4a81c-093f-45fb-93b2-8526e0a51f23"/>
    <xsd:import namespace="1a848332-eec4-4843-ba8c-1a65d993c064"/>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f4a81c-093f-45fb-93b2-8526e0a51f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ab9bfd7-7222-4765-af19-32be5e8988b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a848332-eec4-4843-ba8c-1a65d993c06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ee84f8d-4740-4241-93ad-ec3a7f9780b1}" ma:internalName="TaxCatchAll" ma:showField="CatchAllData" ma:web="1a848332-eec4-4843-ba8c-1a65d993c06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9f4a81c-093f-45fb-93b2-8526e0a51f23">
      <Terms xmlns="http://schemas.microsoft.com/office/infopath/2007/PartnerControls"/>
    </lcf76f155ced4ddcb4097134ff3c332f>
    <TaxCatchAll xmlns="1a848332-eec4-4843-ba8c-1a65d993c064" xsi:nil="true"/>
  </documentManagement>
</p:properties>
</file>

<file path=customXml/itemProps1.xml><?xml version="1.0" encoding="utf-8"?>
<ds:datastoreItem xmlns:ds="http://schemas.openxmlformats.org/officeDocument/2006/customXml" ds:itemID="{30C8756C-A50C-4A1B-A5A6-697AB89F82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f4a81c-093f-45fb-93b2-8526e0a51f23"/>
    <ds:schemaRef ds:uri="1a848332-eec4-4843-ba8c-1a65d993c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985BCE-883B-47E9-8B1A-21D00B91C632}">
  <ds:schemaRefs>
    <ds:schemaRef ds:uri="http://schemas.microsoft.com/sharepoint/v3/contenttype/forms"/>
  </ds:schemaRefs>
</ds:datastoreItem>
</file>

<file path=customXml/itemProps3.xml><?xml version="1.0" encoding="utf-8"?>
<ds:datastoreItem xmlns:ds="http://schemas.openxmlformats.org/officeDocument/2006/customXml" ds:itemID="{FA8E7B1A-F89F-484D-B2D6-157AE6D90079}">
  <ds:schemaRefs>
    <ds:schemaRef ds:uri="b9f4a81c-093f-45fb-93b2-8526e0a51f23"/>
    <ds:schemaRef ds:uri="http://schemas.microsoft.com/office/2006/metadata/properties"/>
    <ds:schemaRef ds:uri="http://purl.org/dc/terms/"/>
    <ds:schemaRef ds:uri="http://schemas.microsoft.com/office/2006/documentManagement/types"/>
    <ds:schemaRef ds:uri="http://www.w3.org/XML/1998/namespace"/>
    <ds:schemaRef ds:uri="http://purl.org/dc/elements/1.1/"/>
    <ds:schemaRef ds:uri="http://schemas.microsoft.com/office/infopath/2007/PartnerControls"/>
    <ds:schemaRef ds:uri="http://schemas.openxmlformats.org/package/2006/metadata/core-properties"/>
    <ds:schemaRef ds:uri="1a848332-eec4-4843-ba8c-1a65d993c064"/>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49</TotalTime>
  <Words>2332</Words>
  <Application>Microsoft Office PowerPoint</Application>
  <PresentationFormat>Widescreen</PresentationFormat>
  <Paragraphs>205</Paragraphs>
  <Slides>29</Slides>
  <Notes>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29</vt:i4>
      </vt:variant>
    </vt:vector>
  </HeadingPairs>
  <TitlesOfParts>
    <vt:vector size="40" baseType="lpstr">
      <vt:lpstr>Aptos</vt:lpstr>
      <vt:lpstr>Arial</vt:lpstr>
      <vt:lpstr>Calibri</vt:lpstr>
      <vt:lpstr>Cambria</vt:lpstr>
      <vt:lpstr>Century Gothic</vt:lpstr>
      <vt:lpstr>Garamond</vt:lpstr>
      <vt:lpstr>Gill Sans MT</vt:lpstr>
      <vt:lpstr>Sagona Book</vt:lpstr>
      <vt:lpstr>Sagona ExtraLight</vt:lpstr>
      <vt:lpstr>SavonVTI</vt:lpstr>
      <vt:lpstr>Parcel</vt:lpstr>
      <vt:lpstr>Welcome to Year 3</vt:lpstr>
      <vt:lpstr>Meet the Year 3 Team</vt:lpstr>
      <vt:lpstr>Our Classroom</vt:lpstr>
      <vt:lpstr>Year 3 Timetable</vt:lpstr>
      <vt:lpstr>Our Learning Journeys  </vt:lpstr>
      <vt:lpstr>Homework</vt:lpstr>
      <vt:lpstr>Home Learning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English- Reading</vt:lpstr>
      <vt:lpstr>English- Writing</vt:lpstr>
      <vt:lpstr>English- Writing LTP</vt:lpstr>
      <vt:lpstr>PowerPoint Presentation</vt:lpstr>
      <vt:lpstr>Maths</vt:lpstr>
      <vt:lpstr>Maths</vt:lpstr>
      <vt:lpstr>Maths- Problem Solving</vt:lpstr>
      <vt:lpstr>Maths- LTP</vt:lpstr>
      <vt:lpstr>Maths- Times Tables</vt:lpstr>
      <vt:lpstr>PE</vt:lpstr>
      <vt:lpstr>PowerPoint Presentation</vt:lpstr>
      <vt:lpstr>Responsibility Ladder and ‘Your Time’</vt:lpstr>
      <vt:lpstr>Children will be able to access the Calm Corner if they need to regulate, or if they are finding it difficult to focus on their work and need a change of space.</vt:lpstr>
      <vt:lpstr>Things to Remember </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3</dc:title>
  <dc:creator>Dan Saunders</dc:creator>
  <cp:lastModifiedBy>Mrs R Nicoll</cp:lastModifiedBy>
  <cp:revision>1</cp:revision>
  <dcterms:created xsi:type="dcterms:W3CDTF">2020-09-20T11:30:45Z</dcterms:created>
  <dcterms:modified xsi:type="dcterms:W3CDTF">2026-09-09T15:33:52Z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0x01010081FF2C4A0B42C54E9996380C70A02664</vt:lpwstr>
  </property>
  <property fmtid="{D5CDD505-2E9C-101B-9397-08002B2CF9AE}" pid="3" name="MediaServiceImageTags">
    <vt:lpwstr/>
  </property>
</Properties>
</file>