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94" r:id="rId2"/>
    <p:sldId id="296" r:id="rId3"/>
    <p:sldId id="322" r:id="rId4"/>
    <p:sldId id="323" r:id="rId5"/>
    <p:sldId id="324" r:id="rId6"/>
    <p:sldId id="256" r:id="rId7"/>
    <p:sldId id="257" r:id="rId8"/>
    <p:sldId id="263" r:id="rId9"/>
    <p:sldId id="258" r:id="rId10"/>
    <p:sldId id="264" r:id="rId11"/>
    <p:sldId id="259" r:id="rId12"/>
    <p:sldId id="265" r:id="rId13"/>
    <p:sldId id="260" r:id="rId14"/>
    <p:sldId id="266" r:id="rId15"/>
    <p:sldId id="261" r:id="rId16"/>
    <p:sldId id="262" r:id="rId17"/>
    <p:sldId id="293" r:id="rId18"/>
    <p:sldId id="297"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84250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1060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92429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420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74509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BBF8DC-BAFA-469C-8BCA-03F51A65B565}"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54631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BBF8DC-BAFA-469C-8BCA-03F51A65B565}"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78651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838459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228312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2A55-DE8C-4964-81BF-12BF614E57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F839D8-0FC5-4D28-BCDD-866EB5BD57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A27C4-C741-4862-BCEB-FDB83B0FFEFE}"/>
              </a:ext>
            </a:extLst>
          </p:cNvPr>
          <p:cNvSpPr>
            <a:spLocks noGrp="1"/>
          </p:cNvSpPr>
          <p:nvPr>
            <p:ph type="dt" sz="half" idx="10"/>
          </p:nvPr>
        </p:nvSpPr>
        <p:spPr/>
        <p:txBody>
          <a:bodyPr/>
          <a:lstStyle/>
          <a:p>
            <a:fld id="{4ABBF8DC-BAFA-469C-8BCA-03F51A65B565}" type="datetimeFigureOut">
              <a:rPr lang="en-GB" smtClean="0"/>
              <a:t>12/05/2023</a:t>
            </a:fld>
            <a:endParaRPr lang="en-GB"/>
          </a:p>
        </p:txBody>
      </p:sp>
      <p:sp>
        <p:nvSpPr>
          <p:cNvPr id="5" name="Footer Placeholder 4">
            <a:extLst>
              <a:ext uri="{FF2B5EF4-FFF2-40B4-BE49-F238E27FC236}">
                <a16:creationId xmlns:a16="http://schemas.microsoft.com/office/drawing/2014/main" id="{96D8C34F-0B36-454D-9590-BD64453B12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127BF-9869-4F61-B69C-788D344451DC}"/>
              </a:ext>
            </a:extLst>
          </p:cNvPr>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42846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BF8DC-BAFA-469C-8BCA-03F51A65B565}"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309231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BF8DC-BAFA-469C-8BCA-03F51A65B565}"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67495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48812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BBF8DC-BAFA-469C-8BCA-03F51A65B565}" type="datetimeFigureOut">
              <a:rPr lang="en-GB" smtClean="0"/>
              <a:t>12/05/2023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9643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BBF8DC-BAFA-469C-8BCA-03F51A65B565}"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8923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BBF8DC-BAFA-469C-8BCA-03F51A65B565}" type="datetimeFigureOut">
              <a:rPr lang="en-GB" smtClean="0"/>
              <a:t>12/05/2023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79703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104141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BF8DC-BAFA-469C-8BCA-03F51A65B565}"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8BD0E-59C2-45C4-9FC6-D70C8F5CB585}" type="slidenum">
              <a:rPr lang="en-GB" smtClean="0"/>
              <a:t>‹#›</a:t>
            </a:fld>
            <a:endParaRPr lang="en-GB"/>
          </a:p>
        </p:txBody>
      </p:sp>
    </p:spTree>
    <p:extLst>
      <p:ext uri="{BB962C8B-B14F-4D97-AF65-F5344CB8AC3E}">
        <p14:creationId xmlns:p14="http://schemas.microsoft.com/office/powerpoint/2010/main" val="21194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BBF8DC-BAFA-469C-8BCA-03F51A65B565}" type="datetimeFigureOut">
              <a:rPr lang="en-GB" smtClean="0"/>
              <a:t>12/05/2023</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338BD0E-59C2-45C4-9FC6-D70C8F5CB585}" type="slidenum">
              <a:rPr lang="en-GB" smtClean="0"/>
              <a:t>‹#›</a:t>
            </a:fld>
            <a:endParaRPr lang="en-GB"/>
          </a:p>
        </p:txBody>
      </p:sp>
    </p:spTree>
    <p:extLst>
      <p:ext uri="{BB962C8B-B14F-4D97-AF65-F5344CB8AC3E}">
        <p14:creationId xmlns:p14="http://schemas.microsoft.com/office/powerpoint/2010/main" val="247740807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family-frame-togetherness-boy-2789668/"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publicdomainpictures.net/view-image.php?image=29763&amp;picture=3-candles-burning&amp;large=1"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24994&amp;picture=bible"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ar%C3%ADa_Cristina_G%C3%B3mez"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view-of-vineyard-road-during-daytime-52725/" TargetMode="External"/><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hyperlink" Target="https://creativecommons.org/licenses/by-nc-nd/3.0/" TargetMode="External"/><Relationship Id="rId4" Type="http://schemas.openxmlformats.org/officeDocument/2006/relationships/hyperlink" Target="https://quotewit.blogspot.com/2014/02/good-morning-quote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lanninga-from-nanninga.blogspot.com/2009/01/analogy-235-its-not-fair.html" TargetMode="External"/><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48-310B-435B-8EA0-59D33C6B3739}"/>
              </a:ext>
            </a:extLst>
          </p:cNvPr>
          <p:cNvSpPr>
            <a:spLocks noGrp="1"/>
          </p:cNvSpPr>
          <p:nvPr>
            <p:ph type="ctrTitle"/>
          </p:nvPr>
        </p:nvSpPr>
        <p:spPr/>
        <p:txBody>
          <a:bodyPr/>
          <a:lstStyle/>
          <a:p>
            <a:r>
              <a:rPr lang="en-GB" dirty="0"/>
              <a:t>Welcome </a:t>
            </a:r>
          </a:p>
        </p:txBody>
      </p:sp>
      <p:sp>
        <p:nvSpPr>
          <p:cNvPr id="3" name="Subtitle 2">
            <a:extLst>
              <a:ext uri="{FF2B5EF4-FFF2-40B4-BE49-F238E27FC236}">
                <a16:creationId xmlns:a16="http://schemas.microsoft.com/office/drawing/2014/main" id="{5DF55F72-137B-4C19-81E4-9E86424C8764}"/>
              </a:ext>
            </a:extLst>
          </p:cNvPr>
          <p:cNvSpPr>
            <a:spLocks noGrp="1"/>
          </p:cNvSpPr>
          <p:nvPr>
            <p:ph type="subTitle" idx="1"/>
          </p:nvPr>
        </p:nvSpPr>
        <p:spPr/>
        <p:txBody>
          <a:bodyPr/>
          <a:lstStyle/>
          <a:p>
            <a:r>
              <a:rPr lang="en-GB" dirty="0"/>
              <a:t>By Head Boy and Head Girl </a:t>
            </a:r>
          </a:p>
        </p:txBody>
      </p:sp>
    </p:spTree>
    <p:extLst>
      <p:ext uri="{BB962C8B-B14F-4D97-AF65-F5344CB8AC3E}">
        <p14:creationId xmlns:p14="http://schemas.microsoft.com/office/powerpoint/2010/main" val="296717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A6B4-DD45-4823-9AD1-B30D35385A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00AF0E-E539-44F0-96ED-A3E1CB953D85}"/>
              </a:ext>
            </a:extLst>
          </p:cNvPr>
          <p:cNvSpPr>
            <a:spLocks noGrp="1"/>
          </p:cNvSpPr>
          <p:nvPr>
            <p:ph idx="1"/>
          </p:nvPr>
        </p:nvSpPr>
        <p:spPr/>
        <p:txBody>
          <a:bodyPr>
            <a:normAutofit fontScale="92500" lnSpcReduction="10000"/>
          </a:bodyPr>
          <a:lstStyle/>
          <a:p>
            <a:r>
              <a:rPr lang="en-GB" sz="4000" dirty="0"/>
              <a:t>The owner of the vineyard said, "I am not being unfair to you. I paid you what I agreed to pay you. Don't I have the right to do what I want with my own money? Are you jealous because I am generous?"</a:t>
            </a:r>
          </a:p>
          <a:p>
            <a:endParaRPr lang="en-GB" dirty="0"/>
          </a:p>
        </p:txBody>
      </p:sp>
    </p:spTree>
    <p:extLst>
      <p:ext uri="{BB962C8B-B14F-4D97-AF65-F5344CB8AC3E}">
        <p14:creationId xmlns:p14="http://schemas.microsoft.com/office/powerpoint/2010/main" val="10309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C024-9E6B-4340-868C-0C315F072DF6}"/>
              </a:ext>
            </a:extLst>
          </p:cNvPr>
          <p:cNvSpPr>
            <a:spLocks noGrp="1"/>
          </p:cNvSpPr>
          <p:nvPr>
            <p:ph type="title"/>
          </p:nvPr>
        </p:nvSpPr>
        <p:spPr/>
        <p:txBody>
          <a:bodyPr/>
          <a:lstStyle/>
          <a:p>
            <a:r>
              <a:rPr lang="en-GB" sz="5400" dirty="0"/>
              <a:t>What is the point of the story that Jesus told? </a:t>
            </a:r>
            <a:endParaRPr lang="en-GB" dirty="0"/>
          </a:p>
        </p:txBody>
      </p:sp>
      <p:sp>
        <p:nvSpPr>
          <p:cNvPr id="3" name="Content Placeholder 2">
            <a:extLst>
              <a:ext uri="{FF2B5EF4-FFF2-40B4-BE49-F238E27FC236}">
                <a16:creationId xmlns:a16="http://schemas.microsoft.com/office/drawing/2014/main" id="{3AFA71AD-DD62-406C-A65C-287D6DBE1674}"/>
              </a:ext>
            </a:extLst>
          </p:cNvPr>
          <p:cNvSpPr>
            <a:spLocks noGrp="1"/>
          </p:cNvSpPr>
          <p:nvPr>
            <p:ph idx="1"/>
          </p:nvPr>
        </p:nvSpPr>
        <p:spPr/>
        <p:txBody>
          <a:bodyPr>
            <a:normAutofit fontScale="92500" lnSpcReduction="10000"/>
          </a:bodyPr>
          <a:lstStyle/>
          <a:p>
            <a:r>
              <a:rPr lang="en-GB" sz="5400" dirty="0"/>
              <a:t>The point is that there are some people who trust in Jesus and serve him all the days of their life. </a:t>
            </a:r>
            <a:endParaRPr lang="en-GB" sz="3200" dirty="0"/>
          </a:p>
        </p:txBody>
      </p:sp>
    </p:spTree>
    <p:extLst>
      <p:ext uri="{BB962C8B-B14F-4D97-AF65-F5344CB8AC3E}">
        <p14:creationId xmlns:p14="http://schemas.microsoft.com/office/powerpoint/2010/main" val="138902086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EAD9-D3FF-45CB-8805-CBC01FA54FF6}"/>
              </a:ext>
            </a:extLst>
          </p:cNvPr>
          <p:cNvSpPr>
            <a:spLocks noGrp="1"/>
          </p:cNvSpPr>
          <p:nvPr>
            <p:ph type="title"/>
          </p:nvPr>
        </p:nvSpPr>
        <p:spPr/>
        <p:txBody>
          <a:bodyPr/>
          <a:lstStyle/>
          <a:p>
            <a:r>
              <a:rPr lang="en-GB" sz="7200" dirty="0"/>
              <a:t>What is their reward? </a:t>
            </a:r>
            <a:endParaRPr lang="en-GB" dirty="0"/>
          </a:p>
        </p:txBody>
      </p:sp>
      <p:sp>
        <p:nvSpPr>
          <p:cNvPr id="3" name="Content Placeholder 2">
            <a:extLst>
              <a:ext uri="{FF2B5EF4-FFF2-40B4-BE49-F238E27FC236}">
                <a16:creationId xmlns:a16="http://schemas.microsoft.com/office/drawing/2014/main" id="{E2BEE18C-987E-4B1B-9BCD-D45C8E7A85C1}"/>
              </a:ext>
            </a:extLst>
          </p:cNvPr>
          <p:cNvSpPr>
            <a:spLocks noGrp="1"/>
          </p:cNvSpPr>
          <p:nvPr>
            <p:ph idx="1"/>
          </p:nvPr>
        </p:nvSpPr>
        <p:spPr/>
        <p:txBody>
          <a:bodyPr/>
          <a:lstStyle/>
          <a:p>
            <a:r>
              <a:rPr lang="en-GB" sz="6600" dirty="0"/>
              <a:t>Their reward is eternal life in heaven.</a:t>
            </a:r>
          </a:p>
          <a:p>
            <a:endParaRPr lang="en-GB" dirty="0"/>
          </a:p>
        </p:txBody>
      </p:sp>
    </p:spTree>
    <p:extLst>
      <p:ext uri="{BB962C8B-B14F-4D97-AF65-F5344CB8AC3E}">
        <p14:creationId xmlns:p14="http://schemas.microsoft.com/office/powerpoint/2010/main" val="191050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8163-A389-490C-BF1C-C52350BD41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03851D5-5FE4-4708-AAEF-6AC9D251319E}"/>
              </a:ext>
            </a:extLst>
          </p:cNvPr>
          <p:cNvSpPr>
            <a:spLocks noGrp="1"/>
          </p:cNvSpPr>
          <p:nvPr>
            <p:ph idx="1"/>
          </p:nvPr>
        </p:nvSpPr>
        <p:spPr>
          <a:xfrm>
            <a:off x="913775" y="745588"/>
            <a:ext cx="10364452" cy="6006903"/>
          </a:xfrm>
        </p:spPr>
        <p:txBody>
          <a:bodyPr>
            <a:normAutofit/>
          </a:bodyPr>
          <a:lstStyle/>
          <a:p>
            <a:r>
              <a:rPr lang="en-GB" sz="4400" dirty="0"/>
              <a:t>There are other people who live most of their life in sin. They don't serve the Lord at all. Then, just before their life comes to an end, they put their trust in Jesus and accept him as their </a:t>
            </a:r>
            <a:r>
              <a:rPr lang="en-GB" sz="4400" dirty="0" err="1"/>
              <a:t>Savior</a:t>
            </a:r>
            <a:r>
              <a:rPr lang="en-GB" sz="4400" dirty="0"/>
              <a:t>. </a:t>
            </a:r>
            <a:endParaRPr lang="en-GB" sz="2800" dirty="0"/>
          </a:p>
        </p:txBody>
      </p:sp>
    </p:spTree>
    <p:extLst>
      <p:ext uri="{BB962C8B-B14F-4D97-AF65-F5344CB8AC3E}">
        <p14:creationId xmlns:p14="http://schemas.microsoft.com/office/powerpoint/2010/main" val="66763115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260D-B110-447F-8CAC-7C5B8C0CE756}"/>
              </a:ext>
            </a:extLst>
          </p:cNvPr>
          <p:cNvSpPr>
            <a:spLocks noGrp="1"/>
          </p:cNvSpPr>
          <p:nvPr>
            <p:ph type="title"/>
          </p:nvPr>
        </p:nvSpPr>
        <p:spPr/>
        <p:txBody>
          <a:bodyPr/>
          <a:lstStyle/>
          <a:p>
            <a:r>
              <a:rPr lang="en-GB" sz="6600" dirty="0"/>
              <a:t>What is their reward? </a:t>
            </a:r>
            <a:endParaRPr lang="en-GB" dirty="0"/>
          </a:p>
        </p:txBody>
      </p:sp>
      <p:sp>
        <p:nvSpPr>
          <p:cNvPr id="3" name="Content Placeholder 2">
            <a:extLst>
              <a:ext uri="{FF2B5EF4-FFF2-40B4-BE49-F238E27FC236}">
                <a16:creationId xmlns:a16="http://schemas.microsoft.com/office/drawing/2014/main" id="{7F5AFD1B-532A-452D-8003-092A48B1FCAA}"/>
              </a:ext>
            </a:extLst>
          </p:cNvPr>
          <p:cNvSpPr>
            <a:spLocks noGrp="1"/>
          </p:cNvSpPr>
          <p:nvPr>
            <p:ph idx="1"/>
          </p:nvPr>
        </p:nvSpPr>
        <p:spPr/>
        <p:txBody>
          <a:bodyPr/>
          <a:lstStyle/>
          <a:p>
            <a:r>
              <a:rPr lang="en-GB" sz="4800" dirty="0"/>
              <a:t>Their reward is the same as one who has served the Lord all their life -- eternal life in heaven.</a:t>
            </a:r>
          </a:p>
          <a:p>
            <a:endParaRPr lang="en-GB" dirty="0"/>
          </a:p>
        </p:txBody>
      </p:sp>
    </p:spTree>
    <p:extLst>
      <p:ext uri="{BB962C8B-B14F-4D97-AF65-F5344CB8AC3E}">
        <p14:creationId xmlns:p14="http://schemas.microsoft.com/office/powerpoint/2010/main" val="358261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C542-2711-4E5C-BD3E-65083FA14376}"/>
              </a:ext>
            </a:extLst>
          </p:cNvPr>
          <p:cNvSpPr>
            <a:spLocks noGrp="1"/>
          </p:cNvSpPr>
          <p:nvPr>
            <p:ph type="title"/>
          </p:nvPr>
        </p:nvSpPr>
        <p:spPr/>
        <p:txBody>
          <a:bodyPr/>
          <a:lstStyle/>
          <a:p>
            <a:r>
              <a:rPr lang="en-GB" sz="8000" dirty="0"/>
              <a:t>Is that fair? </a:t>
            </a:r>
            <a:endParaRPr lang="en-GB" dirty="0"/>
          </a:p>
        </p:txBody>
      </p:sp>
      <p:sp>
        <p:nvSpPr>
          <p:cNvPr id="3" name="Content Placeholder 2">
            <a:extLst>
              <a:ext uri="{FF2B5EF4-FFF2-40B4-BE49-F238E27FC236}">
                <a16:creationId xmlns:a16="http://schemas.microsoft.com/office/drawing/2014/main" id="{76EEB931-6649-46D4-B2F1-E8D5A4A3A081}"/>
              </a:ext>
            </a:extLst>
          </p:cNvPr>
          <p:cNvSpPr>
            <a:spLocks noGrp="1"/>
          </p:cNvSpPr>
          <p:nvPr>
            <p:ph idx="1"/>
          </p:nvPr>
        </p:nvSpPr>
        <p:spPr/>
        <p:txBody>
          <a:bodyPr>
            <a:normAutofit fontScale="92500"/>
          </a:bodyPr>
          <a:lstStyle/>
          <a:p>
            <a:r>
              <a:rPr lang="en-GB" sz="3200" dirty="0"/>
              <a:t>We might not think it's fair, but if we got what was fair, none of us would go to heaven. The Bible says, "All have sinned and fall short of the glory of God." I don't know about you, but I'm glad that God doesn't give me what is fair, but gives me his love and grace, in spite of what I deserve!</a:t>
            </a:r>
          </a:p>
          <a:p>
            <a:endParaRPr lang="en-GB" dirty="0"/>
          </a:p>
        </p:txBody>
      </p:sp>
    </p:spTree>
    <p:extLst>
      <p:ext uri="{BB962C8B-B14F-4D97-AF65-F5344CB8AC3E}">
        <p14:creationId xmlns:p14="http://schemas.microsoft.com/office/powerpoint/2010/main" val="133860692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6C32-EA7A-45AD-9A6F-41011B958C1C}"/>
              </a:ext>
            </a:extLst>
          </p:cNvPr>
          <p:cNvSpPr>
            <a:spLocks noGrp="1"/>
          </p:cNvSpPr>
          <p:nvPr>
            <p:ph type="title"/>
          </p:nvPr>
        </p:nvSpPr>
        <p:spPr/>
        <p:txBody>
          <a:bodyPr>
            <a:normAutofit fontScale="90000"/>
          </a:bodyPr>
          <a:lstStyle/>
          <a:p>
            <a:r>
              <a:rPr lang="en-GB" sz="8900" dirty="0"/>
              <a:t>Prayer</a:t>
            </a:r>
            <a:br>
              <a:rPr lang="en-GB" dirty="0"/>
            </a:br>
            <a:endParaRPr lang="en-GB" dirty="0"/>
          </a:p>
        </p:txBody>
      </p:sp>
      <p:sp>
        <p:nvSpPr>
          <p:cNvPr id="3" name="Content Placeholder 2">
            <a:extLst>
              <a:ext uri="{FF2B5EF4-FFF2-40B4-BE49-F238E27FC236}">
                <a16:creationId xmlns:a16="http://schemas.microsoft.com/office/drawing/2014/main" id="{1D5A0BFC-65EF-4623-8628-D2BA1EEBAF99}"/>
              </a:ext>
            </a:extLst>
          </p:cNvPr>
          <p:cNvSpPr>
            <a:spLocks noGrp="1"/>
          </p:cNvSpPr>
          <p:nvPr>
            <p:ph idx="1"/>
          </p:nvPr>
        </p:nvSpPr>
        <p:spPr/>
        <p:txBody>
          <a:bodyPr>
            <a:normAutofit fontScale="92500"/>
          </a:bodyPr>
          <a:lstStyle/>
          <a:p>
            <a:pPr marL="0" indent="0">
              <a:buNone/>
            </a:pPr>
            <a:endParaRPr lang="en-GB" dirty="0"/>
          </a:p>
          <a:p>
            <a:pPr marL="0" indent="0">
              <a:buNone/>
            </a:pPr>
            <a:r>
              <a:rPr lang="en-GB" sz="4400" dirty="0"/>
              <a:t>Father, we thank you for your love and grace that gives us everlasting life -- in spite of what we deserve. Amen.</a:t>
            </a:r>
          </a:p>
          <a:p>
            <a:endParaRPr lang="en-GB" dirty="0"/>
          </a:p>
        </p:txBody>
      </p:sp>
    </p:spTree>
    <p:extLst>
      <p:ext uri="{BB962C8B-B14F-4D97-AF65-F5344CB8AC3E}">
        <p14:creationId xmlns:p14="http://schemas.microsoft.com/office/powerpoint/2010/main" val="315123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BAB5-FA0A-4D4C-B415-40D013C47FA6}"/>
              </a:ext>
            </a:extLst>
          </p:cNvPr>
          <p:cNvSpPr>
            <a:spLocks noGrp="1"/>
          </p:cNvSpPr>
          <p:nvPr>
            <p:ph type="title"/>
          </p:nvPr>
        </p:nvSpPr>
        <p:spPr/>
        <p:txBody>
          <a:bodyPr/>
          <a:lstStyle/>
          <a:p>
            <a:r>
              <a:rPr lang="en-GB" dirty="0"/>
              <a:t>Let us pray </a:t>
            </a:r>
          </a:p>
        </p:txBody>
      </p:sp>
      <p:sp>
        <p:nvSpPr>
          <p:cNvPr id="3" name="Content Placeholder 2">
            <a:extLst>
              <a:ext uri="{FF2B5EF4-FFF2-40B4-BE49-F238E27FC236}">
                <a16:creationId xmlns:a16="http://schemas.microsoft.com/office/drawing/2014/main" id="{022C5260-28E9-4F09-8615-FD5EAD531E21}"/>
              </a:ext>
            </a:extLst>
          </p:cNvPr>
          <p:cNvSpPr>
            <a:spLocks noGrp="1"/>
          </p:cNvSpPr>
          <p:nvPr>
            <p:ph idx="1"/>
          </p:nvPr>
        </p:nvSpPr>
        <p:spPr/>
        <p:txBody>
          <a:bodyPr>
            <a:normAutofit fontScale="62500" lnSpcReduction="20000"/>
          </a:bodyPr>
          <a:lstStyle/>
          <a:p>
            <a:pPr marL="0" indent="0">
              <a:buNone/>
            </a:pPr>
            <a:r>
              <a:rPr lang="en-GB" sz="4000" b="1" dirty="0"/>
              <a:t>Dear Heavenly Father</a:t>
            </a:r>
            <a:br>
              <a:rPr lang="en-GB" sz="4000" dirty="0"/>
            </a:br>
            <a:r>
              <a:rPr lang="en-GB" sz="4000" b="1" dirty="0"/>
              <a:t>Friend of all children</a:t>
            </a:r>
            <a:br>
              <a:rPr lang="en-GB" sz="4000" dirty="0"/>
            </a:br>
            <a:r>
              <a:rPr lang="en-GB" sz="4000" b="1" dirty="0"/>
              <a:t>Bless our school at Henley</a:t>
            </a:r>
            <a:br>
              <a:rPr lang="en-GB" sz="4000" dirty="0"/>
            </a:br>
            <a:r>
              <a:rPr lang="en-GB" sz="4000" b="1" dirty="0"/>
              <a:t>All the children and staff who work here</a:t>
            </a:r>
            <a:br>
              <a:rPr lang="en-GB" sz="4000" dirty="0"/>
            </a:br>
            <a:r>
              <a:rPr lang="en-GB" sz="4000" b="1" dirty="0"/>
              <a:t>Help us do our best</a:t>
            </a:r>
            <a:br>
              <a:rPr lang="en-GB" sz="4000" dirty="0"/>
            </a:br>
            <a:r>
              <a:rPr lang="en-GB" sz="4000" b="1" dirty="0"/>
              <a:t>Be kind to one another</a:t>
            </a:r>
            <a:br>
              <a:rPr lang="en-GB" sz="4000" dirty="0"/>
            </a:br>
            <a:r>
              <a:rPr lang="en-GB" sz="4000" b="1" dirty="0"/>
              <a:t>And to be cheerful all day long</a:t>
            </a:r>
            <a:br>
              <a:rPr lang="en-GB" sz="4000" dirty="0"/>
            </a:br>
            <a:r>
              <a:rPr lang="en-GB" sz="4000" b="1" i="1" dirty="0"/>
              <a:t>Amen</a:t>
            </a:r>
            <a:endParaRPr lang="en-GB" sz="4000" dirty="0"/>
          </a:p>
          <a:p>
            <a:endParaRPr lang="en-GB" dirty="0"/>
          </a:p>
        </p:txBody>
      </p:sp>
    </p:spTree>
    <p:extLst>
      <p:ext uri="{BB962C8B-B14F-4D97-AF65-F5344CB8AC3E}">
        <p14:creationId xmlns:p14="http://schemas.microsoft.com/office/powerpoint/2010/main" val="166506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E847-57DB-4B5F-9098-D10F9B451C53}"/>
              </a:ext>
            </a:extLst>
          </p:cNvPr>
          <p:cNvSpPr>
            <a:spLocks noGrp="1"/>
          </p:cNvSpPr>
          <p:nvPr>
            <p:ph type="title"/>
          </p:nvPr>
        </p:nvSpPr>
        <p:spPr/>
        <p:txBody>
          <a:bodyPr/>
          <a:lstStyle/>
          <a:p>
            <a:r>
              <a:rPr lang="en-GB" dirty="0"/>
              <a:t>The Blessing </a:t>
            </a:r>
          </a:p>
        </p:txBody>
      </p:sp>
      <p:sp>
        <p:nvSpPr>
          <p:cNvPr id="3" name="Content Placeholder 2">
            <a:extLst>
              <a:ext uri="{FF2B5EF4-FFF2-40B4-BE49-F238E27FC236}">
                <a16:creationId xmlns:a16="http://schemas.microsoft.com/office/drawing/2014/main" id="{A685340D-35AB-4D90-BBC0-3584E5ED087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82700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B833-0FCF-481F-AA39-F37BD1B10F21}"/>
              </a:ext>
            </a:extLst>
          </p:cNvPr>
          <p:cNvSpPr>
            <a:spLocks noGrp="1"/>
          </p:cNvSpPr>
          <p:nvPr>
            <p:ph type="title"/>
          </p:nvPr>
        </p:nvSpPr>
        <p:spPr/>
        <p:txBody>
          <a:bodyPr/>
          <a:lstStyle/>
          <a:p>
            <a:r>
              <a:rPr lang="en-GB" dirty="0"/>
              <a:t>Sophie and Alfie - The Gathering</a:t>
            </a:r>
          </a:p>
        </p:txBody>
      </p:sp>
      <p:pic>
        <p:nvPicPr>
          <p:cNvPr id="5" name="Content Placeholder 4">
            <a:extLst>
              <a:ext uri="{FF2B5EF4-FFF2-40B4-BE49-F238E27FC236}">
                <a16:creationId xmlns:a16="http://schemas.microsoft.com/office/drawing/2014/main" id="{467DDCDE-074C-4435-AC0B-B18B526563B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133189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6594" y="6140441"/>
            <a:ext cx="7944130" cy="100065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a:latin typeface="Calibri" panose="020F0502020204030204" pitchFamily="34" charset="0"/>
                <a:ea typeface="+mj-ea"/>
                <a:cs typeface="Calibri" panose="020F0502020204030204" pitchFamily="34" charset="0"/>
              </a:rPr>
              <a:t>Jesus light of the world is here.</a:t>
            </a: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a:p>
            <a:pPr>
              <a:lnSpc>
                <a:spcPct val="90000"/>
              </a:lnSpc>
              <a:spcBef>
                <a:spcPct val="0"/>
              </a:spcBef>
              <a:spcAft>
                <a:spcPts val="600"/>
              </a:spcAft>
            </a:pPr>
            <a:endParaRPr lang="en-US" sz="3500">
              <a:solidFill>
                <a:schemeClr val="tx2"/>
              </a:solidFill>
              <a:latin typeface="+mj-lt"/>
              <a:ea typeface="+mj-ea"/>
              <a:cs typeface="+mj-cs"/>
            </a:endParaRPr>
          </a:p>
        </p:txBody>
      </p:sp>
      <p:pic>
        <p:nvPicPr>
          <p:cNvPr id="6" name="Picture 5" descr="A group of lit candles&#10;&#10;Description automatically generated with medium confidence">
            <a:extLst>
              <a:ext uri="{FF2B5EF4-FFF2-40B4-BE49-F238E27FC236}">
                <a16:creationId xmlns:a16="http://schemas.microsoft.com/office/drawing/2014/main" id="{E3F7452B-14F1-154F-B208-8AB99B3D419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021" b="8144"/>
          <a:stretch/>
        </p:blipFill>
        <p:spPr>
          <a:xfrm>
            <a:off x="1899138" y="227762"/>
            <a:ext cx="8648282" cy="3973687"/>
          </a:xfrm>
          <a:prstGeom prst="rect">
            <a:avLst/>
          </a:prstGeom>
        </p:spPr>
      </p:pic>
      <p:sp>
        <p:nvSpPr>
          <p:cNvPr id="3" name="Rectangle 2"/>
          <p:cNvSpPr/>
          <p:nvPr/>
        </p:nvSpPr>
        <p:spPr>
          <a:xfrm>
            <a:off x="2081772" y="4201449"/>
            <a:ext cx="8568952" cy="1569660"/>
          </a:xfrm>
          <a:prstGeom prst="rect">
            <a:avLst/>
          </a:prstGeom>
        </p:spPr>
        <p:txBody>
          <a:bodyPr wrap="square">
            <a:spAutoFit/>
          </a:bodyPr>
          <a:lstStyle/>
          <a:p>
            <a:pPr>
              <a:spcAft>
                <a:spcPts val="600"/>
              </a:spcAft>
            </a:pPr>
            <a:r>
              <a:rPr lang="en-GB" sz="3200" b="1" dirty="0"/>
              <a:t>God’s love brings light to the world and we light 3 candles to remember God is Father, Son and Holy Spirit. The Trinity.</a:t>
            </a:r>
          </a:p>
        </p:txBody>
      </p:sp>
      <p:sp>
        <p:nvSpPr>
          <p:cNvPr id="12" name="TextBox 11">
            <a:extLst>
              <a:ext uri="{FF2B5EF4-FFF2-40B4-BE49-F238E27FC236}">
                <a16:creationId xmlns:a16="http://schemas.microsoft.com/office/drawing/2014/main" id="{54EFAD38-7EB8-43B0-9B32-B246107BF4F1}"/>
              </a:ext>
            </a:extLst>
          </p:cNvPr>
          <p:cNvSpPr txBox="1"/>
          <p:nvPr/>
        </p:nvSpPr>
        <p:spPr>
          <a:xfrm>
            <a:off x="4286152" y="455938"/>
            <a:ext cx="6094324" cy="523220"/>
          </a:xfrm>
          <a:prstGeom prst="rect">
            <a:avLst/>
          </a:prstGeom>
          <a:noFill/>
        </p:spPr>
        <p:txBody>
          <a:bodyPr wrap="square">
            <a:spAutoFit/>
          </a:bodyPr>
          <a:lstStyle/>
          <a:p>
            <a:r>
              <a:rPr lang="en-GB" sz="2800" b="1">
                <a:solidFill>
                  <a:srgbClr val="FFFF00"/>
                </a:solidFill>
              </a:rPr>
              <a:t>LIGHTING THE CANDLES </a:t>
            </a:r>
          </a:p>
        </p:txBody>
      </p:sp>
    </p:spTree>
    <p:extLst>
      <p:ext uri="{BB962C8B-B14F-4D97-AF65-F5344CB8AC3E}">
        <p14:creationId xmlns:p14="http://schemas.microsoft.com/office/powerpoint/2010/main" val="4814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568" y="332657"/>
            <a:ext cx="7992888" cy="5139869"/>
          </a:xfrm>
          <a:prstGeom prst="rect">
            <a:avLst/>
          </a:prstGeom>
          <a:noFill/>
        </p:spPr>
        <p:txBody>
          <a:bodyPr wrap="square" rtlCol="0">
            <a:spAutoFit/>
          </a:bodyPr>
          <a:lstStyle/>
          <a:p>
            <a:r>
              <a:rPr lang="en-GB" sz="4000">
                <a:latin typeface="Calibri" panose="020F0502020204030204" pitchFamily="34" charset="0"/>
                <a:cs typeface="Calibri" panose="020F0502020204030204" pitchFamily="34" charset="0"/>
              </a:rPr>
              <a:t>We welcome the Bible; it guides us in everything we try to do.</a:t>
            </a:r>
          </a:p>
          <a:p>
            <a:endParaRPr lang="en-GB" sz="4000">
              <a:latin typeface="Comic Sans MS" panose="030F0702030302020204" pitchFamily="66" charset="0"/>
            </a:endParaRPr>
          </a:p>
          <a:p>
            <a:endParaRPr lang="en-GB" sz="4000">
              <a:latin typeface="Comic Sans MS" panose="030F0702030302020204" pitchFamily="66" charset="0"/>
            </a:endParaRPr>
          </a:p>
          <a:p>
            <a:endParaRPr lang="en-GB" sz="4000">
              <a:latin typeface="Comic Sans MS" panose="030F0702030302020204" pitchFamily="66" charset="0"/>
            </a:endParaRPr>
          </a:p>
          <a:p>
            <a:endParaRPr lang="en-GB" sz="4000">
              <a:latin typeface="Comic Sans MS" panose="030F0702030302020204" pitchFamily="66" charset="0"/>
            </a:endParaRPr>
          </a:p>
          <a:p>
            <a:endParaRPr lang="en-GB" sz="4800" b="1">
              <a:solidFill>
                <a:srgbClr val="000099"/>
              </a:solidFill>
              <a:latin typeface="Comic Sans MS" panose="030F0702030302020204" pitchFamily="66" charset="0"/>
            </a:endParaRPr>
          </a:p>
          <a:p>
            <a:endParaRPr lang="en-GB" sz="4000">
              <a:latin typeface="Comic Sans MS" panose="030F0702030302020204" pitchFamily="66" charset="0"/>
            </a:endParaRPr>
          </a:p>
        </p:txBody>
      </p:sp>
      <p:pic>
        <p:nvPicPr>
          <p:cNvPr id="4" name="Picture 3" descr="A picture containing text&#10;&#10;Description automatically generated">
            <a:extLst>
              <a:ext uri="{FF2B5EF4-FFF2-40B4-BE49-F238E27FC236}">
                <a16:creationId xmlns:a16="http://schemas.microsoft.com/office/drawing/2014/main" id="{64B9943F-2CD7-0E4B-AB66-383A9C60FC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9856" y="1844824"/>
            <a:ext cx="2376264" cy="3168352"/>
          </a:xfrm>
          <a:prstGeom prst="rect">
            <a:avLst/>
          </a:prstGeom>
        </p:spPr>
      </p:pic>
      <p:sp>
        <p:nvSpPr>
          <p:cNvPr id="5" name="TextBox 4">
            <a:extLst>
              <a:ext uri="{FF2B5EF4-FFF2-40B4-BE49-F238E27FC236}">
                <a16:creationId xmlns:a16="http://schemas.microsoft.com/office/drawing/2014/main" id="{F8D2E892-AADC-A54C-98E3-B86C54D0174E}"/>
              </a:ext>
            </a:extLst>
          </p:cNvPr>
          <p:cNvSpPr txBox="1"/>
          <p:nvPr/>
        </p:nvSpPr>
        <p:spPr>
          <a:xfrm>
            <a:off x="2678313" y="5301208"/>
            <a:ext cx="7992888" cy="1046440"/>
          </a:xfrm>
          <a:prstGeom prst="rect">
            <a:avLst/>
          </a:prstGeom>
          <a:noFill/>
        </p:spPr>
        <p:txBody>
          <a:bodyPr wrap="square" rtlCol="0">
            <a:spAutoFit/>
          </a:bodyPr>
          <a:lstStyle/>
          <a:p>
            <a:r>
              <a:rPr lang="en-GB" sz="4400" b="1">
                <a:solidFill>
                  <a:srgbClr val="000099"/>
                </a:solidFill>
                <a:latin typeface="Calibri" panose="020F0502020204030204" pitchFamily="34" charset="0"/>
                <a:cs typeface="Calibri" panose="020F0502020204030204" pitchFamily="34" charset="0"/>
              </a:rPr>
              <a:t>We welcome God’s words</a:t>
            </a:r>
            <a:r>
              <a:rPr lang="en-GB" sz="4400">
                <a:latin typeface="Calibri" panose="020F0502020204030204" pitchFamily="34" charset="0"/>
                <a:cs typeface="Calibri" panose="020F0502020204030204" pitchFamily="34" charset="0"/>
              </a:rPr>
              <a:t>.</a:t>
            </a:r>
          </a:p>
          <a:p>
            <a:endParaRPr lang="en-US"/>
          </a:p>
        </p:txBody>
      </p:sp>
    </p:spTree>
    <p:extLst>
      <p:ext uri="{BB962C8B-B14F-4D97-AF65-F5344CB8AC3E}">
        <p14:creationId xmlns:p14="http://schemas.microsoft.com/office/powerpoint/2010/main" val="11792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918" y="404664"/>
            <a:ext cx="7992888" cy="1446550"/>
          </a:xfrm>
          <a:prstGeom prst="rect">
            <a:avLst/>
          </a:prstGeom>
          <a:noFill/>
        </p:spPr>
        <p:txBody>
          <a:bodyPr wrap="square" rtlCol="0">
            <a:spAutoFit/>
          </a:bodyPr>
          <a:lstStyle/>
          <a:p>
            <a:r>
              <a:rPr lang="en-GB" sz="4400">
                <a:latin typeface="Calibri" panose="020F0502020204030204" pitchFamily="34" charset="0"/>
                <a:cs typeface="Calibri" panose="020F0502020204030204" pitchFamily="34" charset="0"/>
              </a:rPr>
              <a:t>We welcome the cross; it reminds us of what Jesus gave for us.</a:t>
            </a:r>
            <a:endParaRPr lang="en-GB" sz="4000">
              <a:latin typeface="Calibri" panose="020F0502020204030204" pitchFamily="34" charset="0"/>
              <a:cs typeface="Calibri" panose="020F0502020204030204" pitchFamily="34" charset="0"/>
            </a:endParaRPr>
          </a:p>
        </p:txBody>
      </p:sp>
      <p:pic>
        <p:nvPicPr>
          <p:cNvPr id="4" name="Picture 3" descr="A picture containing text, queen&#10;&#10;Description automatically generated">
            <a:extLst>
              <a:ext uri="{FF2B5EF4-FFF2-40B4-BE49-F238E27FC236}">
                <a16:creationId xmlns:a16="http://schemas.microsoft.com/office/drawing/2014/main" id="{4AFEFE22-613B-B648-A351-D5FBE379B6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9568" y="1988841"/>
            <a:ext cx="2776514" cy="4330039"/>
          </a:xfrm>
          <a:prstGeom prst="rect">
            <a:avLst/>
          </a:prstGeom>
          <a:effectLst>
            <a:softEdge rad="88900"/>
          </a:effectLst>
        </p:spPr>
      </p:pic>
      <p:sp>
        <p:nvSpPr>
          <p:cNvPr id="6" name="TextBox 5">
            <a:extLst>
              <a:ext uri="{FF2B5EF4-FFF2-40B4-BE49-F238E27FC236}">
                <a16:creationId xmlns:a16="http://schemas.microsoft.com/office/drawing/2014/main" id="{13636DB3-4EEB-2142-9E81-5A602DB79808}"/>
              </a:ext>
            </a:extLst>
          </p:cNvPr>
          <p:cNvSpPr txBox="1"/>
          <p:nvPr/>
        </p:nvSpPr>
        <p:spPr>
          <a:xfrm>
            <a:off x="1690304" y="4869161"/>
            <a:ext cx="5844258" cy="1046440"/>
          </a:xfrm>
          <a:prstGeom prst="rect">
            <a:avLst/>
          </a:prstGeom>
          <a:noFill/>
        </p:spPr>
        <p:txBody>
          <a:bodyPr wrap="square" rtlCol="0">
            <a:spAutoFit/>
          </a:bodyPr>
          <a:lstStyle/>
          <a:p>
            <a:r>
              <a:rPr lang="en-GB" sz="4400" b="1">
                <a:solidFill>
                  <a:srgbClr val="000099"/>
                </a:solidFill>
                <a:latin typeface="Calibri" panose="020F0502020204030204" pitchFamily="34" charset="0"/>
                <a:cs typeface="Calibri" panose="020F0502020204030204" pitchFamily="34" charset="0"/>
              </a:rPr>
              <a:t>We thank you Jesus.</a:t>
            </a:r>
          </a:p>
          <a:p>
            <a:endParaRPr lang="en-US"/>
          </a:p>
        </p:txBody>
      </p:sp>
    </p:spTree>
    <p:extLst>
      <p:ext uri="{BB962C8B-B14F-4D97-AF65-F5344CB8AC3E}">
        <p14:creationId xmlns:p14="http://schemas.microsoft.com/office/powerpoint/2010/main" val="204381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A6AC-0E3E-4BF1-AD5A-3F03BBD13292}"/>
              </a:ext>
            </a:extLst>
          </p:cNvPr>
          <p:cNvSpPr>
            <a:spLocks noGrp="1"/>
          </p:cNvSpPr>
          <p:nvPr>
            <p:ph type="ctrTitle"/>
          </p:nvPr>
        </p:nvSpPr>
        <p:spPr/>
        <p:txBody>
          <a:bodyPr>
            <a:normAutofit/>
          </a:bodyPr>
          <a:lstStyle/>
          <a:p>
            <a:r>
              <a:rPr lang="en-GB" sz="8800" dirty="0"/>
              <a:t>That’s not fair!    </a:t>
            </a:r>
          </a:p>
        </p:txBody>
      </p:sp>
      <p:sp>
        <p:nvSpPr>
          <p:cNvPr id="3" name="Subtitle 2">
            <a:extLst>
              <a:ext uri="{FF2B5EF4-FFF2-40B4-BE49-F238E27FC236}">
                <a16:creationId xmlns:a16="http://schemas.microsoft.com/office/drawing/2014/main" id="{59A2B51D-3DF0-48A9-8034-CDE94DE3CF5B}"/>
              </a:ext>
            </a:extLst>
          </p:cNvPr>
          <p:cNvSpPr>
            <a:spLocks noGrp="1"/>
          </p:cNvSpPr>
          <p:nvPr>
            <p:ph type="subTitle" idx="1"/>
          </p:nvPr>
        </p:nvSpPr>
        <p:spPr/>
        <p:txBody>
          <a:bodyPr/>
          <a:lstStyle/>
          <a:p>
            <a:r>
              <a:rPr lang="en-GB" sz="2400" dirty="0"/>
              <a:t>By Jeevan and Ethan</a:t>
            </a:r>
            <a:endParaRPr lang="en-GB" dirty="0"/>
          </a:p>
        </p:txBody>
      </p:sp>
    </p:spTree>
    <p:extLst>
      <p:ext uri="{BB962C8B-B14F-4D97-AF65-F5344CB8AC3E}">
        <p14:creationId xmlns:p14="http://schemas.microsoft.com/office/powerpoint/2010/main" val="15384140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3337-A554-4D98-99B7-BB869625F8CD}"/>
              </a:ext>
            </a:extLst>
          </p:cNvPr>
          <p:cNvSpPr>
            <a:spLocks noGrp="1"/>
          </p:cNvSpPr>
          <p:nvPr>
            <p:ph type="title"/>
          </p:nvPr>
        </p:nvSpPr>
        <p:spPr/>
        <p:txBody>
          <a:bodyPr/>
          <a:lstStyle/>
          <a:p>
            <a:r>
              <a:rPr lang="en-GB" b="1" dirty="0"/>
              <a:t>That's Not Fair!</a:t>
            </a:r>
            <a:br>
              <a:rPr lang="en-GB" dirty="0"/>
            </a:br>
            <a:endParaRPr lang="en-GB" dirty="0"/>
          </a:p>
        </p:txBody>
      </p:sp>
      <p:sp>
        <p:nvSpPr>
          <p:cNvPr id="3" name="Content Placeholder 2">
            <a:extLst>
              <a:ext uri="{FF2B5EF4-FFF2-40B4-BE49-F238E27FC236}">
                <a16:creationId xmlns:a16="http://schemas.microsoft.com/office/drawing/2014/main" id="{3C460CFF-29CC-4B9F-BD4F-05E058CF9237}"/>
              </a:ext>
            </a:extLst>
          </p:cNvPr>
          <p:cNvSpPr>
            <a:spLocks noGrp="1"/>
          </p:cNvSpPr>
          <p:nvPr>
            <p:ph idx="1"/>
          </p:nvPr>
        </p:nvSpPr>
        <p:spPr>
          <a:xfrm>
            <a:off x="913775" y="1404730"/>
            <a:ext cx="10364452" cy="5453269"/>
          </a:xfrm>
        </p:spPr>
        <p:txBody>
          <a:bodyPr>
            <a:normAutofit/>
          </a:bodyPr>
          <a:lstStyle/>
          <a:p>
            <a:pPr marL="0" indent="0">
              <a:buNone/>
            </a:pPr>
            <a:r>
              <a:rPr lang="en-GB" sz="3200" dirty="0"/>
              <a:t>Jesus told a story about a landowner who was hiring men to work in his vineyard. He hired some of them early in the morning, some in the middle of the day, and some he hired just before quitting time.</a:t>
            </a:r>
          </a:p>
        </p:txBody>
      </p:sp>
      <p:pic>
        <p:nvPicPr>
          <p:cNvPr id="5" name="Picture 4">
            <a:extLst>
              <a:ext uri="{FF2B5EF4-FFF2-40B4-BE49-F238E27FC236}">
                <a16:creationId xmlns:a16="http://schemas.microsoft.com/office/drawing/2014/main" id="{69B5A5F6-E9E1-4005-8D64-FF1D5ACADE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32850" y="3960014"/>
            <a:ext cx="4287325" cy="2616632"/>
          </a:xfrm>
          <a:prstGeom prst="rect">
            <a:avLst/>
          </a:prstGeom>
        </p:spPr>
      </p:pic>
    </p:spTree>
    <p:extLst>
      <p:ext uri="{BB962C8B-B14F-4D97-AF65-F5344CB8AC3E}">
        <p14:creationId xmlns:p14="http://schemas.microsoft.com/office/powerpoint/2010/main" val="81403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4EC73-4717-4455-ACC4-8DA2613DA71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08FB8F-6238-4FF1-95F4-81B7738A4A49}"/>
              </a:ext>
            </a:extLst>
          </p:cNvPr>
          <p:cNvSpPr txBox="1"/>
          <p:nvPr/>
        </p:nvSpPr>
        <p:spPr>
          <a:xfrm>
            <a:off x="609600" y="6858000"/>
            <a:ext cx="10972800" cy="230832"/>
          </a:xfrm>
          <a:prstGeom prst="rect">
            <a:avLst/>
          </a:prstGeom>
          <a:noFill/>
        </p:spPr>
        <p:txBody>
          <a:bodyPr wrap="square" rtlCol="0">
            <a:spAutoFit/>
          </a:bodyPr>
          <a:lstStyle/>
          <a:p>
            <a:r>
              <a:rPr lang="en-GB" sz="900">
                <a:hlinkClick r:id="rId4" tooltip="https://quotewit.blogspot.com/2014/02/good-morning-quotes.html"/>
              </a:rPr>
              <a:t>This Photo</a:t>
            </a:r>
            <a:r>
              <a:rPr lang="en-GB" sz="900"/>
              <a:t> by Unknown Author is licensed under </a:t>
            </a:r>
            <a:r>
              <a:rPr lang="en-GB" sz="900">
                <a:hlinkClick r:id="rId5" tooltip="https://creativecommons.org/licenses/by-nc-nd/3.0/"/>
              </a:rPr>
              <a:t>CC BY-NC-ND</a:t>
            </a:r>
            <a:endParaRPr lang="en-GB" sz="900"/>
          </a:p>
        </p:txBody>
      </p:sp>
      <p:sp>
        <p:nvSpPr>
          <p:cNvPr id="2" name="Title 1">
            <a:extLst>
              <a:ext uri="{FF2B5EF4-FFF2-40B4-BE49-F238E27FC236}">
                <a16:creationId xmlns:a16="http://schemas.microsoft.com/office/drawing/2014/main" id="{50134323-BCDE-4D26-8B8F-0AF3241B74D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23C1D2C-9C7E-41B2-8F03-41BC374FC2A0}"/>
              </a:ext>
            </a:extLst>
          </p:cNvPr>
          <p:cNvSpPr>
            <a:spLocks noGrp="1"/>
          </p:cNvSpPr>
          <p:nvPr>
            <p:ph idx="1"/>
          </p:nvPr>
        </p:nvSpPr>
        <p:spPr/>
        <p:txBody>
          <a:bodyPr/>
          <a:lstStyle/>
          <a:p>
            <a:r>
              <a:rPr lang="en-GB" sz="4400" dirty="0"/>
              <a:t>When it was time to pay the workers, he paid them all the same. The workers who were hired early in the morning began to complain, "Hey! </a:t>
            </a:r>
          </a:p>
          <a:p>
            <a:endParaRPr lang="en-GB" dirty="0"/>
          </a:p>
        </p:txBody>
      </p:sp>
    </p:spTree>
    <p:extLst>
      <p:ext uri="{BB962C8B-B14F-4D97-AF65-F5344CB8AC3E}">
        <p14:creationId xmlns:p14="http://schemas.microsoft.com/office/powerpoint/2010/main" val="394376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748A-03CA-4351-92E2-D5A08CF8390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A5A4EF2-54D4-4732-A576-A4FDD0775B44}"/>
              </a:ext>
            </a:extLst>
          </p:cNvPr>
          <p:cNvSpPr>
            <a:spLocks noGrp="1"/>
          </p:cNvSpPr>
          <p:nvPr>
            <p:ph idx="1"/>
          </p:nvPr>
        </p:nvSpPr>
        <p:spPr/>
        <p:txBody>
          <a:bodyPr>
            <a:normAutofit lnSpcReduction="10000"/>
          </a:bodyPr>
          <a:lstStyle/>
          <a:p>
            <a:r>
              <a:rPr lang="en-GB" sz="4800" dirty="0"/>
              <a:t>That's not fair! You paid the workers who worked only one hour the same as those of us who worked all day."</a:t>
            </a:r>
          </a:p>
          <a:p>
            <a:endParaRPr lang="en-GB" dirty="0"/>
          </a:p>
        </p:txBody>
      </p:sp>
      <p:pic>
        <p:nvPicPr>
          <p:cNvPr id="5" name="Picture 4">
            <a:extLst>
              <a:ext uri="{FF2B5EF4-FFF2-40B4-BE49-F238E27FC236}">
                <a16:creationId xmlns:a16="http://schemas.microsoft.com/office/drawing/2014/main" id="{9E24F504-B116-4CBE-B141-E1EBB08B6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00158" y="46357"/>
            <a:ext cx="2834428" cy="2168337"/>
          </a:xfrm>
          <a:prstGeom prst="rect">
            <a:avLst/>
          </a:prstGeom>
        </p:spPr>
      </p:pic>
    </p:spTree>
    <p:extLst>
      <p:ext uri="{BB962C8B-B14F-4D97-AF65-F5344CB8AC3E}">
        <p14:creationId xmlns:p14="http://schemas.microsoft.com/office/powerpoint/2010/main" val="17551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25</TotalTime>
  <Words>534</Words>
  <Application>Microsoft Office PowerPoint</Application>
  <PresentationFormat>Widescreen</PresentationFormat>
  <Paragraphs>41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Tw Cen MT</vt:lpstr>
      <vt:lpstr>Droplet</vt:lpstr>
      <vt:lpstr>Welcome </vt:lpstr>
      <vt:lpstr>Sophie and Alfie - The Gathering</vt:lpstr>
      <vt:lpstr>PowerPoint Presentation</vt:lpstr>
      <vt:lpstr>PowerPoint Presentation</vt:lpstr>
      <vt:lpstr>PowerPoint Presentation</vt:lpstr>
      <vt:lpstr>That’s not fair!    </vt:lpstr>
      <vt:lpstr>That's Not Fair! </vt:lpstr>
      <vt:lpstr>PowerPoint Presentation</vt:lpstr>
      <vt:lpstr>PowerPoint Presentation</vt:lpstr>
      <vt:lpstr>PowerPoint Presentation</vt:lpstr>
      <vt:lpstr>What is the point of the story that Jesus told? </vt:lpstr>
      <vt:lpstr>What is their reward? </vt:lpstr>
      <vt:lpstr>PowerPoint Presentation</vt:lpstr>
      <vt:lpstr>What is their reward? </vt:lpstr>
      <vt:lpstr>Is that fair? </vt:lpstr>
      <vt:lpstr>Prayer </vt:lpstr>
      <vt:lpstr>Let us pray </vt:lpstr>
      <vt:lpstr>The Blessing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Allen HAP</dc:creator>
  <cp:lastModifiedBy>J Allen HAP</cp:lastModifiedBy>
  <cp:revision>6</cp:revision>
  <cp:lastPrinted>2023-03-13T09:37:21Z</cp:lastPrinted>
  <dcterms:created xsi:type="dcterms:W3CDTF">2023-03-09T13:48:30Z</dcterms:created>
  <dcterms:modified xsi:type="dcterms:W3CDTF">2023-05-12T13:04:47Z</dcterms:modified>
</cp:coreProperties>
</file>