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3" r:id="rId5"/>
    <p:sldId id="269" r:id="rId6"/>
    <p:sldId id="277" r:id="rId7"/>
    <p:sldId id="271" r:id="rId8"/>
    <p:sldId id="278" r:id="rId9"/>
    <p:sldId id="272" r:id="rId10"/>
    <p:sldId id="279" r:id="rId11"/>
    <p:sldId id="283" r:id="rId12"/>
    <p:sldId id="284" r:id="rId13"/>
    <p:sldId id="285" r:id="rId14"/>
    <p:sldId id="286" r:id="rId15"/>
    <p:sldId id="262" r:id="rId16"/>
    <p:sldId id="287" r:id="rId17"/>
    <p:sldId id="259" r:id="rId18"/>
    <p:sldId id="288" r:id="rId19"/>
    <p:sldId id="275" r:id="rId20"/>
    <p:sldId id="280" r:id="rId21"/>
    <p:sldId id="258" r:id="rId22"/>
    <p:sldId id="281" r:id="rId23"/>
    <p:sldId id="267" r:id="rId24"/>
    <p:sldId id="289" r:id="rId25"/>
    <p:sldId id="282" r:id="rId26"/>
  </p:sldIdLst>
  <p:sldSz cx="6858000" cy="9906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9" d="100"/>
          <a:sy n="69" d="100"/>
        </p:scale>
        <p:origin x="193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79BDF-3D8A-41D8-9E2A-BFBF1E1E0FCD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FB1FA-A8A6-4B25-9E8A-7A4E64D858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123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79BDF-3D8A-41D8-9E2A-BFBF1E1E0FCD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FB1FA-A8A6-4B25-9E8A-7A4E64D858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246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79BDF-3D8A-41D8-9E2A-BFBF1E1E0FCD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FB1FA-A8A6-4B25-9E8A-7A4E64D858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821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79BDF-3D8A-41D8-9E2A-BFBF1E1E0FCD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FB1FA-A8A6-4B25-9E8A-7A4E64D858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837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79BDF-3D8A-41D8-9E2A-BFBF1E1E0FCD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FB1FA-A8A6-4B25-9E8A-7A4E64D858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966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79BDF-3D8A-41D8-9E2A-BFBF1E1E0FCD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FB1FA-A8A6-4B25-9E8A-7A4E64D858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111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79BDF-3D8A-41D8-9E2A-BFBF1E1E0FCD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FB1FA-A8A6-4B25-9E8A-7A4E64D858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264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79BDF-3D8A-41D8-9E2A-BFBF1E1E0FCD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FB1FA-A8A6-4B25-9E8A-7A4E64D858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132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79BDF-3D8A-41D8-9E2A-BFBF1E1E0FCD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FB1FA-A8A6-4B25-9E8A-7A4E64D858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034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79BDF-3D8A-41D8-9E2A-BFBF1E1E0FCD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FB1FA-A8A6-4B25-9E8A-7A4E64D858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654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79BDF-3D8A-41D8-9E2A-BFBF1E1E0FCD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FB1FA-A8A6-4B25-9E8A-7A4E64D858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121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79BDF-3D8A-41D8-9E2A-BFBF1E1E0FCD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FB1FA-A8A6-4B25-9E8A-7A4E64D858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38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11742-7745-4FD6-85F3-C71BB8FE9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491" y="487444"/>
            <a:ext cx="4006850" cy="436209"/>
          </a:xfrm>
        </p:spPr>
        <p:txBody>
          <a:bodyPr>
            <a:normAutofit fontScale="90000"/>
          </a:bodyPr>
          <a:lstStyle/>
          <a:p>
            <a:r>
              <a:rPr lang="en-GB" sz="2800" b="1" dirty="0"/>
              <a:t>English</a:t>
            </a:r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1CA846-59B0-47F1-8B99-D7FD0B249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6" y="143989"/>
            <a:ext cx="793624" cy="79895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305E904-0C2D-4593-B02A-917587B60C6E}"/>
              </a:ext>
            </a:extLst>
          </p:cNvPr>
          <p:cNvSpPr txBox="1">
            <a:spLocks/>
          </p:cNvSpPr>
          <p:nvPr/>
        </p:nvSpPr>
        <p:spPr>
          <a:xfrm>
            <a:off x="488951" y="2209308"/>
            <a:ext cx="5568950" cy="2324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latin typeface="Tw Cen MT" panose="020B0602020104020603" pitchFamily="34" charset="0"/>
              </a:rPr>
              <a:t>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DD845D9-75D6-4279-BDE4-93C124CF0F83}"/>
              </a:ext>
            </a:extLst>
          </p:cNvPr>
          <p:cNvSpPr/>
          <p:nvPr/>
        </p:nvSpPr>
        <p:spPr>
          <a:xfrm>
            <a:off x="6057901" y="5159829"/>
            <a:ext cx="713013" cy="6205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D2EDD9-1EC9-4EAD-8A12-2D218C92A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8274"/>
            <a:ext cx="6369049" cy="45062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789A0E-3119-487C-8C5B-81F758EAE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3474"/>
            <a:ext cx="6687420" cy="472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01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C4419D-949E-4B6D-8EA4-E0E276F38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6" y="143989"/>
            <a:ext cx="793624" cy="798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7F98FB-2CBC-4A2E-8414-B24FB9663662}"/>
              </a:ext>
            </a:extLst>
          </p:cNvPr>
          <p:cNvSpPr/>
          <p:nvPr/>
        </p:nvSpPr>
        <p:spPr>
          <a:xfrm>
            <a:off x="3032353" y="530492"/>
            <a:ext cx="565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ART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BC092A-424D-4A7C-9248-F7551CDF1F02}"/>
              </a:ext>
            </a:extLst>
          </p:cNvPr>
          <p:cNvSpPr/>
          <p:nvPr/>
        </p:nvSpPr>
        <p:spPr>
          <a:xfrm>
            <a:off x="1758936" y="942939"/>
            <a:ext cx="3429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/>
              <a:t>Spring 1 - Map it out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13AD31-F405-4AD7-85C7-F8D8CD953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92" y="1312271"/>
            <a:ext cx="5475794" cy="3872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A07F06-43C0-4388-BC2D-96CCA118F3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4" y="5012787"/>
            <a:ext cx="5660572" cy="400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75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C4419D-949E-4B6D-8EA4-E0E276F38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6" y="143989"/>
            <a:ext cx="793624" cy="798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7F98FB-2CBC-4A2E-8414-B24FB9663662}"/>
              </a:ext>
            </a:extLst>
          </p:cNvPr>
          <p:cNvSpPr/>
          <p:nvPr/>
        </p:nvSpPr>
        <p:spPr>
          <a:xfrm>
            <a:off x="3032353" y="530492"/>
            <a:ext cx="565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ART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BC092A-424D-4A7C-9248-F7551CDF1F02}"/>
              </a:ext>
            </a:extLst>
          </p:cNvPr>
          <p:cNvSpPr/>
          <p:nvPr/>
        </p:nvSpPr>
        <p:spPr>
          <a:xfrm>
            <a:off x="1758936" y="942939"/>
            <a:ext cx="3429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/>
              <a:t>Spring 2 - Life in Colour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CF8572-F9F4-4A06-949F-1038A0CA1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6" y="1523999"/>
            <a:ext cx="6040478" cy="42720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1DBF5C-8243-4968-8E46-F1E1455DBD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50" y="4953000"/>
            <a:ext cx="5806710" cy="410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67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11742-7745-4FD6-85F3-C71BB8FE9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7274" y="467808"/>
            <a:ext cx="4006850" cy="43620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Tw Cen MT" panose="020B0602020104020603" pitchFamily="34" charset="0"/>
              </a:rPr>
              <a:t>Science </a:t>
            </a:r>
            <a:endParaRPr lang="en-GB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F8306-39AA-47D8-92B7-67E21880FD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0035" y="1229506"/>
            <a:ext cx="6077930" cy="436209"/>
          </a:xfrm>
        </p:spPr>
        <p:txBody>
          <a:bodyPr>
            <a:normAutofit/>
          </a:bodyPr>
          <a:lstStyle/>
          <a:p>
            <a:r>
              <a:rPr lang="en-GB" b="1" dirty="0"/>
              <a:t>Spring 1 - Lifecycles and Health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1CA846-59B0-47F1-8B99-D7FD0B249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6" y="156689"/>
            <a:ext cx="793624" cy="79895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305E904-0C2D-4593-B02A-917587B60C6E}"/>
              </a:ext>
            </a:extLst>
          </p:cNvPr>
          <p:cNvSpPr txBox="1">
            <a:spLocks/>
          </p:cNvSpPr>
          <p:nvPr/>
        </p:nvSpPr>
        <p:spPr>
          <a:xfrm>
            <a:off x="488951" y="2209308"/>
            <a:ext cx="5177061" cy="2103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latin typeface="Tw Cen MT" panose="020B0602020104020603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61CBDE-D2E3-4D20-8D2A-EF399E727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6" y="1665714"/>
            <a:ext cx="6366067" cy="58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47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11742-7745-4FD6-85F3-C71BB8FE9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3977" y="499250"/>
            <a:ext cx="4006850" cy="43620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Tw Cen MT" panose="020B0602020104020603" pitchFamily="34" charset="0"/>
              </a:rPr>
              <a:t>Science </a:t>
            </a:r>
            <a:endParaRPr lang="en-GB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F8306-39AA-47D8-92B7-67E21880FD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3977" y="1229506"/>
            <a:ext cx="3780480" cy="436209"/>
          </a:xfrm>
        </p:spPr>
        <p:txBody>
          <a:bodyPr>
            <a:normAutofit/>
          </a:bodyPr>
          <a:lstStyle/>
          <a:p>
            <a:r>
              <a:rPr lang="en-GB" b="1" dirty="0"/>
              <a:t>Spring 2 - Plant Growth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1CA846-59B0-47F1-8B99-D7FD0B249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6" y="156689"/>
            <a:ext cx="793624" cy="79895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305E904-0C2D-4593-B02A-917587B60C6E}"/>
              </a:ext>
            </a:extLst>
          </p:cNvPr>
          <p:cNvSpPr txBox="1">
            <a:spLocks/>
          </p:cNvSpPr>
          <p:nvPr/>
        </p:nvSpPr>
        <p:spPr>
          <a:xfrm>
            <a:off x="488951" y="2209308"/>
            <a:ext cx="5177061" cy="2103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latin typeface="Tw Cen MT" panose="020B0602020104020603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E30C9E-6329-4EA0-83C8-B1F7769FD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36" y="2076829"/>
            <a:ext cx="6289870" cy="632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3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11742-7745-4FD6-85F3-C71BB8FE9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9577" y="343455"/>
            <a:ext cx="4006850" cy="43620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Tw Cen MT" panose="020B0602020104020603" pitchFamily="34" charset="0"/>
              </a:rPr>
              <a:t>RE</a:t>
            </a:r>
            <a:endParaRPr lang="en-GB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F8306-39AA-47D8-92B7-67E21880FD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037" y="846611"/>
            <a:ext cx="6077930" cy="610092"/>
          </a:xfrm>
        </p:spPr>
        <p:txBody>
          <a:bodyPr>
            <a:noAutofit/>
          </a:bodyPr>
          <a:lstStyle/>
          <a:p>
            <a:r>
              <a:rPr lang="en-GB" b="1" dirty="0"/>
              <a:t>Spring 1 - What is most important for different people?</a:t>
            </a:r>
          </a:p>
          <a:p>
            <a:r>
              <a:rPr lang="en-GB" b="1" dirty="0"/>
              <a:t> </a:t>
            </a:r>
          </a:p>
          <a:p>
            <a:endParaRPr lang="en-GB" b="1" dirty="0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1CA846-59B0-47F1-8B99-D7FD0B249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2" y="0"/>
            <a:ext cx="793624" cy="79895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305E904-0C2D-4593-B02A-917587B60C6E}"/>
              </a:ext>
            </a:extLst>
          </p:cNvPr>
          <p:cNvSpPr txBox="1">
            <a:spLocks/>
          </p:cNvSpPr>
          <p:nvPr/>
        </p:nvSpPr>
        <p:spPr>
          <a:xfrm>
            <a:off x="488951" y="2209308"/>
            <a:ext cx="5568950" cy="2324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latin typeface="Tw Cen MT" panose="020B0602020104020603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49BF72-66A5-40A2-B20E-5913D558B83F}"/>
              </a:ext>
            </a:extLst>
          </p:cNvPr>
          <p:cNvPicPr/>
          <p:nvPr/>
        </p:nvPicPr>
        <p:blipFill rotWithShape="1">
          <a:blip r:embed="rId3"/>
          <a:srcRect l="31531" t="21030" r="10474" b="15079"/>
          <a:stretch/>
        </p:blipFill>
        <p:spPr bwMode="auto">
          <a:xfrm>
            <a:off x="409955" y="1456703"/>
            <a:ext cx="6312011" cy="5684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40665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11742-7745-4FD6-85F3-C71BB8FE9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9577" y="343455"/>
            <a:ext cx="4006850" cy="43620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Tw Cen MT" panose="020B0602020104020603" pitchFamily="34" charset="0"/>
              </a:rPr>
              <a:t>RE</a:t>
            </a:r>
            <a:endParaRPr lang="en-GB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F8306-39AA-47D8-92B7-67E21880FD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037" y="846611"/>
            <a:ext cx="6077930" cy="610092"/>
          </a:xfrm>
        </p:spPr>
        <p:txBody>
          <a:bodyPr>
            <a:noAutofit/>
          </a:bodyPr>
          <a:lstStyle/>
          <a:p>
            <a:r>
              <a:rPr lang="en-GB" b="1" dirty="0"/>
              <a:t>Spring 2 - Why does Easter matter to Christians?</a:t>
            </a:r>
            <a:endParaRPr lang="en-GB" b="1" dirty="0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1CA846-59B0-47F1-8B99-D7FD0B249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2" y="0"/>
            <a:ext cx="793624" cy="79895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305E904-0C2D-4593-B02A-917587B60C6E}"/>
              </a:ext>
            </a:extLst>
          </p:cNvPr>
          <p:cNvSpPr txBox="1">
            <a:spLocks/>
          </p:cNvSpPr>
          <p:nvPr/>
        </p:nvSpPr>
        <p:spPr>
          <a:xfrm>
            <a:off x="488951" y="2209308"/>
            <a:ext cx="5568950" cy="2324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latin typeface="Tw Cen MT" panose="020B0602020104020603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BF466C-ABF9-4DD4-B344-34CD9B4FA0DE}"/>
              </a:ext>
            </a:extLst>
          </p:cNvPr>
          <p:cNvPicPr/>
          <p:nvPr/>
        </p:nvPicPr>
        <p:blipFill rotWithShape="1">
          <a:blip r:embed="rId3"/>
          <a:srcRect l="31747" t="24089" r="50289" b="17243"/>
          <a:stretch/>
        </p:blipFill>
        <p:spPr bwMode="auto">
          <a:xfrm>
            <a:off x="644037" y="1291771"/>
            <a:ext cx="5725012" cy="48187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5D9AA9-94DC-45CD-9032-536894860804}"/>
              </a:ext>
            </a:extLst>
          </p:cNvPr>
          <p:cNvPicPr/>
          <p:nvPr/>
        </p:nvPicPr>
        <p:blipFill rotWithShape="1">
          <a:blip r:embed="rId4"/>
          <a:srcRect l="31741" t="33890" r="50477" b="36345"/>
          <a:stretch/>
        </p:blipFill>
        <p:spPr bwMode="auto">
          <a:xfrm>
            <a:off x="488951" y="6110515"/>
            <a:ext cx="6027736" cy="27141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7067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E6284B0-2D8F-42E1-998D-F9822E473DA1}"/>
              </a:ext>
            </a:extLst>
          </p:cNvPr>
          <p:cNvSpPr txBox="1">
            <a:spLocks/>
          </p:cNvSpPr>
          <p:nvPr/>
        </p:nvSpPr>
        <p:spPr>
          <a:xfrm>
            <a:off x="1736727" y="214810"/>
            <a:ext cx="4006850" cy="4362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>
                <a:latin typeface="Tw Cen MT" panose="020B0602020104020603" pitchFamily="34" charset="0"/>
              </a:rPr>
              <a:t>PE – Spring 1</a:t>
            </a:r>
            <a:endParaRPr lang="en-GB" sz="2800" b="1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E59D43D-D99A-4AAE-ACD8-106E3AE49147}"/>
              </a:ext>
            </a:extLst>
          </p:cNvPr>
          <p:cNvSpPr txBox="1">
            <a:spLocks/>
          </p:cNvSpPr>
          <p:nvPr/>
        </p:nvSpPr>
        <p:spPr>
          <a:xfrm>
            <a:off x="644037" y="742930"/>
            <a:ext cx="6077930" cy="6100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6F91AC-7675-427F-9548-AEF85F182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5" y="343455"/>
            <a:ext cx="793624" cy="79895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8BBA59FB-62D8-44BD-B525-FFA8C9A40BC4}"/>
              </a:ext>
            </a:extLst>
          </p:cNvPr>
          <p:cNvSpPr txBox="1">
            <a:spLocks/>
          </p:cNvSpPr>
          <p:nvPr/>
        </p:nvSpPr>
        <p:spPr>
          <a:xfrm>
            <a:off x="644037" y="5158282"/>
            <a:ext cx="6077930" cy="6100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b="1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755D7D0-F33D-49BD-ADEB-0AF7A3058F37}"/>
              </a:ext>
            </a:extLst>
          </p:cNvPr>
          <p:cNvSpPr txBox="1">
            <a:spLocks/>
          </p:cNvSpPr>
          <p:nvPr/>
        </p:nvSpPr>
        <p:spPr>
          <a:xfrm>
            <a:off x="1425575" y="840593"/>
            <a:ext cx="4006850" cy="4362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/>
              <a:t>Dance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E1CEA66-F6A5-459A-84A3-4D8C1777C654}"/>
              </a:ext>
            </a:extLst>
          </p:cNvPr>
          <p:cNvSpPr txBox="1">
            <a:spLocks/>
          </p:cNvSpPr>
          <p:nvPr/>
        </p:nvSpPr>
        <p:spPr>
          <a:xfrm>
            <a:off x="1196550" y="5170654"/>
            <a:ext cx="4006850" cy="4362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/>
              <a:t>Fitness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241CEE-38E6-422B-AEA3-8837574A56EB}"/>
              </a:ext>
            </a:extLst>
          </p:cNvPr>
          <p:cNvPicPr/>
          <p:nvPr/>
        </p:nvPicPr>
        <p:blipFill rotWithShape="1">
          <a:blip r:embed="rId3"/>
          <a:srcRect l="17283" t="12118" r="17239" b="7192"/>
          <a:stretch/>
        </p:blipFill>
        <p:spPr bwMode="auto">
          <a:xfrm>
            <a:off x="528212" y="1234316"/>
            <a:ext cx="5343525" cy="3702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E94E4E-0270-4949-9436-7DBD4F5B0838}"/>
              </a:ext>
            </a:extLst>
          </p:cNvPr>
          <p:cNvPicPr/>
          <p:nvPr/>
        </p:nvPicPr>
        <p:blipFill rotWithShape="1">
          <a:blip r:embed="rId4"/>
          <a:srcRect l="17118" t="11823" r="16408" b="6897"/>
          <a:stretch/>
        </p:blipFill>
        <p:spPr bwMode="auto">
          <a:xfrm>
            <a:off x="528212" y="5780746"/>
            <a:ext cx="5343525" cy="3537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82253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E6284B0-2D8F-42E1-998D-F9822E473DA1}"/>
              </a:ext>
            </a:extLst>
          </p:cNvPr>
          <p:cNvSpPr txBox="1">
            <a:spLocks/>
          </p:cNvSpPr>
          <p:nvPr/>
        </p:nvSpPr>
        <p:spPr>
          <a:xfrm>
            <a:off x="1736727" y="214810"/>
            <a:ext cx="4006850" cy="4362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>
                <a:latin typeface="Tw Cen MT" panose="020B0602020104020603" pitchFamily="34" charset="0"/>
              </a:rPr>
              <a:t>PE – Spring 2</a:t>
            </a:r>
            <a:endParaRPr lang="en-GB" sz="2800" b="1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E59D43D-D99A-4AAE-ACD8-106E3AE49147}"/>
              </a:ext>
            </a:extLst>
          </p:cNvPr>
          <p:cNvSpPr txBox="1">
            <a:spLocks/>
          </p:cNvSpPr>
          <p:nvPr/>
        </p:nvSpPr>
        <p:spPr>
          <a:xfrm>
            <a:off x="644037" y="742930"/>
            <a:ext cx="6077930" cy="6100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6F91AC-7675-427F-9548-AEF85F182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5" y="343455"/>
            <a:ext cx="793624" cy="79895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8BBA59FB-62D8-44BD-B525-FFA8C9A40BC4}"/>
              </a:ext>
            </a:extLst>
          </p:cNvPr>
          <p:cNvSpPr txBox="1">
            <a:spLocks/>
          </p:cNvSpPr>
          <p:nvPr/>
        </p:nvSpPr>
        <p:spPr>
          <a:xfrm>
            <a:off x="644037" y="5158282"/>
            <a:ext cx="6077930" cy="6100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b="1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755D7D0-F33D-49BD-ADEB-0AF7A3058F37}"/>
              </a:ext>
            </a:extLst>
          </p:cNvPr>
          <p:cNvSpPr txBox="1">
            <a:spLocks/>
          </p:cNvSpPr>
          <p:nvPr/>
        </p:nvSpPr>
        <p:spPr>
          <a:xfrm>
            <a:off x="1425575" y="840593"/>
            <a:ext cx="4006850" cy="4362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/>
              <a:t>Gymnastics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E1CEA66-F6A5-459A-84A3-4D8C1777C654}"/>
              </a:ext>
            </a:extLst>
          </p:cNvPr>
          <p:cNvSpPr txBox="1">
            <a:spLocks/>
          </p:cNvSpPr>
          <p:nvPr/>
        </p:nvSpPr>
        <p:spPr>
          <a:xfrm>
            <a:off x="1593362" y="5245223"/>
            <a:ext cx="4006850" cy="4362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/>
              <a:t>Ball Skills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0C50D6-2F78-46EF-84F3-07514047C855}"/>
              </a:ext>
            </a:extLst>
          </p:cNvPr>
          <p:cNvPicPr/>
          <p:nvPr/>
        </p:nvPicPr>
        <p:blipFill rotWithShape="1">
          <a:blip r:embed="rId3"/>
          <a:srcRect l="16950" t="10344" r="17406" b="7192"/>
          <a:stretch/>
        </p:blipFill>
        <p:spPr bwMode="auto">
          <a:xfrm>
            <a:off x="471607" y="1348470"/>
            <a:ext cx="6077930" cy="3733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8E9CA2-0ED5-4528-AEA6-11EEBDC697B7}"/>
              </a:ext>
            </a:extLst>
          </p:cNvPr>
          <p:cNvPicPr/>
          <p:nvPr/>
        </p:nvPicPr>
        <p:blipFill rotWithShape="1">
          <a:blip r:embed="rId4"/>
          <a:srcRect l="17283" t="10640" r="17073" b="7783"/>
          <a:stretch/>
        </p:blipFill>
        <p:spPr bwMode="auto">
          <a:xfrm>
            <a:off x="471607" y="5768372"/>
            <a:ext cx="5958222" cy="39228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81091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11742-7745-4FD6-85F3-C71BB8FE9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7521" y="529252"/>
            <a:ext cx="4006850" cy="43620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Tw Cen MT" panose="020B0602020104020603" pitchFamily="34" charset="0"/>
              </a:rPr>
              <a:t>History </a:t>
            </a:r>
            <a:endParaRPr lang="en-GB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F8306-39AA-47D8-92B7-67E21880FD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981" y="1146462"/>
            <a:ext cx="6077930" cy="610092"/>
          </a:xfrm>
        </p:spPr>
        <p:txBody>
          <a:bodyPr>
            <a:normAutofit fontScale="92500"/>
          </a:bodyPr>
          <a:lstStyle/>
          <a:p>
            <a:pPr lvl="0"/>
            <a:r>
              <a:rPr lang="en-GB" sz="2800" dirty="0"/>
              <a:t>How can we explore the world around us?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1CA846-59B0-47F1-8B99-D7FD0B249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96" y="185797"/>
            <a:ext cx="793624" cy="79895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305E904-0C2D-4593-B02A-917587B60C6E}"/>
              </a:ext>
            </a:extLst>
          </p:cNvPr>
          <p:cNvSpPr txBox="1">
            <a:spLocks/>
          </p:cNvSpPr>
          <p:nvPr/>
        </p:nvSpPr>
        <p:spPr>
          <a:xfrm>
            <a:off x="541981" y="1918269"/>
            <a:ext cx="5176647" cy="93104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/>
              <a:t>🌍 </a:t>
            </a:r>
            <a:r>
              <a:rPr lang="en-GB" sz="2800" b="1" u="sng" dirty="0"/>
              <a:t>What is this topic about?</a:t>
            </a:r>
          </a:p>
          <a:p>
            <a:r>
              <a:rPr lang="en-GB" sz="2800" dirty="0"/>
              <a:t>We are learning about </a:t>
            </a:r>
            <a:r>
              <a:rPr lang="en-GB" sz="2800" b="1" dirty="0"/>
              <a:t>explorers</a:t>
            </a:r>
            <a:r>
              <a:rPr lang="en-GB" sz="2800" dirty="0"/>
              <a:t> who travelled the </a:t>
            </a:r>
            <a:r>
              <a:rPr lang="en-GB" sz="2800" b="1" dirty="0"/>
              <a:t>world</a:t>
            </a:r>
            <a:r>
              <a:rPr lang="en-GB" sz="2800" dirty="0"/>
              <a:t> a long time ago to find </a:t>
            </a:r>
            <a:r>
              <a:rPr lang="en-GB" sz="2800" b="1" dirty="0"/>
              <a:t>new places</a:t>
            </a:r>
            <a:r>
              <a:rPr lang="en-GB" sz="2800" dirty="0"/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A7ED95-1E52-4BB5-B23F-EF39F463A1D1}"/>
              </a:ext>
            </a:extLst>
          </p:cNvPr>
          <p:cNvSpPr/>
          <p:nvPr/>
        </p:nvSpPr>
        <p:spPr>
          <a:xfrm>
            <a:off x="151946" y="2754325"/>
            <a:ext cx="3429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u="sng" dirty="0"/>
              <a:t>🕰️ Key Ideas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An </a:t>
            </a:r>
            <a:r>
              <a:rPr lang="en-GB" b="1" dirty="0"/>
              <a:t>explorer</a:t>
            </a:r>
            <a:r>
              <a:rPr lang="en-GB" dirty="0"/>
              <a:t> travels to new places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Explorers lived in the </a:t>
            </a:r>
            <a:r>
              <a:rPr lang="en-GB" b="1" dirty="0"/>
              <a:t>past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They went on long </a:t>
            </a:r>
            <a:r>
              <a:rPr lang="en-GB" b="1" dirty="0"/>
              <a:t>journeys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Explorers helped people learn about the </a:t>
            </a:r>
            <a:r>
              <a:rPr lang="en-GB" b="1" dirty="0"/>
              <a:t>world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9F9C19-DF30-4EDD-B128-954D83D70CB5}"/>
              </a:ext>
            </a:extLst>
          </p:cNvPr>
          <p:cNvSpPr/>
          <p:nvPr/>
        </p:nvSpPr>
        <p:spPr>
          <a:xfrm>
            <a:off x="3997433" y="2822126"/>
            <a:ext cx="26310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u="sng" dirty="0"/>
              <a:t>🧠 Key Questions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Who were explorers?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Why did explorers travel?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How did they travel?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What did they discover?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7FB262F-E5EF-47C2-8DF3-93B6F71198EB}"/>
              </a:ext>
            </a:extLst>
          </p:cNvPr>
          <p:cNvSpPr/>
          <p:nvPr/>
        </p:nvSpPr>
        <p:spPr>
          <a:xfrm>
            <a:off x="1866446" y="4566935"/>
            <a:ext cx="2653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u="sng" dirty="0"/>
              <a:t>🗣️ Important Vocabulary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F88FCA9-1068-4070-9906-1335547408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941558"/>
              </p:ext>
            </p:extLst>
          </p:nvPr>
        </p:nvGraphicFramePr>
        <p:xfrm>
          <a:off x="639045" y="4968290"/>
          <a:ext cx="3548697" cy="297180"/>
        </p:xfrm>
        <a:graphic>
          <a:graphicData uri="http://schemas.openxmlformats.org/drawingml/2006/table">
            <a:tbl>
              <a:tblPr/>
              <a:tblGrid>
                <a:gridCol w="591185">
                  <a:extLst>
                    <a:ext uri="{9D8B030D-6E8A-4147-A177-3AD203B41FA5}">
                      <a16:colId xmlns:a16="http://schemas.microsoft.com/office/drawing/2014/main" val="3013501378"/>
                    </a:ext>
                  </a:extLst>
                </a:gridCol>
                <a:gridCol w="2957512">
                  <a:extLst>
                    <a:ext uri="{9D8B030D-6E8A-4147-A177-3AD203B41FA5}">
                      <a16:colId xmlns:a16="http://schemas.microsoft.com/office/drawing/2014/main" val="3035087952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r>
                        <a:rPr lang="en-GB" sz="1300" dirty="0"/>
                        <a:t>Word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                                                 Meaning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4131282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D4855FC8-A400-4397-A6FC-5661733FC4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28218"/>
              </p:ext>
            </p:extLst>
          </p:nvPr>
        </p:nvGraphicFramePr>
        <p:xfrm>
          <a:off x="542284" y="5230566"/>
          <a:ext cx="5915024" cy="297180"/>
        </p:xfrm>
        <a:graphic>
          <a:graphicData uri="http://schemas.openxmlformats.org/drawingml/2006/table">
            <a:tbl>
              <a:tblPr/>
              <a:tblGrid>
                <a:gridCol w="2957512">
                  <a:extLst>
                    <a:ext uri="{9D8B030D-6E8A-4147-A177-3AD203B41FA5}">
                      <a16:colId xmlns:a16="http://schemas.microsoft.com/office/drawing/2014/main" val="2457909352"/>
                    </a:ext>
                  </a:extLst>
                </a:gridCol>
                <a:gridCol w="2957512">
                  <a:extLst>
                    <a:ext uri="{9D8B030D-6E8A-4147-A177-3AD203B41FA5}">
                      <a16:colId xmlns:a16="http://schemas.microsoft.com/office/drawing/2014/main" val="4188712397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r>
                        <a:rPr lang="en-GB" sz="1300" dirty="0"/>
                        <a:t>Explorer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A person who travels to new places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7213006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8A6DA473-6B6D-4800-91C8-8BBA9C7EC0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338761"/>
              </p:ext>
            </p:extLst>
          </p:nvPr>
        </p:nvGraphicFramePr>
        <p:xfrm>
          <a:off x="608656" y="5573641"/>
          <a:ext cx="5915024" cy="289560"/>
        </p:xfrm>
        <a:graphic>
          <a:graphicData uri="http://schemas.openxmlformats.org/drawingml/2006/table">
            <a:tbl>
              <a:tblPr/>
              <a:tblGrid>
                <a:gridCol w="2957512">
                  <a:extLst>
                    <a:ext uri="{9D8B030D-6E8A-4147-A177-3AD203B41FA5}">
                      <a16:colId xmlns:a16="http://schemas.microsoft.com/office/drawing/2014/main" val="4023497321"/>
                    </a:ext>
                  </a:extLst>
                </a:gridCol>
                <a:gridCol w="2957512">
                  <a:extLst>
                    <a:ext uri="{9D8B030D-6E8A-4147-A177-3AD203B41FA5}">
                      <a16:colId xmlns:a16="http://schemas.microsoft.com/office/drawing/2014/main" val="3583647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300" dirty="0"/>
                        <a:t>Past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A long time ago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2138872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36DD5383-87A8-4508-97E5-F5CBF09968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039213"/>
              </p:ext>
            </p:extLst>
          </p:nvPr>
        </p:nvGraphicFramePr>
        <p:xfrm>
          <a:off x="542284" y="5805306"/>
          <a:ext cx="5915024" cy="289560"/>
        </p:xfrm>
        <a:graphic>
          <a:graphicData uri="http://schemas.openxmlformats.org/drawingml/2006/table">
            <a:tbl>
              <a:tblPr/>
              <a:tblGrid>
                <a:gridCol w="2957512">
                  <a:extLst>
                    <a:ext uri="{9D8B030D-6E8A-4147-A177-3AD203B41FA5}">
                      <a16:colId xmlns:a16="http://schemas.microsoft.com/office/drawing/2014/main" val="2002936179"/>
                    </a:ext>
                  </a:extLst>
                </a:gridCol>
                <a:gridCol w="2957512">
                  <a:extLst>
                    <a:ext uri="{9D8B030D-6E8A-4147-A177-3AD203B41FA5}">
                      <a16:colId xmlns:a16="http://schemas.microsoft.com/office/drawing/2014/main" val="37820358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300" dirty="0"/>
                        <a:t>Journey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       A long trip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8561841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60FDB253-695F-4B6B-AE4D-9B1BA7CD50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920028"/>
              </p:ext>
            </p:extLst>
          </p:nvPr>
        </p:nvGraphicFramePr>
        <p:xfrm>
          <a:off x="704887" y="6107760"/>
          <a:ext cx="5915024" cy="289560"/>
        </p:xfrm>
        <a:graphic>
          <a:graphicData uri="http://schemas.openxmlformats.org/drawingml/2006/table">
            <a:tbl>
              <a:tblPr/>
              <a:tblGrid>
                <a:gridCol w="2957512">
                  <a:extLst>
                    <a:ext uri="{9D8B030D-6E8A-4147-A177-3AD203B41FA5}">
                      <a16:colId xmlns:a16="http://schemas.microsoft.com/office/drawing/2014/main" val="483174842"/>
                    </a:ext>
                  </a:extLst>
                </a:gridCol>
                <a:gridCol w="2957512">
                  <a:extLst>
                    <a:ext uri="{9D8B030D-6E8A-4147-A177-3AD203B41FA5}">
                      <a16:colId xmlns:a16="http://schemas.microsoft.com/office/drawing/2014/main" val="33591348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300" dirty="0"/>
                        <a:t>Map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A picture that shows places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3863772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89260F4D-9BAC-497D-8884-DA84743387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971626"/>
              </p:ext>
            </p:extLst>
          </p:nvPr>
        </p:nvGraphicFramePr>
        <p:xfrm>
          <a:off x="713504" y="6410214"/>
          <a:ext cx="5915024" cy="297180"/>
        </p:xfrm>
        <a:graphic>
          <a:graphicData uri="http://schemas.openxmlformats.org/drawingml/2006/table">
            <a:tbl>
              <a:tblPr/>
              <a:tblGrid>
                <a:gridCol w="2957512">
                  <a:extLst>
                    <a:ext uri="{9D8B030D-6E8A-4147-A177-3AD203B41FA5}">
                      <a16:colId xmlns:a16="http://schemas.microsoft.com/office/drawing/2014/main" val="3416343002"/>
                    </a:ext>
                  </a:extLst>
                </a:gridCol>
                <a:gridCol w="2957512">
                  <a:extLst>
                    <a:ext uri="{9D8B030D-6E8A-4147-A177-3AD203B41FA5}">
                      <a16:colId xmlns:a16="http://schemas.microsoft.com/office/drawing/2014/main" val="3979606559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r>
                        <a:rPr lang="en-GB" sz="1300" dirty="0"/>
                        <a:t>Ship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A big boat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2871689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632805F6-5448-4EE8-8A0D-755B2B2D35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122748"/>
              </p:ext>
            </p:extLst>
          </p:nvPr>
        </p:nvGraphicFramePr>
        <p:xfrm>
          <a:off x="608656" y="6707394"/>
          <a:ext cx="5915024" cy="289560"/>
        </p:xfrm>
        <a:graphic>
          <a:graphicData uri="http://schemas.openxmlformats.org/drawingml/2006/table">
            <a:tbl>
              <a:tblPr/>
              <a:tblGrid>
                <a:gridCol w="2957512">
                  <a:extLst>
                    <a:ext uri="{9D8B030D-6E8A-4147-A177-3AD203B41FA5}">
                      <a16:colId xmlns:a16="http://schemas.microsoft.com/office/drawing/2014/main" val="3455724747"/>
                    </a:ext>
                  </a:extLst>
                </a:gridCol>
                <a:gridCol w="2957512">
                  <a:extLst>
                    <a:ext uri="{9D8B030D-6E8A-4147-A177-3AD203B41FA5}">
                      <a16:colId xmlns:a16="http://schemas.microsoft.com/office/drawing/2014/main" val="6731225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300" dirty="0"/>
                        <a:t>Discover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To find something new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9725676"/>
                  </a:ext>
                </a:extLst>
              </a:tr>
            </a:tbl>
          </a:graphicData>
        </a:graphic>
      </p:graphicFrame>
      <p:sp>
        <p:nvSpPr>
          <p:cNvPr id="32" name="Rectangle 31">
            <a:extLst>
              <a:ext uri="{FF2B5EF4-FFF2-40B4-BE49-F238E27FC236}">
                <a16:creationId xmlns:a16="http://schemas.microsoft.com/office/drawing/2014/main" id="{036A1D61-85C3-44B3-918B-FF21FA26F2CE}"/>
              </a:ext>
            </a:extLst>
          </p:cNvPr>
          <p:cNvSpPr/>
          <p:nvPr/>
        </p:nvSpPr>
        <p:spPr>
          <a:xfrm>
            <a:off x="723936" y="7189964"/>
            <a:ext cx="50051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u="sng" dirty="0"/>
              <a:t>🧑‍✈️ Explorers from the Past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Christopher Columbus</a:t>
            </a:r>
            <a:r>
              <a:rPr lang="en-GB" dirty="0"/>
              <a:t> – sailed across the ocean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Marco Polo</a:t>
            </a:r>
            <a:r>
              <a:rPr lang="en-GB" dirty="0"/>
              <a:t> – travelled to faraway lands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Ibn Battuta</a:t>
            </a:r>
            <a:r>
              <a:rPr lang="en-GB" dirty="0"/>
              <a:t> – travelled to many countries</a:t>
            </a:r>
          </a:p>
          <a:p>
            <a:r>
              <a:rPr lang="en-GB" i="1" dirty="0"/>
              <a:t>(We will learn about 1 or 2 explorers)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8817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11742-7745-4FD6-85F3-C71BB8FE9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7521" y="529252"/>
            <a:ext cx="4006850" cy="43620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Tw Cen MT" panose="020B0602020104020603" pitchFamily="34" charset="0"/>
              </a:rPr>
              <a:t>Geography</a:t>
            </a:r>
            <a:endParaRPr lang="en-GB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F8306-39AA-47D8-92B7-67E21880FD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981" y="1146462"/>
            <a:ext cx="6077930" cy="610092"/>
          </a:xfrm>
        </p:spPr>
        <p:txBody>
          <a:bodyPr>
            <a:normAutofit/>
          </a:bodyPr>
          <a:lstStyle/>
          <a:p>
            <a:r>
              <a:rPr lang="en-GB" b="1" dirty="0"/>
              <a:t>Would you prefer to live in a hot or cold place?</a:t>
            </a:r>
          </a:p>
          <a:p>
            <a:pPr lvl="0"/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1CA846-59B0-47F1-8B99-D7FD0B249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96" y="185797"/>
            <a:ext cx="793624" cy="79895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305E904-0C2D-4593-B02A-917587B60C6E}"/>
              </a:ext>
            </a:extLst>
          </p:cNvPr>
          <p:cNvSpPr txBox="1">
            <a:spLocks/>
          </p:cNvSpPr>
          <p:nvPr/>
        </p:nvSpPr>
        <p:spPr>
          <a:xfrm>
            <a:off x="488951" y="2209308"/>
            <a:ext cx="5568950" cy="2324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latin typeface="Tw Cen MT" panose="020B0602020104020603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BD7E4A-3AF1-43AE-BB48-F80A79C66DDD}"/>
              </a:ext>
            </a:extLst>
          </p:cNvPr>
          <p:cNvPicPr/>
          <p:nvPr/>
        </p:nvPicPr>
        <p:blipFill rotWithShape="1">
          <a:blip r:embed="rId3"/>
          <a:srcRect l="17117" t="10935" r="18735" b="7192"/>
          <a:stretch/>
        </p:blipFill>
        <p:spPr bwMode="auto">
          <a:xfrm>
            <a:off x="488951" y="1756554"/>
            <a:ext cx="5827068" cy="59401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59159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11742-7745-4FD6-85F3-C71BB8FE9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491" y="487444"/>
            <a:ext cx="4006850" cy="436209"/>
          </a:xfrm>
        </p:spPr>
        <p:txBody>
          <a:bodyPr>
            <a:normAutofit fontScale="90000"/>
          </a:bodyPr>
          <a:lstStyle/>
          <a:p>
            <a:r>
              <a:rPr lang="en-GB" sz="2800" b="1" dirty="0"/>
              <a:t>Maths</a:t>
            </a:r>
            <a:endParaRPr lang="en-GB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F8306-39AA-47D8-92B7-67E21880FD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951" y="920184"/>
            <a:ext cx="6077930" cy="517318"/>
          </a:xfrm>
        </p:spPr>
        <p:txBody>
          <a:bodyPr>
            <a:normAutofit/>
          </a:bodyPr>
          <a:lstStyle/>
          <a:p>
            <a:r>
              <a:rPr lang="en-GB" sz="2400" b="1" dirty="0"/>
              <a:t>Number and Place Value – Year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1CA846-59B0-47F1-8B99-D7FD0B249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6" y="143989"/>
            <a:ext cx="793624" cy="79895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305E904-0C2D-4593-B02A-917587B60C6E}"/>
              </a:ext>
            </a:extLst>
          </p:cNvPr>
          <p:cNvSpPr txBox="1">
            <a:spLocks/>
          </p:cNvSpPr>
          <p:nvPr/>
        </p:nvSpPr>
        <p:spPr>
          <a:xfrm>
            <a:off x="488951" y="2209308"/>
            <a:ext cx="5568950" cy="2324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latin typeface="Tw Cen MT" panose="020B0602020104020603" pitchFamily="34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19D0B2D-6E69-4252-89A6-C45FA9EC9918}"/>
              </a:ext>
            </a:extLst>
          </p:cNvPr>
          <p:cNvSpPr/>
          <p:nvPr/>
        </p:nvSpPr>
        <p:spPr>
          <a:xfrm>
            <a:off x="132444" y="5617029"/>
            <a:ext cx="1152070" cy="3701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218BBA-22A9-4C8A-8BE9-52BF013D6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6" y="1416492"/>
            <a:ext cx="6524623" cy="565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51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1729-5E65-422E-8770-62432FBDC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457342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BE220D-B32D-4D0B-BD8D-B4F6F41AD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96" y="185797"/>
            <a:ext cx="793624" cy="7989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7DE13C-C75C-4C27-820E-9FF10AC2B021}"/>
              </a:ext>
            </a:extLst>
          </p:cNvPr>
          <p:cNvSpPr/>
          <p:nvPr/>
        </p:nvSpPr>
        <p:spPr>
          <a:xfrm>
            <a:off x="2793249" y="527405"/>
            <a:ext cx="168668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500" dirty="0"/>
              <a:t>Computing</a:t>
            </a:r>
            <a:r>
              <a:rPr lang="en-GB" sz="2400" dirty="0"/>
              <a:t>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66F69B-D605-416D-A0D7-FB52E5495130}"/>
              </a:ext>
            </a:extLst>
          </p:cNvPr>
          <p:cNvSpPr txBox="1">
            <a:spLocks/>
          </p:cNvSpPr>
          <p:nvPr/>
        </p:nvSpPr>
        <p:spPr>
          <a:xfrm>
            <a:off x="929898" y="6040042"/>
            <a:ext cx="5269424" cy="598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GB" dirty="0"/>
            </a:br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05553B3-720B-48F5-90D7-D1CB0AB349AB}"/>
              </a:ext>
            </a:extLst>
          </p:cNvPr>
          <p:cNvSpPr txBox="1">
            <a:spLocks/>
          </p:cNvSpPr>
          <p:nvPr/>
        </p:nvSpPr>
        <p:spPr>
          <a:xfrm>
            <a:off x="541981" y="1146462"/>
            <a:ext cx="6077930" cy="610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800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70ACFEA-272A-4990-9133-8FC874266B1F}"/>
              </a:ext>
            </a:extLst>
          </p:cNvPr>
          <p:cNvSpPr txBox="1">
            <a:spLocks/>
          </p:cNvSpPr>
          <p:nvPr/>
        </p:nvSpPr>
        <p:spPr>
          <a:xfrm>
            <a:off x="390035" y="1150785"/>
            <a:ext cx="6077930" cy="610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/>
              <a:t>Spring 1 - Robot Algorithms</a:t>
            </a:r>
          </a:p>
          <a:p>
            <a:pPr algn="ctr"/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CF98EA-E5C9-4E60-951C-7C690ECD8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4" y="1756555"/>
            <a:ext cx="6338696" cy="513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78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1729-5E65-422E-8770-62432FBDC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457342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BE220D-B32D-4D0B-BD8D-B4F6F41AD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96" y="185797"/>
            <a:ext cx="793624" cy="7989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7DE13C-C75C-4C27-820E-9FF10AC2B021}"/>
              </a:ext>
            </a:extLst>
          </p:cNvPr>
          <p:cNvSpPr/>
          <p:nvPr/>
        </p:nvSpPr>
        <p:spPr>
          <a:xfrm>
            <a:off x="2793249" y="527405"/>
            <a:ext cx="168668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500" dirty="0"/>
              <a:t>Computing</a:t>
            </a:r>
            <a:r>
              <a:rPr lang="en-GB" sz="2400" dirty="0"/>
              <a:t>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66F69B-D605-416D-A0D7-FB52E5495130}"/>
              </a:ext>
            </a:extLst>
          </p:cNvPr>
          <p:cNvSpPr txBox="1">
            <a:spLocks/>
          </p:cNvSpPr>
          <p:nvPr/>
        </p:nvSpPr>
        <p:spPr>
          <a:xfrm>
            <a:off x="929898" y="6040042"/>
            <a:ext cx="5269424" cy="598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GB" dirty="0"/>
            </a:br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05553B3-720B-48F5-90D7-D1CB0AB349AB}"/>
              </a:ext>
            </a:extLst>
          </p:cNvPr>
          <p:cNvSpPr txBox="1">
            <a:spLocks/>
          </p:cNvSpPr>
          <p:nvPr/>
        </p:nvSpPr>
        <p:spPr>
          <a:xfrm>
            <a:off x="541981" y="1146462"/>
            <a:ext cx="6077930" cy="610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800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70ACFEA-272A-4990-9133-8FC874266B1F}"/>
              </a:ext>
            </a:extLst>
          </p:cNvPr>
          <p:cNvSpPr txBox="1">
            <a:spLocks/>
          </p:cNvSpPr>
          <p:nvPr/>
        </p:nvSpPr>
        <p:spPr>
          <a:xfrm>
            <a:off x="390035" y="1150785"/>
            <a:ext cx="6077930" cy="610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/>
              <a:t>Spring 2 - Pictograms</a:t>
            </a:r>
          </a:p>
          <a:p>
            <a:pPr algn="ctr"/>
            <a:endParaRPr lang="en-GB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6C91DF-4314-4F0A-A703-92EF6F362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96" y="1756554"/>
            <a:ext cx="5888626" cy="562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00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1729-5E65-422E-8770-62432FBDC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457342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BE220D-B32D-4D0B-BD8D-B4F6F41AD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96" y="185797"/>
            <a:ext cx="793624" cy="79895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C66F69B-D605-416D-A0D7-FB52E5495130}"/>
              </a:ext>
            </a:extLst>
          </p:cNvPr>
          <p:cNvSpPr txBox="1">
            <a:spLocks/>
          </p:cNvSpPr>
          <p:nvPr/>
        </p:nvSpPr>
        <p:spPr>
          <a:xfrm>
            <a:off x="929898" y="6040042"/>
            <a:ext cx="5269424" cy="598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GB" dirty="0"/>
            </a:b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7459A3-1757-4C3B-9277-19555DE87898}"/>
              </a:ext>
            </a:extLst>
          </p:cNvPr>
          <p:cNvSpPr/>
          <p:nvPr/>
        </p:nvSpPr>
        <p:spPr>
          <a:xfrm>
            <a:off x="2650883" y="354439"/>
            <a:ext cx="930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Music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05553B3-720B-48F5-90D7-D1CB0AB349AB}"/>
              </a:ext>
            </a:extLst>
          </p:cNvPr>
          <p:cNvSpPr txBox="1">
            <a:spLocks/>
          </p:cNvSpPr>
          <p:nvPr/>
        </p:nvSpPr>
        <p:spPr>
          <a:xfrm>
            <a:off x="541981" y="1146462"/>
            <a:ext cx="6077930" cy="610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800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24D9404-520B-458E-B1CB-186EB1522590}"/>
              </a:ext>
            </a:extLst>
          </p:cNvPr>
          <p:cNvSpPr txBox="1">
            <a:spLocks/>
          </p:cNvSpPr>
          <p:nvPr/>
        </p:nvSpPr>
        <p:spPr>
          <a:xfrm>
            <a:off x="390035" y="949453"/>
            <a:ext cx="6077930" cy="610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dirty="0"/>
              <a:t>Musical Moods and Pictures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037D8E-C7E4-4217-8D88-5BA8E17C9437}"/>
              </a:ext>
            </a:extLst>
          </p:cNvPr>
          <p:cNvPicPr/>
          <p:nvPr/>
        </p:nvPicPr>
        <p:blipFill rotWithShape="1">
          <a:blip r:embed="rId3"/>
          <a:srcRect l="16227" t="11851" r="18004" b="6728"/>
          <a:stretch/>
        </p:blipFill>
        <p:spPr bwMode="auto">
          <a:xfrm>
            <a:off x="390035" y="1748403"/>
            <a:ext cx="5953615" cy="5826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63758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11742-7745-4FD6-85F3-C71BB8FE9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491" y="487444"/>
            <a:ext cx="4006850" cy="436209"/>
          </a:xfrm>
        </p:spPr>
        <p:txBody>
          <a:bodyPr>
            <a:normAutofit fontScale="90000"/>
          </a:bodyPr>
          <a:lstStyle/>
          <a:p>
            <a:r>
              <a:rPr lang="en-GB" sz="2800" b="1" dirty="0"/>
              <a:t>Maths</a:t>
            </a:r>
            <a:endParaRPr lang="en-GB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F8306-39AA-47D8-92B7-67E21880FD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951" y="920184"/>
            <a:ext cx="6077930" cy="517318"/>
          </a:xfrm>
        </p:spPr>
        <p:txBody>
          <a:bodyPr>
            <a:normAutofit/>
          </a:bodyPr>
          <a:lstStyle/>
          <a:p>
            <a:r>
              <a:rPr lang="en-GB" sz="2400" b="1" dirty="0"/>
              <a:t>Number and Place Value – Year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1CA846-59B0-47F1-8B99-D7FD0B249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6" y="143989"/>
            <a:ext cx="793624" cy="79895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305E904-0C2D-4593-B02A-917587B60C6E}"/>
              </a:ext>
            </a:extLst>
          </p:cNvPr>
          <p:cNvSpPr txBox="1">
            <a:spLocks/>
          </p:cNvSpPr>
          <p:nvPr/>
        </p:nvSpPr>
        <p:spPr>
          <a:xfrm>
            <a:off x="488951" y="2209308"/>
            <a:ext cx="5568950" cy="2324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latin typeface="Tw Cen MT" panose="020B0602020104020603" pitchFamily="34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19D0B2D-6E69-4252-89A6-C45FA9EC9918}"/>
              </a:ext>
            </a:extLst>
          </p:cNvPr>
          <p:cNvSpPr/>
          <p:nvPr/>
        </p:nvSpPr>
        <p:spPr>
          <a:xfrm>
            <a:off x="132444" y="5617029"/>
            <a:ext cx="1152070" cy="3701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3AC03F-A2DE-4750-B77F-69D54A3F5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0242"/>
            <a:ext cx="6858000" cy="609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17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11742-7745-4FD6-85F3-C71BB8FE9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491" y="487444"/>
            <a:ext cx="4006850" cy="436209"/>
          </a:xfrm>
        </p:spPr>
        <p:txBody>
          <a:bodyPr>
            <a:normAutofit fontScale="90000"/>
          </a:bodyPr>
          <a:lstStyle/>
          <a:p>
            <a:r>
              <a:rPr lang="en-GB" sz="2800" b="1" dirty="0"/>
              <a:t>Maths</a:t>
            </a:r>
            <a:endParaRPr lang="en-GB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F8306-39AA-47D8-92B7-67E21880FD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951" y="920184"/>
            <a:ext cx="6077930" cy="517318"/>
          </a:xfrm>
        </p:spPr>
        <p:txBody>
          <a:bodyPr>
            <a:normAutofit/>
          </a:bodyPr>
          <a:lstStyle/>
          <a:p>
            <a:r>
              <a:rPr lang="en-GB" sz="2400" b="1" dirty="0"/>
              <a:t>Addition and Subtraction – Year 1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1CA846-59B0-47F1-8B99-D7FD0B249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6" y="143989"/>
            <a:ext cx="793624" cy="79895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305E904-0C2D-4593-B02A-917587B60C6E}"/>
              </a:ext>
            </a:extLst>
          </p:cNvPr>
          <p:cNvSpPr txBox="1">
            <a:spLocks/>
          </p:cNvSpPr>
          <p:nvPr/>
        </p:nvSpPr>
        <p:spPr>
          <a:xfrm>
            <a:off x="488951" y="2209308"/>
            <a:ext cx="5568950" cy="2324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latin typeface="Tw Cen MT" panose="020B0602020104020603" pitchFamily="34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19D0B2D-6E69-4252-89A6-C45FA9EC9918}"/>
              </a:ext>
            </a:extLst>
          </p:cNvPr>
          <p:cNvSpPr/>
          <p:nvPr/>
        </p:nvSpPr>
        <p:spPr>
          <a:xfrm>
            <a:off x="132444" y="5617029"/>
            <a:ext cx="1152070" cy="3701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55847A-A270-45B9-B498-56CECC962B3F}"/>
              </a:ext>
            </a:extLst>
          </p:cNvPr>
          <p:cNvSpPr/>
          <p:nvPr/>
        </p:nvSpPr>
        <p:spPr>
          <a:xfrm>
            <a:off x="257666" y="5617029"/>
            <a:ext cx="1152070" cy="3701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2DCC4E-DC10-479E-AB97-DE461EB62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6685"/>
            <a:ext cx="6858000" cy="562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58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11742-7745-4FD6-85F3-C71BB8FE9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491" y="487444"/>
            <a:ext cx="4006850" cy="436209"/>
          </a:xfrm>
        </p:spPr>
        <p:txBody>
          <a:bodyPr>
            <a:normAutofit fontScale="90000"/>
          </a:bodyPr>
          <a:lstStyle/>
          <a:p>
            <a:r>
              <a:rPr lang="en-GB" sz="2800" b="1" dirty="0"/>
              <a:t>Maths</a:t>
            </a:r>
            <a:endParaRPr lang="en-GB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F8306-39AA-47D8-92B7-67E21880FD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951" y="920184"/>
            <a:ext cx="6077930" cy="517318"/>
          </a:xfrm>
        </p:spPr>
        <p:txBody>
          <a:bodyPr>
            <a:normAutofit/>
          </a:bodyPr>
          <a:lstStyle/>
          <a:p>
            <a:r>
              <a:rPr lang="en-GB" sz="2400" b="1" dirty="0"/>
              <a:t>Addition and Subtraction – Year 2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1CA846-59B0-47F1-8B99-D7FD0B249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6" y="143989"/>
            <a:ext cx="793624" cy="79895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305E904-0C2D-4593-B02A-917587B60C6E}"/>
              </a:ext>
            </a:extLst>
          </p:cNvPr>
          <p:cNvSpPr txBox="1">
            <a:spLocks/>
          </p:cNvSpPr>
          <p:nvPr/>
        </p:nvSpPr>
        <p:spPr>
          <a:xfrm>
            <a:off x="488951" y="2209308"/>
            <a:ext cx="5568950" cy="2324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latin typeface="Tw Cen MT" panose="020B0602020104020603" pitchFamily="34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19D0B2D-6E69-4252-89A6-C45FA9EC9918}"/>
              </a:ext>
            </a:extLst>
          </p:cNvPr>
          <p:cNvSpPr/>
          <p:nvPr/>
        </p:nvSpPr>
        <p:spPr>
          <a:xfrm>
            <a:off x="132444" y="5617029"/>
            <a:ext cx="1152070" cy="3701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55847A-A270-45B9-B498-56CECC962B3F}"/>
              </a:ext>
            </a:extLst>
          </p:cNvPr>
          <p:cNvSpPr/>
          <p:nvPr/>
        </p:nvSpPr>
        <p:spPr>
          <a:xfrm>
            <a:off x="257666" y="5617029"/>
            <a:ext cx="1152070" cy="3701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7A0E6C-A9E5-41BB-A7A8-941FB596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0242"/>
            <a:ext cx="6858000" cy="635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92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11742-7745-4FD6-85F3-C71BB8FE9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491" y="487444"/>
            <a:ext cx="4006850" cy="436209"/>
          </a:xfrm>
        </p:spPr>
        <p:txBody>
          <a:bodyPr>
            <a:normAutofit fontScale="90000"/>
          </a:bodyPr>
          <a:lstStyle/>
          <a:p>
            <a:r>
              <a:rPr lang="en-GB" sz="2800" b="1" dirty="0"/>
              <a:t>Maths</a:t>
            </a:r>
            <a:endParaRPr lang="en-GB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F8306-39AA-47D8-92B7-67E21880FD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951" y="920184"/>
            <a:ext cx="6077930" cy="517318"/>
          </a:xfrm>
        </p:spPr>
        <p:txBody>
          <a:bodyPr>
            <a:normAutofit/>
          </a:bodyPr>
          <a:lstStyle/>
          <a:p>
            <a:r>
              <a:rPr lang="en-GB" sz="2400" b="1" dirty="0"/>
              <a:t>Multiplication and Division – Year 1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1CA846-59B0-47F1-8B99-D7FD0B249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6" y="143989"/>
            <a:ext cx="793624" cy="79895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305E904-0C2D-4593-B02A-917587B60C6E}"/>
              </a:ext>
            </a:extLst>
          </p:cNvPr>
          <p:cNvSpPr txBox="1">
            <a:spLocks/>
          </p:cNvSpPr>
          <p:nvPr/>
        </p:nvSpPr>
        <p:spPr>
          <a:xfrm>
            <a:off x="488951" y="2209308"/>
            <a:ext cx="5568950" cy="2324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latin typeface="Tw Cen MT" panose="020B0602020104020603" pitchFamily="34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19D0B2D-6E69-4252-89A6-C45FA9EC9918}"/>
              </a:ext>
            </a:extLst>
          </p:cNvPr>
          <p:cNvSpPr/>
          <p:nvPr/>
        </p:nvSpPr>
        <p:spPr>
          <a:xfrm>
            <a:off x="132444" y="5617029"/>
            <a:ext cx="1152070" cy="3701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55847A-A270-45B9-B498-56CECC962B3F}"/>
              </a:ext>
            </a:extLst>
          </p:cNvPr>
          <p:cNvSpPr/>
          <p:nvPr/>
        </p:nvSpPr>
        <p:spPr>
          <a:xfrm>
            <a:off x="257666" y="5617029"/>
            <a:ext cx="1152070" cy="3701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1461610-D673-45D6-9FA1-CDC5200646C1}"/>
              </a:ext>
            </a:extLst>
          </p:cNvPr>
          <p:cNvSpPr/>
          <p:nvPr/>
        </p:nvSpPr>
        <p:spPr>
          <a:xfrm>
            <a:off x="73391" y="5617029"/>
            <a:ext cx="977899" cy="3701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8B7ABC5-E5B1-48B4-877A-51ADD343D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6" y="1293767"/>
            <a:ext cx="6229350" cy="44074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624CA34-ED9C-4F5B-9173-863369B8BD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96" y="5598471"/>
            <a:ext cx="6442440" cy="455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82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11742-7745-4FD6-85F3-C71BB8FE9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491" y="487444"/>
            <a:ext cx="4006850" cy="436209"/>
          </a:xfrm>
        </p:spPr>
        <p:txBody>
          <a:bodyPr>
            <a:normAutofit fontScale="90000"/>
          </a:bodyPr>
          <a:lstStyle/>
          <a:p>
            <a:r>
              <a:rPr lang="en-GB" sz="2800" b="1" dirty="0"/>
              <a:t>Maths</a:t>
            </a:r>
            <a:endParaRPr lang="en-GB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F8306-39AA-47D8-92B7-67E21880FD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951" y="920184"/>
            <a:ext cx="6077930" cy="517318"/>
          </a:xfrm>
        </p:spPr>
        <p:txBody>
          <a:bodyPr>
            <a:normAutofit/>
          </a:bodyPr>
          <a:lstStyle/>
          <a:p>
            <a:r>
              <a:rPr lang="en-GB" sz="2400" b="1" dirty="0"/>
              <a:t>Multiplication and Division – Year 2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1CA846-59B0-47F1-8B99-D7FD0B249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6" y="143989"/>
            <a:ext cx="793624" cy="79895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305E904-0C2D-4593-B02A-917587B60C6E}"/>
              </a:ext>
            </a:extLst>
          </p:cNvPr>
          <p:cNvSpPr txBox="1">
            <a:spLocks/>
          </p:cNvSpPr>
          <p:nvPr/>
        </p:nvSpPr>
        <p:spPr>
          <a:xfrm>
            <a:off x="488951" y="2209308"/>
            <a:ext cx="5568950" cy="2324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latin typeface="Tw Cen MT" panose="020B0602020104020603" pitchFamily="34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19D0B2D-6E69-4252-89A6-C45FA9EC9918}"/>
              </a:ext>
            </a:extLst>
          </p:cNvPr>
          <p:cNvSpPr/>
          <p:nvPr/>
        </p:nvSpPr>
        <p:spPr>
          <a:xfrm>
            <a:off x="132444" y="5617029"/>
            <a:ext cx="1152070" cy="3701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55847A-A270-45B9-B498-56CECC962B3F}"/>
              </a:ext>
            </a:extLst>
          </p:cNvPr>
          <p:cNvSpPr/>
          <p:nvPr/>
        </p:nvSpPr>
        <p:spPr>
          <a:xfrm>
            <a:off x="257666" y="5617029"/>
            <a:ext cx="1152070" cy="3701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1461610-D673-45D6-9FA1-CDC5200646C1}"/>
              </a:ext>
            </a:extLst>
          </p:cNvPr>
          <p:cNvSpPr/>
          <p:nvPr/>
        </p:nvSpPr>
        <p:spPr>
          <a:xfrm>
            <a:off x="73391" y="5617029"/>
            <a:ext cx="977899" cy="3701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966533-316C-4BB4-AAEF-F1F7345FF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54" y="1356393"/>
            <a:ext cx="6131292" cy="43320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FAF74F-C9CB-40F6-9C3A-25064DA0E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1" y="5698138"/>
            <a:ext cx="6131293" cy="433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35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40452-9171-4CD3-B461-89732D06D6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B7FC72-BF8D-44A7-AB7E-3BBB205AA1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32A082-C692-4965-A881-261B52847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5" y="1509486"/>
            <a:ext cx="5990666" cy="60851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C4419D-949E-4B6D-8EA4-E0E276F38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6" y="143989"/>
            <a:ext cx="793624" cy="798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7F98FB-2CBC-4A2E-8414-B24FB9663662}"/>
              </a:ext>
            </a:extLst>
          </p:cNvPr>
          <p:cNvSpPr/>
          <p:nvPr/>
        </p:nvSpPr>
        <p:spPr>
          <a:xfrm>
            <a:off x="3032353" y="530492"/>
            <a:ext cx="441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DT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BC092A-424D-4A7C-9248-F7551CDF1F02}"/>
              </a:ext>
            </a:extLst>
          </p:cNvPr>
          <p:cNvSpPr/>
          <p:nvPr/>
        </p:nvSpPr>
        <p:spPr>
          <a:xfrm>
            <a:off x="1758936" y="942939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/>
              <a:t>Spring 1 - Making a moving storybook</a:t>
            </a:r>
          </a:p>
        </p:txBody>
      </p:sp>
    </p:spTree>
    <p:extLst>
      <p:ext uri="{BB962C8B-B14F-4D97-AF65-F5344CB8AC3E}">
        <p14:creationId xmlns:p14="http://schemas.microsoft.com/office/powerpoint/2010/main" val="62702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C4419D-949E-4B6D-8EA4-E0E276F38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6" y="143989"/>
            <a:ext cx="793624" cy="798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7F98FB-2CBC-4A2E-8414-B24FB9663662}"/>
              </a:ext>
            </a:extLst>
          </p:cNvPr>
          <p:cNvSpPr/>
          <p:nvPr/>
        </p:nvSpPr>
        <p:spPr>
          <a:xfrm>
            <a:off x="3032353" y="530492"/>
            <a:ext cx="441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DT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BC092A-424D-4A7C-9248-F7551CDF1F02}"/>
              </a:ext>
            </a:extLst>
          </p:cNvPr>
          <p:cNvSpPr/>
          <p:nvPr/>
        </p:nvSpPr>
        <p:spPr>
          <a:xfrm>
            <a:off x="1758936" y="942939"/>
            <a:ext cx="3429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/>
              <a:t>Spring 2 - Stable Structures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D696EE-F0F9-47DC-8AB2-A62F2BA6B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5943"/>
            <a:ext cx="6858000" cy="679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765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bookType xmlns="265caa78-977d-4e62-be28-b358d2f1e454" xsi:nil="true"/>
    <Has_Teacher_Only_SectionGroup xmlns="265caa78-977d-4e62-be28-b358d2f1e454" xsi:nil="true"/>
    <_activity xmlns="265caa78-977d-4e62-be28-b358d2f1e454" xsi:nil="true"/>
    <Owner xmlns="265caa78-977d-4e62-be28-b358d2f1e454">
      <UserInfo>
        <DisplayName/>
        <AccountId xsi:nil="true"/>
        <AccountType/>
      </UserInfo>
    </Owner>
    <Distribution_Groups xmlns="265caa78-977d-4e62-be28-b358d2f1e454" xsi:nil="true"/>
    <IsNotebookLocked xmlns="265caa78-977d-4e62-be28-b358d2f1e454" xsi:nil="true"/>
    <DefaultSectionNames xmlns="265caa78-977d-4e62-be28-b358d2f1e454" xsi:nil="true"/>
    <Teams_Channel_Section_Location xmlns="265caa78-977d-4e62-be28-b358d2f1e454" xsi:nil="true"/>
    <AppVersion xmlns="265caa78-977d-4e62-be28-b358d2f1e454" xsi:nil="true"/>
    <TeamsChannelId xmlns="265caa78-977d-4e62-be28-b358d2f1e454" xsi:nil="true"/>
    <Invited_Students xmlns="265caa78-977d-4e62-be28-b358d2f1e454" xsi:nil="true"/>
    <FolderType xmlns="265caa78-977d-4e62-be28-b358d2f1e454" xsi:nil="true"/>
    <CultureName xmlns="265caa78-977d-4e62-be28-b358d2f1e454" xsi:nil="true"/>
    <Students xmlns="265caa78-977d-4e62-be28-b358d2f1e454">
      <UserInfo>
        <DisplayName/>
        <AccountId xsi:nil="true"/>
        <AccountType/>
      </UserInfo>
    </Students>
    <Templates xmlns="265caa78-977d-4e62-be28-b358d2f1e454" xsi:nil="true"/>
    <Self_Registration_Enabled xmlns="265caa78-977d-4e62-be28-b358d2f1e454" xsi:nil="true"/>
    <Is_Collaboration_Space_Locked xmlns="265caa78-977d-4e62-be28-b358d2f1e454" xsi:nil="true"/>
    <LMS_Mappings xmlns="265caa78-977d-4e62-be28-b358d2f1e454" xsi:nil="true"/>
    <Invited_Teachers xmlns="265caa78-977d-4e62-be28-b358d2f1e454" xsi:nil="true"/>
    <Teachers xmlns="265caa78-977d-4e62-be28-b358d2f1e454">
      <UserInfo>
        <DisplayName/>
        <AccountId xsi:nil="true"/>
        <AccountType/>
      </UserInfo>
    </Teachers>
    <Student_Groups xmlns="265caa78-977d-4e62-be28-b358d2f1e454">
      <UserInfo>
        <DisplayName/>
        <AccountId xsi:nil="true"/>
        <AccountType/>
      </UserInfo>
    </Student_Groups>
    <Math_Settings xmlns="265caa78-977d-4e62-be28-b358d2f1e45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3C740B92491747B2E64498D07E3729" ma:contentTypeVersion="38" ma:contentTypeDescription="Create a new document." ma:contentTypeScope="" ma:versionID="9fda04fdff50e508015f1dcc33744d24">
  <xsd:schema xmlns:xsd="http://www.w3.org/2001/XMLSchema" xmlns:xs="http://www.w3.org/2001/XMLSchema" xmlns:p="http://schemas.microsoft.com/office/2006/metadata/properties" xmlns:ns3="265caa78-977d-4e62-be28-b358d2f1e454" xmlns:ns4="c26190dc-e6f8-476b-898d-3ed138183ccd" targetNamespace="http://schemas.microsoft.com/office/2006/metadata/properties" ma:root="true" ma:fieldsID="85288f4702586c1cf4bd1a7647cfbeca" ns3:_="" ns4:_="">
    <xsd:import namespace="265caa78-977d-4e62-be28-b358d2f1e454"/>
    <xsd:import namespace="c26190dc-e6f8-476b-898d-3ed138183ccd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LengthInSeconds" minOccurs="0"/>
                <xsd:element ref="ns3:MediaServiceSystemTags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Teams_Channel_Section_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5caa78-977d-4e62-be28-b358d2f1e454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NotebookType" ma:index="24" nillable="true" ma:displayName="Notebook Type" ma:internalName="NotebookType">
      <xsd:simpleType>
        <xsd:restriction base="dms:Text"/>
      </xsd:simpleType>
    </xsd:element>
    <xsd:element name="FolderType" ma:index="25" nillable="true" ma:displayName="Folder Type" ma:internalName="FolderType">
      <xsd:simpleType>
        <xsd:restriction base="dms:Text"/>
      </xsd:simpleType>
    </xsd:element>
    <xsd:element name="CultureName" ma:index="26" nillable="true" ma:displayName="Culture Name" ma:internalName="CultureName">
      <xsd:simpleType>
        <xsd:restriction base="dms:Text"/>
      </xsd:simpleType>
    </xsd:element>
    <xsd:element name="AppVersion" ma:index="27" nillable="true" ma:displayName="App Version" ma:internalName="AppVersion">
      <xsd:simpleType>
        <xsd:restriction base="dms:Text"/>
      </xsd:simpleType>
    </xsd:element>
    <xsd:element name="TeamsChannelId" ma:index="28" nillable="true" ma:displayName="Teams Channel Id" ma:internalName="TeamsChannelId">
      <xsd:simpleType>
        <xsd:restriction base="dms:Text"/>
      </xsd:simpleType>
    </xsd:element>
    <xsd:element name="Owner" ma:index="29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30" nillable="true" ma:displayName="Math Settings" ma:internalName="Math_Settings">
      <xsd:simpleType>
        <xsd:restriction base="dms:Text"/>
      </xsd:simpleType>
    </xsd:element>
    <xsd:element name="DefaultSectionNames" ma:index="3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32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33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4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5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6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7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4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4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42" nillable="true" ma:displayName="Is Collaboration Space Locked" ma:internalName="Is_Collaboration_Space_Locked">
      <xsd:simpleType>
        <xsd:restriction base="dms:Boolean"/>
      </xsd:simpleType>
    </xsd:element>
    <xsd:element name="IsNotebookLocked" ma:index="43" nillable="true" ma:displayName="Is Notebook Locked" ma:internalName="IsNotebookLocked">
      <xsd:simpleType>
        <xsd:restriction base="dms:Boolean"/>
      </xsd:simpleType>
    </xsd:element>
    <xsd:element name="Teams_Channel_Section_Location" ma:index="44" nillable="true" ma:displayName="Teams Channel Section Location" ma:internalName="Teams_Channel_Section_Location">
      <xsd:simpleType>
        <xsd:restriction base="dms:Text"/>
      </xsd:simpleType>
    </xsd:element>
    <xsd:element name="MediaServiceBillingMetadata" ma:index="4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6190dc-e6f8-476b-898d-3ed138183ccd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7183EE-15F2-4D5A-94C4-4F7E8A3F4318}">
  <ds:schemaRefs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c26190dc-e6f8-476b-898d-3ed138183ccd"/>
    <ds:schemaRef ds:uri="265caa78-977d-4e62-be28-b358d2f1e454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58A79CB-2FA5-4B17-ADA7-6A55EB46F4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5caa78-977d-4e62-be28-b358d2f1e454"/>
    <ds:schemaRef ds:uri="c26190dc-e6f8-476b-898d-3ed138183c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EF933D6-FF64-4060-AF1A-FF23C38676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444</TotalTime>
  <Words>328</Words>
  <Application>Microsoft Office PowerPoint</Application>
  <PresentationFormat>A4 Paper (210x297 mm)</PresentationFormat>
  <Paragraphs>96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Tw Cen MT</vt:lpstr>
      <vt:lpstr>Office Theme</vt:lpstr>
      <vt:lpstr>English</vt:lpstr>
      <vt:lpstr>Maths</vt:lpstr>
      <vt:lpstr>Maths</vt:lpstr>
      <vt:lpstr>Maths</vt:lpstr>
      <vt:lpstr>Maths</vt:lpstr>
      <vt:lpstr>Maths</vt:lpstr>
      <vt:lpstr>Maths</vt:lpstr>
      <vt:lpstr>PowerPoint Presentation</vt:lpstr>
      <vt:lpstr>PowerPoint Presentation</vt:lpstr>
      <vt:lpstr>PowerPoint Presentation</vt:lpstr>
      <vt:lpstr>PowerPoint Presentation</vt:lpstr>
      <vt:lpstr>Science </vt:lpstr>
      <vt:lpstr>Science </vt:lpstr>
      <vt:lpstr>RE</vt:lpstr>
      <vt:lpstr>RE</vt:lpstr>
      <vt:lpstr>PowerPoint Presentation</vt:lpstr>
      <vt:lpstr>PowerPoint Presentation</vt:lpstr>
      <vt:lpstr>History </vt:lpstr>
      <vt:lpstr>Geography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Subject</dc:title>
  <dc:creator>E Griffin HAP</dc:creator>
  <cp:lastModifiedBy>E Field HAP</cp:lastModifiedBy>
  <cp:revision>32</cp:revision>
  <cp:lastPrinted>2025-09-24T07:00:30Z</cp:lastPrinted>
  <dcterms:created xsi:type="dcterms:W3CDTF">2024-11-15T16:11:05Z</dcterms:created>
  <dcterms:modified xsi:type="dcterms:W3CDTF">2026-01-12T14:53:16Z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0x010100EC3C740B92491747B2E64498D07E3729</vt:lpwstr>
  </property>
</Properties>
</file>