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87" r:id="rId3"/>
    <p:sldId id="256" r:id="rId4"/>
    <p:sldId id="257" r:id="rId5"/>
    <p:sldId id="258" r:id="rId6"/>
    <p:sldId id="260" r:id="rId7"/>
    <p:sldId id="259" r:id="rId8"/>
    <p:sldId id="262" r:id="rId9"/>
    <p:sldId id="261" r:id="rId10"/>
    <p:sldId id="264" r:id="rId11"/>
    <p:sldId id="263"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56" autoAdjust="0"/>
    <p:restoredTop sz="92238" autoAdjust="0"/>
  </p:normalViewPr>
  <p:slideViewPr>
    <p:cSldViewPr snapToGrid="0">
      <p:cViewPr varScale="1">
        <p:scale>
          <a:sx n="81" d="100"/>
          <a:sy n="81" d="100"/>
        </p:scale>
        <p:origin x="1085" y="53"/>
      </p:cViewPr>
      <p:guideLst>
        <p:guide orient="horz" pos="2160"/>
        <p:guide pos="2880"/>
      </p:guideLst>
    </p:cSldViewPr>
  </p:slideViewPr>
  <p:notesTextViewPr>
    <p:cViewPr>
      <p:scale>
        <a:sx n="1" d="1"/>
        <a:sy n="1" d="1"/>
      </p:scale>
      <p:origin x="0" y="0"/>
    </p:cViewPr>
  </p:notesTextViewPr>
  <p:sorterViewPr>
    <p:cViewPr>
      <p:scale>
        <a:sx n="100" d="100"/>
        <a:sy n="100" d="100"/>
      </p:scale>
      <p:origin x="0" y="2700"/>
    </p:cViewPr>
  </p:sorterViewPr>
  <p:notesViewPr>
    <p:cSldViewPr snapToGrid="0">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468" cy="493863"/>
          </a:xfrm>
          <a:prstGeom prst="rect">
            <a:avLst/>
          </a:prstGeom>
        </p:spPr>
        <p:txBody>
          <a:bodyPr vert="horz" lIns="89767" tIns="44883" rIns="89767" bIns="44883" rtlCol="0"/>
          <a:lstStyle>
            <a:lvl1pPr algn="l">
              <a:defRPr sz="1200"/>
            </a:lvl1pPr>
          </a:lstStyle>
          <a:p>
            <a:endParaRPr lang="en-GB"/>
          </a:p>
        </p:txBody>
      </p:sp>
      <p:sp>
        <p:nvSpPr>
          <p:cNvPr id="3" name="Date Placeholder 2"/>
          <p:cNvSpPr>
            <a:spLocks noGrp="1"/>
          </p:cNvSpPr>
          <p:nvPr>
            <p:ph type="dt" sz="quarter" idx="1"/>
          </p:nvPr>
        </p:nvSpPr>
        <p:spPr>
          <a:xfrm>
            <a:off x="3815742" y="0"/>
            <a:ext cx="2918468" cy="493863"/>
          </a:xfrm>
          <a:prstGeom prst="rect">
            <a:avLst/>
          </a:prstGeom>
        </p:spPr>
        <p:txBody>
          <a:bodyPr vert="horz" lIns="89767" tIns="44883" rIns="89767" bIns="44883" rtlCol="0"/>
          <a:lstStyle>
            <a:lvl1pPr algn="r">
              <a:defRPr sz="1200"/>
            </a:lvl1pPr>
          </a:lstStyle>
          <a:p>
            <a:fld id="{ED8256F7-D882-45B9-9B98-0FD174B1C1E4}" type="datetimeFigureOut">
              <a:rPr lang="en-GB" smtClean="0"/>
              <a:pPr/>
              <a:t>04/11/2022</a:t>
            </a:fld>
            <a:endParaRPr lang="en-GB"/>
          </a:p>
        </p:txBody>
      </p:sp>
      <p:sp>
        <p:nvSpPr>
          <p:cNvPr id="4" name="Footer Placeholder 3"/>
          <p:cNvSpPr>
            <a:spLocks noGrp="1"/>
          </p:cNvSpPr>
          <p:nvPr>
            <p:ph type="ftr" sz="quarter" idx="2"/>
          </p:nvPr>
        </p:nvSpPr>
        <p:spPr>
          <a:xfrm>
            <a:off x="0" y="9370887"/>
            <a:ext cx="2918468" cy="493863"/>
          </a:xfrm>
          <a:prstGeom prst="rect">
            <a:avLst/>
          </a:prstGeom>
        </p:spPr>
        <p:txBody>
          <a:bodyPr vert="horz" lIns="89767" tIns="44883" rIns="89767" bIns="44883" rtlCol="0" anchor="b"/>
          <a:lstStyle>
            <a:lvl1pPr algn="l">
              <a:defRPr sz="1200"/>
            </a:lvl1pPr>
          </a:lstStyle>
          <a:p>
            <a:endParaRPr lang="en-GB"/>
          </a:p>
        </p:txBody>
      </p:sp>
      <p:sp>
        <p:nvSpPr>
          <p:cNvPr id="5" name="Slide Number Placeholder 4"/>
          <p:cNvSpPr>
            <a:spLocks noGrp="1"/>
          </p:cNvSpPr>
          <p:nvPr>
            <p:ph type="sldNum" sz="quarter" idx="3"/>
          </p:nvPr>
        </p:nvSpPr>
        <p:spPr>
          <a:xfrm>
            <a:off x="3815742" y="9370887"/>
            <a:ext cx="2918468" cy="493863"/>
          </a:xfrm>
          <a:prstGeom prst="rect">
            <a:avLst/>
          </a:prstGeom>
        </p:spPr>
        <p:txBody>
          <a:bodyPr vert="horz" lIns="89767" tIns="44883" rIns="89767" bIns="44883" rtlCol="0" anchor="b"/>
          <a:lstStyle>
            <a:lvl1pPr algn="r">
              <a:defRPr sz="1200"/>
            </a:lvl1pPr>
          </a:lstStyle>
          <a:p>
            <a:fld id="{7FEBAA3C-8561-42D3-9A2A-F190E0CC4E3F}" type="slidenum">
              <a:rPr lang="en-GB" smtClean="0"/>
              <a:pPr/>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5"/>
          </a:xfrm>
          <a:prstGeom prst="rect">
            <a:avLst/>
          </a:prstGeom>
        </p:spPr>
        <p:txBody>
          <a:bodyPr vert="horz" lIns="94857" tIns="47428" rIns="94857" bIns="47428" rtlCol="0"/>
          <a:lstStyle>
            <a:lvl1pPr algn="l">
              <a:defRPr sz="1300"/>
            </a:lvl1pPr>
          </a:lstStyle>
          <a:p>
            <a:endParaRPr lang="en-GB"/>
          </a:p>
        </p:txBody>
      </p:sp>
      <p:sp>
        <p:nvSpPr>
          <p:cNvPr id="3" name="Date Placeholder 2"/>
          <p:cNvSpPr>
            <a:spLocks noGrp="1"/>
          </p:cNvSpPr>
          <p:nvPr>
            <p:ph type="dt" idx="1"/>
          </p:nvPr>
        </p:nvSpPr>
        <p:spPr>
          <a:xfrm>
            <a:off x="3815374" y="0"/>
            <a:ext cx="2918831" cy="493315"/>
          </a:xfrm>
          <a:prstGeom prst="rect">
            <a:avLst/>
          </a:prstGeom>
        </p:spPr>
        <p:txBody>
          <a:bodyPr vert="horz" lIns="94857" tIns="47428" rIns="94857" bIns="47428" rtlCol="0"/>
          <a:lstStyle>
            <a:lvl1pPr algn="r">
              <a:defRPr sz="1300"/>
            </a:lvl1pPr>
          </a:lstStyle>
          <a:p>
            <a:fld id="{D471ECBD-8304-4608-B41D-F514437C45A9}" type="datetimeFigureOut">
              <a:rPr lang="en-GB" smtClean="0"/>
              <a:pPr/>
              <a:t>04/11/2022</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57" tIns="47428" rIns="94857" bIns="47428"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4857" tIns="47428" rIns="94857" bIns="474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5"/>
          </a:xfrm>
          <a:prstGeom prst="rect">
            <a:avLst/>
          </a:prstGeom>
        </p:spPr>
        <p:txBody>
          <a:bodyPr vert="horz" lIns="94857" tIns="47428" rIns="94857" bIns="47428" rtlCol="0" anchor="b"/>
          <a:lstStyle>
            <a:lvl1pPr algn="l">
              <a:defRPr sz="1300"/>
            </a:lvl1pPr>
          </a:lstStyle>
          <a:p>
            <a:endParaRPr lang="en-GB"/>
          </a:p>
        </p:txBody>
      </p:sp>
      <p:sp>
        <p:nvSpPr>
          <p:cNvPr id="7" name="Slide Number Placeholder 6"/>
          <p:cNvSpPr>
            <a:spLocks noGrp="1"/>
          </p:cNvSpPr>
          <p:nvPr>
            <p:ph type="sldNum" sz="quarter" idx="5"/>
          </p:nvPr>
        </p:nvSpPr>
        <p:spPr>
          <a:xfrm>
            <a:off x="3815374" y="9371285"/>
            <a:ext cx="2918831" cy="493315"/>
          </a:xfrm>
          <a:prstGeom prst="rect">
            <a:avLst/>
          </a:prstGeom>
        </p:spPr>
        <p:txBody>
          <a:bodyPr vert="horz" lIns="94857" tIns="47428" rIns="94857" bIns="47428" rtlCol="0" anchor="b"/>
          <a:lstStyle>
            <a:lvl1pPr algn="r">
              <a:defRPr sz="1300"/>
            </a:lvl1pPr>
          </a:lstStyle>
          <a:p>
            <a:fld id="{76D61213-512F-4406-967A-B855B29EF8BC}" type="slidenum">
              <a:rPr lang="en-GB" smtClean="0"/>
              <a:pPr/>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D61213-512F-4406-967A-B855B29EF8BC}" type="slidenum">
              <a:rPr lang="en-GB" smtClean="0"/>
              <a:pPr/>
              <a:t>6</a:t>
            </a:fld>
            <a:endParaRPr lang="en-GB"/>
          </a:p>
        </p:txBody>
      </p:sp>
    </p:spTree>
    <p:extLst>
      <p:ext uri="{BB962C8B-B14F-4D97-AF65-F5344CB8AC3E}">
        <p14:creationId xmlns:p14="http://schemas.microsoft.com/office/powerpoint/2010/main" val="200081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pPr/>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pPr/>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70F82-33D9-479F-95C3-5E579FBBFA19}" type="datetimeFigureOut">
              <a:rPr lang="en-GB" smtClean="0"/>
              <a:pPr/>
              <a:t>04/11/2022</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pPr/>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smtClean="0"/>
          </a:p>
          <a:p>
            <a:pPr lvl="0"/>
            <a:endParaRPr lang="en-GB" altLang="en-US" smtClean="0"/>
          </a:p>
          <a:p>
            <a:pPr lvl="0"/>
            <a:endParaRPr lang="en-GB" altLang="en-US" smtClean="0"/>
          </a:p>
          <a:p>
            <a:pPr lvl="0"/>
            <a:endParaRPr lang="en-GB" altLang="en-US" smtClean="0"/>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smtClean="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NDIASS@Stockton.gov.uk" TargetMode="External"/><Relationship Id="rId7" Type="http://schemas.openxmlformats.org/officeDocument/2006/relationships/hyperlink" Target="https://highclarence-stockton.secure-dbprimary.com/stockton/primary/highclarence/staging/pages/policies/sendcoreofferlinks?designMode=true" TargetMode="External"/><Relationship Id="rId2" Type="http://schemas.openxmlformats.org/officeDocument/2006/relationships/hyperlink" Target="mailto:info@stocktonparentcarerforum.co.uk" TargetMode="External"/><Relationship Id="rId1" Type="http://schemas.openxmlformats.org/officeDocument/2006/relationships/slideLayout" Target="../slideLayouts/slideLayout1.xml"/><Relationship Id="rId6" Type="http://schemas.openxmlformats.org/officeDocument/2006/relationships/hyperlink" Target="https://www.gov.uk/government/uploads/system/uploads/attachment_data/file/398815/SEND_Code_of_Practice_January_2015.pdf" TargetMode="External"/><Relationship Id="rId5" Type="http://schemas.openxmlformats.org/officeDocument/2006/relationships/hyperlink" Target="http://stocktoninformationdirectory.org/kb5/stockton/directory/localoffer.page"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slide" Target="slide5.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8" Type="http://schemas.openxmlformats.org/officeDocument/2006/relationships/slide" Target="slide8.xml"/><Relationship Id="rId3" Type="http://schemas.microsoft.com/office/2007/relationships/hdphoto" Target="../media/hdphoto1.wdp"/><Relationship Id="rId7" Type="http://schemas.openxmlformats.org/officeDocument/2006/relationships/slide" Target="slide9.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2.xml"/><Relationship Id="rId4" Type="http://schemas.openxmlformats.org/officeDocument/2006/relationships/slide" Target="slide3.xml"/><Relationship Id="rId9" Type="http://schemas.openxmlformats.org/officeDocument/2006/relationships/slide" Target="slide10.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22197" y="2255767"/>
            <a:ext cx="8240232" cy="2759256"/>
          </a:xfrm>
        </p:spPr>
        <p:txBody>
          <a:bodyPr>
            <a:normAutofit fontScale="25000" lnSpcReduction="20000"/>
          </a:bodyPr>
          <a:lstStyle/>
          <a:p>
            <a:r>
              <a:rPr lang="en-GB" sz="6200" b="1" dirty="0" smtClean="0"/>
              <a:t>Special Educational Needs Information Report</a:t>
            </a:r>
          </a:p>
          <a:p>
            <a:r>
              <a:rPr lang="en-GB" sz="6200" b="1" dirty="0" smtClean="0"/>
              <a:t>Review Date – September </a:t>
            </a:r>
            <a:r>
              <a:rPr lang="en-GB" sz="6200" b="1" dirty="0" smtClean="0"/>
              <a:t>2023</a:t>
            </a:r>
            <a:endParaRPr lang="en-GB" sz="5600" dirty="0" smtClean="0"/>
          </a:p>
          <a:p>
            <a:r>
              <a:rPr lang="en-GB" sz="4300" dirty="0" smtClean="0"/>
              <a:t>Special Educational Needs Co-ordinator (SEND Co) – Mrs </a:t>
            </a:r>
            <a:r>
              <a:rPr lang="en-GB" sz="4300" dirty="0" smtClean="0"/>
              <a:t>N Woodall   </a:t>
            </a:r>
            <a:r>
              <a:rPr lang="en-GB" sz="4300" dirty="0" smtClean="0"/>
              <a:t>Contact number: 01642 561237</a:t>
            </a:r>
          </a:p>
          <a:p>
            <a:pPr lvl="0"/>
            <a:r>
              <a:rPr lang="en-GB" sz="4300" dirty="0" smtClean="0">
                <a:solidFill>
                  <a:prstClr val="black">
                    <a:tint val="75000"/>
                  </a:prstClr>
                </a:solidFill>
              </a:rPr>
              <a:t>Mrs </a:t>
            </a:r>
            <a:r>
              <a:rPr lang="en-GB" sz="4300" dirty="0" smtClean="0">
                <a:solidFill>
                  <a:prstClr val="black">
                    <a:tint val="75000"/>
                  </a:prstClr>
                </a:solidFill>
              </a:rPr>
              <a:t>N Caraher (Assistant </a:t>
            </a:r>
            <a:r>
              <a:rPr lang="en-GB" sz="4300" dirty="0" smtClean="0">
                <a:solidFill>
                  <a:prstClr val="black">
                    <a:tint val="75000"/>
                  </a:prstClr>
                </a:solidFill>
              </a:rPr>
              <a:t>SEND Co) Contact number: 01642 561237</a:t>
            </a:r>
          </a:p>
          <a:p>
            <a:pPr lvl="0"/>
            <a:r>
              <a:rPr lang="en-GB" sz="4300" dirty="0" smtClean="0">
                <a:solidFill>
                  <a:prstClr val="black">
                    <a:tint val="75000"/>
                  </a:prstClr>
                </a:solidFill>
              </a:rPr>
              <a:t>Mr H Smith (Governor with responsibility for SEND) Contact number: 01642 561237</a:t>
            </a:r>
          </a:p>
          <a:p>
            <a:endParaRPr lang="en-GB" sz="4300" dirty="0" smtClean="0"/>
          </a:p>
          <a:p>
            <a:r>
              <a:rPr lang="en-GB" sz="4300" dirty="0" smtClean="0"/>
              <a:t>Stockton Parent/Carer Forum </a:t>
            </a:r>
          </a:p>
          <a:p>
            <a:r>
              <a:rPr lang="en-GB" sz="4300" dirty="0"/>
              <a:t>Contact details: Telephone: </a:t>
            </a:r>
            <a:r>
              <a:rPr lang="en-GB" sz="4300" dirty="0" smtClean="0"/>
              <a:t>07985 245668</a:t>
            </a:r>
          </a:p>
          <a:p>
            <a:r>
              <a:rPr lang="en-GB" sz="4300" dirty="0" smtClean="0"/>
              <a:t>Email: </a:t>
            </a:r>
            <a:r>
              <a:rPr lang="en-GB" sz="4300" dirty="0" smtClean="0">
                <a:hlinkClick r:id="rId2"/>
              </a:rPr>
              <a:t>info@stocktonparentcarerforum.co.uk</a:t>
            </a:r>
            <a:endParaRPr lang="en-GB" sz="4300" dirty="0" smtClean="0"/>
          </a:p>
          <a:p>
            <a:r>
              <a:rPr lang="en-GB" sz="4300" dirty="0" smtClean="0"/>
              <a:t>Facebook Closed Group: Stockton Parent Carer Forum</a:t>
            </a:r>
          </a:p>
          <a:p>
            <a:endParaRPr lang="en-GB" sz="4300" dirty="0"/>
          </a:p>
          <a:p>
            <a:r>
              <a:rPr lang="en-GB" sz="4300" dirty="0" smtClean="0"/>
              <a:t>Special Educational Needs and Disability (SEND) Information, Advice &amp; Support Service (SENDIASS)</a:t>
            </a:r>
          </a:p>
          <a:p>
            <a:r>
              <a:rPr lang="en-GB" sz="4300" dirty="0" smtClean="0"/>
              <a:t>Telephone:  01642 527158</a:t>
            </a:r>
          </a:p>
          <a:p>
            <a:r>
              <a:rPr lang="en-GB" sz="4300" dirty="0" smtClean="0"/>
              <a:t>Email:  </a:t>
            </a:r>
            <a:r>
              <a:rPr lang="en-GB" sz="4300" dirty="0" smtClean="0">
                <a:hlinkClick r:id="rId3"/>
              </a:rPr>
              <a:t>SENDIASS@Stockton.gov.uk</a:t>
            </a:r>
            <a:r>
              <a:rPr lang="en-GB" sz="4300" dirty="0" smtClean="0"/>
              <a:t> </a:t>
            </a:r>
          </a:p>
          <a:p>
            <a:pPr algn="l"/>
            <a:r>
              <a:rPr lang="en-GB" sz="4400" dirty="0" smtClean="0"/>
              <a:t>                                         </a:t>
            </a: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4519" y="328464"/>
            <a:ext cx="2815589" cy="1691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TextBox 6"/>
          <p:cNvSpPr txBox="1"/>
          <p:nvPr/>
        </p:nvSpPr>
        <p:spPr>
          <a:xfrm>
            <a:off x="595423" y="4710223"/>
            <a:ext cx="1201479" cy="369332"/>
          </a:xfrm>
          <a:prstGeom prst="rect">
            <a:avLst/>
          </a:prstGeom>
          <a:noFill/>
        </p:spPr>
        <p:txBody>
          <a:bodyPr wrap="square" rtlCol="0">
            <a:spAutoFit/>
          </a:bodyPr>
          <a:lstStyle/>
          <a:p>
            <a:endParaRPr lang="en-GB" dirty="0"/>
          </a:p>
        </p:txBody>
      </p:sp>
      <p:sp>
        <p:nvSpPr>
          <p:cNvPr id="8" name="TextBox 7"/>
          <p:cNvSpPr txBox="1"/>
          <p:nvPr/>
        </p:nvSpPr>
        <p:spPr>
          <a:xfrm>
            <a:off x="747823" y="4862623"/>
            <a:ext cx="1201479" cy="369332"/>
          </a:xfrm>
          <a:prstGeom prst="rect">
            <a:avLst/>
          </a:prstGeom>
          <a:noFill/>
        </p:spPr>
        <p:txBody>
          <a:bodyPr wrap="square" rtlCol="0">
            <a:spAutoFit/>
          </a:bodyPr>
          <a:lstStyle/>
          <a:p>
            <a:endParaRPr lang="en-GB" dirty="0"/>
          </a:p>
        </p:txBody>
      </p:sp>
      <p:sp>
        <p:nvSpPr>
          <p:cNvPr id="9" name="TextBox 8"/>
          <p:cNvSpPr txBox="1"/>
          <p:nvPr/>
        </p:nvSpPr>
        <p:spPr>
          <a:xfrm>
            <a:off x="900223" y="5015023"/>
            <a:ext cx="1201479" cy="369332"/>
          </a:xfrm>
          <a:prstGeom prst="rect">
            <a:avLst/>
          </a:prstGeom>
          <a:noFill/>
        </p:spPr>
        <p:txBody>
          <a:bodyPr wrap="square" rtlCol="0">
            <a:spAutoFit/>
          </a:bodyPr>
          <a:lstStyle/>
          <a:p>
            <a:endParaRPr lang="en-GB" dirty="0"/>
          </a:p>
        </p:txBody>
      </p:sp>
      <p:sp>
        <p:nvSpPr>
          <p:cNvPr id="10" name="TextBox 9"/>
          <p:cNvSpPr txBox="1"/>
          <p:nvPr/>
        </p:nvSpPr>
        <p:spPr>
          <a:xfrm>
            <a:off x="499730" y="5047289"/>
            <a:ext cx="8218968" cy="1080296"/>
          </a:xfrm>
          <a:prstGeom prst="rect">
            <a:avLst/>
          </a:prstGeom>
          <a:noFill/>
        </p:spPr>
        <p:txBody>
          <a:bodyPr wrap="square" rtlCol="0">
            <a:spAutoFit/>
          </a:bodyPr>
          <a:lstStyle/>
          <a:p>
            <a:pPr lvl="0" algn="ctr">
              <a:spcBef>
                <a:spcPct val="20000"/>
              </a:spcBef>
            </a:pPr>
            <a:r>
              <a:rPr lang="en-GB" dirty="0" smtClean="0"/>
              <a:t>Link to local offer            Link to Code of Practice           Link to school policies</a:t>
            </a:r>
          </a:p>
          <a:p>
            <a:pPr lvl="0" algn="ctr">
              <a:spcBef>
                <a:spcPct val="20000"/>
              </a:spcBef>
            </a:pPr>
            <a:r>
              <a:rPr lang="en-GB" sz="700" dirty="0">
                <a:solidFill>
                  <a:prstClr val="black">
                    <a:tint val="75000"/>
                  </a:prstClr>
                </a:solidFill>
              </a:rPr>
              <a:t> </a:t>
            </a:r>
            <a:r>
              <a:rPr lang="en-GB" sz="700" dirty="0" smtClean="0">
                <a:solidFill>
                  <a:prstClr val="black">
                    <a:tint val="75000"/>
                  </a:prstClr>
                </a:solidFill>
              </a:rPr>
              <a:t>                                                                                                                                                                                                                       </a:t>
            </a:r>
            <a:endParaRPr lang="en-GB" sz="700" dirty="0">
              <a:solidFill>
                <a:prstClr val="black">
                  <a:tint val="75000"/>
                </a:prstClr>
              </a:solidFill>
            </a:endParaRPr>
          </a:p>
          <a:p>
            <a:pPr lvl="0" algn="ctr">
              <a:spcBef>
                <a:spcPct val="20000"/>
              </a:spcBef>
            </a:pPr>
            <a:r>
              <a:rPr lang="en-GB" sz="700" dirty="0">
                <a:solidFill>
                  <a:prstClr val="black">
                    <a:tint val="75000"/>
                  </a:prstClr>
                </a:solidFill>
              </a:rPr>
              <a:t> </a:t>
            </a:r>
            <a:r>
              <a:rPr lang="en-GB" sz="700" dirty="0" smtClean="0">
                <a:solidFill>
                  <a:prstClr val="black">
                    <a:tint val="75000"/>
                  </a:prstClr>
                </a:solidFill>
              </a:rPr>
              <a:t>         </a:t>
            </a:r>
            <a:r>
              <a:rPr lang="en-GB" sz="700" dirty="0">
                <a:solidFill>
                  <a:prstClr val="black">
                    <a:tint val="75000"/>
                  </a:prstClr>
                </a:solidFill>
                <a:hlinkClick r:id="rId5"/>
              </a:rPr>
              <a:t>Stockton On Tees Local </a:t>
            </a:r>
            <a:r>
              <a:rPr lang="en-GB" sz="700" dirty="0" smtClean="0">
                <a:solidFill>
                  <a:prstClr val="black">
                    <a:tint val="75000"/>
                  </a:prstClr>
                </a:solidFill>
                <a:hlinkClick r:id="rId5"/>
              </a:rPr>
              <a:t>Offer</a:t>
            </a:r>
            <a:r>
              <a:rPr lang="en-GB" sz="700" dirty="0" smtClean="0">
                <a:solidFill>
                  <a:prstClr val="black">
                    <a:tint val="75000"/>
                  </a:prstClr>
                </a:solidFill>
              </a:rPr>
              <a:t>                                                                                                   </a:t>
            </a:r>
            <a:r>
              <a:rPr lang="en-GB" sz="700" dirty="0">
                <a:solidFill>
                  <a:prstClr val="black">
                    <a:tint val="75000"/>
                  </a:prstClr>
                </a:solidFill>
                <a:hlinkClick r:id="rId6"/>
              </a:rPr>
              <a:t>SEND code of practice</a:t>
            </a:r>
            <a:r>
              <a:rPr lang="en-GB" sz="700" dirty="0">
                <a:solidFill>
                  <a:prstClr val="black">
                    <a:tint val="75000"/>
                  </a:prstClr>
                </a:solidFill>
              </a:rPr>
              <a:t>      </a:t>
            </a:r>
            <a:r>
              <a:rPr lang="en-GB" sz="700" dirty="0" smtClean="0">
                <a:solidFill>
                  <a:prstClr val="black">
                    <a:tint val="75000"/>
                  </a:prstClr>
                </a:solidFill>
              </a:rPr>
              <a:t>		</a:t>
            </a:r>
            <a:r>
              <a:rPr lang="en-GB" sz="700" u="sng" dirty="0" smtClean="0">
                <a:solidFill>
                  <a:prstClr val="black">
                    <a:tint val="75000"/>
                  </a:prstClr>
                </a:solidFill>
                <a:hlinkClick r:id="rId7"/>
              </a:rPr>
              <a:t>SEND Policy</a:t>
            </a:r>
            <a:r>
              <a:rPr lang="en-GB" sz="700" dirty="0" smtClean="0">
                <a:solidFill>
                  <a:prstClr val="black">
                    <a:tint val="75000"/>
                  </a:prstClr>
                </a:solidFill>
              </a:rPr>
              <a:t>								</a:t>
            </a:r>
            <a:r>
              <a:rPr lang="en-GB" sz="700" dirty="0" smtClean="0">
                <a:solidFill>
                  <a:prstClr val="black">
                    <a:tint val="75000"/>
                  </a:prstClr>
                </a:solidFill>
                <a:hlinkClick r:id="rId7"/>
              </a:rPr>
              <a:t>Inclusions Policy</a:t>
            </a:r>
            <a:r>
              <a:rPr lang="en-GB" sz="700" dirty="0" smtClean="0">
                <a:solidFill>
                  <a:prstClr val="black">
                    <a:tint val="75000"/>
                  </a:prstClr>
                </a:solidFill>
              </a:rPr>
              <a:t>								</a:t>
            </a:r>
            <a:r>
              <a:rPr lang="en-GB" sz="700" dirty="0" smtClean="0">
                <a:solidFill>
                  <a:prstClr val="black">
                    <a:tint val="75000"/>
                  </a:prstClr>
                </a:solidFill>
                <a:hlinkClick r:id="rId7"/>
              </a:rPr>
              <a:t>Equality Statement and Single Equality Scheme	</a:t>
            </a:r>
            <a:r>
              <a:rPr lang="en-GB" sz="700" dirty="0" smtClean="0">
                <a:solidFill>
                  <a:prstClr val="black">
                    <a:tint val="75000"/>
                  </a:prstClr>
                </a:solidFill>
              </a:rPr>
              <a:t>	</a:t>
            </a:r>
            <a:endParaRPr lang="en-GB" sz="700" dirty="0">
              <a:solidFill>
                <a:prstClr val="black">
                  <a:tint val="75000"/>
                </a:prstClr>
              </a:solidFill>
            </a:endParaRPr>
          </a:p>
          <a:p>
            <a:pPr lvl="0" algn="ctr">
              <a:spcBef>
                <a:spcPct val="20000"/>
              </a:spcBef>
            </a:pPr>
            <a:r>
              <a:rPr lang="en-GB" sz="700" dirty="0" smtClean="0">
                <a:solidFill>
                  <a:prstClr val="black">
                    <a:tint val="75000"/>
                  </a:prstClr>
                </a:solidFill>
              </a:rPr>
              <a:t>                                                                                                                                                                                                                             </a:t>
            </a:r>
            <a:endParaRPr lang="en-GB" dirty="0"/>
          </a:p>
        </p:txBody>
      </p:sp>
    </p:spTree>
    <p:extLst>
      <p:ext uri="{BB962C8B-B14F-4D97-AF65-F5344CB8AC3E}">
        <p14:creationId xmlns:p14="http://schemas.microsoft.com/office/powerpoint/2010/main" val="1301545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smtClean="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rPr>
              <a:t>Sensory and/or Physical Needs</a:t>
            </a:r>
            <a:endParaRPr lang="en-GB" sz="1200" b="1" dirty="0">
              <a:effectLst>
                <a:outerShdw blurRad="50800" dist="38100" dir="2700000" algn="tl" rotWithShape="0">
                  <a:prstClr val="black">
                    <a:alpha val="40000"/>
                  </a:prstClr>
                </a:outerShdw>
              </a:effectLst>
            </a:endParaRPr>
          </a:p>
        </p:txBody>
      </p:sp>
      <p:sp>
        <p:nvSpPr>
          <p:cNvPr id="14" name="Text Box 2"/>
          <p:cNvSpPr txBox="1">
            <a:spLocks noChangeArrowheads="1"/>
          </p:cNvSpPr>
          <p:nvPr/>
        </p:nvSpPr>
        <p:spPr bwMode="auto">
          <a:xfrm>
            <a:off x="202584" y="2875294"/>
            <a:ext cx="8545631" cy="332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a:r>
              <a:rPr lang="en-GB" dirty="0"/>
              <a:t>To support </a:t>
            </a:r>
            <a:r>
              <a:rPr lang="en-GB" dirty="0" smtClean="0"/>
              <a:t>children with Sensory and Physical Needs, </a:t>
            </a:r>
            <a:r>
              <a:rPr lang="en-GB" dirty="0"/>
              <a:t>we offer:</a:t>
            </a:r>
          </a:p>
          <a:p>
            <a:pPr marL="285750" lvl="0" indent="-285750" algn="just">
              <a:buFont typeface="Arial" panose="020B0604020202020204" pitchFamily="34" charset="0"/>
              <a:buChar char="•"/>
            </a:pPr>
            <a:r>
              <a:rPr lang="en-GB" dirty="0"/>
              <a:t>Teachers and teaching assistants who are skilled in identifying and </a:t>
            </a:r>
            <a:r>
              <a:rPr lang="en-GB" dirty="0" smtClean="0"/>
              <a:t>supporting </a:t>
            </a:r>
            <a:r>
              <a:rPr lang="en-GB" dirty="0"/>
              <a:t>with children with these particular </a:t>
            </a:r>
            <a:r>
              <a:rPr lang="en-GB" dirty="0" smtClean="0"/>
              <a:t>needs.</a:t>
            </a:r>
            <a:endParaRPr lang="en-GB" dirty="0"/>
          </a:p>
          <a:p>
            <a:pPr marL="285750" lvl="0" indent="-285750" algn="just">
              <a:buFont typeface="Arial" panose="020B0604020202020204" pitchFamily="34" charset="0"/>
              <a:buChar char="•"/>
            </a:pPr>
            <a:r>
              <a:rPr lang="en-GB" dirty="0" smtClean="0"/>
              <a:t>Physical aids to support access as and when required e.g. wheelchair, walking frame, hearing aids, large print materials, sensory resources.</a:t>
            </a:r>
          </a:p>
          <a:p>
            <a:pPr marL="285750" lvl="0" indent="-285750" algn="just">
              <a:buFont typeface="Arial" panose="020B0604020202020204" pitchFamily="34" charset="0"/>
              <a:buChar char="•"/>
            </a:pPr>
            <a:r>
              <a:rPr lang="en-GB" dirty="0" smtClean="0"/>
              <a:t>Access to a Specialist Teacher from the Hearing/Visual Impaired Team.</a:t>
            </a:r>
          </a:p>
          <a:p>
            <a:pPr marL="285750" lvl="0" indent="-285750" algn="just">
              <a:buFont typeface="Arial" panose="020B0604020202020204" pitchFamily="34" charset="0"/>
              <a:buChar char="•"/>
            </a:pPr>
            <a:r>
              <a:rPr lang="en-GB" dirty="0" smtClean="0"/>
              <a:t>Access to support for personal care.</a:t>
            </a:r>
          </a:p>
          <a:p>
            <a:pPr marL="285750" lvl="0" indent="-285750" algn="just">
              <a:buFont typeface="Arial" panose="020B0604020202020204" pitchFamily="34" charset="0"/>
              <a:buChar char="•"/>
            </a:pPr>
            <a:r>
              <a:rPr lang="en-GB" dirty="0" smtClean="0"/>
              <a:t>Therapy programmes delivered in school, designed by specialists e.g. Occupational Therapists, Physiotherapists.</a:t>
            </a:r>
          </a:p>
          <a:p>
            <a:pPr marL="285750" lvl="0" indent="-285750" algn="just">
              <a:buFont typeface="Arial" panose="020B0604020202020204" pitchFamily="34" charset="0"/>
              <a:buChar char="•"/>
            </a:pPr>
            <a:r>
              <a:rPr lang="en-GB" dirty="0" smtClean="0"/>
              <a:t>Adapted curriculum to enable full access e.g. alternative recording devices, modified PE curriculum.</a:t>
            </a:r>
          </a:p>
          <a:p>
            <a:pPr marL="285750" lvl="0" indent="-285750" algn="just">
              <a:buFont typeface="Arial" panose="020B0604020202020204" pitchFamily="34" charset="0"/>
              <a:buChar char="•"/>
            </a:pPr>
            <a:endParaRPr lang="en-GB" dirty="0"/>
          </a:p>
          <a:p>
            <a:pPr lvl="0" algn="just"/>
            <a:endParaRPr lang="en-GB" dirty="0" smtClean="0"/>
          </a:p>
          <a:p>
            <a:pPr lvl="0" algn="just"/>
            <a:endParaRPr lang="en-GB"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35175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39469" y="170029"/>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000" dirty="0" smtClean="0"/>
              <a:t>The children of High Clarence Primary School have access to a broad balanced curriculum through quality, differentiated teaching.  All children are expected to attain at least Age Related Expectations. Where children have not achieved this, appropriate actions are taken to ensure accelerated progress is made in order to meet these expectations.  If there are still concerns about a child’s attainment or progress this will be reported to the SEND team and appropriate support will be organised. </a:t>
            </a:r>
          </a:p>
          <a:p>
            <a:pPr marL="171450" lvl="0" indent="-171450" algn="just">
              <a:buFont typeface="Arial" panose="020B0604020202020204" pitchFamily="34" charset="0"/>
              <a:buChar char="•"/>
            </a:pPr>
            <a:r>
              <a:rPr lang="en-GB" sz="1000" dirty="0" smtClean="0"/>
              <a:t>The child will be placed on the school SEND register </a:t>
            </a:r>
            <a:r>
              <a:rPr lang="en-GB" sz="1000" u="sng" dirty="0" smtClean="0"/>
              <a:t>after</a:t>
            </a:r>
            <a:r>
              <a:rPr lang="en-GB" sz="1000" dirty="0" smtClean="0"/>
              <a:t> discussion and agreement with parents/carers .</a:t>
            </a:r>
            <a:endParaRPr lang="en-GB" sz="1000" dirty="0"/>
          </a:p>
          <a:p>
            <a:pPr marL="171450" indent="-171450" algn="just" fontAlgn="base">
              <a:spcBef>
                <a:spcPct val="0"/>
              </a:spcBef>
              <a:spcAft>
                <a:spcPct val="0"/>
              </a:spcAft>
              <a:buFont typeface="Arial" panose="020B0604020202020204" pitchFamily="34" charset="0"/>
              <a:buChar char="•"/>
            </a:pPr>
            <a:r>
              <a:rPr lang="en-GB" sz="1000" dirty="0" smtClean="0"/>
              <a:t>If parents/carers think that their </a:t>
            </a:r>
            <a:r>
              <a:rPr lang="en-GB" sz="1000" dirty="0"/>
              <a:t>child has </a:t>
            </a:r>
            <a:r>
              <a:rPr lang="en-GB" sz="1000" dirty="0" smtClean="0"/>
              <a:t>a special educational need or disability then they should first speak to the class teacher or a member of the SEND team. These are:</a:t>
            </a:r>
          </a:p>
          <a:p>
            <a:pPr algn="just" fontAlgn="base">
              <a:spcBef>
                <a:spcPct val="0"/>
              </a:spcBef>
              <a:spcAft>
                <a:spcPct val="0"/>
              </a:spcAft>
            </a:pPr>
            <a:endParaRPr lang="en-GB" sz="1000" dirty="0" smtClean="0"/>
          </a:p>
          <a:p>
            <a:pPr algn="just" fontAlgn="base">
              <a:spcBef>
                <a:spcPct val="0"/>
              </a:spcBef>
              <a:spcAft>
                <a:spcPct val="0"/>
              </a:spcAft>
            </a:pPr>
            <a:r>
              <a:rPr lang="en-GB" altLang="en-US" sz="1000" dirty="0" smtClean="0">
                <a:cs typeface="Arial" pitchFamily="34" charset="0"/>
              </a:rPr>
              <a:t>Mrs </a:t>
            </a:r>
            <a:r>
              <a:rPr lang="en-GB" altLang="en-US" sz="1000" dirty="0" smtClean="0">
                <a:cs typeface="Arial" pitchFamily="34" charset="0"/>
              </a:rPr>
              <a:t>Woodall </a:t>
            </a:r>
            <a:r>
              <a:rPr lang="en-GB" altLang="en-US" sz="1000" dirty="0" smtClean="0">
                <a:cs typeface="Arial" pitchFamily="34" charset="0"/>
              </a:rPr>
              <a:t>(SEND Co)</a:t>
            </a:r>
          </a:p>
          <a:p>
            <a:pPr algn="just" fontAlgn="base">
              <a:spcBef>
                <a:spcPct val="0"/>
              </a:spcBef>
              <a:spcAft>
                <a:spcPct val="0"/>
              </a:spcAft>
            </a:pPr>
            <a:r>
              <a:rPr lang="en-GB" altLang="en-US" sz="1000" dirty="0" smtClean="0">
                <a:cs typeface="Arial" pitchFamily="34" charset="0"/>
              </a:rPr>
              <a:t>Mrs </a:t>
            </a:r>
            <a:r>
              <a:rPr lang="en-GB" altLang="en-US" sz="1000" dirty="0" smtClean="0">
                <a:cs typeface="Arial" pitchFamily="34" charset="0"/>
              </a:rPr>
              <a:t>N Caraher (Assistant </a:t>
            </a:r>
            <a:r>
              <a:rPr lang="en-GB" altLang="en-US" sz="1000" dirty="0" smtClean="0">
                <a:cs typeface="Arial" pitchFamily="34" charset="0"/>
              </a:rPr>
              <a:t>SEND Co)</a:t>
            </a:r>
          </a:p>
          <a:p>
            <a:pPr algn="just" fontAlgn="base">
              <a:spcBef>
                <a:spcPct val="0"/>
              </a:spcBef>
              <a:spcAft>
                <a:spcPct val="0"/>
              </a:spcAft>
            </a:pPr>
            <a:r>
              <a:rPr lang="en-GB" altLang="en-US" sz="1000" dirty="0" smtClean="0">
                <a:cs typeface="Arial" pitchFamily="34" charset="0"/>
              </a:rPr>
              <a:t>Mr H Smith (Governor with responsibility for SEND)</a:t>
            </a:r>
          </a:p>
          <a:p>
            <a:pPr algn="just" fontAlgn="base">
              <a:spcBef>
                <a:spcPct val="0"/>
              </a:spcBef>
              <a:spcAft>
                <a:spcPct val="0"/>
              </a:spcAft>
            </a:pPr>
            <a:endParaRPr lang="en-GB" altLang="en-US" sz="1000" dirty="0" smtClean="0">
              <a:cs typeface="Arial" pitchFamily="34" charset="0"/>
            </a:endParaRPr>
          </a:p>
          <a:p>
            <a:pPr marL="171450" indent="-171450" algn="just" fontAlgn="base">
              <a:spcBef>
                <a:spcPct val="0"/>
              </a:spcBef>
              <a:spcAft>
                <a:spcPct val="0"/>
              </a:spcAft>
              <a:buFont typeface="Arial" panose="020B0604020202020204" pitchFamily="34" charset="0"/>
              <a:buChar char="•"/>
            </a:pPr>
            <a:endParaRPr lang="en-GB" altLang="en-US" sz="1000" dirty="0" smtClean="0">
              <a:cs typeface="Arial" pitchFamily="34" charset="0"/>
            </a:endParaRPr>
          </a:p>
          <a:p>
            <a:pPr marL="171450" lvl="0" indent="-171450" algn="just">
              <a:buFont typeface="Arial" panose="020B0604020202020204" pitchFamily="34" charset="0"/>
              <a:buChar char="•"/>
            </a:pPr>
            <a:endParaRPr lang="en-GB" sz="1200" dirty="0"/>
          </a:p>
        </p:txBody>
      </p:sp>
      <p:sp>
        <p:nvSpPr>
          <p:cNvPr id="51" name="Text Box 2"/>
          <p:cNvSpPr txBox="1">
            <a:spLocks noChangeArrowheads="1"/>
          </p:cNvSpPr>
          <p:nvPr/>
        </p:nvSpPr>
        <p:spPr bwMode="auto">
          <a:xfrm>
            <a:off x="4776953" y="169448"/>
            <a:ext cx="4210050" cy="161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950" dirty="0" smtClean="0"/>
              <a:t>Once a child has been identified as having a special educational need or disability, staff will decide the type of additional support required to meet the child’s particular need.</a:t>
            </a:r>
          </a:p>
          <a:p>
            <a:pPr marL="171450" lvl="0" indent="-171450" algn="just">
              <a:buFont typeface="Arial" panose="020B0604020202020204" pitchFamily="34" charset="0"/>
              <a:buChar char="•"/>
            </a:pPr>
            <a:r>
              <a:rPr lang="en-GB" sz="950" dirty="0" smtClean="0"/>
              <a:t>This support is usually additional focussed teaching or intervention where a member of staff will work with the child/group of children  on a programme of work </a:t>
            </a:r>
            <a:r>
              <a:rPr lang="en-GB" sz="950" dirty="0"/>
              <a:t> </a:t>
            </a:r>
            <a:r>
              <a:rPr lang="en-GB" sz="950" dirty="0" smtClean="0"/>
              <a:t>with a specific outcome.</a:t>
            </a:r>
          </a:p>
          <a:p>
            <a:pPr marL="171450" lvl="0" indent="-171450">
              <a:buFont typeface="Arial" panose="020B0604020202020204" pitchFamily="34" charset="0"/>
              <a:buChar char="•"/>
            </a:pPr>
            <a:r>
              <a:rPr lang="en-GB" sz="950" dirty="0" smtClean="0"/>
              <a:t>All staff involved with the child will be aware of their specific needs, the support provided and any teaching strategies or approaches that are required. Relevant CPD for staff in order to support this need will be organised as required.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Text Box 2"/>
          <p:cNvSpPr txBox="1">
            <a:spLocks noChangeArrowheads="1"/>
          </p:cNvSpPr>
          <p:nvPr/>
        </p:nvSpPr>
        <p:spPr bwMode="auto">
          <a:xfrm>
            <a:off x="98426" y="3679827"/>
            <a:ext cx="3295739" cy="114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smtClean="0"/>
              <a:t>Staff assess attainment and progress throughout any interventions, enabling them to modify provision to suit individual needs.</a:t>
            </a:r>
          </a:p>
          <a:p>
            <a:pPr marL="171450" indent="-171450" algn="just">
              <a:buFont typeface="Arial" panose="020B0604020202020204" pitchFamily="34" charset="0"/>
              <a:buChar char="•"/>
            </a:pPr>
            <a:r>
              <a:rPr lang="en-GB" sz="1100" dirty="0" smtClean="0"/>
              <a:t>Staff will undertake a review of any additional support to determine the effectiveness of this and if the planned outcomes have been met. </a:t>
            </a:r>
          </a:p>
        </p:txBody>
      </p:sp>
      <p:sp>
        <p:nvSpPr>
          <p:cNvPr id="54" name="Text Box 2"/>
          <p:cNvSpPr txBox="1">
            <a:spLocks noChangeArrowheads="1"/>
          </p:cNvSpPr>
          <p:nvPr/>
        </p:nvSpPr>
        <p:spPr bwMode="auto">
          <a:xfrm>
            <a:off x="5313642" y="4426604"/>
            <a:ext cx="4043362" cy="63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z="1200" dirty="0" smtClean="0"/>
              <a:t> </a:t>
            </a:r>
            <a:endParaRPr lang="en-GB" sz="1200" dirty="0"/>
          </a:p>
        </p:txBody>
      </p:sp>
      <p:sp>
        <p:nvSpPr>
          <p:cNvPr id="55" name="Text Box 2"/>
          <p:cNvSpPr txBox="1">
            <a:spLocks noChangeArrowheads="1"/>
          </p:cNvSpPr>
          <p:nvPr/>
        </p:nvSpPr>
        <p:spPr bwMode="auto">
          <a:xfrm>
            <a:off x="5867399" y="3679826"/>
            <a:ext cx="3028951" cy="106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100" dirty="0" smtClean="0"/>
              <a:t>The additional support/intervention will be delivered by an appropriate teacher or teaching assistant </a:t>
            </a:r>
          </a:p>
          <a:p>
            <a:pPr marL="171450" lvl="0" indent="-171450" algn="just">
              <a:buFont typeface="Arial" panose="020B0604020202020204" pitchFamily="34" charset="0"/>
              <a:buChar char="•"/>
            </a:pPr>
            <a:r>
              <a:rPr lang="en-GB" sz="1100" dirty="0" smtClean="0"/>
              <a:t>In some cases specialist staff may provide the additional support e.g. </a:t>
            </a:r>
            <a:r>
              <a:rPr lang="en-GB" sz="1100" dirty="0"/>
              <a:t>S</a:t>
            </a:r>
            <a:r>
              <a:rPr lang="en-GB" sz="1100" dirty="0" smtClean="0"/>
              <a:t>peech Therapists, Occupational Therapists, Alliance.</a:t>
            </a:r>
          </a:p>
          <a:p>
            <a:pPr lvl="0" algn="just"/>
            <a:endParaRPr lang="en-GB" sz="1000" dirty="0" smtClean="0"/>
          </a:p>
        </p:txBody>
      </p:sp>
      <p:grpSp>
        <p:nvGrpSpPr>
          <p:cNvPr id="58" name="Group 57"/>
          <p:cNvGrpSpPr/>
          <p:nvPr/>
        </p:nvGrpSpPr>
        <p:grpSpPr>
          <a:xfrm>
            <a:off x="266067" y="3003717"/>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2" action="ppaction://hlinksldjump"/>
                </a:rPr>
                <a:t>More information</a:t>
              </a:r>
              <a:endParaRPr lang="en-GB" sz="1400" b="1" dirty="0"/>
            </a:p>
          </p:txBody>
        </p:sp>
      </p:grpSp>
      <p:grpSp>
        <p:nvGrpSpPr>
          <p:cNvPr id="65" name="Group 64"/>
          <p:cNvGrpSpPr/>
          <p:nvPr/>
        </p:nvGrpSpPr>
        <p:grpSpPr>
          <a:xfrm>
            <a:off x="6258675" y="3023419"/>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dirty="0"/>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smtClean="0">
                  <a:hlinkClick r:id="rId4"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5" action="ppaction://hlinksldjump"/>
                </a:rPr>
                <a:t>More information</a:t>
              </a:r>
              <a:endParaRPr lang="en-GB" sz="1400" b="1" dirty="0"/>
            </a:p>
          </p:txBody>
        </p:sp>
      </p:grpSp>
      <p:sp>
        <p:nvSpPr>
          <p:cNvPr id="2" name="Isosceles Triangle 1">
            <a:hlinkClick r:id="" action="ppaction://noaction"/>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dirty="0"/>
          </a:p>
        </p:txBody>
      </p:sp>
      <p:sp>
        <p:nvSpPr>
          <p:cNvPr id="3" name="TextBox 2"/>
          <p:cNvSpPr txBox="1"/>
          <p:nvPr/>
        </p:nvSpPr>
        <p:spPr>
          <a:xfrm>
            <a:off x="4796789" y="4743665"/>
            <a:ext cx="4133850" cy="1615827"/>
          </a:xfrm>
          <a:prstGeom prst="rect">
            <a:avLst/>
          </a:prstGeom>
          <a:noFill/>
        </p:spPr>
        <p:txBody>
          <a:bodyPr wrap="square" rtlCol="0">
            <a:spAutoFit/>
          </a:bodyPr>
          <a:lstStyle/>
          <a:p>
            <a:pPr marL="171450" lvl="0" indent="-171450" algn="just">
              <a:buFont typeface="Arial" panose="020B0604020202020204" pitchFamily="34" charset="0"/>
              <a:buChar char="•"/>
            </a:pPr>
            <a:r>
              <a:rPr lang="en-GB" sz="1100" dirty="0"/>
              <a:t>The support may be delivered within the child’s classroom as part of  timetabled lessons or as an additional session taught away from the </a:t>
            </a:r>
            <a:r>
              <a:rPr lang="en-GB" sz="1100" dirty="0" smtClean="0"/>
              <a:t>classroom.</a:t>
            </a:r>
            <a:endParaRPr lang="en-GB" sz="1100" dirty="0" smtClean="0">
              <a:solidFill>
                <a:prstClr val="black"/>
              </a:solidFill>
            </a:endParaRPr>
          </a:p>
          <a:p>
            <a:pPr marL="171450" lvl="0" indent="-171450" algn="just">
              <a:buFont typeface="Arial" panose="020B0604020202020204" pitchFamily="34" charset="0"/>
              <a:buChar char="•"/>
            </a:pPr>
            <a:r>
              <a:rPr lang="en-GB" sz="1100" dirty="0" smtClean="0">
                <a:solidFill>
                  <a:prstClr val="black"/>
                </a:solidFill>
              </a:rPr>
              <a:t>The </a:t>
            </a:r>
            <a:r>
              <a:rPr lang="en-GB" sz="1100" dirty="0">
                <a:solidFill>
                  <a:prstClr val="black"/>
                </a:solidFill>
              </a:rPr>
              <a:t>member of staff delivering the intervention will liaise regularly with the other adults working with the child to ensure that progress made during the intervention is maintained and built upon. </a:t>
            </a:r>
          </a:p>
          <a:p>
            <a:pPr marL="171450" lvl="0" indent="-171450" algn="just">
              <a:buFont typeface="Arial" panose="020B0604020202020204" pitchFamily="34" charset="0"/>
              <a:buChar char="•"/>
            </a:pPr>
            <a:r>
              <a:rPr lang="en-GB" sz="1100" dirty="0">
                <a:solidFill>
                  <a:prstClr val="black"/>
                </a:solidFill>
              </a:rPr>
              <a:t>The class teacher will inform parents/carers as to how they can become involved in supporting their child during the intervention. </a:t>
            </a:r>
          </a:p>
        </p:txBody>
      </p:sp>
      <p:sp>
        <p:nvSpPr>
          <p:cNvPr id="5" name="TextBox 4"/>
          <p:cNvSpPr txBox="1"/>
          <p:nvPr/>
        </p:nvSpPr>
        <p:spPr>
          <a:xfrm>
            <a:off x="60327" y="4737235"/>
            <a:ext cx="4212761" cy="769441"/>
          </a:xfrm>
          <a:prstGeom prst="rect">
            <a:avLst/>
          </a:prstGeom>
          <a:noFill/>
        </p:spPr>
        <p:txBody>
          <a:bodyPr wrap="square" rtlCol="0">
            <a:spAutoFit/>
          </a:bodyPr>
          <a:lstStyle/>
          <a:p>
            <a:pPr marL="171450" indent="-171450" algn="just">
              <a:buFont typeface="Arial" panose="020B0604020202020204" pitchFamily="34" charset="0"/>
              <a:buChar char="•"/>
            </a:pPr>
            <a:r>
              <a:rPr lang="en-GB" sz="1100" dirty="0"/>
              <a:t>The SEND team will have an overview of this review and offer support in determining next steps.</a:t>
            </a:r>
          </a:p>
          <a:p>
            <a:pPr marL="171450" lvl="0" indent="-171450" algn="just">
              <a:buFont typeface="Arial" panose="020B0604020202020204" pitchFamily="34" charset="0"/>
              <a:buChar char="•"/>
            </a:pPr>
            <a:r>
              <a:rPr lang="en-GB" sz="1100" dirty="0"/>
              <a:t>Parents/carers will be informed as to the outcome of the review and  next steps will be discussed and agreed.</a:t>
            </a:r>
          </a:p>
        </p:txBody>
      </p:sp>
      <p:sp>
        <p:nvSpPr>
          <p:cNvPr id="7" name="TextBox 6"/>
          <p:cNvSpPr txBox="1"/>
          <p:nvPr/>
        </p:nvSpPr>
        <p:spPr>
          <a:xfrm>
            <a:off x="5572916" y="1514059"/>
            <a:ext cx="3152286" cy="1692771"/>
          </a:xfrm>
          <a:prstGeom prst="rect">
            <a:avLst/>
          </a:prstGeom>
          <a:noFill/>
        </p:spPr>
        <p:txBody>
          <a:bodyPr wrap="square" rtlCol="0">
            <a:spAutoFit/>
          </a:bodyPr>
          <a:lstStyle/>
          <a:p>
            <a:pPr marL="171450" indent="-171450">
              <a:buFont typeface="Arial" panose="020B0604020202020204" pitchFamily="34" charset="0"/>
              <a:buChar char="•"/>
            </a:pPr>
            <a:r>
              <a:rPr lang="en-GB" sz="950" dirty="0" smtClean="0"/>
              <a:t>Parents/carers/children will be informed of the purpose of the support.</a:t>
            </a:r>
          </a:p>
          <a:p>
            <a:pPr marL="171450" lvl="0" indent="-171450">
              <a:buFont typeface="Arial" panose="020B0604020202020204" pitchFamily="34" charset="0"/>
              <a:buChar char="•"/>
            </a:pPr>
            <a:r>
              <a:rPr lang="en-GB" sz="950" dirty="0" smtClean="0"/>
              <a:t>When children move classes or schools, the information regarding their needs, will be passed on to their new teachers in either case.  The </a:t>
            </a:r>
            <a:r>
              <a:rPr lang="en-GB" sz="950" dirty="0"/>
              <a:t>transition process to secondary school for children with SEND </a:t>
            </a:r>
            <a:r>
              <a:rPr lang="en-GB" sz="950" dirty="0" smtClean="0"/>
              <a:t>begins as soon as they have been allocated to a named school.  The information is sent </a:t>
            </a:r>
            <a:r>
              <a:rPr lang="en-GB" sz="950" dirty="0"/>
              <a:t>to the secondary school </a:t>
            </a:r>
            <a:r>
              <a:rPr lang="en-GB" sz="950" dirty="0" smtClean="0"/>
              <a:t>and meetings are held regularly prior to the transfer of the child to Year 7 between </a:t>
            </a:r>
            <a:r>
              <a:rPr lang="en-GB" sz="950" dirty="0"/>
              <a:t>SEND staff from </a:t>
            </a:r>
            <a:r>
              <a:rPr lang="en-GB" sz="950" dirty="0" smtClean="0"/>
              <a:t>both </a:t>
            </a:r>
            <a:r>
              <a:rPr lang="en-GB" sz="950" dirty="0"/>
              <a:t>schools. </a:t>
            </a:r>
            <a:endParaRPr lang="en-GB" sz="950" dirty="0" smtClean="0"/>
          </a:p>
          <a:p>
            <a:pPr marL="171450" indent="-171450">
              <a:buFont typeface="Arial" panose="020B0604020202020204" pitchFamily="34" charset="0"/>
              <a:buChar char="•"/>
            </a:pPr>
            <a:endParaRPr lang="en-GB" sz="900" dirty="0"/>
          </a:p>
        </p:txBody>
      </p:sp>
    </p:spTree>
    <p:extLst>
      <p:ext uri="{BB962C8B-B14F-4D97-AF65-F5344CB8AC3E}">
        <p14:creationId xmlns:p14="http://schemas.microsoft.com/office/powerpoint/2010/main" val="137095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176"/>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5"/>
            <a:ext cx="5864116" cy="286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Font typeface="Arial" pitchFamily="34" charset="0"/>
              <a:buChar char="•"/>
            </a:pPr>
            <a:r>
              <a:rPr lang="en-GB" sz="1600" dirty="0" smtClean="0">
                <a:cs typeface="Arial" panose="020B0604020202020204" pitchFamily="34" charset="0"/>
              </a:rPr>
              <a:t>Teachers are </a:t>
            </a:r>
            <a:r>
              <a:rPr lang="en-GB" sz="1600" dirty="0">
                <a:cs typeface="Arial" panose="020B0604020202020204" pitchFamily="34" charset="0"/>
              </a:rPr>
              <a:t>responsible and accountable for the </a:t>
            </a:r>
            <a:r>
              <a:rPr lang="en-GB" sz="1600" dirty="0" smtClean="0">
                <a:cs typeface="Arial" panose="020B0604020202020204" pitchFamily="34" charset="0"/>
              </a:rPr>
              <a:t>attainment and progress pupils </a:t>
            </a:r>
            <a:r>
              <a:rPr lang="en-GB" sz="1600" dirty="0">
                <a:cs typeface="Arial" panose="020B0604020202020204" pitchFamily="34" charset="0"/>
              </a:rPr>
              <a:t>in their class. </a:t>
            </a:r>
            <a:endParaRPr lang="en-GB" sz="1600" dirty="0" smtClean="0">
              <a:cs typeface="Arial" panose="020B0604020202020204" pitchFamily="34" charset="0"/>
            </a:endParaRPr>
          </a:p>
          <a:p>
            <a:pPr marL="171450" lvl="0" indent="-171450">
              <a:buFont typeface="Arial" pitchFamily="34" charset="0"/>
              <a:buChar char="•"/>
            </a:pPr>
            <a:r>
              <a:rPr lang="en-GB" sz="1600" dirty="0" smtClean="0">
                <a:cs typeface="Arial" panose="020B0604020202020204" pitchFamily="34" charset="0"/>
              </a:rPr>
              <a:t>All children are closely monitored to ensure they  make at least the expected progress in the areas of academic, emotional, physical and social development.</a:t>
            </a:r>
          </a:p>
          <a:p>
            <a:pPr marL="171450" lvl="0" indent="-171450">
              <a:buFont typeface="Arial" pitchFamily="34" charset="0"/>
              <a:buChar char="•"/>
            </a:pPr>
            <a:r>
              <a:rPr lang="en-GB" sz="1600" dirty="0" smtClean="0">
                <a:cs typeface="Arial" panose="020B0604020202020204" pitchFamily="34" charset="0"/>
              </a:rPr>
              <a:t>Every child is guided and supported by all staff to achieve their full potential.</a:t>
            </a:r>
          </a:p>
          <a:p>
            <a:pPr marL="171450" lvl="0" indent="-171450">
              <a:buFont typeface="Arial" pitchFamily="34" charset="0"/>
              <a:buChar char="•"/>
            </a:pPr>
            <a:r>
              <a:rPr lang="en-GB" sz="1600" dirty="0" smtClean="0">
                <a:cs typeface="Arial" panose="020B0604020202020204" pitchFamily="34" charset="0"/>
              </a:rPr>
              <a:t>If a child is not making the expected attainment/progress through quality differentiated teaching then other strategies will be used to remediate this.  The majority of </a:t>
            </a:r>
            <a:r>
              <a:rPr lang="en-GB" sz="1600" dirty="0">
                <a:cs typeface="Arial" panose="020B0604020202020204" pitchFamily="34" charset="0"/>
              </a:rPr>
              <a:t>pupils can make progress through </a:t>
            </a:r>
            <a:r>
              <a:rPr lang="en-GB" sz="1600" dirty="0" smtClean="0">
                <a:cs typeface="Arial" panose="020B0604020202020204" pitchFamily="34" charset="0"/>
              </a:rPr>
              <a:t>high quality teaching.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Text Box 2"/>
          <p:cNvSpPr txBox="1">
            <a:spLocks noChangeArrowheads="1"/>
          </p:cNvSpPr>
          <p:nvPr/>
        </p:nvSpPr>
        <p:spPr bwMode="auto">
          <a:xfrm>
            <a:off x="338775" y="3593805"/>
            <a:ext cx="8466450" cy="28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Font typeface="Arial" pitchFamily="34" charset="0"/>
              <a:buChar char="•"/>
            </a:pPr>
            <a:r>
              <a:rPr lang="en-GB" sz="1600" dirty="0">
                <a:cs typeface="Arial" panose="020B0604020202020204" pitchFamily="34" charset="0"/>
              </a:rPr>
              <a:t>If, despite this teaching, there are no improvements in </a:t>
            </a:r>
            <a:r>
              <a:rPr lang="en-GB" sz="1600" dirty="0" smtClean="0">
                <a:cs typeface="Arial" panose="020B0604020202020204" pitchFamily="34" charset="0"/>
              </a:rPr>
              <a:t>attainment/progress </a:t>
            </a:r>
            <a:r>
              <a:rPr lang="en-GB" sz="1600" dirty="0">
                <a:cs typeface="Arial" panose="020B0604020202020204" pitchFamily="34" charset="0"/>
              </a:rPr>
              <a:t>then further </a:t>
            </a:r>
            <a:r>
              <a:rPr lang="en-GB" sz="1600" dirty="0" smtClean="0">
                <a:cs typeface="Arial" panose="020B0604020202020204" pitchFamily="34" charset="0"/>
              </a:rPr>
              <a:t>assessments/discussions </a:t>
            </a:r>
            <a:r>
              <a:rPr lang="en-GB" sz="1600" dirty="0">
                <a:cs typeface="Arial" panose="020B0604020202020204" pitchFamily="34" charset="0"/>
              </a:rPr>
              <a:t>will take place. </a:t>
            </a:r>
          </a:p>
          <a:p>
            <a:pPr marL="171450" lvl="0" indent="-171450">
              <a:buFont typeface="Arial" pitchFamily="34" charset="0"/>
              <a:buChar char="•"/>
            </a:pPr>
            <a:r>
              <a:rPr lang="en-GB" sz="1600" dirty="0" smtClean="0">
                <a:cs typeface="Arial" panose="020B0604020202020204" pitchFamily="34" charset="0"/>
              </a:rPr>
              <a:t>From such discussions specific  </a:t>
            </a:r>
            <a:r>
              <a:rPr lang="en-GB" sz="1600" dirty="0">
                <a:cs typeface="Arial" panose="020B0604020202020204" pitchFamily="34" charset="0"/>
              </a:rPr>
              <a:t>areas of need </a:t>
            </a:r>
            <a:r>
              <a:rPr lang="en-GB" sz="1600" dirty="0" smtClean="0">
                <a:cs typeface="Arial" panose="020B0604020202020204" pitchFamily="34" charset="0"/>
              </a:rPr>
              <a:t>will be identified and additional specific provision will be planned and monitored for effectiveness.</a:t>
            </a:r>
          </a:p>
          <a:p>
            <a:pPr marL="171450" indent="-171450" fontAlgn="base">
              <a:spcBef>
                <a:spcPct val="0"/>
              </a:spcBef>
              <a:spcAft>
                <a:spcPct val="0"/>
              </a:spcAft>
              <a:buFont typeface="Arial" panose="020B0604020202020204" pitchFamily="34" charset="0"/>
              <a:buChar char="•"/>
            </a:pPr>
            <a:r>
              <a:rPr lang="en-GB" altLang="en-US" sz="1600" dirty="0" smtClean="0">
                <a:cs typeface="Arial" pitchFamily="34" charset="0"/>
              </a:rPr>
              <a:t>Governors, parents and children will be fully informed of the actions taken and the intended outcome of any provisions provided. </a:t>
            </a:r>
          </a:p>
          <a:p>
            <a:pPr marL="171450" indent="-171450" fontAlgn="base">
              <a:spcBef>
                <a:spcPct val="0"/>
              </a:spcBef>
              <a:spcAft>
                <a:spcPct val="0"/>
              </a:spcAft>
              <a:buFont typeface="Arial" panose="020B0604020202020204" pitchFamily="34" charset="0"/>
              <a:buChar char="•"/>
            </a:pPr>
            <a:r>
              <a:rPr lang="en-GB" altLang="en-US" sz="1600" dirty="0" smtClean="0">
                <a:cs typeface="Arial" pitchFamily="34" charset="0"/>
              </a:rPr>
              <a:t>The governors are kept informed of all actions taken by access to the termly </a:t>
            </a:r>
            <a:r>
              <a:rPr lang="en-GB" altLang="en-US" sz="1600" dirty="0" err="1" smtClean="0">
                <a:cs typeface="Arial" pitchFamily="34" charset="0"/>
              </a:rPr>
              <a:t>Headteacher’s</a:t>
            </a:r>
            <a:r>
              <a:rPr lang="en-GB" altLang="en-US" sz="1600" dirty="0" smtClean="0">
                <a:cs typeface="Arial" pitchFamily="34" charset="0"/>
              </a:rPr>
              <a:t> Report, Safeguarding report etc.  These give a clear view of how school works with a range of external agencies to support children’s needs.</a:t>
            </a:r>
          </a:p>
          <a:p>
            <a:pPr marL="171450" indent="-171450" fontAlgn="base">
              <a:spcBef>
                <a:spcPct val="0"/>
              </a:spcBef>
              <a:spcAft>
                <a:spcPct val="0"/>
              </a:spcAft>
              <a:buFont typeface="Arial" panose="020B0604020202020204" pitchFamily="34" charset="0"/>
              <a:buChar char="•"/>
            </a:pPr>
            <a:r>
              <a:rPr lang="en-GB" altLang="en-US" sz="1600" dirty="0" smtClean="0">
                <a:cs typeface="Arial" pitchFamily="34" charset="0"/>
              </a:rPr>
              <a:t>Discussions will take place with parents as to how they can support their child.  This may involve working with a range of agencies and specialists in order to support children’s individual needs.</a:t>
            </a:r>
          </a:p>
          <a:p>
            <a:pPr marL="171450" indent="-171450" fontAlgn="base">
              <a:spcBef>
                <a:spcPct val="0"/>
              </a:spcBef>
              <a:spcAft>
                <a:spcPct val="0"/>
              </a:spcAft>
              <a:buFont typeface="Arial" panose="020B0604020202020204" pitchFamily="34" charset="0"/>
              <a:buChar char="•"/>
            </a:pPr>
            <a:endParaRPr lang="en-US" altLang="en-US" sz="2800" dirty="0">
              <a:cs typeface="Arial" pitchFamily="34" charset="0"/>
            </a:endParaRPr>
          </a:p>
        </p:txBody>
      </p:sp>
    </p:spTree>
    <p:extLst>
      <p:ext uri="{BB962C8B-B14F-4D97-AF65-F5344CB8AC3E}">
        <p14:creationId xmlns:p14="http://schemas.microsoft.com/office/powerpoint/2010/main" val="3495397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949801" y="-218013"/>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smtClean="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dirty="0"/>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342901" y="3360926"/>
            <a:ext cx="8458683" cy="3336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GB" sz="1600" i="1" dirty="0" smtClean="0">
                <a:latin typeface="+mj-lt"/>
              </a:rPr>
              <a:t>Click the buttons above to explore the specific support for different areas of need.</a:t>
            </a:r>
            <a:endParaRPr lang="en-GB" sz="1600" dirty="0">
              <a:latin typeface="+mj-lt"/>
            </a:endParaRPr>
          </a:p>
          <a:p>
            <a:pPr fontAlgn="base">
              <a:spcBef>
                <a:spcPct val="0"/>
              </a:spcBef>
              <a:spcAft>
                <a:spcPct val="0"/>
              </a:spcAft>
            </a:pPr>
            <a:r>
              <a:rPr lang="en-GB" sz="1600" dirty="0" smtClean="0">
                <a:latin typeface="+mj-lt"/>
              </a:rPr>
              <a:t>In addition to this support, High Clarence staff have undertaken specific training in the following areas:</a:t>
            </a:r>
          </a:p>
          <a:p>
            <a:pPr marL="285750" indent="-285750" fontAlgn="base">
              <a:spcBef>
                <a:spcPct val="0"/>
              </a:spcBef>
              <a:spcAft>
                <a:spcPct val="0"/>
              </a:spcAft>
              <a:buFont typeface="Arial" pitchFamily="34" charset="0"/>
              <a:buChar char="•"/>
            </a:pPr>
            <a:r>
              <a:rPr lang="en-GB" sz="1600" dirty="0" smtClean="0"/>
              <a:t>Autistic </a:t>
            </a:r>
            <a:r>
              <a:rPr lang="en-GB" sz="1600" dirty="0"/>
              <a:t>spectrum </a:t>
            </a:r>
            <a:r>
              <a:rPr lang="en-GB" sz="1600" dirty="0" smtClean="0"/>
              <a:t>disorders</a:t>
            </a:r>
          </a:p>
          <a:p>
            <a:pPr marL="285750" indent="-285750" fontAlgn="base">
              <a:spcBef>
                <a:spcPct val="0"/>
              </a:spcBef>
              <a:spcAft>
                <a:spcPct val="0"/>
              </a:spcAft>
              <a:buFont typeface="Arial" pitchFamily="34" charset="0"/>
              <a:buChar char="•"/>
            </a:pPr>
            <a:r>
              <a:rPr lang="en-GB" sz="1600" dirty="0"/>
              <a:t>Attachment </a:t>
            </a:r>
            <a:r>
              <a:rPr lang="en-GB" sz="1600" dirty="0" smtClean="0"/>
              <a:t>disorder</a:t>
            </a:r>
            <a:endParaRPr lang="en-GB" sz="1600" dirty="0"/>
          </a:p>
          <a:p>
            <a:pPr marL="285750" indent="-285750" fontAlgn="base">
              <a:spcBef>
                <a:spcPct val="0"/>
              </a:spcBef>
              <a:spcAft>
                <a:spcPct val="0"/>
              </a:spcAft>
              <a:buFont typeface="Arial" pitchFamily="34" charset="0"/>
              <a:buChar char="•"/>
            </a:pPr>
            <a:r>
              <a:rPr lang="en-GB" sz="1600" dirty="0" smtClean="0"/>
              <a:t>Dyscalculia</a:t>
            </a:r>
            <a:endParaRPr lang="en-GB" sz="1600" dirty="0"/>
          </a:p>
          <a:p>
            <a:pPr marL="285750" indent="-285750" fontAlgn="base">
              <a:spcBef>
                <a:spcPct val="0"/>
              </a:spcBef>
              <a:spcAft>
                <a:spcPct val="0"/>
              </a:spcAft>
              <a:buFont typeface="Arial" pitchFamily="34" charset="0"/>
              <a:buChar char="•"/>
            </a:pPr>
            <a:r>
              <a:rPr lang="en-GB" sz="1600" dirty="0" smtClean="0"/>
              <a:t>Dyslexia</a:t>
            </a:r>
          </a:p>
          <a:p>
            <a:pPr marL="285750" indent="-285750" fontAlgn="base">
              <a:spcBef>
                <a:spcPct val="0"/>
              </a:spcBef>
              <a:spcAft>
                <a:spcPct val="0"/>
              </a:spcAft>
              <a:buFont typeface="Arial" pitchFamily="34" charset="0"/>
              <a:buChar char="•"/>
            </a:pPr>
            <a:r>
              <a:rPr lang="en-GB" sz="1600" dirty="0" smtClean="0"/>
              <a:t>Speech and Language</a:t>
            </a:r>
          </a:p>
          <a:p>
            <a:pPr fontAlgn="base">
              <a:spcBef>
                <a:spcPct val="0"/>
              </a:spcBef>
              <a:spcAft>
                <a:spcPct val="0"/>
              </a:spcAft>
            </a:pPr>
            <a:endParaRPr lang="en-GB" sz="1600" dirty="0" smtClean="0"/>
          </a:p>
          <a:p>
            <a:pPr fontAlgn="base">
              <a:spcBef>
                <a:spcPct val="0"/>
              </a:spcBef>
              <a:spcAft>
                <a:spcPct val="0"/>
              </a:spcAft>
            </a:pPr>
            <a:r>
              <a:rPr lang="en-GB" sz="1600" dirty="0" smtClean="0"/>
              <a:t>Request to One Point Panel in order to secure funding for a range of specialist professionals i.e. specialist HLTAs, Educational Psychologist, Alliance and CAMHS will be made in order to secure such services. This will always be done in consultation with parents.</a:t>
            </a:r>
          </a:p>
          <a:p>
            <a:pPr marL="285750" indent="-285750" fontAlgn="base">
              <a:spcBef>
                <a:spcPct val="0"/>
              </a:spcBef>
              <a:spcAft>
                <a:spcPct val="0"/>
              </a:spcAft>
              <a:buFont typeface="Arial" pitchFamily="34" charset="0"/>
              <a:buChar char="•"/>
            </a:pPr>
            <a:endParaRPr lang="en-GB" sz="1600" dirty="0" smtClean="0"/>
          </a:p>
          <a:p>
            <a:pPr fontAlgn="base">
              <a:spcBef>
                <a:spcPct val="0"/>
              </a:spcBef>
              <a:spcAft>
                <a:spcPct val="0"/>
              </a:spcAft>
            </a:pPr>
            <a:endParaRPr lang="en-GB" sz="1600" dirty="0"/>
          </a:p>
        </p:txBody>
      </p:sp>
      <p:sp>
        <p:nvSpPr>
          <p:cNvPr id="4" name="TextBox 3"/>
          <p:cNvSpPr txBox="1"/>
          <p:nvPr/>
        </p:nvSpPr>
        <p:spPr>
          <a:xfrm>
            <a:off x="342901" y="2827414"/>
            <a:ext cx="6841670" cy="584775"/>
          </a:xfrm>
          <a:prstGeom prst="rect">
            <a:avLst/>
          </a:prstGeom>
          <a:noFill/>
        </p:spPr>
        <p:txBody>
          <a:bodyPr wrap="square" rtlCol="0">
            <a:spAutoFit/>
          </a:bodyPr>
          <a:lstStyle/>
          <a:p>
            <a:pPr lvl="0" fontAlgn="base">
              <a:spcBef>
                <a:spcPct val="0"/>
              </a:spcBef>
              <a:spcAft>
                <a:spcPct val="0"/>
              </a:spcAft>
            </a:pPr>
            <a:r>
              <a:rPr lang="en-US" altLang="en-US" sz="1600" dirty="0">
                <a:cs typeface="Arial" pitchFamily="34" charset="0"/>
              </a:rPr>
              <a:t>This section is about the additional support our school offers children with SEND.</a:t>
            </a:r>
          </a:p>
        </p:txBody>
      </p:sp>
    </p:spTree>
    <p:extLst>
      <p:ext uri="{BB962C8B-B14F-4D97-AF65-F5344CB8AC3E}">
        <p14:creationId xmlns:p14="http://schemas.microsoft.com/office/powerpoint/2010/main" val="3710909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81097"/>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2" name="TextBox 11">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4" name="Text Box 2"/>
          <p:cNvSpPr txBox="1">
            <a:spLocks noChangeArrowheads="1"/>
          </p:cNvSpPr>
          <p:nvPr/>
        </p:nvSpPr>
        <p:spPr bwMode="auto">
          <a:xfrm>
            <a:off x="300038" y="500995"/>
            <a:ext cx="8434059" cy="3109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z="1400" dirty="0" smtClean="0"/>
              <a:t>At High Clarence Primary School we ensure that all children will be guided and supported to achieve their full potential through access to a bespoke curriculum, extra curricular activities and educational visits. Below is an outline of how we achieve this:</a:t>
            </a:r>
          </a:p>
          <a:p>
            <a:pPr lvl="0"/>
            <a:r>
              <a:rPr lang="en-GB" sz="1400" i="1" dirty="0" smtClean="0"/>
              <a:t>Curriculum:</a:t>
            </a:r>
          </a:p>
          <a:p>
            <a:pPr marL="285750" lvl="0" indent="-285750">
              <a:buFont typeface="Arial" pitchFamily="34" charset="0"/>
              <a:buChar char="•"/>
            </a:pPr>
            <a:r>
              <a:rPr lang="en-GB" sz="1400" dirty="0" smtClean="0"/>
              <a:t>Children have access to high quality teachers, who plan and co-ordinate a bespoke curriculum for all children.</a:t>
            </a:r>
          </a:p>
          <a:p>
            <a:pPr marL="285750" lvl="0" indent="-285750">
              <a:buFont typeface="Arial" pitchFamily="34" charset="0"/>
              <a:buChar char="•"/>
            </a:pPr>
            <a:r>
              <a:rPr lang="en-GB" sz="1400" dirty="0" smtClean="0"/>
              <a:t>The curriculum is differentiated to meet the needs of all children.</a:t>
            </a:r>
          </a:p>
          <a:p>
            <a:pPr marL="285750" lvl="0" indent="-285750">
              <a:buFont typeface="Arial" pitchFamily="34" charset="0"/>
              <a:buChar char="•"/>
            </a:pPr>
            <a:r>
              <a:rPr lang="en-GB" sz="1400" dirty="0" smtClean="0"/>
              <a:t>There are opportunities to work in small groups with an additional adult.</a:t>
            </a:r>
          </a:p>
          <a:p>
            <a:pPr marL="285750" lvl="0" indent="-285750">
              <a:buFont typeface="Arial" pitchFamily="34" charset="0"/>
              <a:buChar char="•"/>
            </a:pPr>
            <a:r>
              <a:rPr lang="en-GB" sz="1400" dirty="0" smtClean="0"/>
              <a:t>Teaching assistants are utilised to give appropriate support to specific children.</a:t>
            </a:r>
          </a:p>
          <a:p>
            <a:pPr marL="285750" lvl="0" indent="-285750">
              <a:buFont typeface="Arial" pitchFamily="34" charset="0"/>
              <a:buChar char="•"/>
            </a:pPr>
            <a:r>
              <a:rPr lang="en-GB" sz="1400" dirty="0" smtClean="0"/>
              <a:t>A programme of interventions delivered by teachers and teaching assistants, monitored for effectiveness by the SEND Co/SMT.</a:t>
            </a:r>
          </a:p>
          <a:p>
            <a:pPr marL="285750" lvl="0" indent="-285750">
              <a:buFont typeface="Arial" pitchFamily="34" charset="0"/>
              <a:buChar char="•"/>
            </a:pPr>
            <a:r>
              <a:rPr lang="en-GB" sz="1400" dirty="0" smtClean="0"/>
              <a:t>Adaptations to learning materials, lessons and the classroom to enable the full participation of all children with physical needs.</a:t>
            </a:r>
          </a:p>
          <a:p>
            <a:pPr marL="285750" lvl="0" indent="-285750">
              <a:buFont typeface="Arial" pitchFamily="34" charset="0"/>
              <a:buChar char="•"/>
            </a:pPr>
            <a:r>
              <a:rPr lang="en-GB" sz="1400" dirty="0" smtClean="0"/>
              <a:t>Active learning  styles are adopted alongside those that cater for  visual, auditory and kinaesthetic learners.</a:t>
            </a:r>
          </a:p>
          <a:p>
            <a:pPr marL="285750" lvl="0" indent="-285750">
              <a:buFont typeface="Arial" pitchFamily="34" charset="0"/>
              <a:buChar char="•"/>
            </a:pPr>
            <a:r>
              <a:rPr lang="en-GB" sz="1400" dirty="0" smtClean="0"/>
              <a:t>Access to additional Computing equipment to support learning.</a:t>
            </a:r>
          </a:p>
          <a:p>
            <a:pPr marL="285750" lvl="0" indent="-285750">
              <a:buFont typeface="Arial" pitchFamily="34" charset="0"/>
              <a:buChar char="•"/>
            </a:pPr>
            <a:r>
              <a:rPr lang="en-GB" sz="1400" dirty="0" smtClean="0"/>
              <a:t>High expectations that </a:t>
            </a:r>
            <a:r>
              <a:rPr lang="en-GB" sz="1400" b="1" dirty="0" smtClean="0"/>
              <a:t>all</a:t>
            </a:r>
            <a:r>
              <a:rPr lang="en-GB" sz="1400" dirty="0" smtClean="0"/>
              <a:t> children will achieve their full potential.</a:t>
            </a:r>
          </a:p>
          <a:p>
            <a:pPr marL="285750" lvl="0" indent="-285750">
              <a:buFont typeface="Arial" pitchFamily="34" charset="0"/>
              <a:buChar char="•"/>
            </a:pPr>
            <a:r>
              <a:rPr lang="en-GB" sz="1400" dirty="0" smtClean="0"/>
              <a:t>School works in partnership with families who are actively involved in their child’s learning.</a:t>
            </a:r>
          </a:p>
          <a:p>
            <a:pPr marL="285750" lvl="0" indent="-285750">
              <a:buFont typeface="Arial" pitchFamily="34" charset="0"/>
              <a:buChar char="•"/>
            </a:pPr>
            <a:r>
              <a:rPr lang="en-GB" sz="1400" dirty="0" smtClean="0"/>
              <a:t>Emotional support and access to counselling  when required.</a:t>
            </a:r>
          </a:p>
          <a:p>
            <a:pPr marL="285750" lvl="0" indent="-285750">
              <a:buFont typeface="Arial" pitchFamily="34" charset="0"/>
              <a:buChar char="•"/>
            </a:pPr>
            <a:r>
              <a:rPr lang="en-GB" sz="1400" dirty="0" smtClean="0"/>
              <a:t>Staff network with schools to observe a range of practices to support SEND</a:t>
            </a:r>
          </a:p>
          <a:p>
            <a:pPr lvl="0"/>
            <a:endParaRPr lang="en-GB" sz="1400" dirty="0" smtClean="0"/>
          </a:p>
          <a:p>
            <a:pPr marL="285750" lvl="0" indent="-285750">
              <a:buFont typeface="Arial" pitchFamily="34" charset="0"/>
              <a:buChar char="•"/>
            </a:pPr>
            <a:endParaRPr lang="en-GB" sz="900" dirty="0"/>
          </a:p>
          <a:p>
            <a:pPr marL="171450" lvl="0" indent="-171450">
              <a:buFont typeface="Arial" pitchFamily="34" charset="0"/>
              <a:buChar char="•"/>
            </a:pPr>
            <a:endParaRPr lang="en-GB" sz="900" dirty="0" smtClean="0"/>
          </a:p>
          <a:p>
            <a:pPr lvl="0"/>
            <a:endParaRPr lang="en-GB" dirty="0" smtClean="0"/>
          </a:p>
          <a:p>
            <a:pPr lvl="0"/>
            <a:endParaRPr lang="en-GB" dirty="0"/>
          </a:p>
          <a:p>
            <a:pPr lvl="0" fontAlgn="base">
              <a:spcBef>
                <a:spcPct val="0"/>
              </a:spcBef>
              <a:spcAft>
                <a:spcPct val="0"/>
              </a:spcAft>
            </a:pPr>
            <a:endParaRPr lang="en-US" altLang="en-US" sz="1100" dirty="0">
              <a:latin typeface="Arial" pitchFamily="34" charset="0"/>
              <a:cs typeface="Arial" pitchFamily="34" charset="0"/>
            </a:endParaRPr>
          </a:p>
          <a:p>
            <a:pPr lvl="0" fontAlgn="base">
              <a:spcBef>
                <a:spcPct val="0"/>
              </a:spcBef>
              <a:spcAft>
                <a:spcPct val="0"/>
              </a:spcAft>
            </a:pPr>
            <a:endParaRPr lang="en-US" altLang="en-US" dirty="0">
              <a:latin typeface="Arial" pitchFamily="34" charset="0"/>
              <a:cs typeface="Arial" pitchFamily="34" charset="0"/>
            </a:endParaRPr>
          </a:p>
          <a:p>
            <a:pPr marL="285750" lvl="0" indent="-285750">
              <a:buFont typeface="Arial" panose="020B0604020202020204" pitchFamily="34" charset="0"/>
              <a:buChar char="•"/>
            </a:pPr>
            <a:endParaRPr lang="en-GB" dirty="0" smtClean="0"/>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00038" y="4361442"/>
            <a:ext cx="5680257" cy="2462213"/>
          </a:xfrm>
          <a:prstGeom prst="rect">
            <a:avLst/>
          </a:prstGeom>
          <a:noFill/>
        </p:spPr>
        <p:txBody>
          <a:bodyPr wrap="square" rtlCol="0">
            <a:spAutoFit/>
          </a:bodyPr>
          <a:lstStyle/>
          <a:p>
            <a:pPr lvl="0"/>
            <a:r>
              <a:rPr lang="en-GB" sz="1400" i="1" dirty="0"/>
              <a:t>Extra curricular activities:</a:t>
            </a:r>
          </a:p>
          <a:p>
            <a:pPr marL="285750" lvl="0" indent="-285750">
              <a:buFont typeface="Arial" pitchFamily="34" charset="0"/>
              <a:buChar char="•"/>
            </a:pPr>
            <a:r>
              <a:rPr lang="en-GB" sz="1400" dirty="0" smtClean="0"/>
              <a:t>A range </a:t>
            </a:r>
            <a:r>
              <a:rPr lang="en-GB" sz="1400" dirty="0"/>
              <a:t>of activities </a:t>
            </a:r>
            <a:r>
              <a:rPr lang="en-GB" sz="1400" dirty="0" smtClean="0"/>
              <a:t>are </a:t>
            </a:r>
            <a:r>
              <a:rPr lang="en-GB" sz="1400" dirty="0"/>
              <a:t>offered to all </a:t>
            </a:r>
            <a:r>
              <a:rPr lang="en-GB" sz="1400" dirty="0" smtClean="0"/>
              <a:t>children during </a:t>
            </a:r>
            <a:r>
              <a:rPr lang="en-GB" sz="1400" dirty="0"/>
              <a:t>the school day and after </a:t>
            </a:r>
            <a:r>
              <a:rPr lang="en-GB" sz="1400" dirty="0" smtClean="0"/>
              <a:t>school to enhance and support the curriculum.</a:t>
            </a:r>
            <a:endParaRPr lang="en-GB" sz="1400" dirty="0"/>
          </a:p>
          <a:p>
            <a:pPr marL="285750" lvl="0" indent="-285750">
              <a:buFont typeface="Arial" pitchFamily="34" charset="0"/>
              <a:buChar char="•"/>
            </a:pPr>
            <a:r>
              <a:rPr lang="en-GB" sz="1400" dirty="0" smtClean="0"/>
              <a:t>Any visiting staff who are working with the children are </a:t>
            </a:r>
            <a:r>
              <a:rPr lang="en-GB" sz="1400" dirty="0"/>
              <a:t>made aware of the inclusivity of our school and </a:t>
            </a:r>
            <a:r>
              <a:rPr lang="en-GB" sz="1400" dirty="0" smtClean="0"/>
              <a:t>are guided accordingly.</a:t>
            </a:r>
            <a:endParaRPr lang="en-GB" sz="1400" dirty="0"/>
          </a:p>
          <a:p>
            <a:pPr lvl="0"/>
            <a:r>
              <a:rPr lang="en-GB" sz="1400" i="1" dirty="0"/>
              <a:t>Educational visits:</a:t>
            </a:r>
          </a:p>
          <a:p>
            <a:pPr marL="171450" lvl="0" indent="-171450">
              <a:buFont typeface="Arial" pitchFamily="34" charset="0"/>
              <a:buChar char="•"/>
            </a:pPr>
            <a:r>
              <a:rPr lang="en-GB" sz="1400" dirty="0"/>
              <a:t>Extensive pre visits and risk assessments are </a:t>
            </a:r>
            <a:r>
              <a:rPr lang="en-GB" sz="1400" dirty="0" smtClean="0"/>
              <a:t>always made </a:t>
            </a:r>
            <a:r>
              <a:rPr lang="en-GB" sz="1400" dirty="0"/>
              <a:t>to </a:t>
            </a:r>
            <a:r>
              <a:rPr lang="en-GB" sz="1400" dirty="0" smtClean="0"/>
              <a:t>ensure educational visits are safe for the </a:t>
            </a:r>
            <a:r>
              <a:rPr lang="en-GB" sz="1400" dirty="0"/>
              <a:t>children.</a:t>
            </a:r>
          </a:p>
          <a:p>
            <a:pPr marL="171450" lvl="0" indent="-171450">
              <a:buFont typeface="Arial" pitchFamily="34" charset="0"/>
              <a:buChar char="•"/>
            </a:pPr>
            <a:r>
              <a:rPr lang="en-GB" sz="1400" dirty="0"/>
              <a:t>For pupils with specific needs, a particular adult is designated to accompany the child. The child’s parents/carers will be informed of these arrangements.</a:t>
            </a:r>
          </a:p>
        </p:txBody>
      </p:sp>
    </p:spTree>
    <p:extLst>
      <p:ext uri="{BB962C8B-B14F-4D97-AF65-F5344CB8AC3E}">
        <p14:creationId xmlns:p14="http://schemas.microsoft.com/office/powerpoint/2010/main" val="868270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6" name="Picture 15"/>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786" y="3478634"/>
            <a:ext cx="3290701" cy="3358054"/>
          </a:xfrm>
          <a:prstGeom prst="rect">
            <a:avLst/>
          </a:prstGeom>
        </p:spPr>
      </p:pic>
      <p:grpSp>
        <p:nvGrpSpPr>
          <p:cNvPr id="7" name="Group 6"/>
          <p:cNvGrpSpPr/>
          <p:nvPr/>
        </p:nvGrpSpPr>
        <p:grpSpPr>
          <a:xfrm>
            <a:off x="379194" y="3901155"/>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15" name="TextBox 14">
              <a:hlinkClick r:id="rId5"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6" action="ppaction://hlinksldjump"/>
                </a:rPr>
                <a:t>Main Menu</a:t>
              </a:r>
              <a:endParaRPr lang="en-GB" sz="1100" b="1" dirty="0"/>
            </a:p>
          </p:txBody>
        </p:sp>
      </p:grpSp>
      <p:sp>
        <p:nvSpPr>
          <p:cNvPr id="17" name="Text Box 2"/>
          <p:cNvSpPr txBox="1">
            <a:spLocks noChangeArrowheads="1"/>
          </p:cNvSpPr>
          <p:nvPr/>
        </p:nvSpPr>
        <p:spPr bwMode="auto">
          <a:xfrm>
            <a:off x="354970" y="312016"/>
            <a:ext cx="8434059" cy="296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600" dirty="0" smtClean="0"/>
              <a:t>The progress of children with SEND is reviewed regularly.</a:t>
            </a:r>
          </a:p>
          <a:p>
            <a:pPr marL="285750" lvl="0" indent="-285750">
              <a:buFont typeface="Arial" panose="020B0604020202020204" pitchFamily="34" charset="0"/>
              <a:buChar char="•"/>
            </a:pPr>
            <a:r>
              <a:rPr lang="en-GB" sz="1600" dirty="0" smtClean="0"/>
              <a:t>All staff involved with the child will discuss progress informally on a regular basis as well as in formal termly pupil progress meetings.</a:t>
            </a:r>
          </a:p>
          <a:p>
            <a:pPr marL="285750" lvl="0" indent="-285750">
              <a:buFont typeface="Arial" panose="020B0604020202020204" pitchFamily="34" charset="0"/>
              <a:buChar char="•"/>
            </a:pPr>
            <a:r>
              <a:rPr lang="en-GB" sz="1600" dirty="0" smtClean="0"/>
              <a:t>Children are informed of their progress regularly across the term and are made aware of what they have achieved and the next steps needed to improve their learning. They have the opportunity to discuss how they feel about their work and if they feel it has been effective.</a:t>
            </a:r>
          </a:p>
          <a:p>
            <a:pPr marL="285750" lvl="0" indent="-285750">
              <a:buFont typeface="Arial" panose="020B0604020202020204" pitchFamily="34" charset="0"/>
              <a:buChar char="•"/>
            </a:pPr>
            <a:r>
              <a:rPr lang="en-GB" sz="1600" dirty="0" smtClean="0"/>
              <a:t>This above information is shared with parents/carers both informally and in Consultation Meetings.</a:t>
            </a:r>
          </a:p>
          <a:p>
            <a:pPr marL="285750" lvl="0" indent="-285750">
              <a:buFont typeface="Arial" panose="020B0604020202020204" pitchFamily="34" charset="0"/>
              <a:buChar char="•"/>
            </a:pPr>
            <a:r>
              <a:rPr lang="en-GB" sz="1600" dirty="0" smtClean="0"/>
              <a:t>At the end of a specific intervention, parents will be informed of the outcome of the intervention</a:t>
            </a:r>
            <a:r>
              <a:rPr lang="en-GB" sz="1600" dirty="0"/>
              <a:t> </a:t>
            </a:r>
            <a:r>
              <a:rPr lang="en-GB" sz="1600" dirty="0" smtClean="0"/>
              <a:t>and the next steps for their child.</a:t>
            </a:r>
          </a:p>
          <a:p>
            <a:pPr marL="285750" indent="-285750">
              <a:buFont typeface="Arial" panose="020B0604020202020204" pitchFamily="34" charset="0"/>
              <a:buChar char="•"/>
            </a:pPr>
            <a:r>
              <a:rPr lang="en-GB" sz="1600" dirty="0"/>
              <a:t>The Senior Management Team/SEND Team monitor the progress of the children and appropriate actions are taken.</a:t>
            </a:r>
          </a:p>
          <a:p>
            <a:pPr marL="285750" lvl="0" indent="-285750">
              <a:buFont typeface="Arial" panose="020B0604020202020204" pitchFamily="34" charset="0"/>
              <a:buChar char="•"/>
            </a:pPr>
            <a:endParaRPr lang="en-GB" sz="1600" dirty="0" smtClean="0"/>
          </a:p>
          <a:p>
            <a:pPr marL="285750" lvl="0" indent="-285750">
              <a:buFont typeface="Arial" panose="020B0604020202020204" pitchFamily="34" charset="0"/>
              <a:buChar char="•"/>
            </a:pPr>
            <a:endParaRPr lang="en-GB" sz="1600" dirty="0" smtClean="0"/>
          </a:p>
          <a:p>
            <a:pPr marL="285750" lvl="0" indent="-285750">
              <a:buFont typeface="Arial" panose="020B0604020202020204" pitchFamily="34" charset="0"/>
              <a:buChar char="•"/>
            </a:pPr>
            <a:endParaRPr lang="en-GB"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514374" y="3429001"/>
            <a:ext cx="4990249" cy="2893100"/>
          </a:xfrm>
          <a:prstGeom prst="rect">
            <a:avLst/>
          </a:prstGeom>
          <a:noFill/>
        </p:spPr>
        <p:txBody>
          <a:bodyPr wrap="square" rtlCol="0">
            <a:spAutoFit/>
          </a:bodyPr>
          <a:lstStyle/>
          <a:p>
            <a:r>
              <a:rPr lang="en-GB" sz="1400" dirty="0" smtClean="0"/>
              <a:t>If parents of children with SEND are dissatisfied with their child’s progress/support and the matter cannot be resolved with the class teacher, then please contact the following:</a:t>
            </a:r>
          </a:p>
          <a:p>
            <a:pPr marL="285750" indent="-285750" fontAlgn="base">
              <a:spcBef>
                <a:spcPct val="0"/>
              </a:spcBef>
              <a:spcAft>
                <a:spcPct val="0"/>
              </a:spcAft>
              <a:buFont typeface="Arial" pitchFamily="34" charset="0"/>
              <a:buChar char="•"/>
            </a:pPr>
            <a:r>
              <a:rPr lang="en-GB" sz="1400" dirty="0" smtClean="0"/>
              <a:t>SEND </a:t>
            </a:r>
            <a:r>
              <a:rPr lang="en-GB" sz="1400" dirty="0" smtClean="0"/>
              <a:t>Co: Mrs </a:t>
            </a:r>
            <a:r>
              <a:rPr lang="en-GB" sz="1400" dirty="0" smtClean="0"/>
              <a:t>N Woodall </a:t>
            </a:r>
            <a:r>
              <a:rPr lang="en-GB" sz="1400" dirty="0" smtClean="0"/>
              <a:t>01642 561237</a:t>
            </a:r>
          </a:p>
          <a:p>
            <a:pPr marL="285750" indent="-285750" fontAlgn="base">
              <a:spcBef>
                <a:spcPct val="0"/>
              </a:spcBef>
              <a:spcAft>
                <a:spcPct val="0"/>
              </a:spcAft>
              <a:buFont typeface="Arial" pitchFamily="34" charset="0"/>
              <a:buChar char="•"/>
            </a:pPr>
            <a:r>
              <a:rPr lang="en-GB" sz="1400" dirty="0" smtClean="0"/>
              <a:t>Assistant SEND Co: Mrs </a:t>
            </a:r>
            <a:r>
              <a:rPr lang="en-GB" sz="1400" dirty="0" smtClean="0"/>
              <a:t>N Caraher 01642 </a:t>
            </a:r>
            <a:r>
              <a:rPr lang="en-GB" sz="1400" dirty="0" smtClean="0"/>
              <a:t>561237</a:t>
            </a:r>
          </a:p>
          <a:p>
            <a:pPr marL="285750" indent="-285750" fontAlgn="base">
              <a:spcBef>
                <a:spcPct val="0"/>
              </a:spcBef>
              <a:spcAft>
                <a:spcPct val="0"/>
              </a:spcAft>
              <a:buFont typeface="Arial" pitchFamily="34" charset="0"/>
              <a:buChar char="•"/>
            </a:pPr>
            <a:r>
              <a:rPr lang="en-GB" sz="1400" dirty="0" smtClean="0"/>
              <a:t>Governor with responsibility for SEND: Mr H Smith 01642 561237</a:t>
            </a:r>
          </a:p>
          <a:p>
            <a:pPr marL="285750" indent="-285750" fontAlgn="base">
              <a:spcBef>
                <a:spcPct val="0"/>
              </a:spcBef>
              <a:spcAft>
                <a:spcPct val="0"/>
              </a:spcAft>
              <a:buFont typeface="Arial" pitchFamily="34" charset="0"/>
              <a:buChar char="•"/>
            </a:pPr>
            <a:r>
              <a:rPr lang="en-GB" sz="1400" dirty="0" smtClean="0"/>
              <a:t>Alternatively the Chair of Governors, Mrs A McCoy, can be contacted in writing at the school address.</a:t>
            </a:r>
          </a:p>
          <a:p>
            <a:pPr fontAlgn="base">
              <a:spcBef>
                <a:spcPct val="0"/>
              </a:spcBef>
              <a:spcAft>
                <a:spcPct val="0"/>
              </a:spcAft>
            </a:pPr>
            <a:r>
              <a:rPr lang="en-GB" sz="1400" dirty="0" smtClean="0"/>
              <a:t>The Complaints policy can be accessed by clicking on the link below:</a:t>
            </a:r>
          </a:p>
          <a:p>
            <a:pPr fontAlgn="base">
              <a:spcBef>
                <a:spcPct val="0"/>
              </a:spcBef>
              <a:spcAft>
                <a:spcPct val="0"/>
              </a:spcAft>
            </a:pPr>
            <a:r>
              <a:rPr lang="en-GB" sz="1400" dirty="0" smtClean="0"/>
              <a:t>High Clarence Complaints Policy</a:t>
            </a:r>
          </a:p>
          <a:p>
            <a:pPr marL="285750" indent="-285750" fontAlgn="base">
              <a:spcBef>
                <a:spcPct val="0"/>
              </a:spcBef>
              <a:spcAft>
                <a:spcPct val="0"/>
              </a:spcAft>
              <a:buFont typeface="Arial" pitchFamily="34" charset="0"/>
              <a:buChar char="•"/>
            </a:pPr>
            <a:endParaRPr lang="en-GB" sz="1400" dirty="0"/>
          </a:p>
        </p:txBody>
      </p:sp>
    </p:spTree>
    <p:extLst>
      <p:ext uri="{BB962C8B-B14F-4D97-AF65-F5344CB8AC3E}">
        <p14:creationId xmlns:p14="http://schemas.microsoft.com/office/powerpoint/2010/main" val="262427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Communication and Interaction</a:t>
            </a:r>
            <a:endParaRPr lang="en-GB" sz="1400" b="1" dirty="0"/>
          </a:p>
        </p:txBody>
      </p:sp>
      <p:sp>
        <p:nvSpPr>
          <p:cNvPr id="20" name="Text Box 2"/>
          <p:cNvSpPr txBox="1">
            <a:spLocks noChangeArrowheads="1"/>
          </p:cNvSpPr>
          <p:nvPr/>
        </p:nvSpPr>
        <p:spPr bwMode="auto">
          <a:xfrm>
            <a:off x="257178" y="1101070"/>
            <a:ext cx="5716110" cy="3696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a:r>
              <a:rPr lang="en-GB" dirty="0" smtClean="0"/>
              <a:t>To support children with Communication and Interaction needs, we offer:</a:t>
            </a:r>
          </a:p>
          <a:p>
            <a:pPr lvl="0" algn="just"/>
            <a:endParaRPr lang="en-GB" dirty="0" smtClean="0"/>
          </a:p>
          <a:p>
            <a:pPr marL="285750" lvl="0" indent="-285750" algn="just">
              <a:buFont typeface="Arial" panose="020B0604020202020204" pitchFamily="34" charset="0"/>
              <a:buChar char="•"/>
            </a:pPr>
            <a:r>
              <a:rPr lang="en-GB" dirty="0" smtClean="0"/>
              <a:t>Teachers and teaching assistants who are skilled in identifying and working with children with these particular needs.</a:t>
            </a:r>
          </a:p>
          <a:p>
            <a:pPr marL="285750" lvl="0" indent="-285750" algn="just">
              <a:buFont typeface="Arial" panose="020B0604020202020204" pitchFamily="34" charset="0"/>
              <a:buChar char="•"/>
            </a:pPr>
            <a:r>
              <a:rPr lang="en-GB" dirty="0" smtClean="0"/>
              <a:t>Access to small group/individualised interventions to develop skills in communication, interaction, emotional awareness, self care and flexible thinking.</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43699" y="3609237"/>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All </a:t>
            </a:r>
            <a:r>
              <a:rPr lang="en-GB" dirty="0"/>
              <a:t>classrooms have </a:t>
            </a:r>
            <a:r>
              <a:rPr lang="en-GB" dirty="0" smtClean="0"/>
              <a:t>access to visual </a:t>
            </a:r>
            <a:r>
              <a:rPr lang="en-GB" dirty="0"/>
              <a:t>timetables.</a:t>
            </a:r>
          </a:p>
          <a:p>
            <a:pPr marL="285750" lvl="0" indent="-285750" algn="just">
              <a:buFont typeface="Arial" panose="020B0604020202020204" pitchFamily="34" charset="0"/>
              <a:buChar char="•"/>
            </a:pPr>
            <a:r>
              <a:rPr lang="en-GB" dirty="0" smtClean="0"/>
              <a:t>A </a:t>
            </a:r>
            <a:r>
              <a:rPr lang="en-GB" dirty="0"/>
              <a:t>S</a:t>
            </a:r>
            <a:r>
              <a:rPr lang="en-GB" dirty="0" smtClean="0"/>
              <a:t>peech </a:t>
            </a:r>
            <a:r>
              <a:rPr lang="en-GB" dirty="0"/>
              <a:t>and </a:t>
            </a:r>
            <a:r>
              <a:rPr lang="en-GB" dirty="0" smtClean="0"/>
              <a:t>Language </a:t>
            </a:r>
            <a:r>
              <a:rPr lang="en-GB" dirty="0"/>
              <a:t>therapist working regularly in school.</a:t>
            </a:r>
          </a:p>
          <a:p>
            <a:pPr marL="285750" lvl="0" indent="-285750" algn="just">
              <a:buFont typeface="Arial" panose="020B0604020202020204" pitchFamily="34" charset="0"/>
              <a:buChar char="•"/>
            </a:pPr>
            <a:r>
              <a:rPr lang="en-GB" dirty="0"/>
              <a:t>Carefully managed transitions between classes, year groups and key stages</a:t>
            </a:r>
            <a:r>
              <a:rPr lang="en-GB" dirty="0" smtClean="0"/>
              <a:t>.</a:t>
            </a:r>
          </a:p>
        </p:txBody>
      </p:sp>
    </p:spTree>
    <p:extLst>
      <p:ext uri="{BB962C8B-B14F-4D97-AF65-F5344CB8AC3E}">
        <p14:creationId xmlns:p14="http://schemas.microsoft.com/office/powerpoint/2010/main" val="342859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8454" y="-98099"/>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rPr>
                <a:t>Cognition and Learning</a:t>
              </a:r>
              <a:endParaRPr lang="en-GB" sz="1400" b="1" dirty="0">
                <a:effectLst>
                  <a:outerShdw blurRad="50800" dist="38100" dir="2700000" algn="tl" rotWithShape="0">
                    <a:prstClr val="black">
                      <a:alpha val="40000"/>
                    </a:prstClr>
                  </a:outerShdw>
                </a:effectLst>
              </a:endParaRPr>
            </a:p>
          </p:txBody>
        </p:sp>
      </p:grpSp>
      <p:sp>
        <p:nvSpPr>
          <p:cNvPr id="20" name="Text Box 2"/>
          <p:cNvSpPr txBox="1">
            <a:spLocks noChangeArrowheads="1"/>
          </p:cNvSpPr>
          <p:nvPr/>
        </p:nvSpPr>
        <p:spPr bwMode="auto">
          <a:xfrm>
            <a:off x="292568" y="1768239"/>
            <a:ext cx="5941741" cy="1479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a:r>
              <a:rPr lang="en-GB" sz="1600" dirty="0"/>
              <a:t>To support children with </a:t>
            </a:r>
            <a:r>
              <a:rPr lang="en-GB" sz="1600" dirty="0" smtClean="0"/>
              <a:t>Cognition and Learning </a:t>
            </a:r>
            <a:r>
              <a:rPr lang="en-GB" sz="1600" dirty="0"/>
              <a:t>needs, we offer</a:t>
            </a:r>
            <a:r>
              <a:rPr lang="en-GB" sz="1600" dirty="0" smtClean="0"/>
              <a:t>:</a:t>
            </a:r>
          </a:p>
          <a:p>
            <a:pPr marL="285750" lvl="0" indent="-285750" algn="just">
              <a:buFont typeface="Arial" panose="020B0604020202020204" pitchFamily="34" charset="0"/>
              <a:buChar char="•"/>
            </a:pPr>
            <a:r>
              <a:rPr lang="en-GB" sz="1600" dirty="0" smtClean="0"/>
              <a:t>Access to high quality teaching across school.</a:t>
            </a:r>
            <a:endParaRPr lang="en-GB" sz="1600" dirty="0"/>
          </a:p>
          <a:p>
            <a:pPr marL="285750" lvl="0" indent="-285750" algn="just">
              <a:buFont typeface="Arial" panose="020B0604020202020204" pitchFamily="34" charset="0"/>
              <a:buChar char="•"/>
            </a:pPr>
            <a:r>
              <a:rPr lang="en-GB" sz="1600" dirty="0" smtClean="0"/>
              <a:t>Teachers </a:t>
            </a:r>
            <a:r>
              <a:rPr lang="en-GB" sz="1600" dirty="0"/>
              <a:t>and teaching assistants who are skilled in identifying and </a:t>
            </a:r>
            <a:r>
              <a:rPr lang="en-GB" sz="1600" dirty="0" smtClean="0"/>
              <a:t>supporting </a:t>
            </a:r>
            <a:r>
              <a:rPr lang="en-GB" sz="1600" dirty="0"/>
              <a:t>children with </a:t>
            </a:r>
            <a:r>
              <a:rPr lang="en-GB" sz="1600" dirty="0" smtClean="0"/>
              <a:t>a range of particular needs.</a:t>
            </a:r>
          </a:p>
          <a:p>
            <a:pPr marL="285750" lvl="0" indent="-285750" algn="just">
              <a:buFont typeface="Arial" panose="020B0604020202020204" pitchFamily="34" charset="0"/>
              <a:buChar char="•"/>
            </a:pPr>
            <a:r>
              <a:rPr lang="en-GB" sz="1600" dirty="0" smtClean="0"/>
              <a:t>A bespoke curriculum differentiated to meet the learning needs of each child.</a:t>
            </a:r>
            <a:endParaRPr lang="en-GB" sz="16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48454" y="4913713"/>
            <a:ext cx="8557005"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endParaRPr lang="en-GB" dirty="0"/>
          </a:p>
          <a:p>
            <a:pPr lvl="0" algn="just"/>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243699" y="3031026"/>
            <a:ext cx="8214555" cy="3801041"/>
          </a:xfrm>
          <a:prstGeom prst="rect">
            <a:avLst/>
          </a:prstGeom>
          <a:noFill/>
        </p:spPr>
        <p:txBody>
          <a:bodyPr wrap="square" rtlCol="0">
            <a:spAutoFit/>
          </a:bodyPr>
          <a:lstStyle/>
          <a:p>
            <a:pPr lvl="0" algn="just"/>
            <a:endParaRPr lang="en-GB" sz="1600" dirty="0" smtClean="0"/>
          </a:p>
          <a:p>
            <a:pPr marL="285750" lvl="0" indent="-285750" algn="just">
              <a:buFont typeface="Arial" panose="020B0604020202020204" pitchFamily="34" charset="0"/>
              <a:buChar char="•"/>
            </a:pPr>
            <a:r>
              <a:rPr lang="en-GB" sz="1600" dirty="0" smtClean="0"/>
              <a:t>A programme of regular</a:t>
            </a:r>
            <a:r>
              <a:rPr lang="en-GB" sz="1600" dirty="0"/>
              <a:t>, individually focused </a:t>
            </a:r>
            <a:r>
              <a:rPr lang="en-GB" sz="1600" dirty="0" smtClean="0"/>
              <a:t>interventions.</a:t>
            </a:r>
            <a:endParaRPr lang="en-GB" sz="1600" dirty="0"/>
          </a:p>
          <a:p>
            <a:pPr marL="285750" lvl="0" indent="-285750" algn="just">
              <a:buFont typeface="Arial" panose="020B0604020202020204" pitchFamily="34" charset="0"/>
              <a:buChar char="•"/>
            </a:pPr>
            <a:r>
              <a:rPr lang="en-GB" sz="1600" dirty="0"/>
              <a:t>Increased access to small group support </a:t>
            </a:r>
            <a:r>
              <a:rPr lang="en-GB" sz="1600" dirty="0" smtClean="0"/>
              <a:t>and flexible groupings.</a:t>
            </a:r>
            <a:endParaRPr lang="en-GB" sz="1600" dirty="0"/>
          </a:p>
          <a:p>
            <a:pPr marL="285750" lvl="0" indent="-285750" algn="just">
              <a:buFont typeface="Arial" panose="020B0604020202020204" pitchFamily="34" charset="0"/>
              <a:buChar char="•"/>
            </a:pPr>
            <a:r>
              <a:rPr lang="en-GB" sz="1600" dirty="0" smtClean="0"/>
              <a:t>Access to a range of resources/programmes to support learning </a:t>
            </a:r>
            <a:r>
              <a:rPr lang="en-GB" sz="1600" dirty="0"/>
              <a:t>e.g. </a:t>
            </a:r>
            <a:r>
              <a:rPr lang="en-GB" sz="1600" dirty="0" smtClean="0"/>
              <a:t>Numicon, table </a:t>
            </a:r>
            <a:r>
              <a:rPr lang="en-GB" sz="1600" dirty="0"/>
              <a:t>squares, time/number lines, pictures</a:t>
            </a:r>
            <a:r>
              <a:rPr lang="en-GB" sz="1600" dirty="0" smtClean="0"/>
              <a:t>, flash cards, sound cards, language master,  </a:t>
            </a:r>
            <a:r>
              <a:rPr lang="en-GB" sz="1600" dirty="0"/>
              <a:t>accessible reading material suited </a:t>
            </a:r>
            <a:r>
              <a:rPr lang="en-GB" sz="1600" dirty="0" smtClean="0"/>
              <a:t>to ability.</a:t>
            </a:r>
            <a:endParaRPr lang="en-GB" sz="1600" dirty="0"/>
          </a:p>
          <a:p>
            <a:pPr marL="285750" lvl="0" indent="-285750" algn="just">
              <a:buFont typeface="Arial" panose="020B0604020202020204" pitchFamily="34" charset="0"/>
              <a:buChar char="•"/>
            </a:pPr>
            <a:r>
              <a:rPr lang="en-GB" sz="1600" dirty="0" smtClean="0"/>
              <a:t>Access to a range of phonic programmes to support learning e.g. Read, Write, Inc., Literacy for Language.</a:t>
            </a:r>
          </a:p>
          <a:p>
            <a:pPr marL="285750" indent="-285750" algn="just">
              <a:buFont typeface="Arial" panose="020B0604020202020204" pitchFamily="34" charset="0"/>
              <a:buChar char="•"/>
            </a:pPr>
            <a:r>
              <a:rPr lang="en-GB" sz="1600" dirty="0"/>
              <a:t>Increased access to </a:t>
            </a:r>
            <a:r>
              <a:rPr lang="en-GB" sz="1600" dirty="0" smtClean="0"/>
              <a:t>Computing to support learning through the use of </a:t>
            </a:r>
            <a:r>
              <a:rPr lang="en-GB" sz="1600" dirty="0" err="1"/>
              <a:t>I</a:t>
            </a:r>
            <a:r>
              <a:rPr lang="en-GB" sz="1600" dirty="0" err="1" smtClean="0"/>
              <a:t>pads</a:t>
            </a:r>
            <a:r>
              <a:rPr lang="en-GB" sz="1600" dirty="0" smtClean="0"/>
              <a:t>, </a:t>
            </a:r>
            <a:r>
              <a:rPr lang="en-GB" sz="1600" dirty="0" err="1" smtClean="0"/>
              <a:t>Applemacs</a:t>
            </a:r>
            <a:r>
              <a:rPr lang="en-GB" sz="1600" dirty="0" smtClean="0"/>
              <a:t>, laptops, PCs, roamers, </a:t>
            </a:r>
            <a:r>
              <a:rPr lang="en-GB" sz="1600" dirty="0" err="1" smtClean="0"/>
              <a:t>beebot</a:t>
            </a:r>
            <a:r>
              <a:rPr lang="en-GB" sz="1600" dirty="0" smtClean="0"/>
              <a:t>.</a:t>
            </a:r>
          </a:p>
          <a:p>
            <a:pPr marL="285750" lvl="0" indent="-285750" algn="just">
              <a:buFont typeface="Arial" panose="020B0604020202020204" pitchFamily="34" charset="0"/>
              <a:buChar char="•"/>
            </a:pPr>
            <a:r>
              <a:rPr lang="en-GB" sz="1600" dirty="0"/>
              <a:t>Adaptations to assessments to enable access e.g. readers, scribe, </a:t>
            </a:r>
            <a:r>
              <a:rPr lang="en-GB" sz="1600" dirty="0" smtClean="0"/>
              <a:t>computers.</a:t>
            </a:r>
            <a:endParaRPr lang="en-GB" sz="1600" dirty="0"/>
          </a:p>
          <a:p>
            <a:pPr marL="285750" lvl="0" indent="-285750" algn="just">
              <a:buFont typeface="Arial" panose="020B0604020202020204" pitchFamily="34" charset="0"/>
              <a:buChar char="•"/>
            </a:pPr>
            <a:r>
              <a:rPr lang="en-GB" sz="1600" dirty="0" smtClean="0"/>
              <a:t>Referral </a:t>
            </a:r>
            <a:r>
              <a:rPr lang="en-GB" sz="1600" dirty="0"/>
              <a:t>to specialist professionals </a:t>
            </a:r>
            <a:r>
              <a:rPr lang="en-GB" sz="1600" dirty="0" smtClean="0"/>
              <a:t>such as Educational Psychologist, Speech and Language Therapist, School Nurse.</a:t>
            </a:r>
            <a:endParaRPr lang="en-GB" sz="1600" dirty="0"/>
          </a:p>
          <a:p>
            <a:pPr marL="285750" lvl="0" indent="-285750" algn="just">
              <a:buFont typeface="Arial" panose="020B0604020202020204" pitchFamily="34" charset="0"/>
              <a:buChar char="•"/>
            </a:pPr>
            <a:endParaRPr lang="en-GB" sz="1100" dirty="0"/>
          </a:p>
          <a:p>
            <a:pPr marL="285750" indent="-285750" algn="just">
              <a:buFont typeface="Arial" panose="020B0604020202020204" pitchFamily="34" charset="0"/>
              <a:buChar char="•"/>
            </a:pPr>
            <a:endParaRPr lang="en-GB" sz="1100" dirty="0"/>
          </a:p>
          <a:p>
            <a:pPr marL="285750" lvl="0" indent="-285750" algn="just">
              <a:buFont typeface="Arial" panose="020B0604020202020204" pitchFamily="34" charset="0"/>
              <a:buChar char="•"/>
            </a:pPr>
            <a:endParaRPr lang="en-GB" sz="1100" dirty="0">
              <a:solidFill>
                <a:srgbClr val="00B050"/>
              </a:solidFill>
            </a:endParaRPr>
          </a:p>
        </p:txBody>
      </p:sp>
    </p:spTree>
    <p:extLst>
      <p:ext uri="{BB962C8B-B14F-4D97-AF65-F5344CB8AC3E}">
        <p14:creationId xmlns:p14="http://schemas.microsoft.com/office/powerpoint/2010/main" val="3998401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453609" y="1583320"/>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rPr>
              <a:t>Social, Emotional and Mental </a:t>
            </a:r>
          </a:p>
          <a:p>
            <a:pPr algn="ctr"/>
            <a:r>
              <a:rPr lang="en-GB" sz="1000" b="1" dirty="0" smtClean="0">
                <a:effectLst>
                  <a:outerShdw blurRad="50800" dist="38100" dir="2700000" algn="tl" rotWithShape="0">
                    <a:prstClr val="black">
                      <a:alpha val="40000"/>
                    </a:prstClr>
                  </a:outerShdw>
                </a:effectLst>
              </a:rPr>
              <a:t>Health Difficulties</a:t>
            </a:r>
            <a:endParaRPr lang="en-GB" sz="1000" b="1" dirty="0">
              <a:effectLst>
                <a:outerShdw blurRad="50800" dist="38100" dir="2700000" algn="tl" rotWithShape="0">
                  <a:prstClr val="black">
                    <a:alpha val="40000"/>
                  </a:prstClr>
                </a:outerShdw>
              </a:effectLst>
            </a:endParaRPr>
          </a:p>
        </p:txBody>
      </p:sp>
      <p:sp>
        <p:nvSpPr>
          <p:cNvPr id="20" name="Text Box 2"/>
          <p:cNvSpPr txBox="1">
            <a:spLocks noChangeArrowheads="1"/>
          </p:cNvSpPr>
          <p:nvPr/>
        </p:nvSpPr>
        <p:spPr bwMode="auto">
          <a:xfrm>
            <a:off x="257178" y="2138318"/>
            <a:ext cx="6072370" cy="138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a:r>
              <a:rPr lang="en-GB" dirty="0"/>
              <a:t>To support children with </a:t>
            </a:r>
            <a:r>
              <a:rPr lang="en-GB" dirty="0" smtClean="0"/>
              <a:t>Social, Emotional and Mental Health Difficulties, </a:t>
            </a:r>
            <a:r>
              <a:rPr lang="en-GB" dirty="0"/>
              <a:t>we offer:</a:t>
            </a:r>
          </a:p>
          <a:p>
            <a:pPr marL="285750" lvl="0" indent="-285750" algn="just">
              <a:buFont typeface="Arial" panose="020B0604020202020204" pitchFamily="34" charset="0"/>
              <a:buChar char="•"/>
            </a:pPr>
            <a:r>
              <a:rPr lang="en-GB" dirty="0"/>
              <a:t>Teachers and teaching assistants who are skilled in identifying and working with children with these particular issues</a:t>
            </a:r>
            <a:r>
              <a:rPr lang="en-GB" dirty="0" smtClean="0"/>
              <a:t>.</a:t>
            </a:r>
          </a:p>
          <a:p>
            <a:pPr marL="285750" indent="-285750" fontAlgn="base">
              <a:spcBef>
                <a:spcPct val="0"/>
              </a:spcBef>
              <a:spcAft>
                <a:spcPct val="0"/>
              </a:spcAft>
              <a:buFont typeface="Arial" panose="020B0604020202020204" pitchFamily="34" charset="0"/>
              <a:buChar char="•"/>
            </a:pPr>
            <a:endParaRPr lang="en-GB" sz="12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238835" y="3506948"/>
            <a:ext cx="8645441" cy="1754326"/>
          </a:xfrm>
          <a:prstGeom prst="rect">
            <a:avLst/>
          </a:prstGeom>
          <a:noFill/>
        </p:spPr>
        <p:txBody>
          <a:bodyPr wrap="square" rtlCol="0">
            <a:spAutoFit/>
          </a:bodyPr>
          <a:lstStyle/>
          <a:p>
            <a:pPr marL="285750" indent="-285750" algn="just">
              <a:buFont typeface="Arial" panose="020B0604020202020204" pitchFamily="34" charset="0"/>
              <a:buChar char="•"/>
            </a:pPr>
            <a:r>
              <a:rPr lang="en-GB" dirty="0"/>
              <a:t>Access to small group and/or individualised interventions to develop emotional and social skills  such as </a:t>
            </a:r>
            <a:r>
              <a:rPr lang="en-GB" dirty="0" smtClean="0"/>
              <a:t>SEAL, Circle Time.</a:t>
            </a:r>
            <a:endParaRPr lang="en-GB" dirty="0"/>
          </a:p>
          <a:p>
            <a:pPr marL="285750" indent="-285750" algn="just">
              <a:buFont typeface="Arial" panose="020B0604020202020204" pitchFamily="34" charset="0"/>
              <a:buChar char="•"/>
            </a:pPr>
            <a:r>
              <a:rPr lang="en-GB" dirty="0" smtClean="0"/>
              <a:t>Access </a:t>
            </a:r>
            <a:r>
              <a:rPr lang="en-GB" dirty="0"/>
              <a:t>to counsellors from </a:t>
            </a:r>
            <a:r>
              <a:rPr lang="en-GB" dirty="0" smtClean="0"/>
              <a:t> Alliance/CAMHS/A Way Out.</a:t>
            </a:r>
            <a:endParaRPr lang="en-GB" dirty="0"/>
          </a:p>
          <a:p>
            <a:pPr marL="285750" indent="-285750" algn="just">
              <a:buFont typeface="Arial" panose="020B0604020202020204" pitchFamily="34" charset="0"/>
              <a:buChar char="•"/>
            </a:pPr>
            <a:r>
              <a:rPr lang="en-GB" dirty="0"/>
              <a:t>Personalised rewards system linked to an individual behaviour programme.</a:t>
            </a:r>
          </a:p>
          <a:p>
            <a:pPr marL="285750" lvl="0" indent="-285750" fontAlgn="base">
              <a:spcBef>
                <a:spcPct val="0"/>
              </a:spcBef>
              <a:spcAft>
                <a:spcPct val="0"/>
              </a:spcAft>
              <a:buFont typeface="Arial" panose="020B0604020202020204" pitchFamily="34" charset="0"/>
              <a:buChar char="•"/>
            </a:pPr>
            <a:r>
              <a:rPr lang="en-GB" dirty="0" smtClean="0"/>
              <a:t>Referral </a:t>
            </a:r>
            <a:r>
              <a:rPr lang="en-GB" dirty="0"/>
              <a:t>to specialist professionals </a:t>
            </a:r>
            <a:r>
              <a:rPr lang="en-GB" dirty="0" smtClean="0"/>
              <a:t>such as the </a:t>
            </a:r>
            <a:r>
              <a:rPr lang="en-GB" dirty="0"/>
              <a:t>Educational </a:t>
            </a:r>
            <a:r>
              <a:rPr lang="en-GB" dirty="0" smtClean="0"/>
              <a:t>Psychologist, Alliance, CAMHs, specialist HLTAs.</a:t>
            </a:r>
            <a:endParaRPr lang="en-GB" dirty="0"/>
          </a:p>
        </p:txBody>
      </p:sp>
    </p:spTree>
    <p:extLst>
      <p:ext uri="{BB962C8B-B14F-4D97-AF65-F5344CB8AC3E}">
        <p14:creationId xmlns:p14="http://schemas.microsoft.com/office/powerpoint/2010/main" val="1379484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3718</TotalTime>
  <Words>2113</Words>
  <Application>Microsoft Office PowerPoint</Application>
  <PresentationFormat>On-screen Show (4:3)</PresentationFormat>
  <Paragraphs>175</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ＭＳ Ｐゴシック</vt:lpstr>
      <vt:lpstr>Arial</vt:lpstr>
      <vt:lpstr>Arial Black</vt:lpstr>
      <vt:lpstr>Calibri</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Wastell, Sue</cp:lastModifiedBy>
  <cp:revision>170</cp:revision>
  <cp:lastPrinted>2014-11-26T15:04:03Z</cp:lastPrinted>
  <dcterms:created xsi:type="dcterms:W3CDTF">2014-05-13T13:08:59Z</dcterms:created>
  <dcterms:modified xsi:type="dcterms:W3CDTF">2022-11-04T11:26:40Z</dcterms:modified>
</cp:coreProperties>
</file>