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1" r:id="rId4"/>
    <p:sldId id="262" r:id="rId5"/>
    <p:sldId id="279" r:id="rId6"/>
    <p:sldId id="260" r:id="rId7"/>
    <p:sldId id="264" r:id="rId8"/>
    <p:sldId id="266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FF66"/>
    <a:srgbClr val="FF9933"/>
    <a:srgbClr val="FF66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4B966-9C11-433A-B7DF-B3FD444D1E0B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5964-7C39-455D-A75B-3B6273503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6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E3CE-157B-4261-916B-51DBE3A949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4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9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5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9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46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D12F-DDF6-EA45-B1A6-759FF54CD0C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03C4-3C27-1D4A-95DD-BC11D721E4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7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46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D12F-DDF6-EA45-B1A6-759FF54CD0C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03C4-3C27-1D4A-95DD-BC11D721E4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8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46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D12F-DDF6-EA45-B1A6-759FF54CD0C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03C4-3C27-1D4A-95DD-BC11D721E4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8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46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D12F-DDF6-EA45-B1A6-759FF54CD0C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03C4-3C27-1D4A-95DD-BC11D721E4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9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8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9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2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B648-7849-4F7B-8504-C74982D4EB00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91FD-73EB-4ED3-9897-A04FB612A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672" y="1904897"/>
            <a:ext cx="662392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Welcome to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“Meet the Teacher”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Add class name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" y="1261110"/>
            <a:ext cx="2077403" cy="36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Communicating with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1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GB" dirty="0" err="1"/>
              <a:t>Parentmail</a:t>
            </a:r>
            <a:r>
              <a:rPr lang="en-GB" dirty="0"/>
              <a:t> (office)</a:t>
            </a:r>
          </a:p>
          <a:p>
            <a:pPr lvl="0"/>
            <a:r>
              <a:rPr lang="en-GB" dirty="0"/>
              <a:t>Seesaw/email (teacher – working hours/ urgent messages for teacher must be through office)</a:t>
            </a:r>
          </a:p>
          <a:p>
            <a:pPr lvl="0"/>
            <a:r>
              <a:rPr lang="en-GB" dirty="0"/>
              <a:t>Website/</a:t>
            </a:r>
            <a:r>
              <a:rPr lang="en-GB" dirty="0" err="1"/>
              <a:t>facebook</a:t>
            </a:r>
            <a:r>
              <a:rPr lang="en-GB" dirty="0"/>
              <a:t> – follow us – for celebrating</a:t>
            </a:r>
          </a:p>
          <a:p>
            <a:pPr lvl="0"/>
            <a:r>
              <a:rPr lang="en-GB" dirty="0"/>
              <a:t>Open door - Come to class teacher if any issues so we can sort them together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It is incredibly important children arrive to school on time to settle them in to daily routine.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Support – Home school partnership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3027"/>
            <a:ext cx="10972800" cy="11430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At school, we will…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6027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Encourage children to do their best at all times.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Encourage children to take care of their surroundings.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Inform you of your child's progress at regular meetings.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Inform you about topics to be covered each term.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Encourage children to demonstrate our values.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Maintain a safe environment for all pupils.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1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38" y="1101385"/>
            <a:ext cx="10972800" cy="11430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 encourage our children to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38" y="2244385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Do their best at all times.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Follow the school rules (ready, respect, safe)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Try their best to put our school values into practice.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Be kind and supportive to others.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Keep themselves and others safe.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Look after our school.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68" y="4153988"/>
            <a:ext cx="1549539" cy="2704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60" y="457201"/>
            <a:ext cx="9034732" cy="11430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 would like you to help us by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06" y="1698420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Comic Sans MS" panose="030F0702030302020204" pitchFamily="66" charset="0"/>
              </a:rPr>
              <a:t>Making sure your child arrives at school on time (8.50 - 9.00a.m) dressed appropriately and fully equipped for school.</a:t>
            </a:r>
          </a:p>
          <a:p>
            <a:pPr lvl="0"/>
            <a:r>
              <a:rPr lang="en-GB" sz="2400" dirty="0">
                <a:latin typeface="Comic Sans MS" panose="030F0702030302020204" pitchFamily="66" charset="0"/>
              </a:rPr>
              <a:t>Making sure your child has the best attendance possible and letting us know if they are absent.</a:t>
            </a:r>
          </a:p>
          <a:p>
            <a:pPr lvl="0"/>
            <a:r>
              <a:rPr lang="en-GB" sz="2400" dirty="0">
                <a:latin typeface="Comic Sans MS" panose="030F0702030302020204" pitchFamily="66" charset="0"/>
              </a:rPr>
              <a:t>Informing us if there are matters outside of school that are likely to affect their performance or behaviour</a:t>
            </a:r>
          </a:p>
          <a:p>
            <a:pPr lvl="0"/>
            <a:r>
              <a:rPr lang="en-GB" sz="2400" dirty="0">
                <a:latin typeface="Comic Sans MS" panose="030F0702030302020204" pitchFamily="66" charset="0"/>
              </a:rPr>
              <a:t>Attending parents evenings to discuss their progress.</a:t>
            </a:r>
          </a:p>
          <a:p>
            <a:pPr lvl="0"/>
            <a:r>
              <a:rPr lang="en-GB" sz="2400" dirty="0">
                <a:latin typeface="Comic Sans MS" panose="030F0702030302020204" pitchFamily="66" charset="0"/>
              </a:rPr>
              <a:t>Encouraging them to read regularly at home, and to complete any other homework set.</a:t>
            </a:r>
          </a:p>
          <a:p>
            <a:pPr lvl="0"/>
            <a:r>
              <a:rPr lang="en-GB" sz="2400" dirty="0">
                <a:latin typeface="Comic Sans MS" panose="030F0702030302020204" pitchFamily="66" charset="0"/>
              </a:rPr>
              <a:t>Supporting us in our policy on behaviour, bullying and uniform.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26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/>
          </a:bodyPr>
          <a:lstStyle/>
          <a:p>
            <a:r>
              <a:rPr lang="en-GB" dirty="0"/>
              <a:t>On a Tuesday, Thursday and Friday:</a:t>
            </a:r>
          </a:p>
          <a:p>
            <a:pPr marL="0" indent="0">
              <a:buNone/>
            </a:pPr>
            <a:r>
              <a:rPr lang="en-GB" dirty="0"/>
              <a:t> the children are expected to wear full uniform which includes; yellow school T-shirt, grey trousers/skirts etc, blue Jumper/cardigan (Named please!), black shoes</a:t>
            </a:r>
          </a:p>
          <a:p>
            <a:r>
              <a:rPr lang="en-GB" dirty="0"/>
              <a:t>On a Monday and Wednesday:</a:t>
            </a:r>
          </a:p>
          <a:p>
            <a:pPr marL="0" indent="0">
              <a:buNone/>
            </a:pPr>
            <a:r>
              <a:rPr lang="en-GB" dirty="0"/>
              <a:t>The children need to come in their PE kits which include; yellow top and jumper/cardigan, blue tracksuit bottoms or shorts and trainers.</a:t>
            </a:r>
          </a:p>
          <a:p>
            <a:pPr marL="0" indent="0">
              <a:buNone/>
            </a:pPr>
            <a:r>
              <a:rPr lang="en-GB" dirty="0"/>
              <a:t>We also encourage brining wellies on a Wednesday for forest school.</a:t>
            </a:r>
          </a:p>
          <a:p>
            <a:r>
              <a:rPr lang="en-GB" dirty="0"/>
              <a:t>The children will be going outside everyday so please make sure they have appropriate clothing for the weather- coats etc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37" y="4690437"/>
            <a:ext cx="1242126" cy="21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10" y="5247730"/>
            <a:ext cx="7342909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dirty="0">
                <a:latin typeface="Comic Sans MS" panose="030F0702030302020204" pitchFamily="66" charset="0"/>
              </a:rPr>
              <a:t>Thank you for coming to</a:t>
            </a:r>
            <a:br>
              <a:rPr lang="en-GB" sz="5300" dirty="0">
                <a:latin typeface="Comic Sans MS" panose="030F0702030302020204" pitchFamily="66" charset="0"/>
              </a:rPr>
            </a:br>
            <a:r>
              <a:rPr lang="en-GB" sz="5300" dirty="0">
                <a:latin typeface="Comic Sans MS" panose="030F0702030302020204" pitchFamily="66" charset="0"/>
              </a:rPr>
              <a:t>meet the teacher!</a:t>
            </a:r>
            <a:br>
              <a:rPr lang="en-GB" sz="5300" dirty="0">
                <a:latin typeface="Comic Sans MS" panose="030F0702030302020204" pitchFamily="66" charset="0"/>
              </a:rPr>
            </a:br>
            <a:br>
              <a:rPr lang="en-GB" sz="5300" dirty="0">
                <a:latin typeface="Comic Sans MS" panose="030F0702030302020204" pitchFamily="66" charset="0"/>
              </a:rPr>
            </a:br>
            <a:r>
              <a:rPr lang="en-GB" sz="5300" dirty="0">
                <a:latin typeface="Comic Sans MS" panose="030F0702030302020204" pitchFamily="66" charset="0"/>
              </a:rPr>
              <a:t>I look forward to working together with you this year.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5" y="2155370"/>
            <a:ext cx="1549539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3083" y="1203776"/>
            <a:ext cx="41665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Adults in class</a:t>
            </a:r>
          </a:p>
          <a:p>
            <a:pPr algn="ctr"/>
            <a:endParaRPr lang="en-US" sz="4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" y="1261110"/>
            <a:ext cx="2077403" cy="3625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7007A-E159-F2B1-4A8B-BD9B63BCE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12" y="2039120"/>
            <a:ext cx="1739126" cy="2318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F9C653-B642-CDA8-8858-2AAD44E55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18994" r="15772" b="8726"/>
          <a:stretch/>
        </p:blipFill>
        <p:spPr>
          <a:xfrm rot="5400000">
            <a:off x="9862020" y="2297520"/>
            <a:ext cx="2318836" cy="1802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F21B51-24B2-CFE4-DC52-C18959DA58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23912" r="26992" b="18853"/>
          <a:stretch/>
        </p:blipFill>
        <p:spPr>
          <a:xfrm rot="5400000">
            <a:off x="4586146" y="2345443"/>
            <a:ext cx="2351772" cy="17391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D3BCD-89A5-987E-FD3A-F7ADA2925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2039120"/>
            <a:ext cx="1763829" cy="23517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7201A6-2F06-A685-007C-CA25B16D19DE}"/>
              </a:ext>
            </a:extLst>
          </p:cNvPr>
          <p:cNvSpPr txBox="1"/>
          <p:nvPr/>
        </p:nvSpPr>
        <p:spPr>
          <a:xfrm>
            <a:off x="2215699" y="4701601"/>
            <a:ext cx="185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 Higson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6BC27D-3E4B-0F02-8246-2325278735AC}"/>
              </a:ext>
            </a:extLst>
          </p:cNvPr>
          <p:cNvSpPr txBox="1"/>
          <p:nvPr/>
        </p:nvSpPr>
        <p:spPr>
          <a:xfrm>
            <a:off x="4836759" y="4701601"/>
            <a:ext cx="185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Aldwin</a:t>
            </a:r>
            <a:endParaRPr lang="en-US" dirty="0"/>
          </a:p>
          <a:p>
            <a:pPr algn="ctr"/>
            <a:r>
              <a:rPr lang="en-US" dirty="0"/>
              <a:t>Mon-Fri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D4E8CB-3CE9-4079-8D91-8B63994D8554}"/>
              </a:ext>
            </a:extLst>
          </p:cNvPr>
          <p:cNvSpPr txBox="1"/>
          <p:nvPr/>
        </p:nvSpPr>
        <p:spPr>
          <a:xfrm>
            <a:off x="7454802" y="4637069"/>
            <a:ext cx="185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Mrs</a:t>
            </a:r>
            <a:r>
              <a:rPr lang="en-US" dirty="0"/>
              <a:t> Allen</a:t>
            </a:r>
          </a:p>
          <a:p>
            <a:pPr algn="ctr"/>
            <a:r>
              <a:rPr lang="en-US" dirty="0"/>
              <a:t>Mon-Wed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F38218-90AD-50A5-00BB-11E0CEBA8BA3}"/>
              </a:ext>
            </a:extLst>
          </p:cNvPr>
          <p:cNvSpPr txBox="1"/>
          <p:nvPr/>
        </p:nvSpPr>
        <p:spPr>
          <a:xfrm>
            <a:off x="9976301" y="4637069"/>
            <a:ext cx="185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Ms</a:t>
            </a:r>
            <a:r>
              <a:rPr lang="en-US" dirty="0"/>
              <a:t> Lewis</a:t>
            </a:r>
          </a:p>
          <a:p>
            <a:pPr algn="ctr"/>
            <a:r>
              <a:rPr lang="en-US" dirty="0"/>
              <a:t>Wed mornings</a:t>
            </a:r>
          </a:p>
        </p:txBody>
      </p:sp>
    </p:spTree>
    <p:extLst>
      <p:ext uri="{BB962C8B-B14F-4D97-AF65-F5344CB8AC3E}">
        <p14:creationId xmlns:p14="http://schemas.microsoft.com/office/powerpoint/2010/main" val="428572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97" y="766120"/>
            <a:ext cx="6431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normal timetable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4946D3D-AA5F-D435-13E7-C765B9D39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20831" r="17254" b="11906"/>
          <a:stretch/>
        </p:blipFill>
        <p:spPr>
          <a:xfrm>
            <a:off x="1999488" y="1686860"/>
            <a:ext cx="7997952" cy="51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9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Our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i="1" dirty="0"/>
              <a:t>This year we have developed our own unique curriculum that is bespoke to our school and its community.</a:t>
            </a:r>
          </a:p>
          <a:p>
            <a:pPr lvl="0"/>
            <a:r>
              <a:rPr lang="en-GB" sz="2000" i="1" dirty="0"/>
              <a:t>This is our long-term plan for the whole year and the subjects we </a:t>
            </a:r>
          </a:p>
          <a:p>
            <a:pPr marL="0" lvl="0" indent="0">
              <a:buNone/>
            </a:pPr>
            <a:r>
              <a:rPr lang="en-GB" sz="2000" i="1" dirty="0"/>
              <a:t>will be focussing on each term.</a:t>
            </a:r>
          </a:p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FCAC100-F41D-D261-B572-A2B4680575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066" r="15921" b="12659"/>
          <a:stretch/>
        </p:blipFill>
        <p:spPr>
          <a:xfrm>
            <a:off x="195073" y="3029360"/>
            <a:ext cx="5369648" cy="361289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B909D24-2EDB-3EDA-3FF4-0AA3E4C689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23586" r="17334" b="12666"/>
          <a:stretch/>
        </p:blipFill>
        <p:spPr>
          <a:xfrm>
            <a:off x="6108191" y="3137739"/>
            <a:ext cx="5888736" cy="36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3EFC-E643-B4D6-9767-D17AB032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Our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8E0F-9E57-AE3A-FED9-A1760E48C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On Wednesday mornings the children will be partaking in a forest school session so please make sure they are prepared for the weather.</a:t>
            </a:r>
          </a:p>
          <a:p>
            <a:pPr lvl="0"/>
            <a:endParaRPr lang="en-GB" i="1" dirty="0"/>
          </a:p>
          <a:p>
            <a:pPr lvl="0"/>
            <a:r>
              <a:rPr lang="en-GB" i="1" dirty="0"/>
              <a:t>Each Friday we will have a celebration assembly where a star of the week certificate and a VIP award for showing school values will be awarded.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Boy reading book vector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950" y1="26196" x2="54300" y2="22754"/>
                        <a14:foregroundMark x1="42350" y1="26663" x2="42350" y2="26663"/>
                        <a14:foregroundMark x1="73800" y1="72987" x2="82050" y2="76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55" y="4307138"/>
            <a:ext cx="3213267" cy="27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0314" y="488830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604" y="1250810"/>
            <a:ext cx="63290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GB" altLang="en-US" sz="1700" b="1" u="sng" dirty="0">
                <a:latin typeface="Century Gothic" panose="020B0502020202020204" pitchFamily="34" charset="0"/>
              </a:rPr>
              <a:t>Phonics</a:t>
            </a:r>
          </a:p>
          <a:p>
            <a:pPr>
              <a:defRPr/>
            </a:pPr>
            <a:r>
              <a:rPr lang="en-GB" altLang="en-US" sz="1700" dirty="0">
                <a:latin typeface="Century Gothic" panose="020B0502020202020204" pitchFamily="34" charset="0"/>
              </a:rPr>
              <a:t>Children have a twice daily phonics session as a whole class; in which we work on reading and writing skills of the sounds we are learning. This will be linked to spellings each week.</a:t>
            </a:r>
          </a:p>
          <a:p>
            <a:pPr>
              <a:defRPr/>
            </a:pPr>
            <a:r>
              <a:rPr lang="en-GB" altLang="en-US" sz="1700" dirty="0">
                <a:latin typeface="Century Gothic" panose="020B0502020202020204" pitchFamily="34" charset="0"/>
              </a:rPr>
              <a:t>Phonics is also fed through our everyday routines as a whole class.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GB" altLang="en-US" sz="1700" b="1" u="sng" dirty="0">
              <a:latin typeface="Century Gothic" panose="020B0502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GB" altLang="en-US" sz="1700" b="1" u="sng" dirty="0">
                <a:latin typeface="Century Gothic" panose="020B0502020202020204" pitchFamily="34" charset="0"/>
              </a:rPr>
              <a:t>Reading</a:t>
            </a:r>
          </a:p>
          <a:p>
            <a:pPr>
              <a:defRPr/>
            </a:pPr>
            <a:r>
              <a:rPr lang="en-GB" altLang="en-US" sz="1700" dirty="0">
                <a:latin typeface="Century Gothic" panose="020B0502020202020204" pitchFamily="34" charset="0"/>
              </a:rPr>
              <a:t>The children also get a guided reading session daily in a small group.</a:t>
            </a:r>
          </a:p>
          <a:p>
            <a:pPr>
              <a:defRPr/>
            </a:pPr>
            <a:r>
              <a:rPr lang="en-GB" altLang="en-US" sz="1700" dirty="0">
                <a:latin typeface="Century Gothic" panose="020B0502020202020204" pitchFamily="34" charset="0"/>
              </a:rPr>
              <a:t>Books will be sent home every Wednesday with your child, which is linked to their current learning in phonics.</a:t>
            </a:r>
          </a:p>
          <a:p>
            <a:pPr>
              <a:defRPr/>
            </a:pPr>
            <a:r>
              <a:rPr lang="en-GB" altLang="en-US" sz="1700" dirty="0">
                <a:latin typeface="Century Gothic" panose="020B0502020202020204" pitchFamily="34" charset="0"/>
              </a:rPr>
              <a:t>Reading underpins everything we do in school so it is extremely important that children are supported at home.</a:t>
            </a:r>
          </a:p>
          <a:p>
            <a:pPr>
              <a:defRPr/>
            </a:pPr>
            <a:r>
              <a:rPr lang="en-GB" altLang="en-US" sz="1700" dirty="0">
                <a:latin typeface="Century Gothic" panose="020B0502020202020204" pitchFamily="34" charset="0"/>
              </a:rPr>
              <a:t>Reading also supports and improves your child’s writing skills.</a:t>
            </a:r>
          </a:p>
          <a:p>
            <a:pPr>
              <a:defRPr/>
            </a:pPr>
            <a:r>
              <a:rPr lang="en-GB" altLang="en-US" sz="1700" dirty="0">
                <a:latin typeface="Century Gothic" panose="020B0502020202020204" pitchFamily="34" charset="0"/>
              </a:rPr>
              <a:t>Comprehension is an important aspect to be mindful of so please take the opportunity to talk about the texts.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1603126"/>
            <a:ext cx="1549539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9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8" y="626382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Our school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8" y="2139134"/>
            <a:ext cx="10515600" cy="4351338"/>
          </a:xfrm>
        </p:spPr>
        <p:txBody>
          <a:bodyPr/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Ready, respectful, safe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VIP of the week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513" y="1951945"/>
            <a:ext cx="4853081" cy="33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6" y="704759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National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06" y="2217511"/>
            <a:ext cx="10515600" cy="4351338"/>
          </a:xfrm>
        </p:spPr>
        <p:txBody>
          <a:bodyPr/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Phonics screening test- June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No pressure on the children as it will be a part of our class</a:t>
            </a: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Routine by this point in the year.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61" y="2377439"/>
            <a:ext cx="1549539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/>
              <a:t>Homework - Pathfinders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sz="2600" dirty="0"/>
              <a:t>We understand the importance of having time at home for relaxing and extra curricula activities, so we are trying to keep homework as simple as possible.</a:t>
            </a:r>
          </a:p>
          <a:p>
            <a:pPr lvl="0"/>
            <a:r>
              <a:rPr lang="en-GB" sz="2600" dirty="0"/>
              <a:t>Reading books will be changed on a Wednesday. </a:t>
            </a:r>
          </a:p>
          <a:p>
            <a:pPr lvl="0"/>
            <a:r>
              <a:rPr lang="en-GB" sz="2600" dirty="0"/>
              <a:t>Phonics books are for helping the children to link sounds and words. These will be looked at on a Thursday and a new sound added.</a:t>
            </a:r>
          </a:p>
          <a:p>
            <a:pPr lvl="0"/>
            <a:r>
              <a:rPr lang="en-GB" sz="2600" dirty="0"/>
              <a:t>Children are encouraged to use phonics so may not spell correctly.</a:t>
            </a:r>
          </a:p>
          <a:p>
            <a:pPr marL="0" indent="0">
              <a:buNone/>
            </a:pPr>
            <a:r>
              <a:rPr lang="en-GB" sz="2800" b="1" dirty="0"/>
              <a:t>Parents are asked to support homework by:</a:t>
            </a:r>
            <a:endParaRPr lang="en-GB" sz="2800" strike="sngStrike" dirty="0"/>
          </a:p>
          <a:p>
            <a:pPr marL="0" indent="0">
              <a:buNone/>
            </a:pPr>
            <a:r>
              <a:rPr lang="en-GB" sz="2800" dirty="0"/>
              <a:t>Making sure that homework is valued</a:t>
            </a:r>
          </a:p>
          <a:p>
            <a:pPr marL="0" indent="0">
              <a:buNone/>
            </a:pPr>
            <a:r>
              <a:rPr lang="en-GB" sz="2800" dirty="0"/>
              <a:t>Encouraging pupils to complete homework and return it on time</a:t>
            </a:r>
          </a:p>
          <a:p>
            <a:pPr marL="0" indent="0">
              <a:buNone/>
            </a:pPr>
            <a:r>
              <a:rPr lang="en-GB" sz="2800" dirty="0"/>
              <a:t>Reading regularly with Foundation Stage and Key Stage1 pupils (daily if possible)</a:t>
            </a:r>
          </a:p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08" y="4262031"/>
            <a:ext cx="1328928" cy="23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9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842</Words>
  <Application>Microsoft Macintosh PowerPoint</Application>
  <PresentationFormat>Widescreen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Wingdings 2</vt:lpstr>
      <vt:lpstr>Office Theme</vt:lpstr>
      <vt:lpstr>PowerPoint Presentation</vt:lpstr>
      <vt:lpstr>PowerPoint Presentation</vt:lpstr>
      <vt:lpstr>PowerPoint Presentation</vt:lpstr>
      <vt:lpstr>Our curriculum</vt:lpstr>
      <vt:lpstr>Our Curriculum</vt:lpstr>
      <vt:lpstr>PowerPoint Presentation</vt:lpstr>
      <vt:lpstr>Our school rules</vt:lpstr>
      <vt:lpstr>National tests</vt:lpstr>
      <vt:lpstr>Homework - Pathfinders</vt:lpstr>
      <vt:lpstr>Communicating with parents</vt:lpstr>
      <vt:lpstr>Attendance</vt:lpstr>
      <vt:lpstr>At school, we will… </vt:lpstr>
      <vt:lpstr>We encourage our children to … </vt:lpstr>
      <vt:lpstr>We would like you to help us by …</vt:lpstr>
      <vt:lpstr>Uniform</vt:lpstr>
      <vt:lpstr>Thank you for coming to meet the teacher!  I look forward to working together with you this year.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Proctor</dc:creator>
  <cp:lastModifiedBy>Erin Higson</cp:lastModifiedBy>
  <cp:revision>7</cp:revision>
  <dcterms:created xsi:type="dcterms:W3CDTF">2023-09-19T17:51:29Z</dcterms:created>
  <dcterms:modified xsi:type="dcterms:W3CDTF">2023-09-24T19:03:18Z</dcterms:modified>
</cp:coreProperties>
</file>