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85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5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9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11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93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0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2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52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5124-C090-4EC6-96C9-7745F615D8D6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B43A-186D-4F9A-862C-6819CEFF08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883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93919"/>
              </p:ext>
            </p:extLst>
          </p:nvPr>
        </p:nvGraphicFramePr>
        <p:xfrm>
          <a:off x="500742" y="1690688"/>
          <a:ext cx="11419709" cy="4614384"/>
        </p:xfrm>
        <a:graphic>
          <a:graphicData uri="http://schemas.openxmlformats.org/drawingml/2006/table">
            <a:tbl>
              <a:tblPr/>
              <a:tblGrid>
                <a:gridCol w="987236">
                  <a:extLst>
                    <a:ext uri="{9D8B030D-6E8A-4147-A177-3AD203B41FA5}">
                      <a16:colId xmlns:a16="http://schemas.microsoft.com/office/drawing/2014/main" val="180359117"/>
                    </a:ext>
                  </a:extLst>
                </a:gridCol>
                <a:gridCol w="2119746">
                  <a:extLst>
                    <a:ext uri="{9D8B030D-6E8A-4147-A177-3AD203B41FA5}">
                      <a16:colId xmlns:a16="http://schemas.microsoft.com/office/drawing/2014/main" val="2128501403"/>
                    </a:ext>
                  </a:extLst>
                </a:gridCol>
                <a:gridCol w="2173749">
                  <a:extLst>
                    <a:ext uri="{9D8B030D-6E8A-4147-A177-3AD203B41FA5}">
                      <a16:colId xmlns:a16="http://schemas.microsoft.com/office/drawing/2014/main" val="3920316613"/>
                    </a:ext>
                  </a:extLst>
                </a:gridCol>
                <a:gridCol w="1969928">
                  <a:extLst>
                    <a:ext uri="{9D8B030D-6E8A-4147-A177-3AD203B41FA5}">
                      <a16:colId xmlns:a16="http://schemas.microsoft.com/office/drawing/2014/main" val="1949740709"/>
                    </a:ext>
                  </a:extLst>
                </a:gridCol>
                <a:gridCol w="1617043">
                  <a:extLst>
                    <a:ext uri="{9D8B030D-6E8A-4147-A177-3AD203B41FA5}">
                      <a16:colId xmlns:a16="http://schemas.microsoft.com/office/drawing/2014/main" val="313496568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36063697"/>
                    </a:ext>
                  </a:extLst>
                </a:gridCol>
              </a:tblGrid>
              <a:tr h="277476">
                <a:tc>
                  <a:txBody>
                    <a:bodyPr/>
                    <a:lstStyle/>
                    <a:p>
                      <a:pPr algn="l" fontAlgn="auto"/>
                      <a:r>
                        <a:rPr lang="en-GB" sz="5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 1​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 2​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 3​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 4​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Year 5​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53685"/>
                  </a:ext>
                </a:extLst>
              </a:tr>
              <a:tr h="733737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Blue </a:t>
                      </a:r>
                      <a:r>
                        <a:rPr lang="en-GB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Pathway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Beliefs within in our families, homes and communities​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People and ideas that are important to us​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Becoming aware of ourselves and how we feel​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Experiencing and noticing similarities and differences​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Feeling safe and belonging to a family/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community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295038"/>
                  </a:ext>
                </a:extLst>
              </a:tr>
              <a:tr h="172878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Primary </a:t>
                      </a:r>
                      <a:r>
                        <a:rPr lang="en-GB" sz="12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GreenPathway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question-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what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standards and beliefs are important in our homes/ families/ communities? 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Hinduism and Christianity​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</a:t>
                      </a:r>
                      <a:endParaRPr lang="en-US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who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 important in your life? How do you celebrate them?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Judaism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and Christianity​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What does it mean to give up something or take on something new? How can this help us to be mindful?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Christianity, Islam and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Judaism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How do we show people we care?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Humanism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Sikhism 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Why are friends and family important?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Christianity,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Hinduism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and Buddhism 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11412"/>
                  </a:ext>
                </a:extLst>
              </a:tr>
              <a:tr h="1874388">
                <a:tc>
                  <a:txBody>
                    <a:bodyPr/>
                    <a:lstStyle/>
                    <a:p>
                      <a:pPr algn="l" fontAlgn="auto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What places are important to your family/ friends and community and why are these important?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Christianity and Buddhism​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Why is our environment important and how do we look after it?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Humanism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Buddhism​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How do rituals help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</a:t>
                      </a:r>
                      <a:r>
                        <a:rPr lang="en-US" sz="12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celebrate and remember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Christianity,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Hinduism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and Buddhism​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How are we different/ the same as other people around the world and with different beliefs?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Judaism,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Hinduism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and Christianity​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Big</a:t>
                      </a: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Question- Why is our environment important and how do we look after it?</a:t>
                      </a:r>
                      <a:r>
                        <a:rPr lang="en-US" sz="12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  <a:p>
                      <a:pPr algn="l" fontAlgn="base"/>
                      <a:endParaRPr lang="en-US" sz="12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Humanism and Islam​</a:t>
                      </a:r>
                    </a:p>
                    <a:p>
                      <a:pPr algn="l" fontAlgn="base"/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​</a:t>
                      </a:r>
                    </a:p>
                  </a:txBody>
                  <a:tcPr marL="39558" marR="39558" marT="19779" marB="19779">
                    <a:lnL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99592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81575" y="1604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70757" y="365125"/>
            <a:ext cx="9050483" cy="1325563"/>
          </a:xfrm>
        </p:spPr>
        <p:txBody>
          <a:bodyPr>
            <a:noAutofit/>
          </a:bodyPr>
          <a:lstStyle/>
          <a:p>
            <a:r>
              <a:rPr lang="en-GB" sz="2400" dirty="0"/>
              <a:t>B</a:t>
            </a:r>
            <a:r>
              <a:rPr lang="en-GB" sz="2400" dirty="0" smtClean="0"/>
              <a:t>lue Pathway and Green Pathway </a:t>
            </a:r>
            <a:r>
              <a:rPr lang="en-GB" sz="2400" dirty="0" smtClean="0"/>
              <a:t>P</a:t>
            </a:r>
            <a:r>
              <a:rPr lang="en-GB" sz="2400" dirty="0" smtClean="0"/>
              <a:t>rimary </a:t>
            </a:r>
            <a:r>
              <a:rPr lang="en-GB" sz="1400" dirty="0" smtClean="0"/>
              <a:t>(RE </a:t>
            </a:r>
            <a:r>
              <a:rPr lang="en-GB" sz="1400" dirty="0" smtClean="0"/>
              <a:t>is taught over 2 half terms each </a:t>
            </a:r>
            <a:r>
              <a:rPr lang="en-GB" sz="1400" dirty="0" smtClean="0"/>
              <a:t>year)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658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118917"/>
              </p:ext>
            </p:extLst>
          </p:nvPr>
        </p:nvGraphicFramePr>
        <p:xfrm>
          <a:off x="500742" y="1690688"/>
          <a:ext cx="10862757" cy="448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661">
                  <a:extLst>
                    <a:ext uri="{9D8B030D-6E8A-4147-A177-3AD203B41FA5}">
                      <a16:colId xmlns:a16="http://schemas.microsoft.com/office/drawing/2014/main" val="3038189820"/>
                    </a:ext>
                  </a:extLst>
                </a:gridCol>
                <a:gridCol w="2018524">
                  <a:extLst>
                    <a:ext uri="{9D8B030D-6E8A-4147-A177-3AD203B41FA5}">
                      <a16:colId xmlns:a16="http://schemas.microsoft.com/office/drawing/2014/main" val="2803242978"/>
                    </a:ext>
                  </a:extLst>
                </a:gridCol>
                <a:gridCol w="2018524">
                  <a:extLst>
                    <a:ext uri="{9D8B030D-6E8A-4147-A177-3AD203B41FA5}">
                      <a16:colId xmlns:a16="http://schemas.microsoft.com/office/drawing/2014/main" val="1559593934"/>
                    </a:ext>
                  </a:extLst>
                </a:gridCol>
                <a:gridCol w="2018524">
                  <a:extLst>
                    <a:ext uri="{9D8B030D-6E8A-4147-A177-3AD203B41FA5}">
                      <a16:colId xmlns:a16="http://schemas.microsoft.com/office/drawing/2014/main" val="3524646688"/>
                    </a:ext>
                  </a:extLst>
                </a:gridCol>
                <a:gridCol w="2018524">
                  <a:extLst>
                    <a:ext uri="{9D8B030D-6E8A-4147-A177-3AD203B41FA5}">
                      <a16:colId xmlns:a16="http://schemas.microsoft.com/office/drawing/2014/main" val="2236505831"/>
                    </a:ext>
                  </a:extLst>
                </a:gridCol>
              </a:tblGrid>
              <a:tr h="32490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Year 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Year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Year 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Year 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Year 5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135247"/>
                  </a:ext>
                </a:extLst>
              </a:tr>
              <a:tr h="196448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question- what standards and beliefs are important in our homes/ families/ communities? What does it mean to belong to a community?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Hinduism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Christianity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Question -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is important in your life? How do you celebrate them? How is new life celebrated?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Judaism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Islam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Christianity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Question- What does it mean to give up something or take on something new? How can this help us to be mindful?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Christianity,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Islam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Judaism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Question- How do we show people we care? What is a commitment/ promise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Humanism, Sikhism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Hinduism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Big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Question- Why are friends, family and partners important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?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Christianity,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Hinduism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Buddhism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07493"/>
                  </a:ext>
                </a:extLst>
              </a:tr>
              <a:tr h="21962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Question - what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places are important to your family/ friends and community and why are these important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Christianity,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Buddhism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 Sikhism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Question - why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our environment important and how do we look after it? How can we make a difference?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Humanism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Buddhism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 Question -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rituals help us to celebrate and remember? What rituals do you take part in with our families, how do these make you feel?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Christianity,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Hinduism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Buddhism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Big Question - how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are we different/ the same as people around the world and with different beliefs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?</a:t>
                      </a: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Judaism,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Hinduism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Christianity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Big Question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w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hy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our environment important and how do we look after it? 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Humanism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Islam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415539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54827" y="365125"/>
            <a:ext cx="7682345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Key </a:t>
            </a:r>
            <a:r>
              <a:rPr lang="en-GB" sz="2400" dirty="0"/>
              <a:t>S</a:t>
            </a:r>
            <a:r>
              <a:rPr lang="en-GB" sz="2400" dirty="0" smtClean="0"/>
              <a:t>tage </a:t>
            </a:r>
            <a:r>
              <a:rPr lang="en-GB" sz="2400" dirty="0" smtClean="0"/>
              <a:t>3 </a:t>
            </a:r>
            <a:r>
              <a:rPr lang="en-GB" sz="2400" dirty="0"/>
              <a:t>G</a:t>
            </a:r>
            <a:r>
              <a:rPr lang="en-GB" sz="2400" dirty="0" smtClean="0"/>
              <a:t>reen </a:t>
            </a:r>
            <a:r>
              <a:rPr lang="en-GB" sz="2400" dirty="0"/>
              <a:t>P</a:t>
            </a:r>
            <a:r>
              <a:rPr lang="en-GB" sz="2400" dirty="0" smtClean="0"/>
              <a:t>athway </a:t>
            </a:r>
            <a:r>
              <a:rPr lang="en-GB" sz="1400" dirty="0" smtClean="0"/>
              <a:t>(RE </a:t>
            </a:r>
            <a:r>
              <a:rPr lang="en-GB" sz="1400" dirty="0"/>
              <a:t>is taught over 2 half terms each </a:t>
            </a:r>
            <a:r>
              <a:rPr lang="en-GB" sz="1400" dirty="0" smtClean="0"/>
              <a:t>year)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29158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61118"/>
              </p:ext>
            </p:extLst>
          </p:nvPr>
        </p:nvGraphicFramePr>
        <p:xfrm>
          <a:off x="458381" y="1039092"/>
          <a:ext cx="11503632" cy="515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272">
                  <a:extLst>
                    <a:ext uri="{9D8B030D-6E8A-4147-A177-3AD203B41FA5}">
                      <a16:colId xmlns:a16="http://schemas.microsoft.com/office/drawing/2014/main" val="2238948619"/>
                    </a:ext>
                  </a:extLst>
                </a:gridCol>
                <a:gridCol w="1917272">
                  <a:extLst>
                    <a:ext uri="{9D8B030D-6E8A-4147-A177-3AD203B41FA5}">
                      <a16:colId xmlns:a16="http://schemas.microsoft.com/office/drawing/2014/main" val="3373819678"/>
                    </a:ext>
                  </a:extLst>
                </a:gridCol>
                <a:gridCol w="1917272">
                  <a:extLst>
                    <a:ext uri="{9D8B030D-6E8A-4147-A177-3AD203B41FA5}">
                      <a16:colId xmlns:a16="http://schemas.microsoft.com/office/drawing/2014/main" val="140141843"/>
                    </a:ext>
                  </a:extLst>
                </a:gridCol>
                <a:gridCol w="1917272">
                  <a:extLst>
                    <a:ext uri="{9D8B030D-6E8A-4147-A177-3AD203B41FA5}">
                      <a16:colId xmlns:a16="http://schemas.microsoft.com/office/drawing/2014/main" val="2800222800"/>
                    </a:ext>
                  </a:extLst>
                </a:gridCol>
                <a:gridCol w="1917272">
                  <a:extLst>
                    <a:ext uri="{9D8B030D-6E8A-4147-A177-3AD203B41FA5}">
                      <a16:colId xmlns:a16="http://schemas.microsoft.com/office/drawing/2014/main" val="2120536795"/>
                    </a:ext>
                  </a:extLst>
                </a:gridCol>
                <a:gridCol w="1917272">
                  <a:extLst>
                    <a:ext uri="{9D8B030D-6E8A-4147-A177-3AD203B41FA5}">
                      <a16:colId xmlns:a16="http://schemas.microsoft.com/office/drawing/2014/main" val="1307641985"/>
                    </a:ext>
                  </a:extLst>
                </a:gridCol>
              </a:tblGrid>
              <a:tr h="512731"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Autumn 1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Autumn 2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Spring</a:t>
                      </a:r>
                      <a:r>
                        <a:rPr lang="en-GB" sz="1300" baseline="0" dirty="0" smtClean="0"/>
                        <a:t> 1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Spring 2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Summer</a:t>
                      </a:r>
                      <a:r>
                        <a:rPr lang="en-GB" sz="1300" baseline="0" dirty="0" smtClean="0"/>
                        <a:t> 1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dirty="0" smtClean="0"/>
                        <a:t>Summer 2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401287"/>
                  </a:ext>
                </a:extLst>
              </a:tr>
              <a:tr h="4641159">
                <a:tc>
                  <a:txBody>
                    <a:bodyPr/>
                    <a:lstStyle/>
                    <a:p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Creation</a:t>
                      </a:r>
                    </a:p>
                    <a:p>
                      <a:endParaRPr lang="en-US" sz="12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 </a:t>
                      </a: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did life on earth begin</a:t>
                      </a:r>
                      <a:r>
                        <a:rPr lang="en-GB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?</a:t>
                      </a:r>
                      <a:endParaRPr lang="en-GB" sz="11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sz="11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Important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customs and festivals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Special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books and buildings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Related symbols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Communicate simple facts about religion and important people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Identify a key belief of a religion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Know we all make decisions about how we live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Make simple comparisons between the different 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religions</a:t>
                      </a:r>
                      <a:endParaRPr lang="en-GB" sz="11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Festivals</a:t>
                      </a:r>
                    </a:p>
                    <a:p>
                      <a:pPr lvl="0">
                        <a:buNone/>
                      </a:pPr>
                      <a:endParaRPr lang="en-US" sz="1200" b="1" i="0" u="none" strike="noStrike" kern="1200" baseline="0" noProof="0" dirty="0" smtClean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</a:t>
                      </a:r>
                      <a:r>
                        <a:rPr lang="en-US" sz="1200" b="1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are important moments celebrated in different religions?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Important</a:t>
                      </a: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customs and festivals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Make simple comparisons between the different religions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GB" sz="12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dentify</a:t>
                      </a: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the key practises of a religion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Know we all make decisions about how we live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Stories</a:t>
                      </a:r>
                    </a:p>
                    <a:p>
                      <a:pPr lvl="0">
                        <a:buNone/>
                      </a:pPr>
                      <a:endParaRPr lang="en-US" sz="1200" b="1" i="0" u="none" strike="noStrike" kern="1200" baseline="0" noProof="0" dirty="0" smtClean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 </a:t>
                      </a:r>
                      <a:r>
                        <a:rPr lang="en-GB" sz="1200" b="1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 stories help religions communicate their beliefs?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</a:t>
                      </a: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stories teach us about religion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kern="1200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Make simple comparisons between the different religions</a:t>
                      </a:r>
                      <a:endParaRPr lang="en-US" sz="1200" b="1" i="0" u="none" strike="noStrike" kern="1200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baseline="0" noProof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Food </a:t>
                      </a:r>
                      <a:r>
                        <a:rPr lang="en-US" sz="1200" b="1" i="0" u="none" strike="noStrike" baseline="0" noProof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and </a:t>
                      </a:r>
                      <a:r>
                        <a:rPr lang="en-US" sz="12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R</a:t>
                      </a:r>
                      <a:r>
                        <a:rPr lang="en-US" sz="1200" b="1" i="0" u="none" strike="noStrike" baseline="0" noProof="0" smtClean="0">
                          <a:solidFill>
                            <a:schemeClr val="tx1"/>
                          </a:solidFill>
                          <a:effectLst/>
                          <a:latin typeface="Trebuchet MS"/>
                        </a:rPr>
                        <a:t>eligion</a:t>
                      </a:r>
                      <a:endParaRPr lang="en-US" sz="1200" b="1" i="0" u="none" strike="noStrike" baseline="0" noProof="0" dirty="0" smtClean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endParaRPr lang="en-US" sz="1200" b="1" i="0" u="none" strike="noStrike" baseline="0" noProof="0" dirty="0" smtClean="0">
                        <a:solidFill>
                          <a:schemeClr val="tx1"/>
                        </a:solidFill>
                        <a:effectLst/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b="1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How</a:t>
                      </a:r>
                      <a:r>
                        <a:rPr lang="en-US" sz="1200" b="1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does food connect people to God?</a:t>
                      </a:r>
                      <a:endParaRPr lang="en-US" sz="12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>
                        <a:buNone/>
                      </a:pPr>
                      <a:endParaRPr lang="en-GB" sz="12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Make</a:t>
                      </a: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simple comparisons</a:t>
                      </a:r>
                      <a:endParaRPr lang="en-GB" sz="1200" dirty="0">
                        <a:latin typeface="+mn-l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between</a:t>
                      </a: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the different religions</a:t>
                      </a:r>
                      <a:endParaRPr lang="en-US" sz="12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GB" sz="1200" b="0" i="0" u="none" strike="noStrike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dentify</a:t>
                      </a: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the key practises of a religion</a:t>
                      </a:r>
                      <a:endParaRPr lang="en-US" sz="1200" dirty="0">
                        <a:latin typeface="+mn-lt"/>
                      </a:endParaRPr>
                    </a:p>
                    <a:p>
                      <a:pPr marL="17145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strike="noStrike" baseline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Know we all make decisions about how we live</a:t>
                      </a:r>
                      <a:endParaRPr lang="en-GB" sz="1200" b="1" i="0" u="none" strike="noStrike" baseline="0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Places of worship</a:t>
                      </a:r>
                    </a:p>
                    <a:p>
                      <a:pPr lvl="0">
                        <a:buNone/>
                      </a:pPr>
                      <a:endParaRPr lang="en-US" sz="1200" b="1" i="0" u="none" strike="noStrike" noProof="0" dirty="0" smtClean="0">
                        <a:solidFill>
                          <a:schemeClr val="tx1"/>
                        </a:solidFill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  <a:r>
                        <a:rPr lang="en-GB" sz="1200" b="1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what way do special places help people to feel connected to God?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Special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 books and buildings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Describe some main practises of worship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Make simple comparisons between the different religions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GB" sz="12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dentify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 the key practises of a religion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Know we all make decisions about how we live</a:t>
                      </a: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305" marR="63305" marT="31652" marB="31652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1" i="0" u="none" strike="noStrike" noProof="0" dirty="0" smtClean="0">
                          <a:solidFill>
                            <a:schemeClr val="tx1"/>
                          </a:solidFill>
                          <a:latin typeface="Trebuchet MS"/>
                        </a:rPr>
                        <a:t>Symbols</a:t>
                      </a:r>
                    </a:p>
                    <a:p>
                      <a:pPr lvl="0">
                        <a:buNone/>
                      </a:pPr>
                      <a:endParaRPr lang="en-US" sz="1200" b="1" i="0" u="none" strike="noStrike" noProof="0" dirty="0" smtClean="0">
                        <a:solidFill>
                          <a:schemeClr val="tx1"/>
                        </a:solidFill>
                        <a:latin typeface="Trebuchet MS"/>
                      </a:endParaRPr>
                    </a:p>
                    <a:p>
                      <a:pPr lvl="0">
                        <a:buNone/>
                      </a:pPr>
                      <a:r>
                        <a:rPr lang="en-GB" sz="1200" b="1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How </a:t>
                      </a:r>
                      <a:r>
                        <a:rPr lang="en-GB" sz="1200" b="1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can God and religion be represented?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Related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 symbols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Make simple comparisons between the different religions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en-GB" sz="1200" b="0" i="0" u="none" strike="noStrike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dentify</a:t>
                      </a:r>
                      <a:r>
                        <a:rPr lang="en-GB" sz="1200" b="0" i="0" u="none" strike="noStrike" noProof="0" dirty="0">
                          <a:solidFill>
                            <a:schemeClr val="tx1"/>
                          </a:solidFill>
                          <a:latin typeface="+mn-lt"/>
                        </a:rPr>
                        <a:t> the key practises of a religion</a:t>
                      </a:r>
                      <a:endParaRPr lang="en-US" sz="12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Arial,Sans-Serif"/>
                        <a:buChar char="•"/>
                      </a:pPr>
                      <a:endParaRPr lang="en-GB" sz="1200" b="1" i="0" u="none" strike="noStrike" noProof="0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63305" marR="63305" marT="31652" marB="31652"/>
                </a:tc>
                <a:extLst>
                  <a:ext uri="{0D108BD9-81ED-4DB2-BD59-A6C34878D82A}">
                    <a16:rowId xmlns:a16="http://schemas.microsoft.com/office/drawing/2014/main" val="52373432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1857" y="65866"/>
            <a:ext cx="2328949" cy="840221"/>
          </a:xfrm>
        </p:spPr>
        <p:txBody>
          <a:bodyPr>
            <a:normAutofit/>
          </a:bodyPr>
          <a:lstStyle/>
          <a:p>
            <a:r>
              <a:rPr lang="en-GB" sz="2400" dirty="0"/>
              <a:t>Y</a:t>
            </a:r>
            <a:r>
              <a:rPr lang="en-GB" sz="2400" dirty="0" smtClean="0"/>
              <a:t>ellow </a:t>
            </a:r>
            <a:r>
              <a:rPr lang="en-GB" sz="2400" dirty="0" smtClean="0"/>
              <a:t>P</a:t>
            </a:r>
            <a:r>
              <a:rPr lang="en-GB" sz="2400" dirty="0" smtClean="0"/>
              <a:t>athway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113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1009</Words>
  <Application>Microsoft Office PowerPoint</Application>
  <PresentationFormat>Widescreen</PresentationFormat>
  <Paragraphs>139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Arial,Sans-Serif</vt:lpstr>
      <vt:lpstr>Calibri</vt:lpstr>
      <vt:lpstr>Calibri Light</vt:lpstr>
      <vt:lpstr>Times New Roman</vt:lpstr>
      <vt:lpstr>Trebuchet MS</vt:lpstr>
      <vt:lpstr>Office Theme</vt:lpstr>
      <vt:lpstr>Blue Pathway and Green Pathway Primary (RE is taught over 2 half terms each year)</vt:lpstr>
      <vt:lpstr>Key Stage 3 Green Pathway (RE is taught over 2 half terms each year) </vt:lpstr>
      <vt:lpstr>Yellow Pathway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Education (RE) teaching plan for blue pathway and green primary pathway students. RE is taught over 2 half terms each year.</dc:title>
  <dc:creator>Belinda Cramphorn</dc:creator>
  <cp:lastModifiedBy>Adam Daw</cp:lastModifiedBy>
  <cp:revision>10</cp:revision>
  <dcterms:created xsi:type="dcterms:W3CDTF">2023-11-17T10:21:37Z</dcterms:created>
  <dcterms:modified xsi:type="dcterms:W3CDTF">2024-01-12T14:51:30Z</dcterms:modified>
</cp:coreProperties>
</file>