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4"/>
  </p:sldMasterIdLst>
  <p:sldIdLst>
    <p:sldId id="270" r:id="rId5"/>
    <p:sldId id="276" r:id="rId6"/>
    <p:sldId id="275" r:id="rId7"/>
    <p:sldId id="271" r:id="rId8"/>
    <p:sldId id="273" r:id="rId9"/>
    <p:sldId id="272" r:id="rId10"/>
    <p:sldId id="274" r:id="rId11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A8479-7D4E-4FE3-A696-F3EA4139913A}" v="4" dt="2022-07-13T20:07:33.185"/>
    <p1510:client id="{65AB8955-2CF9-4285-B6D8-ABABC2BA2B5E}" v="1857" dt="2022-07-13T15:19:01.919"/>
    <p1510:client id="{67D9D34A-0FE9-446F-AC66-8A76623D9C11}" v="561" dt="2022-08-08T11:58:32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Nadine" userId="S::nlong@highfield.cambs.sch.uk::ee4ca990-5ee8-4f82-9e4c-f813ba871a69" providerId="AD" clId="Web-{65AB8955-2CF9-4285-B6D8-ABABC2BA2B5E}"/>
    <pc:docChg chg="modSld">
      <pc:chgData name="Long Nadine" userId="S::nlong@highfield.cambs.sch.uk::ee4ca990-5ee8-4f82-9e4c-f813ba871a69" providerId="AD" clId="Web-{65AB8955-2CF9-4285-B6D8-ABABC2BA2B5E}" dt="2022-07-13T15:18:37.481" v="1073" actId="20577"/>
      <pc:docMkLst>
        <pc:docMk/>
      </pc:docMkLst>
      <pc:sldChg chg="delSp modSp">
        <pc:chgData name="Long Nadine" userId="S::nlong@highfield.cambs.sch.uk::ee4ca990-5ee8-4f82-9e4c-f813ba871a69" providerId="AD" clId="Web-{65AB8955-2CF9-4285-B6D8-ABABC2BA2B5E}" dt="2022-07-13T15:15:58.382" v="1054" actId="20577"/>
        <pc:sldMkLst>
          <pc:docMk/>
          <pc:sldMk cId="4229507917" sldId="259"/>
        </pc:sldMkLst>
        <pc:spChg chg="mod">
          <ac:chgData name="Long Nadine" userId="S::nlong@highfield.cambs.sch.uk::ee4ca990-5ee8-4f82-9e4c-f813ba871a69" providerId="AD" clId="Web-{65AB8955-2CF9-4285-B6D8-ABABC2BA2B5E}" dt="2022-07-13T15:15:58.382" v="1054" actId="20577"/>
          <ac:spMkLst>
            <pc:docMk/>
            <pc:sldMk cId="4229507917" sldId="259"/>
            <ac:spMk id="23" creationId="{00000000-0000-0000-0000-000000000000}"/>
          </ac:spMkLst>
        </pc:spChg>
        <pc:picChg chg="del">
          <ac:chgData name="Long Nadine" userId="S::nlong@highfield.cambs.sch.uk::ee4ca990-5ee8-4f82-9e4c-f813ba871a69" providerId="AD" clId="Web-{65AB8955-2CF9-4285-B6D8-ABABC2BA2B5E}" dt="2022-07-13T15:15:36.491" v="1033"/>
          <ac:picMkLst>
            <pc:docMk/>
            <pc:sldMk cId="4229507917" sldId="259"/>
            <ac:picMk id="3" creationId="{00000000-0000-0000-0000-000000000000}"/>
          </ac:picMkLst>
        </pc:picChg>
      </pc:sldChg>
      <pc:sldChg chg="modSp">
        <pc:chgData name="Long Nadine" userId="S::nlong@highfield.cambs.sch.uk::ee4ca990-5ee8-4f82-9e4c-f813ba871a69" providerId="AD" clId="Web-{65AB8955-2CF9-4285-B6D8-ABABC2BA2B5E}" dt="2022-07-13T15:06:30.851" v="770" actId="20577"/>
        <pc:sldMkLst>
          <pc:docMk/>
          <pc:sldMk cId="1323735281" sldId="260"/>
        </pc:sldMkLst>
        <pc:spChg chg="mod">
          <ac:chgData name="Long Nadine" userId="S::nlong@highfield.cambs.sch.uk::ee4ca990-5ee8-4f82-9e4c-f813ba871a69" providerId="AD" clId="Web-{65AB8955-2CF9-4285-B6D8-ABABC2BA2B5E}" dt="2022-07-13T15:06:30.851" v="770" actId="20577"/>
          <ac:spMkLst>
            <pc:docMk/>
            <pc:sldMk cId="1323735281" sldId="260"/>
            <ac:spMk id="20" creationId="{00000000-0000-0000-0000-000000000000}"/>
          </ac:spMkLst>
        </pc:spChg>
      </pc:sldChg>
      <pc:sldChg chg="modSp">
        <pc:chgData name="Long Nadine" userId="S::nlong@highfield.cambs.sch.uk::ee4ca990-5ee8-4f82-9e4c-f813ba871a69" providerId="AD" clId="Web-{65AB8955-2CF9-4285-B6D8-ABABC2BA2B5E}" dt="2022-07-13T14:54:12.611" v="183" actId="20577"/>
        <pc:sldMkLst>
          <pc:docMk/>
          <pc:sldMk cId="4050835166" sldId="261"/>
        </pc:sldMkLst>
        <pc:spChg chg="mod">
          <ac:chgData name="Long Nadine" userId="S::nlong@highfield.cambs.sch.uk::ee4ca990-5ee8-4f82-9e4c-f813ba871a69" providerId="AD" clId="Web-{65AB8955-2CF9-4285-B6D8-ABABC2BA2B5E}" dt="2022-07-13T14:53:48.767" v="176" actId="20577"/>
          <ac:spMkLst>
            <pc:docMk/>
            <pc:sldMk cId="4050835166" sldId="261"/>
            <ac:spMk id="4" creationId="{00000000-0000-0000-0000-000000000000}"/>
          </ac:spMkLst>
        </pc:spChg>
        <pc:spChg chg="mod">
          <ac:chgData name="Long Nadine" userId="S::nlong@highfield.cambs.sch.uk::ee4ca990-5ee8-4f82-9e4c-f813ba871a69" providerId="AD" clId="Web-{65AB8955-2CF9-4285-B6D8-ABABC2BA2B5E}" dt="2022-07-13T14:52:13.139" v="159" actId="1076"/>
          <ac:spMkLst>
            <pc:docMk/>
            <pc:sldMk cId="4050835166" sldId="261"/>
            <ac:spMk id="10" creationId="{00000000-0000-0000-0000-000000000000}"/>
          </ac:spMkLst>
        </pc:spChg>
        <pc:spChg chg="mod">
          <ac:chgData name="Long Nadine" userId="S::nlong@highfield.cambs.sch.uk::ee4ca990-5ee8-4f82-9e4c-f813ba871a69" providerId="AD" clId="Web-{65AB8955-2CF9-4285-B6D8-ABABC2BA2B5E}" dt="2022-07-13T14:54:12.611" v="183" actId="20577"/>
          <ac:spMkLst>
            <pc:docMk/>
            <pc:sldMk cId="4050835166" sldId="261"/>
            <ac:spMk id="11" creationId="{00000000-0000-0000-0000-000000000000}"/>
          </ac:spMkLst>
        </pc:spChg>
        <pc:picChg chg="mod">
          <ac:chgData name="Long Nadine" userId="S::nlong@highfield.cambs.sch.uk::ee4ca990-5ee8-4f82-9e4c-f813ba871a69" providerId="AD" clId="Web-{65AB8955-2CF9-4285-B6D8-ABABC2BA2B5E}" dt="2022-07-13T14:52:08.186" v="158" actId="1076"/>
          <ac:picMkLst>
            <pc:docMk/>
            <pc:sldMk cId="4050835166" sldId="261"/>
            <ac:picMk id="8" creationId="{00000000-0000-0000-0000-000000000000}"/>
          </ac:picMkLst>
        </pc:picChg>
      </pc:sldChg>
      <pc:sldChg chg="modSp">
        <pc:chgData name="Long Nadine" userId="S::nlong@highfield.cambs.sch.uk::ee4ca990-5ee8-4f82-9e4c-f813ba871a69" providerId="AD" clId="Web-{65AB8955-2CF9-4285-B6D8-ABABC2BA2B5E}" dt="2022-07-13T15:16:46.228" v="1060" actId="20577"/>
        <pc:sldMkLst>
          <pc:docMk/>
          <pc:sldMk cId="1590351651" sldId="264"/>
        </pc:sldMkLst>
        <pc:spChg chg="mod">
          <ac:chgData name="Long Nadine" userId="S::nlong@highfield.cambs.sch.uk::ee4ca990-5ee8-4f82-9e4c-f813ba871a69" providerId="AD" clId="Web-{65AB8955-2CF9-4285-B6D8-ABABC2BA2B5E}" dt="2022-07-13T15:16:46.228" v="1060" actId="20577"/>
          <ac:spMkLst>
            <pc:docMk/>
            <pc:sldMk cId="1590351651" sldId="264"/>
            <ac:spMk id="23" creationId="{00000000-0000-0000-0000-000000000000}"/>
          </ac:spMkLst>
        </pc:spChg>
      </pc:sldChg>
      <pc:sldChg chg="modSp">
        <pc:chgData name="Long Nadine" userId="S::nlong@highfield.cambs.sch.uk::ee4ca990-5ee8-4f82-9e4c-f813ba871a69" providerId="AD" clId="Web-{65AB8955-2CF9-4285-B6D8-ABABC2BA2B5E}" dt="2022-07-13T15:18:12.933" v="1070" actId="20577"/>
        <pc:sldMkLst>
          <pc:docMk/>
          <pc:sldMk cId="3451226581" sldId="265"/>
        </pc:sldMkLst>
        <pc:spChg chg="mod">
          <ac:chgData name="Long Nadine" userId="S::nlong@highfield.cambs.sch.uk::ee4ca990-5ee8-4f82-9e4c-f813ba871a69" providerId="AD" clId="Web-{65AB8955-2CF9-4285-B6D8-ABABC2BA2B5E}" dt="2022-07-13T15:18:12.933" v="1070" actId="20577"/>
          <ac:spMkLst>
            <pc:docMk/>
            <pc:sldMk cId="3451226581" sldId="265"/>
            <ac:spMk id="23" creationId="{00000000-0000-0000-0000-000000000000}"/>
          </ac:spMkLst>
        </pc:spChg>
      </pc:sldChg>
      <pc:sldChg chg="addSp delSp modSp">
        <pc:chgData name="Long Nadine" userId="S::nlong@highfield.cambs.sch.uk::ee4ca990-5ee8-4f82-9e4c-f813ba871a69" providerId="AD" clId="Web-{65AB8955-2CF9-4285-B6D8-ABABC2BA2B5E}" dt="2022-07-13T15:14:25.036" v="1018" actId="20577"/>
        <pc:sldMkLst>
          <pc:docMk/>
          <pc:sldMk cId="641724141" sldId="266"/>
        </pc:sldMkLst>
        <pc:spChg chg="mod">
          <ac:chgData name="Long Nadine" userId="S::nlong@highfield.cambs.sch.uk::ee4ca990-5ee8-4f82-9e4c-f813ba871a69" providerId="AD" clId="Web-{65AB8955-2CF9-4285-B6D8-ABABC2BA2B5E}" dt="2022-07-13T15:14:25.036" v="1018" actId="20577"/>
          <ac:spMkLst>
            <pc:docMk/>
            <pc:sldMk cId="641724141" sldId="266"/>
            <ac:spMk id="2" creationId="{00000000-0000-0000-0000-000000000000}"/>
          </ac:spMkLst>
        </pc:spChg>
        <pc:spChg chg="add del mod">
          <ac:chgData name="Long Nadine" userId="S::nlong@highfield.cambs.sch.uk::ee4ca990-5ee8-4f82-9e4c-f813ba871a69" providerId="AD" clId="Web-{65AB8955-2CF9-4285-B6D8-ABABC2BA2B5E}" dt="2022-07-13T15:13:12.784" v="1012"/>
          <ac:spMkLst>
            <pc:docMk/>
            <pc:sldMk cId="641724141" sldId="266"/>
            <ac:spMk id="3" creationId="{FE4BA141-865F-A95C-4D77-EBDAD920B63F}"/>
          </ac:spMkLst>
        </pc:spChg>
        <pc:spChg chg="mod">
          <ac:chgData name="Long Nadine" userId="S::nlong@highfield.cambs.sch.uk::ee4ca990-5ee8-4f82-9e4c-f813ba871a69" providerId="AD" clId="Web-{65AB8955-2CF9-4285-B6D8-ABABC2BA2B5E}" dt="2022-07-13T15:12:53.283" v="1009" actId="20577"/>
          <ac:spMkLst>
            <pc:docMk/>
            <pc:sldMk cId="641724141" sldId="266"/>
            <ac:spMk id="5" creationId="{00000000-0000-0000-0000-000000000000}"/>
          </ac:spMkLst>
        </pc:spChg>
      </pc:sldChg>
      <pc:sldChg chg="modSp">
        <pc:chgData name="Long Nadine" userId="S::nlong@highfield.cambs.sch.uk::ee4ca990-5ee8-4f82-9e4c-f813ba871a69" providerId="AD" clId="Web-{65AB8955-2CF9-4285-B6D8-ABABC2BA2B5E}" dt="2022-07-13T15:18:37.481" v="1073" actId="20577"/>
        <pc:sldMkLst>
          <pc:docMk/>
          <pc:sldMk cId="2103242942" sldId="267"/>
        </pc:sldMkLst>
        <pc:spChg chg="mod">
          <ac:chgData name="Long Nadine" userId="S::nlong@highfield.cambs.sch.uk::ee4ca990-5ee8-4f82-9e4c-f813ba871a69" providerId="AD" clId="Web-{65AB8955-2CF9-4285-B6D8-ABABC2BA2B5E}" dt="2022-07-13T15:18:37.481" v="1073" actId="20577"/>
          <ac:spMkLst>
            <pc:docMk/>
            <pc:sldMk cId="2103242942" sldId="267"/>
            <ac:spMk id="23" creationId="{00000000-0000-0000-0000-000000000000}"/>
          </ac:spMkLst>
        </pc:spChg>
      </pc:sldChg>
    </pc:docChg>
  </pc:docChgLst>
  <pc:docChgLst>
    <pc:chgData name="Head at Highfield Special" userId="S::head@highfield.cambs.sch.uk::16e46c33-32ca-4b80-84b1-ffc64a6cd813" providerId="AD" clId="Web-{67D9D34A-0FE9-446F-AC66-8A76623D9C11}"/>
    <pc:docChg chg="modSld">
      <pc:chgData name="Head at Highfield Special" userId="S::head@highfield.cambs.sch.uk::16e46c33-32ca-4b80-84b1-ffc64a6cd813" providerId="AD" clId="Web-{67D9D34A-0FE9-446F-AC66-8A76623D9C11}" dt="2022-08-08T11:58:32.660" v="301" actId="20577"/>
      <pc:docMkLst>
        <pc:docMk/>
      </pc:docMkLst>
      <pc:sldChg chg="modSp">
        <pc:chgData name="Head at Highfield Special" userId="S::head@highfield.cambs.sch.uk::16e46c33-32ca-4b80-84b1-ffc64a6cd813" providerId="AD" clId="Web-{67D9D34A-0FE9-446F-AC66-8A76623D9C11}" dt="2022-08-08T11:58:32.660" v="301" actId="20577"/>
        <pc:sldMkLst>
          <pc:docMk/>
          <pc:sldMk cId="4229507917" sldId="259"/>
        </pc:sldMkLst>
        <pc:spChg chg="mod">
          <ac:chgData name="Head at Highfield Special" userId="S::head@highfield.cambs.sch.uk::16e46c33-32ca-4b80-84b1-ffc64a6cd813" providerId="AD" clId="Web-{67D9D34A-0FE9-446F-AC66-8A76623D9C11}" dt="2022-08-08T11:58:32.660" v="301" actId="20577"/>
          <ac:spMkLst>
            <pc:docMk/>
            <pc:sldMk cId="4229507917" sldId="259"/>
            <ac:spMk id="23" creationId="{00000000-0000-0000-0000-000000000000}"/>
          </ac:spMkLst>
        </pc:spChg>
      </pc:sldChg>
      <pc:sldChg chg="modSp">
        <pc:chgData name="Head at Highfield Special" userId="S::head@highfield.cambs.sch.uk::16e46c33-32ca-4b80-84b1-ffc64a6cd813" providerId="AD" clId="Web-{67D9D34A-0FE9-446F-AC66-8A76623D9C11}" dt="2022-08-08T11:55:28.671" v="230" actId="20577"/>
        <pc:sldMkLst>
          <pc:docMk/>
          <pc:sldMk cId="1323735281" sldId="260"/>
        </pc:sldMkLst>
        <pc:spChg chg="mod">
          <ac:chgData name="Head at Highfield Special" userId="S::head@highfield.cambs.sch.uk::16e46c33-32ca-4b80-84b1-ffc64a6cd813" providerId="AD" clId="Web-{67D9D34A-0FE9-446F-AC66-8A76623D9C11}" dt="2022-08-08T11:55:28.671" v="230" actId="20577"/>
          <ac:spMkLst>
            <pc:docMk/>
            <pc:sldMk cId="1323735281" sldId="260"/>
            <ac:spMk id="20" creationId="{00000000-0000-0000-0000-000000000000}"/>
          </ac:spMkLst>
        </pc:spChg>
      </pc:sldChg>
      <pc:sldChg chg="modSp">
        <pc:chgData name="Head at Highfield Special" userId="S::head@highfield.cambs.sch.uk::16e46c33-32ca-4b80-84b1-ffc64a6cd813" providerId="AD" clId="Web-{67D9D34A-0FE9-446F-AC66-8A76623D9C11}" dt="2022-08-08T11:51:58.010" v="195" actId="20577"/>
        <pc:sldMkLst>
          <pc:docMk/>
          <pc:sldMk cId="4050835166" sldId="261"/>
        </pc:sldMkLst>
        <pc:spChg chg="mod">
          <ac:chgData name="Head at Highfield Special" userId="S::head@highfield.cambs.sch.uk::16e46c33-32ca-4b80-84b1-ffc64a6cd813" providerId="AD" clId="Web-{67D9D34A-0FE9-446F-AC66-8A76623D9C11}" dt="2022-08-08T11:49:00.381" v="99" actId="20577"/>
          <ac:spMkLst>
            <pc:docMk/>
            <pc:sldMk cId="4050835166" sldId="261"/>
            <ac:spMk id="4" creationId="{00000000-0000-0000-0000-000000000000}"/>
          </ac:spMkLst>
        </pc:spChg>
        <pc:spChg chg="mod">
          <ac:chgData name="Head at Highfield Special" userId="S::head@highfield.cambs.sch.uk::16e46c33-32ca-4b80-84b1-ffc64a6cd813" providerId="AD" clId="Web-{67D9D34A-0FE9-446F-AC66-8A76623D9C11}" dt="2022-08-08T11:51:58.010" v="195" actId="20577"/>
          <ac:spMkLst>
            <pc:docMk/>
            <pc:sldMk cId="4050835166" sldId="261"/>
            <ac:spMk id="11" creationId="{00000000-0000-0000-0000-000000000000}"/>
          </ac:spMkLst>
        </pc:spChg>
      </pc:sldChg>
      <pc:sldChg chg="modSp">
        <pc:chgData name="Head at Highfield Special" userId="S::head@highfield.cambs.sch.uk::16e46c33-32ca-4b80-84b1-ffc64a6cd813" providerId="AD" clId="Web-{67D9D34A-0FE9-446F-AC66-8A76623D9C11}" dt="2022-08-08T11:57:53.097" v="287" actId="20577"/>
        <pc:sldMkLst>
          <pc:docMk/>
          <pc:sldMk cId="641724141" sldId="266"/>
        </pc:sldMkLst>
        <pc:spChg chg="mod">
          <ac:chgData name="Head at Highfield Special" userId="S::head@highfield.cambs.sch.uk::16e46c33-32ca-4b80-84b1-ffc64a6cd813" providerId="AD" clId="Web-{67D9D34A-0FE9-446F-AC66-8A76623D9C11}" dt="2022-08-08T11:57:53.097" v="287" actId="20577"/>
          <ac:spMkLst>
            <pc:docMk/>
            <pc:sldMk cId="641724141" sldId="266"/>
            <ac:spMk id="2" creationId="{00000000-0000-0000-0000-000000000000}"/>
          </ac:spMkLst>
        </pc:spChg>
        <pc:spChg chg="mod">
          <ac:chgData name="Head at Highfield Special" userId="S::head@highfield.cambs.sch.uk::16e46c33-32ca-4b80-84b1-ffc64a6cd813" providerId="AD" clId="Web-{67D9D34A-0FE9-446F-AC66-8A76623D9C11}" dt="2022-08-08T11:56:37.376" v="256" actId="20577"/>
          <ac:spMkLst>
            <pc:docMk/>
            <pc:sldMk cId="641724141" sldId="266"/>
            <ac:spMk id="4" creationId="{00000000-0000-0000-0000-000000000000}"/>
          </ac:spMkLst>
        </pc:spChg>
        <pc:spChg chg="mod">
          <ac:chgData name="Head at Highfield Special" userId="S::head@highfield.cambs.sch.uk::16e46c33-32ca-4b80-84b1-ffc64a6cd813" providerId="AD" clId="Web-{67D9D34A-0FE9-446F-AC66-8A76623D9C11}" dt="2022-08-08T11:55:56.344" v="239" actId="20577"/>
          <ac:spMkLst>
            <pc:docMk/>
            <pc:sldMk cId="641724141" sldId="266"/>
            <ac:spMk id="5" creationId="{00000000-0000-0000-0000-000000000000}"/>
          </ac:spMkLst>
        </pc:spChg>
      </pc:sldChg>
    </pc:docChg>
  </pc:docChgLst>
  <pc:docChgLst>
    <pc:chgData name="Long Nadine" userId="S::nlong@highfield.cambs.sch.uk::ee4ca990-5ee8-4f82-9e4c-f813ba871a69" providerId="AD" clId="Web-{258A8479-7D4E-4FE3-A696-F3EA4139913A}"/>
    <pc:docChg chg="modSld">
      <pc:chgData name="Long Nadine" userId="S::nlong@highfield.cambs.sch.uk::ee4ca990-5ee8-4f82-9e4c-f813ba871a69" providerId="AD" clId="Web-{258A8479-7D4E-4FE3-A696-F3EA4139913A}" dt="2022-07-13T20:07:33.185" v="1" actId="20577"/>
      <pc:docMkLst>
        <pc:docMk/>
      </pc:docMkLst>
      <pc:sldChg chg="modSp">
        <pc:chgData name="Long Nadine" userId="S::nlong@highfield.cambs.sch.uk::ee4ca990-5ee8-4f82-9e4c-f813ba871a69" providerId="AD" clId="Web-{258A8479-7D4E-4FE3-A696-F3EA4139913A}" dt="2022-07-13T20:07:33.185" v="1" actId="20577"/>
        <pc:sldMkLst>
          <pc:docMk/>
          <pc:sldMk cId="1323735281" sldId="260"/>
        </pc:sldMkLst>
        <pc:spChg chg="mod">
          <ac:chgData name="Long Nadine" userId="S::nlong@highfield.cambs.sch.uk::ee4ca990-5ee8-4f82-9e4c-f813ba871a69" providerId="AD" clId="Web-{258A8479-7D4E-4FE3-A696-F3EA4139913A}" dt="2022-07-13T20:07:33.185" v="1" actId="20577"/>
          <ac:spMkLst>
            <pc:docMk/>
            <pc:sldMk cId="1323735281" sldId="260"/>
            <ac:spMk id="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42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807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782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079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988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63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0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8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5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6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09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9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21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46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3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B2026-A339-4AFD-82A2-BFDFB9E9EE2B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59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46811"/>
              </p:ext>
            </p:extLst>
          </p:nvPr>
        </p:nvGraphicFramePr>
        <p:xfrm>
          <a:off x="219075" y="254698"/>
          <a:ext cx="9577992" cy="4774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415331291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3220783912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1431085364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1930336457"/>
                    </a:ext>
                  </a:extLst>
                </a:gridCol>
                <a:gridCol w="1595266">
                  <a:extLst>
                    <a:ext uri="{9D8B030D-6E8A-4147-A177-3AD203B41FA5}">
                      <a16:colId xmlns:a16="http://schemas.microsoft.com/office/drawing/2014/main" val="1466768206"/>
                    </a:ext>
                  </a:extLst>
                </a:gridCol>
                <a:gridCol w="1521342">
                  <a:extLst>
                    <a:ext uri="{9D8B030D-6E8A-4147-A177-3AD203B41FA5}">
                      <a16:colId xmlns:a16="http://schemas.microsoft.com/office/drawing/2014/main" val="1312249216"/>
                    </a:ext>
                  </a:extLst>
                </a:gridCol>
                <a:gridCol w="1422659">
                  <a:extLst>
                    <a:ext uri="{9D8B030D-6E8A-4147-A177-3AD203B41FA5}">
                      <a16:colId xmlns:a16="http://schemas.microsoft.com/office/drawing/2014/main" val="3383897700"/>
                    </a:ext>
                  </a:extLst>
                </a:gridCol>
              </a:tblGrid>
              <a:tr h="17936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Half Term 1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Half Term</a:t>
                      </a:r>
                      <a:r>
                        <a:rPr lang="en-GB" sz="900" baseline="0" dirty="0" smtClean="0"/>
                        <a:t> 2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Half Term 3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Half Term 4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Half Term 5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Half Term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baseline="0" dirty="0" smtClean="0"/>
                        <a:t>6</a:t>
                      </a:r>
                      <a:endParaRPr lang="en-GB" sz="900" dirty="0" smtClean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36751"/>
                  </a:ext>
                </a:extLst>
              </a:tr>
              <a:tr h="453593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English Text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2– AQA</a:t>
                      </a: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up Project 1 – Celebrity Fact File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for different forms, purposes and audiences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 information and ideas, using structural and grammatical features to support coherence of texts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vocabulary and sentence structures for clarity, purpose and effect, with accurate spelling and punctuation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 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Yellow</a:t>
                      </a:r>
                      <a:r>
                        <a:rPr lang="en-GB" sz="800" b="1" baseline="0" dirty="0" smtClean="0"/>
                        <a:t> 1 and 2 - </a:t>
                      </a:r>
                      <a:r>
                        <a:rPr lang="en-US" sz="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AQA</a:t>
                      </a: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up Project 9 – Drama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 information and ideas, using structural and grammatical features to support coherence of texts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and understand a range of texts; identify and interpret explicit and implicit information and ideas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and comment on how writers use language and structure to achieve effects and influence readers, using relevant subject terminology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Yellow 1 and 2 – </a:t>
                      </a:r>
                      <a:r>
                        <a:rPr lang="en-US" sz="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AQA</a:t>
                      </a: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up Project 6 – Writing stories – Gothic genre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for different forms, purposes and audiences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vocabulary and sentence structures for clarity, purpose and effect, with accurate spelling and punctuation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and understand a range of texts; identify and interpret explicit and implicit information and ideas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8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aseline="0" dirty="0" smtClean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Yellow 1 and 2 -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US" sz="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AQA</a:t>
                      </a: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up Project 7 – Rhythm and Rhyme – Nature theme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for different forms, purposes and audiences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vocabulary and sentence structures for clarity, purpose and effect, with accurate spelling and punctuation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and understand a range of texts; identify and interpret explicit and implicit information and ideas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presentation skills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and comment on how writers use language and structure to achieve effects and influence readers, using relevant subject terminology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writers’ ideas and perspectives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texts and support this with appropriate textual references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Yellow 1 and 2 – </a:t>
                      </a:r>
                      <a:r>
                        <a:rPr lang="en-US" sz="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AQA</a:t>
                      </a: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up Project 11 – Advertisement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for different forms, purposes and audiences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 information and ideas, using structural and grammatical features to support coherence of texts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vocabulary and sentence structures for clarity, purpose and effect, with accurate spelling and punctuation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presentation skills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and comment on how writers use language and structure to achieve effects and influence readers, using relevant subject terminology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texts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Yellow</a:t>
                      </a:r>
                      <a:r>
                        <a:rPr lang="en-GB" sz="800" b="1" baseline="0" dirty="0" smtClean="0"/>
                        <a:t> 1and 2 – </a:t>
                      </a:r>
                      <a:r>
                        <a:rPr lang="en-GB" sz="800" b="1" dirty="0" smtClean="0"/>
                        <a:t>AQA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dirty="0" smtClean="0"/>
                        <a:t>Project 3</a:t>
                      </a:r>
                      <a:r>
                        <a:rPr lang="en-GB" sz="800" b="1" baseline="0" dirty="0" smtClean="0"/>
                        <a:t>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for different forms, purposes and audiences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vocabulary and sentence structures for clarity, purpose and effect, with accurate spelling and punctuation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and understand a range of texts; identify and interpret explicit and implicit information and ideas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presentation skills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baseline="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baseline="0" dirty="0" smtClean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51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2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038566"/>
              </p:ext>
            </p:extLst>
          </p:nvPr>
        </p:nvGraphicFramePr>
        <p:xfrm>
          <a:off x="85725" y="84138"/>
          <a:ext cx="9514492" cy="6707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val="763840034"/>
                    </a:ext>
                  </a:extLst>
                </a:gridCol>
                <a:gridCol w="2867025">
                  <a:extLst>
                    <a:ext uri="{9D8B030D-6E8A-4147-A177-3AD203B41FA5}">
                      <a16:colId xmlns:a16="http://schemas.microsoft.com/office/drawing/2014/main" val="825795622"/>
                    </a:ext>
                  </a:extLst>
                </a:gridCol>
                <a:gridCol w="2957341">
                  <a:extLst>
                    <a:ext uri="{9D8B030D-6E8A-4147-A177-3AD203B41FA5}">
                      <a16:colId xmlns:a16="http://schemas.microsoft.com/office/drawing/2014/main" val="3467473127"/>
                    </a:ext>
                  </a:extLst>
                </a:gridCol>
                <a:gridCol w="2944001">
                  <a:extLst>
                    <a:ext uri="{9D8B030D-6E8A-4147-A177-3AD203B41FA5}">
                      <a16:colId xmlns:a16="http://schemas.microsoft.com/office/drawing/2014/main" val="1302506961"/>
                    </a:ext>
                  </a:extLst>
                </a:gridCol>
              </a:tblGrid>
              <a:tr h="670718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English Literature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– Myths and Legends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2 – Goodnight Mr. Tom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positive attitudes to reading and an understanding of what have read by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Continuing to read and discuss an increasing wide range of fiction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books that are structured in different ways and reading for a range of purposes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 their familiarity with a wide range of books, including myths, legends and traditional stories, modern fiction, fiction from our literary heritage, and books from other cultures and traditions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and discussing themes and conventions in and across a wide range of writing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comparisons within and across books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Asking questions to improve their understanding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Checking that the book makes sense to them, discussing their understanding and exploring the meaning of words in context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Predicting what might happen from details stated and implied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how language, structure and presentation contribute to meaning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 in discussions about books that are read to them and those that can read for themselves, building on their own and other’s ideas and challenging views courteously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– transcription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dictionaries to check the spelling and meaning of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first 3 or 4 letters of a word to check spelling, meaning or both of these in a dictionary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thesaurus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Handwriting and presentation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legibly, fluently and with increasing speed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– Composition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their writing by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the audience for and purpose of the writing, selecting the appropriate form and using other similar writing as models for their own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Noting and developing initial ideas, drawing and reading and research where necessary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writing narratives, considering how authors have developed characters and settings in what pupils have read, listened to or seen performed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and write by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Selecting appropriate grammar and vocabulary, understanding how such choices can change and enhance meaning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narratives, describing settings, characters and atmosphere and integrating dialogue to convey character and advance the action</a:t>
                      </a: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Yellow 1 – Robinson Crusoe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Yellow 2 – Stories from other cultures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Reading</a:t>
                      </a:r>
                      <a:endParaRPr lang="en-GB" sz="800" b="1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positive attitudes to reading and an understanding of what have read by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Continuing to read and discuss an increasing wide range of fiction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books that are structured in different ways and reading for a range of purposes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 their familiarity with a wide range of books, including myths, legends and traditional stories, modern fiction, fiction from our literary heritage, and books from other cultures and traditions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and discussing themes and conventions in and across a wide range of writing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comparisons within and across books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Asking questions to improve their understanding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Checking that the book makes sense to them, discussing their understanding and exploring the meaning of words in context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Predicting what might happen from details stated and implied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how language, structure and presentation contribute to meaning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 in discussions about books that are read to them and those that can read for themselves, building on their own and other’s ideas and challenging views courteously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– transcription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dictionaries to check the spelling and meaning of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first 3 or 4 letters of a word to check spelling, meaning or both of these in a dictionary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thesaurus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Handwriting and presentation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legibly, fluently and with increasing speed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– Composition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their writing by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the audience for and purpose of the writing, selecting the appropriate form and using other similar writing as models for their own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Noting and developing initial ideas, drawing and reading and research where necessary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writing narratives, considering how authors have developed characters and settings in what pupils have read, listened to or seen performed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and write by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Selecting appropriate grammar and vocabulary, understanding how such choices can change and enhance meaning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narratives, describing settings, characters and atmosphere and integrating dialogue to convey character and advance the action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– Shakespeare – Julius Caesar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2 – Shakespeare – A midsummer Night’s Dream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positive attitudes to reading and an understanding of what have read by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Continuing to read and discuss an increasing wide range of fiction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books that are structured in different ways and reading for a range of purposes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 their familiarity with a wide range of books, including myths, legends and traditional stories, modern fiction, fiction from our literary heritage, and books from other cultures and traditions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and discussing themes and conventions in and across a wide range of writing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comparisons within and across books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Asking questions to improve their understanding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Checking that the book makes sense to them, discussing their understanding and exploring the meaning of words in context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Predicting what might happen from details stated and implied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how language, structure and presentation contribute to meaning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 in discussions about books that are read to them and those that can read for themselves, building on their own and other’s ideas and challenging views courteously</a:t>
                      </a: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– transcription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dictionaries to check the spelling and meaning of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first 3 or 4 letters of a word to check spelling, meaning or both of these in a dictionary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thesaurus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Handwriting and presentation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legibly, fluently and with increasing speed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– Composition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their writing by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the audience for and purpose of the writing, selecting the appropriate form and using other similar writing as models for their own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Noting and developing initial ideas, drawing and reading and research where necessary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writing narratives, considering how authors have developed characters and settings in what pupils have read, listened to or seen performed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and write by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Selecting appropriate grammar and vocabulary, understanding how such choices can change and enhance meaning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narratives, describing settings, characters and atmosphere and integrating dialogue to convey character and advance the action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000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08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44784"/>
              </p:ext>
            </p:extLst>
          </p:nvPr>
        </p:nvGraphicFramePr>
        <p:xfrm>
          <a:off x="102583" y="85725"/>
          <a:ext cx="9577992" cy="3486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93317954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3103380226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4114477754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3472682572"/>
                    </a:ext>
                  </a:extLst>
                </a:gridCol>
                <a:gridCol w="1595266">
                  <a:extLst>
                    <a:ext uri="{9D8B030D-6E8A-4147-A177-3AD203B41FA5}">
                      <a16:colId xmlns:a16="http://schemas.microsoft.com/office/drawing/2014/main" val="443404907"/>
                    </a:ext>
                  </a:extLst>
                </a:gridCol>
                <a:gridCol w="1521342">
                  <a:extLst>
                    <a:ext uri="{9D8B030D-6E8A-4147-A177-3AD203B41FA5}">
                      <a16:colId xmlns:a16="http://schemas.microsoft.com/office/drawing/2014/main" val="1053735803"/>
                    </a:ext>
                  </a:extLst>
                </a:gridCol>
                <a:gridCol w="1422659">
                  <a:extLst>
                    <a:ext uri="{9D8B030D-6E8A-4147-A177-3AD203B41FA5}">
                      <a16:colId xmlns:a16="http://schemas.microsoft.com/office/drawing/2014/main" val="4132230572"/>
                    </a:ext>
                  </a:extLst>
                </a:gridCol>
              </a:tblGrid>
              <a:tr h="3486150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bg1"/>
                          </a:solidFill>
                        </a:rPr>
                        <a:t>Maths – Number skills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Yellow 1 and 2 – Place Value, sequencing and order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Count to and across 100, forwards and backwards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from any given number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Count, read and write numbers to 100 in numerals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Use language of: equal to, more than, less than (fewer), most, least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Given a number, identify one more or less than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Recognise the place value of each digit in a two-digit number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Addition and Subtraction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Add and subtract numbers using concrete objects, pictorial representations, and mentally, including : a two-digit number and ones, a two-digit numbers and tens, two two-digit numbers, adding three-digit numbers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Recall and use addition and subtraction facts to 20 fluently, and derive and use related facts up to 100</a:t>
                      </a: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and 2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 – Multiplication and Division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Recall and use multiplication and division facts for the 2,5 and 10 multiplication 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Solve problems involving multiplication and division (including those with remainders), using materials, arrays, repeated addition, mental methods, and multiplication and division facts, including problems in contexts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Show that multiplication of two numbers can be done in any order (commutative) and division of one number by another cannot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Fractions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Understand that a fraction can describe part of a set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Recognise, find, name and write fractions 1/3, ¼, 2/4 and ¾ of a length, shape, set of objects or quantity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Understand the larger the denominator is, the more pieces it is split into and therefore the smaller each part will be</a:t>
                      </a:r>
                    </a:p>
                    <a:p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2–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Percentages and decimals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recognise the per cent symbol (%) and understand that per cent relates to ‘number of parts per hundred’ and write percentages as a fraction with denominator 100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Four functions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Revision of previous objectives related to each of the four functions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46722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017539"/>
              </p:ext>
            </p:extLst>
          </p:nvPr>
        </p:nvGraphicFramePr>
        <p:xfrm>
          <a:off x="114791" y="3571875"/>
          <a:ext cx="9553575" cy="312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925">
                  <a:extLst>
                    <a:ext uri="{9D8B030D-6E8A-4147-A177-3AD203B41FA5}">
                      <a16:colId xmlns:a16="http://schemas.microsoft.com/office/drawing/2014/main" val="692109834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626088195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1570725899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151859085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103705186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977195568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813712448"/>
                    </a:ext>
                  </a:extLst>
                </a:gridCol>
              </a:tblGrid>
              <a:tr h="3124200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bg1"/>
                          </a:solidFill>
                        </a:rPr>
                        <a:t>Maths</a:t>
                      </a:r>
                      <a:r>
                        <a:rPr lang="en-GB" sz="900" baseline="0" dirty="0" smtClean="0">
                          <a:solidFill>
                            <a:schemeClr val="bg1"/>
                          </a:solidFill>
                        </a:rPr>
                        <a:t> - topic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Yellow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1 – 2D and 3D shape</a:t>
                      </a:r>
                      <a:endParaRPr lang="en-GB" sz="800" b="1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and describe the properties of 2D and 3D shapes, including the numbers of sides and line of symmetry in a vertical 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2D shapes on the surface of 3D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sort common 2D and 3D shapes and everyday objects</a:t>
                      </a:r>
                      <a:endParaRPr lang="en-US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 2 -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Interpreting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Interpret and construct simple pictograms, tally charts, block diagrams and simple 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Sort objects, numbers and shapes to a given criterion and their own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Yellow 1 – Mass and Capacity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lengths, mass, volume/capacity and records the results using &lt;,&gt; and =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2 -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2D and 3D shape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and describe the properties of 2D and 3D shapes, including the numbers of sides and line of symmetry in a vertical 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2D shapes on the surface of 3D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sort common 2D and 3D shapes and everyday objects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–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sequence intervals of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Tell and write time to five minutes, including quarter past/to the hour and draw hands on clock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2 – 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Recognise and use symbols for pounds and pence; combine amounts to make a particular value, find different combinations of coins that equal the same amount of money, give change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– 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Recognise and use symbols for pounds and pence; combine amounts to make a particular value, find different combinations of coins that equal the same amount of money, give change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Yellow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2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sequence intervals of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Tell and write time to five minutes, including quarter past/to the hour and draw hands on clock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1 and 2 – Length and height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SassoonPrimary" panose="020B0500000000000000" pitchFamily="34" charset="0"/>
                        </a:rPr>
                        <a:t>and records the results using &lt;,&gt; and =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1 – Interpreting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Interpret and construct simple pictograms, tally charts, block diagrams and simple 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Sort objects, numbers and shapes to a given criterion and their own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2 - Perimeter and Area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Measure and calculate the perimeter of a rectilinear figure (including squares) in cm and 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Knows area is a measure of surface within a given boundary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Finds the area of rectilinear shapes by counting squares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31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35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985408"/>
              </p:ext>
            </p:extLst>
          </p:nvPr>
        </p:nvGraphicFramePr>
        <p:xfrm>
          <a:off x="95250" y="1764469"/>
          <a:ext cx="9553575" cy="2623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1838611553"/>
                    </a:ext>
                  </a:extLst>
                </a:gridCol>
                <a:gridCol w="1693188">
                  <a:extLst>
                    <a:ext uri="{9D8B030D-6E8A-4147-A177-3AD203B41FA5}">
                      <a16:colId xmlns:a16="http://schemas.microsoft.com/office/drawing/2014/main" val="3020676306"/>
                    </a:ext>
                  </a:extLst>
                </a:gridCol>
                <a:gridCol w="1559319">
                  <a:extLst>
                    <a:ext uri="{9D8B030D-6E8A-4147-A177-3AD203B41FA5}">
                      <a16:colId xmlns:a16="http://schemas.microsoft.com/office/drawing/2014/main" val="1489908805"/>
                    </a:ext>
                  </a:extLst>
                </a:gridCol>
                <a:gridCol w="1302602">
                  <a:extLst>
                    <a:ext uri="{9D8B030D-6E8A-4147-A177-3AD203B41FA5}">
                      <a16:colId xmlns:a16="http://schemas.microsoft.com/office/drawing/2014/main" val="4063012875"/>
                    </a:ext>
                  </a:extLst>
                </a:gridCol>
                <a:gridCol w="1427952">
                  <a:extLst>
                    <a:ext uri="{9D8B030D-6E8A-4147-A177-3AD203B41FA5}">
                      <a16:colId xmlns:a16="http://schemas.microsoft.com/office/drawing/2014/main" val="2583539465"/>
                    </a:ext>
                  </a:extLst>
                </a:gridCol>
                <a:gridCol w="1548065">
                  <a:extLst>
                    <a:ext uri="{9D8B030D-6E8A-4147-A177-3AD203B41FA5}">
                      <a16:colId xmlns:a16="http://schemas.microsoft.com/office/drawing/2014/main" val="1845006571"/>
                    </a:ext>
                  </a:extLst>
                </a:gridCol>
                <a:gridCol w="1298549">
                  <a:extLst>
                    <a:ext uri="{9D8B030D-6E8A-4147-A177-3AD203B41FA5}">
                      <a16:colId xmlns:a16="http://schemas.microsoft.com/office/drawing/2014/main" val="1648435861"/>
                    </a:ext>
                  </a:extLst>
                </a:gridCol>
              </a:tblGrid>
              <a:tr h="2582741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RE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Creation – How did life on earth begin?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– Across a range of religions and beliefs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Respecting all religions and others’ beliefs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Important customs and festivals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Special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books and buildings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Related symbols</a:t>
                      </a: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 simple facts about religion and important people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a key belief of a religion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 we all make decisions about how we live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simple comparisons between the different religions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 we all make decisions about how we live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Places of Worship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- In what way do special places help people to feel connected to God?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Across a range of religions and beliefs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Respecting all religions and others’ beliefs </a:t>
                      </a:r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Special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books and buildings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some main practises of worship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simple comparisons between the different religions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the key practises of a religion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 we all make decisions about how we live</a:t>
                      </a:r>
                      <a:endParaRPr lang="en-GB" sz="8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</a:t>
                      </a:r>
                      <a:r>
                        <a:rPr lang="en-US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Festivals – How are important moments celebrated in different religions?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Across a range of religions and beliefs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Respecting all religions and others’ beliefs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Important customs and festivals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simple comparisons between the different religions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the key practises of a religion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 we all make decisions about how we live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</a:t>
                      </a:r>
                      <a:r>
                        <a:rPr lang="en-US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Food – How does food connect people to God?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Across a range of religions and beliefs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Respecting all religions and others’ beliefs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simple comparisons between the different religions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the key practises of a religion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SassoonPrimary" panose="020B05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 we all make decisions about how we live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Symbols -</a:t>
                      </a:r>
                    </a:p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How can God and religion be represented?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Across a range of religions and beliefs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Respecting all religions and others’ beliefs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Related symbols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simple comparisons between the different religions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the key practises of a religion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Stories –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How do stories help religions communicate their beliefs?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Across a range of religions and beliefs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Respecting all religions and others’ beliefs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stories teach us about religion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simple comparisons between the different religions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87759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77810"/>
              </p:ext>
            </p:extLst>
          </p:nvPr>
        </p:nvGraphicFramePr>
        <p:xfrm>
          <a:off x="106786" y="116205"/>
          <a:ext cx="9553575" cy="1648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111">
                  <a:extLst>
                    <a:ext uri="{9D8B030D-6E8A-4147-A177-3AD203B41FA5}">
                      <a16:colId xmlns:a16="http://schemas.microsoft.com/office/drawing/2014/main" val="3525963542"/>
                    </a:ext>
                  </a:extLst>
                </a:gridCol>
                <a:gridCol w="3251373">
                  <a:extLst>
                    <a:ext uri="{9D8B030D-6E8A-4147-A177-3AD203B41FA5}">
                      <a16:colId xmlns:a16="http://schemas.microsoft.com/office/drawing/2014/main" val="1167054705"/>
                    </a:ext>
                  </a:extLst>
                </a:gridCol>
                <a:gridCol w="2744479">
                  <a:extLst>
                    <a:ext uri="{9D8B030D-6E8A-4147-A177-3AD203B41FA5}">
                      <a16:colId xmlns:a16="http://schemas.microsoft.com/office/drawing/2014/main" val="39785551"/>
                    </a:ext>
                  </a:extLst>
                </a:gridCol>
                <a:gridCol w="2854612">
                  <a:extLst>
                    <a:ext uri="{9D8B030D-6E8A-4147-A177-3AD203B41FA5}">
                      <a16:colId xmlns:a16="http://schemas.microsoft.com/office/drawing/2014/main" val="2619497362"/>
                    </a:ext>
                  </a:extLst>
                </a:gridCol>
              </a:tblGrid>
              <a:tr h="468180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bg1"/>
                          </a:solidFill>
                        </a:rPr>
                        <a:t>Science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Cells and Reproduction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know that cells are the basic building blocks of living things.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understand that cells can specialize to perform different functions in the body, to include the sex cells/gametes (sperm and egg cells).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know that the job of a sperm cell is to carry genetic material to an egg cell.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understand the process of fertilsation.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know the different ways in which organisms reproduce (to include bacteria, microbes, plants and mammals such as humans).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Light &amp; Sound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know that light travels to our eyes faster that sound travels to our ears which is why we see things before we hear them (for example thunder and lightning).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To have an understanding of the properties of light and how it behaves (</a:t>
                      </a:r>
                      <a:r>
                        <a:rPr lang="en-GB" sz="800" b="0" baseline="0" dirty="0" err="1" smtClean="0">
                          <a:solidFill>
                            <a:schemeClr val="tx1"/>
                          </a:solidFill>
                        </a:rPr>
                        <a:t>eg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: looking at light travelling in straight lines, reflection and white light splitting into the 7 colours of the rainbow.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To have an understanding of the properties of sound (for example looking at pitch and volume as well as how sound bounces off surfaces to produce echoes).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States of Matter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To know the 3 states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of matter including everyday examples of each.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understand how the properties of solids are related to their structure.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understand how the properties of liquids are related to their structure.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understand how the properties of gases are related to their structure.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that substances can change between the 3 states of matter in the processes of freezing, melting, condensation and sublimation.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32214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91193"/>
              </p:ext>
            </p:extLst>
          </p:nvPr>
        </p:nvGraphicFramePr>
        <p:xfrm>
          <a:off x="116312" y="4388093"/>
          <a:ext cx="9534524" cy="1892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653">
                  <a:extLst>
                    <a:ext uri="{9D8B030D-6E8A-4147-A177-3AD203B41FA5}">
                      <a16:colId xmlns:a16="http://schemas.microsoft.com/office/drawing/2014/main" val="4070199863"/>
                    </a:ext>
                  </a:extLst>
                </a:gridCol>
                <a:gridCol w="1695767">
                  <a:extLst>
                    <a:ext uri="{9D8B030D-6E8A-4147-A177-3AD203B41FA5}">
                      <a16:colId xmlns:a16="http://schemas.microsoft.com/office/drawing/2014/main" val="859864786"/>
                    </a:ext>
                  </a:extLst>
                </a:gridCol>
                <a:gridCol w="1543117">
                  <a:extLst>
                    <a:ext uri="{9D8B030D-6E8A-4147-A177-3AD203B41FA5}">
                      <a16:colId xmlns:a16="http://schemas.microsoft.com/office/drawing/2014/main" val="1891923546"/>
                    </a:ext>
                  </a:extLst>
                </a:gridCol>
                <a:gridCol w="2746361">
                  <a:extLst>
                    <a:ext uri="{9D8B030D-6E8A-4147-A177-3AD203B41FA5}">
                      <a16:colId xmlns:a16="http://schemas.microsoft.com/office/drawing/2014/main" val="1878584602"/>
                    </a:ext>
                  </a:extLst>
                </a:gridCol>
                <a:gridCol w="1538725">
                  <a:extLst>
                    <a:ext uri="{9D8B030D-6E8A-4147-A177-3AD203B41FA5}">
                      <a16:colId xmlns:a16="http://schemas.microsoft.com/office/drawing/2014/main" val="3521931303"/>
                    </a:ext>
                  </a:extLst>
                </a:gridCol>
                <a:gridCol w="1298901">
                  <a:extLst>
                    <a:ext uri="{9D8B030D-6E8A-4147-A177-3AD203B41FA5}">
                      <a16:colId xmlns:a16="http://schemas.microsoft.com/office/drawing/2014/main" val="1063789114"/>
                    </a:ext>
                  </a:extLst>
                </a:gridCol>
              </a:tblGrid>
              <a:tr h="47660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Computing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2 - Word, Font, cutting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pasting, saving and retrieving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Opening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Saving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Retrieving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Editing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Changing font (type, size and colour).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Copying and pasting.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2 - Internet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Safety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To develop an understanding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of all the ways in which we use the internet.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Use technology safely,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respectfully and responsibly.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Recognise acceptable/unacceptable behaviour.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Identify a range of ways to report concerns about content and contact.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and 2 -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Stop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motion and movie making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Undertake creative projects that involve selecting, using and combining multiple applications, preferably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across a range of devices, to achieve challenging goals.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To use these skills in order to produce both stop motion animation and live action movies.</a:t>
                      </a:r>
                      <a:endParaRPr lang="en-GB" sz="8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Editing of these movies.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Yellow 1 and 2 - Computer programming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To learn some basic computer programming functions.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To build and design lego robots which can then be programmed using a range of functions/controls.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2 - Coding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Use the repeat command within a series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of instructions.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Use conditional statements.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Use a variety of inputs.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8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8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246674"/>
              </p:ext>
            </p:extLst>
          </p:nvPr>
        </p:nvGraphicFramePr>
        <p:xfrm>
          <a:off x="140547" y="128466"/>
          <a:ext cx="9527011" cy="6051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814">
                  <a:extLst>
                    <a:ext uri="{9D8B030D-6E8A-4147-A177-3AD203B41FA5}">
                      <a16:colId xmlns:a16="http://schemas.microsoft.com/office/drawing/2014/main" val="2438212421"/>
                    </a:ext>
                  </a:extLst>
                </a:gridCol>
                <a:gridCol w="1643486">
                  <a:extLst>
                    <a:ext uri="{9D8B030D-6E8A-4147-A177-3AD203B41FA5}">
                      <a16:colId xmlns:a16="http://schemas.microsoft.com/office/drawing/2014/main" val="1711076176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345240417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391074344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3920267533"/>
                    </a:ext>
                  </a:extLst>
                </a:gridCol>
                <a:gridCol w="2830936">
                  <a:extLst>
                    <a:ext uri="{9D8B030D-6E8A-4147-A177-3AD203B41FA5}">
                      <a16:colId xmlns:a16="http://schemas.microsoft.com/office/drawing/2014/main" val="939799415"/>
                    </a:ext>
                  </a:extLst>
                </a:gridCol>
              </a:tblGrid>
              <a:tr h="6015159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Art / D.T./</a:t>
                      </a:r>
                    </a:p>
                    <a:p>
                      <a:r>
                        <a:rPr lang="en-GB" sz="900" dirty="0" smtClean="0"/>
                        <a:t>Food</a:t>
                      </a:r>
                    </a:p>
                    <a:p>
                      <a:r>
                        <a:rPr lang="en-GB" sz="900" dirty="0" smtClean="0"/>
                        <a:t>Technology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1 – Related to Ancient Greece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2 – World War II/ Tectonic processes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Intentionally represent an object or image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how textures can be made using a variety of materials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 ideas through their use of colour, form, line and tone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growing art vocabulary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Show confidence in using a variety of processes and make appropriate use of tools and materials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mastery of art and design technique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 about the history of art, including periods, styles and major movements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Select from and use specialist tools, techniques, processes, equipment and machinery precisely and with care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the creative, technical and practical expertise needed to perform everyday tasks confidently and to participate fully in an increasingly technological world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Understand and apply the principles of nutrition and learn how to cook.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Use research and exploration, such as a study of different cultures, to identify and understand user needs</a:t>
                      </a:r>
                      <a:endParaRPr lang="en-GB" sz="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–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Related to Ancient Greece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2 – World </a:t>
                      </a:r>
                      <a:r>
                        <a:rPr lang="en-GB" sz="800" baseline="0" smtClean="0">
                          <a:solidFill>
                            <a:schemeClr val="tx1"/>
                          </a:solidFill>
                        </a:rPr>
                        <a:t>War II/North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and South Poles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Intentionally represent an object or image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how textures can be made using a variety of materials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 ideas through their use of colour, form, line and tone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growing art vocabulary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Show confidence in using a variety of processes and make appropriate use of tools and materials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mastery of art and design technique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 about the history of art, including periods, styles and major movements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Select from and use specialist tools, techniques, processes, equipment and machinery precisely and with care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the creative, technical and practical expertise needed to perform everyday tasks confidently and to participate fully in an increasingly technological world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Understand and apply the principles of nutrition and learn how to cook.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Understand and apply the principles of nutrition and learn how to cook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Use research and exploration, such as a study of different cultures, to identify and understand user needs</a:t>
                      </a:r>
                      <a:endParaRPr lang="en-GB" sz="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– Related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to voyages and pirates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2 – Native America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how textures can be made using a variety of materials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how textures can be made using a variety of materials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 about the history of art, including periods, styles and major movements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Select from and use specialist tools, techniques, processes, equipment and machinery precisely and with care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the creative, technical and practical expertise needed to perform everyday tasks confidently and to participate fully in an increasingly technological world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Understand and apply the principles of nutrition and learn how to cook.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Understand and apply the principles of nutrition and learn how to cook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Use research and exploration, such as a study of different cultures, to identify and understand user needs</a:t>
                      </a:r>
                      <a:endParaRPr lang="en-GB" sz="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Rivers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Intentionally represent an object or image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how textures can be made using a variety of materials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 ideas through their use of colour, form, line and tone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growing art vocabulary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Show confidence in using a variety of processes and make appropriate use of tools and materials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mastery of art and design technique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Select from and use specialist tools, techniques, processes, equipment and machinery precisely and with care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the creative, technical and practical expertise needed to perform everyday tasks confidently and to participate fully in an increasingly technological world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Understand and apply the principles of nutrition and learn how to cook.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Understand and apply the principles of nutrition and learn how to cook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Use research and exploration, such as a study of different cultures, to identify and understand user needs</a:t>
                      </a:r>
                      <a:endParaRPr lang="en-GB" sz="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– China</a:t>
                      </a:r>
                    </a:p>
                    <a:p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2 – China/1970s and 80s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Intentionally represent an object or image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how textures can be made using a variety of materials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 ideas through their use of colour, form, line and tone</a:t>
                      </a:r>
                      <a:endParaRPr lang="en-GB" sz="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 to ideas around colour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learn about primary and secondary colours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Show confidence in using a variety of processes and make appropriate use of tools and materials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 about great artist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Select from and use specialist tools, techniques, processes, equipment and machinery precisely and with care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the creative, technical and practical expertise needed to perform everyday tasks confidently and to participate fully in an increasingly technological world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Understand and apply the principles of nutrition and learn how to cook.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Understand and apply the principles of nutrition and learn how to cook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Use research and exploration, such as a study of different cultures, to identify and understand user needs</a:t>
                      </a:r>
                      <a:endParaRPr lang="en-GB" sz="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1" baseline="0" dirty="0" smtClean="0">
                        <a:solidFill>
                          <a:schemeClr val="tx1"/>
                        </a:solidFill>
                        <a:effectLst/>
                        <a:latin typeface="SassoonPrimary" panose="020B0500000000000000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effectLst/>
                        <a:latin typeface="SassoonPrimary" panose="020B0500000000000000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071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18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95450"/>
              </p:ext>
            </p:extLst>
          </p:nvPr>
        </p:nvGraphicFramePr>
        <p:xfrm>
          <a:off x="177095" y="587022"/>
          <a:ext cx="9588501" cy="4457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075">
                  <a:extLst>
                    <a:ext uri="{9D8B030D-6E8A-4147-A177-3AD203B41FA5}">
                      <a16:colId xmlns:a16="http://schemas.microsoft.com/office/drawing/2014/main" val="281259543"/>
                    </a:ext>
                  </a:extLst>
                </a:gridCol>
                <a:gridCol w="1673225">
                  <a:extLst>
                    <a:ext uri="{9D8B030D-6E8A-4147-A177-3AD203B41FA5}">
                      <a16:colId xmlns:a16="http://schemas.microsoft.com/office/drawing/2014/main" val="1837832366"/>
                    </a:ext>
                  </a:extLst>
                </a:gridCol>
                <a:gridCol w="1568450">
                  <a:extLst>
                    <a:ext uri="{9D8B030D-6E8A-4147-A177-3AD203B41FA5}">
                      <a16:colId xmlns:a16="http://schemas.microsoft.com/office/drawing/2014/main" val="3381682669"/>
                    </a:ext>
                  </a:extLst>
                </a:gridCol>
                <a:gridCol w="1250244">
                  <a:extLst>
                    <a:ext uri="{9D8B030D-6E8A-4147-A177-3AD203B41FA5}">
                      <a16:colId xmlns:a16="http://schemas.microsoft.com/office/drawing/2014/main" val="3587463718"/>
                    </a:ext>
                  </a:extLst>
                </a:gridCol>
                <a:gridCol w="1445331">
                  <a:extLst>
                    <a:ext uri="{9D8B030D-6E8A-4147-A177-3AD203B41FA5}">
                      <a16:colId xmlns:a16="http://schemas.microsoft.com/office/drawing/2014/main" val="2521052205"/>
                    </a:ext>
                  </a:extLst>
                </a:gridCol>
                <a:gridCol w="1462088">
                  <a:extLst>
                    <a:ext uri="{9D8B030D-6E8A-4147-A177-3AD203B41FA5}">
                      <a16:colId xmlns:a16="http://schemas.microsoft.com/office/drawing/2014/main" val="3561483614"/>
                    </a:ext>
                  </a:extLst>
                </a:gridCol>
                <a:gridCol w="1462088">
                  <a:extLst>
                    <a:ext uri="{9D8B030D-6E8A-4147-A177-3AD203B41FA5}">
                      <a16:colId xmlns:a16="http://schemas.microsoft.com/office/drawing/2014/main" val="1745582030"/>
                    </a:ext>
                  </a:extLst>
                </a:gridCol>
              </a:tblGrid>
              <a:tr h="52874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History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1 and 2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– World War II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A study of an aspect or theme in British history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and understand the history of these islands as a coherent, chronological narrative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historical concepts such as continuity and change, cause and consequence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methods of historical enquiry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2 – Native America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* Understand nature of ancient civilisations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and 2-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1970s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and 1980s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A study of an aspect or theme in British history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and understand the history of these islands as a coherent, chronological narrative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nature of ancient civilisations 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historical concepts such as continuity and change, cause and consequence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methods of historical enquiry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1356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Geography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Tectonic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processes</a:t>
                      </a:r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Understand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the processes that give rise to key physical and human geographical features of the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Identify seasonal and daily weather patterns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North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and South Poles</a:t>
                      </a:r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Develop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contextual knowledge of the location of globally significant places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Interpret a range of sources of geographical information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geographical similarities and differences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2 – Rivers and waterways</a:t>
                      </a:r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Develop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contextual knowledge of the location of globally significant places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Interpret a range of sources of geographical information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geographical similarities and differences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2 - China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Develop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contextual knowledge of the location of globally significant places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Interpret a range of sources of geographical information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geographical similarities and differences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35103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Duchess</a:t>
                      </a:r>
                      <a:r>
                        <a:rPr lang="en-GB" sz="900" baseline="0" dirty="0" smtClean="0"/>
                        <a:t> of Ely</a:t>
                      </a:r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2 - Exploring our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environment</a:t>
                      </a:r>
                    </a:p>
                    <a:p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Learn a new skill or begin to develop a previously learnt skill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Nature collages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Clay leaf prints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Nature investigation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Explorer hunt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Visit a nature reserve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Natural art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2 - Looking after our environment</a:t>
                      </a:r>
                    </a:p>
                    <a:p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Participate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in a class project within school or the local community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Sorting and recycling materials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Junk modelling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Visit a recycling centre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Making natural water filters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Making seed bombs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Litter picking in local community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2 - Wildlife</a:t>
                      </a:r>
                    </a:p>
                    <a:p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Make something to sustain wildlife in local area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Mini-beast/wildlife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hunt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Mini-beast nature collages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Salt dough mini-beasts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Pond dipping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Animal calls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Animal tracks</a:t>
                      </a: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2 - Habitats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Participate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in a class project within school or the local community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Make a </a:t>
                      </a:r>
                      <a:r>
                        <a:rPr lang="en-GB" sz="800" b="0" dirty="0" err="1" smtClean="0">
                          <a:solidFill>
                            <a:schemeClr val="tx1"/>
                          </a:solidFill>
                        </a:rPr>
                        <a:t>wormery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Identify animal habitats around the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Shoe box habitat project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Make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bird feeders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Make a bat box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Nature web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2 - Food and Shelter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Participate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in a class project within school or the local community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Food hygiene and fire safety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Build a den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Potato peeler whittling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Tasting foods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from around the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Putting up and packing away tents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Campfire cooking</a:t>
                      </a: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2 - Yellow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1 -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Navigation and Travel</a:t>
                      </a:r>
                    </a:p>
                    <a:p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Early route planning and map reading skills</a:t>
                      </a:r>
                    </a:p>
                    <a:p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Safe travel, road safety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and stranger danger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Learning about compass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points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Giving directions to different places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Planning trips into the community</a:t>
                      </a: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81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03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986665"/>
              </p:ext>
            </p:extLst>
          </p:nvPr>
        </p:nvGraphicFramePr>
        <p:xfrm>
          <a:off x="88900" y="-384175"/>
          <a:ext cx="9598025" cy="4515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1627">
                  <a:extLst>
                    <a:ext uri="{9D8B030D-6E8A-4147-A177-3AD203B41FA5}">
                      <a16:colId xmlns:a16="http://schemas.microsoft.com/office/drawing/2014/main" val="2798888482"/>
                    </a:ext>
                  </a:extLst>
                </a:gridCol>
                <a:gridCol w="1516924">
                  <a:extLst>
                    <a:ext uri="{9D8B030D-6E8A-4147-A177-3AD203B41FA5}">
                      <a16:colId xmlns:a16="http://schemas.microsoft.com/office/drawing/2014/main" val="2632825946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4027920721"/>
                    </a:ext>
                  </a:extLst>
                </a:gridCol>
                <a:gridCol w="1347951">
                  <a:extLst>
                    <a:ext uri="{9D8B030D-6E8A-4147-A177-3AD203B41FA5}">
                      <a16:colId xmlns:a16="http://schemas.microsoft.com/office/drawing/2014/main" val="1619306295"/>
                    </a:ext>
                  </a:extLst>
                </a:gridCol>
                <a:gridCol w="1347951">
                  <a:extLst>
                    <a:ext uri="{9D8B030D-6E8A-4147-A177-3AD203B41FA5}">
                      <a16:colId xmlns:a16="http://schemas.microsoft.com/office/drawing/2014/main" val="665787147"/>
                    </a:ext>
                  </a:extLst>
                </a:gridCol>
                <a:gridCol w="1528374">
                  <a:extLst>
                    <a:ext uri="{9D8B030D-6E8A-4147-A177-3AD203B41FA5}">
                      <a16:colId xmlns:a16="http://schemas.microsoft.com/office/drawing/2014/main" val="2885757238"/>
                    </a:ext>
                  </a:extLst>
                </a:gridCol>
                <a:gridCol w="1404999">
                  <a:extLst>
                    <a:ext uri="{9D8B030D-6E8A-4147-A177-3AD203B41FA5}">
                      <a16:colId xmlns:a16="http://schemas.microsoft.com/office/drawing/2014/main" val="2975071077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PSHE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– Self-awareness: Personal strengths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What personal strengths can we see in other people?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How do other people’s opinions of what we are good at affect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how we feel about ourselves?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strategies can we use to manage negative opinions/comments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Self-awareness: Skills for learning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How do we like to learn? How does it feel when we achieve a target?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How might our personal strengths, interests and skills help us in out future lives?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– Self-care,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Support and Safety: Keeping safe online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the risks of social media?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How can we respond to content that is inappropriate?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rules are there for keeping safe using social media?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Managing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feelings: self-esteem and unkind comments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is the difference between helpful/kind and unhelpful/unkind comments?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How to challenge unkind comments directed at us or others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– Managing feelings: Strong feelings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responses to feeling unhappy are unhelpful and why?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How do these responses affect other people?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can we do to support others if they are feeling strong emotions?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Self-care, support and safety: Feeling frightened/worried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is harassment?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is unwanted physical contact?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How can we get help?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– The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world I live in: Diversity/ Rights and Responsibilities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are the similarities and differences among people of different race, faith and culture?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rights and responsibilities do e have inside and outside of school?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How does stereotyping lead to discrimination?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– Changing and Growing: Puberty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What physical changes happen during puberty?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What aspects of personal hygiene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we can take responsibility for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are the functions of the reproductive organs?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are the different stages of reproductions, pregnancy and birth?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–Self-care. Support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and Safety: Feeling unwell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Why is it important to follow hygiene routines to stop the spread of germs?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How can we take responsibility for our own physical and metal health?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How do we know who to trust for advice?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Healthy lifestyles: Elements of a healthy lifestyle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different ways are there to have a healthy lifestyle?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 might affect the choices that </a:t>
                      </a:r>
                      <a:r>
                        <a:rPr lang="en-GB" sz="800" b="0" baseline="0" smtClean="0">
                          <a:solidFill>
                            <a:schemeClr val="tx1"/>
                          </a:solidFill>
                        </a:rPr>
                        <a:t>we make 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to maintain a healthy lifestyle?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897418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PE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Team Games – Football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Communication and listening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Team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Tactical thinking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Persistence and resilience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Skills progression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leadership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Team Games – Net and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wall</a:t>
                      </a:r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Communication and listening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Persistence and resilience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Motivation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Improvement and progression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Gymnastics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Communication and listening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Team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Gross and fine motor skills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Skills progression and sequencing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Persistence and resilience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Creative and planning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Leadership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Fitness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/ Circuits</a:t>
                      </a:r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Communication and listening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Persistence and resilience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Skills progression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GB" sz="800" b="0" baseline="0" smtClean="0">
                          <a:solidFill>
                            <a:schemeClr val="tx1"/>
                          </a:solidFill>
                        </a:rPr>
                        <a:t>eadership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Team Games – Striking and Fielding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Communication and listening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Team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Tactical thinking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Persistence and resilience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Skills progression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leadership</a:t>
                      </a: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Athletics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Communication and listening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Team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Gross and fine motor skills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Persistence and resilience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Skills progression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Leadership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Planning and evaluating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Sportsmanship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17357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89867"/>
              </p:ext>
            </p:extLst>
          </p:nvPr>
        </p:nvGraphicFramePr>
        <p:xfrm>
          <a:off x="88901" y="4131553"/>
          <a:ext cx="9598024" cy="2426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4592">
                  <a:extLst>
                    <a:ext uri="{9D8B030D-6E8A-4147-A177-3AD203B41FA5}">
                      <a16:colId xmlns:a16="http://schemas.microsoft.com/office/drawing/2014/main" val="3104744944"/>
                    </a:ext>
                  </a:extLst>
                </a:gridCol>
                <a:gridCol w="1522325">
                  <a:extLst>
                    <a:ext uri="{9D8B030D-6E8A-4147-A177-3AD203B41FA5}">
                      <a16:colId xmlns:a16="http://schemas.microsoft.com/office/drawing/2014/main" val="3430252696"/>
                    </a:ext>
                  </a:extLst>
                </a:gridCol>
                <a:gridCol w="1619794">
                  <a:extLst>
                    <a:ext uri="{9D8B030D-6E8A-4147-A177-3AD203B41FA5}">
                      <a16:colId xmlns:a16="http://schemas.microsoft.com/office/drawing/2014/main" val="3538238082"/>
                    </a:ext>
                  </a:extLst>
                </a:gridCol>
                <a:gridCol w="1325064">
                  <a:extLst>
                    <a:ext uri="{9D8B030D-6E8A-4147-A177-3AD203B41FA5}">
                      <a16:colId xmlns:a16="http://schemas.microsoft.com/office/drawing/2014/main" val="22287686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59043135"/>
                    </a:ext>
                  </a:extLst>
                </a:gridCol>
                <a:gridCol w="1503515">
                  <a:extLst>
                    <a:ext uri="{9D8B030D-6E8A-4147-A177-3AD203B41FA5}">
                      <a16:colId xmlns:a16="http://schemas.microsoft.com/office/drawing/2014/main" val="3769792827"/>
                    </a:ext>
                  </a:extLst>
                </a:gridCol>
                <a:gridCol w="1411134">
                  <a:extLst>
                    <a:ext uri="{9D8B030D-6E8A-4147-A177-3AD203B41FA5}">
                      <a16:colId xmlns:a16="http://schemas.microsoft.com/office/drawing/2014/main" val="3918716815"/>
                    </a:ext>
                  </a:extLst>
                </a:gridCol>
              </a:tblGrid>
              <a:tr h="2426531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Careers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Describe your strengths and preferences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Identify personal networks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of support, including how to access and make the most of impartial face-to-face and digital careers information, advice and guidance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how to make plans and decisions, carefully including negotiating with those who can help you get the qualifications, skills and experience you need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Describe different explanations of what careers are and how they can be developed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Give examples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of different kinds of work and why people’s satisfaction with their working lives can change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Be aware of the laws and by-laws relating to young people’s permitted hours and types of employment; and know how to minimise health and safety risks to you and those around you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 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Be able to focus on the positive aspects of your well-being, progress and achievements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Give examples of different business organisational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structure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Be aware of what labour market information is and how it can be useful to you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Recognise when you are using qualities and skills that entrepreneurs demonstrate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Show that you can manage a personal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budget and contribute to household and school budgets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Know how to prepare and present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yourself well when going through a selection process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Recognise the qualities you have demonstrated both in and out of school that will help to make you employable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Identify how to stand up to stereotyping and discrimination that is damaging to you and those around you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 1 and 2 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Explain how you are benefitting as a learner from careers, employability and enterprise activities and experiences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how to identify and systemically explore the options open to you at a decision point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Show that you can be positive, flexible and well-prepared at transition points in your life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218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078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B8C6D87A18442974F1294415F0095" ma:contentTypeVersion="12" ma:contentTypeDescription="Create a new document." ma:contentTypeScope="" ma:versionID="65d453dc6a978d202edb7f7e777c28ca">
  <xsd:schema xmlns:xsd="http://www.w3.org/2001/XMLSchema" xmlns:xs="http://www.w3.org/2001/XMLSchema" xmlns:p="http://schemas.microsoft.com/office/2006/metadata/properties" xmlns:ns2="78acbdee-8459-43ce-8d13-8de99a87ee93" xmlns:ns3="389381b8-9a01-4f3b-b633-8d009b845e6a" targetNamespace="http://schemas.microsoft.com/office/2006/metadata/properties" ma:root="true" ma:fieldsID="662c9eace75ffd2b05c8885e37f3ad88" ns2:_="" ns3:_="">
    <xsd:import namespace="78acbdee-8459-43ce-8d13-8de99a87ee93"/>
    <xsd:import namespace="389381b8-9a01-4f3b-b633-8d009b845e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acbdee-8459-43ce-8d13-8de99a87ee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381b8-9a01-4f3b-b633-8d009b845e6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B25AC3-7D1E-430F-9598-7401393FC3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acbdee-8459-43ce-8d13-8de99a87ee93"/>
    <ds:schemaRef ds:uri="389381b8-9a01-4f3b-b633-8d009b845e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2BE289-B2F0-4752-A6E4-C63022AA03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D42F4B-6A70-47E9-8F78-7DEEA07D16D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8acbdee-8459-43ce-8d13-8de99a87ee93"/>
    <ds:schemaRef ds:uri="389381b8-9a01-4f3b-b633-8d009b845e6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1975</TotalTime>
  <Words>5243</Words>
  <Application>Microsoft Office PowerPoint</Application>
  <PresentationFormat>A4 Paper (210x297 mm)</PresentationFormat>
  <Paragraphs>542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SassoonPrimary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ALT</dc:creator>
  <cp:lastModifiedBy>Nadine Long</cp:lastModifiedBy>
  <cp:revision>351</cp:revision>
  <cp:lastPrinted>2021-12-07T12:16:14Z</cp:lastPrinted>
  <dcterms:created xsi:type="dcterms:W3CDTF">2021-09-07T09:26:47Z</dcterms:created>
  <dcterms:modified xsi:type="dcterms:W3CDTF">2023-08-14T12:21:04Z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0x010100EC1B8C6D87A18442974F1294415F0095</vt:lpwstr>
  </property>
</Properties>
</file>