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256" r:id="rId5"/>
    <p:sldId id="257" r:id="rId6"/>
    <p:sldId id="296" r:id="rId7"/>
    <p:sldId id="259" r:id="rId8"/>
    <p:sldId id="281" r:id="rId9"/>
    <p:sldId id="282" r:id="rId10"/>
    <p:sldId id="288" r:id="rId11"/>
    <p:sldId id="297" r:id="rId12"/>
    <p:sldId id="287" r:id="rId13"/>
  </p:sldIdLst>
  <p:sldSz cx="18288000" cy="10287000"/>
  <p:notesSz cx="6858000" cy="9144000"/>
  <p:embeddedFontLst>
    <p:embeddedFont>
      <p:font typeface="Canva Sans 1 Bold" panose="020B0604020202020204" charset="0"/>
      <p:regular r:id="rId14"/>
    </p:embeddedFont>
    <p:embeddedFont>
      <p:font typeface="Bebas Neue Bold" panose="020B0604020202020204" charset="0"/>
      <p:regular r:id="rId15"/>
    </p:embeddedFont>
    <p:embeddedFont>
      <p:font typeface="Bebas Neue" panose="020B0604020202020204" charset="0"/>
      <p:regular r:id="rId16"/>
    </p:embeddedFont>
    <p:embeddedFont>
      <p:font typeface="Calibri" panose="020F0502020204030204" pitchFamily="34" charset="0"/>
      <p:regular r:id="rId17"/>
      <p:bold r:id="rId18"/>
      <p:italic r:id="rId19"/>
      <p:boldItalic r:id="rId20"/>
    </p:embeddedFont>
    <p:embeddedFont>
      <p:font typeface="Canva Sans Bold" panose="020B0604020202020204" charset="0"/>
      <p:regular r:id="rId21"/>
    </p:embeddedFont>
    <p:embeddedFont>
      <p:font typeface="Canva Sans 1" panose="020B0604020202020204" charset="0"/>
      <p:regular r:id="rId22"/>
    </p:embeddedFont>
    <p:embeddedFont>
      <p:font typeface="Canva Sans" panose="020B0604020202020204" charset="0"/>
      <p:regular r:id="rId23"/>
    </p:embeddedFont>
    <p:embeddedFont>
      <p:font typeface="Poppins Bold" panose="020B0604020202020204" charset="0"/>
      <p:regular r:id="rId24"/>
    </p:embeddedFont>
    <p:embeddedFont>
      <p:font typeface="Poppins" panose="020B0604020202020204" charset="0"/>
      <p:regular r:id="rId25"/>
      <p:bold r:id="rId26"/>
      <p:italic r:id="rId27"/>
      <p:boldItalic r:id="rId28"/>
    </p:embeddedFont>
    <p:embeddedFont>
      <p:font typeface="Canva Sans 2 Bold" panose="020B0604020202020204" charset="0"/>
      <p:regular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956676F-FFE5-ED53-676E-A7C251638654}" name="Joseph Clay" initials="JC" userId="S::Joseph.Clay@cambridgeshirepeterborough-ca.gov.uk::50daca4d-bfa3-45b7-9b73-3ca2f6db81dc" providerId="AD"/>
  <p188:author id="{8824169F-00C4-AFED-274E-D00DBF94EDFC}" name="Laura Guymer" initials="LG" userId="S::laura.guymer@cambridgeshirepeterborough-ca.gov.uk::079a34e9-9f86-48a4-ae79-ef755f6cbaa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D0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3" d="100"/>
          <a:sy n="73" d="100"/>
        </p:scale>
        <p:origin x="59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customXml" Target="../customXml/item3.xml"/><Relationship Id="rId21" Type="http://schemas.openxmlformats.org/officeDocument/2006/relationships/font" Target="fonts/font8.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4.fntdata"/><Relationship Id="rId25" Type="http://schemas.openxmlformats.org/officeDocument/2006/relationships/font" Target="fonts/font12.fntdata"/><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font" Target="fonts/font16.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1.fntdata"/><Relationship Id="rId32" Type="http://schemas.openxmlformats.org/officeDocument/2006/relationships/theme" Target="theme/theme1.xml"/><Relationship Id="rId58" Type="http://schemas.microsoft.com/office/2018/10/relationships/authors" Target="authors.xml"/><Relationship Id="rId5" Type="http://schemas.openxmlformats.org/officeDocument/2006/relationships/slide" Target="slides/slide1.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10" Type="http://schemas.openxmlformats.org/officeDocument/2006/relationships/slide" Target="slides/slide6.xml"/><Relationship Id="rId19" Type="http://schemas.openxmlformats.org/officeDocument/2006/relationships/font" Target="fonts/font6.fntdata"/><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2/21/2023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16.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hyperlink" Target="https://formthefuture.org.uk/" TargetMode="External"/><Relationship Id="rId3" Type="http://schemas.openxmlformats.org/officeDocument/2006/relationships/hyperlink" Target="https://www.careers.cam.ac.uk/" TargetMode="External"/><Relationship Id="rId7" Type="http://schemas.openxmlformats.org/officeDocument/2006/relationships/hyperlink" Target="https://www.youthemployment.org.uk/careers-advice-help/choices/getting-a-job/jobcentre-plus-services-for-young-people/" TargetMode="External"/><Relationship Id="rId2" Type="http://schemas.openxmlformats.org/officeDocument/2006/relationships/hyperlink" Target="https://www.careerfocuscambridge.co.uk/" TargetMode="External"/><Relationship Id="rId1" Type="http://schemas.openxmlformats.org/officeDocument/2006/relationships/slideLayout" Target="../slideLayouts/slideLayout7.xml"/><Relationship Id="rId6" Type="http://schemas.openxmlformats.org/officeDocument/2006/relationships/hyperlink" Target="https://nationalcareers.service.gov.uk/" TargetMode="External"/><Relationship Id="rId5" Type="http://schemas.openxmlformats.org/officeDocument/2006/relationships/hyperlink" Target="https://cambridgeshirepeterborough-ca.gov.uk/what-we-deliver/skills/careers-education/" TargetMode="External"/><Relationship Id="rId4" Type="http://schemas.openxmlformats.org/officeDocument/2006/relationships/hyperlink" Target="https://www.cambsals.co.uk/advice-guidance" TargetMode="External"/><Relationship Id="rId9" Type="http://schemas.openxmlformats.org/officeDocument/2006/relationships/hyperlink" Target="https://fis.peterborough.gov.uk/kb5/peterborough/directory/service.page?id=BnLbic-AoL8&amp;familychannel=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445" r="629" b="2377"/>
          <a:stretch>
            <a:fillRect/>
          </a:stretch>
        </p:blipFill>
        <p:spPr>
          <a:xfrm>
            <a:off x="4807561" y="0"/>
            <a:ext cx="8952246" cy="10287000"/>
          </a:xfrm>
          <a:prstGeom prst="rect">
            <a:avLst/>
          </a:prstGeom>
        </p:spPr>
      </p:pic>
      <p:pic>
        <p:nvPicPr>
          <p:cNvPr id="3" name="Picture 3"/>
          <p:cNvPicPr>
            <a:picLocks noChangeAspect="1"/>
          </p:cNvPicPr>
          <p:nvPr/>
        </p:nvPicPr>
        <p:blipFill>
          <a:blip r:embed="rId3"/>
          <a:srcRect/>
          <a:stretch>
            <a:fillRect/>
          </a:stretch>
        </p:blipFill>
        <p:spPr>
          <a:xfrm>
            <a:off x="0" y="0"/>
            <a:ext cx="4947895" cy="2240984"/>
          </a:xfrm>
          <a:prstGeom prst="rect">
            <a:avLst/>
          </a:prstGeom>
        </p:spPr>
      </p:pic>
      <p:sp>
        <p:nvSpPr>
          <p:cNvPr id="4" name="TextBox 4"/>
          <p:cNvSpPr txBox="1"/>
          <p:nvPr/>
        </p:nvSpPr>
        <p:spPr>
          <a:xfrm>
            <a:off x="3961673" y="4188625"/>
            <a:ext cx="10364653" cy="2821305"/>
          </a:xfrm>
          <a:prstGeom prst="rect">
            <a:avLst/>
          </a:prstGeom>
        </p:spPr>
        <p:txBody>
          <a:bodyPr lIns="0" tIns="0" rIns="0" bIns="0" rtlCol="0" anchor="t">
            <a:spAutoFit/>
          </a:bodyPr>
          <a:lstStyle/>
          <a:p>
            <a:pPr algn="ctr">
              <a:lnSpc>
                <a:spcPts val="7200"/>
              </a:lnSpc>
            </a:pPr>
            <a:r>
              <a:rPr lang="en-US" sz="7200">
                <a:solidFill>
                  <a:srgbClr val="000000"/>
                </a:solidFill>
                <a:latin typeface="Bebas Neue Bold"/>
              </a:rPr>
              <a:t>WORK &amp; SKILLS OPPORTUNITIES</a:t>
            </a:r>
          </a:p>
          <a:p>
            <a:pPr algn="ctr">
              <a:lnSpc>
                <a:spcPts val="7200"/>
              </a:lnSpc>
            </a:pPr>
            <a:r>
              <a:rPr lang="en-US" sz="7200">
                <a:solidFill>
                  <a:srgbClr val="000000"/>
                </a:solidFill>
                <a:latin typeface="Bebas Neue Bold"/>
              </a:rPr>
              <a:t>IN CAMBRIDGESHIRE AND PETERBOROUGH</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grpSp>
        <p:nvGrpSpPr>
          <p:cNvPr id="2" name="Group 2"/>
          <p:cNvGrpSpPr/>
          <p:nvPr/>
        </p:nvGrpSpPr>
        <p:grpSpPr>
          <a:xfrm>
            <a:off x="1028700" y="2047652"/>
            <a:ext cx="7729111" cy="2913631"/>
            <a:chOff x="0" y="0"/>
            <a:chExt cx="10192686" cy="3842321"/>
          </a:xfrm>
        </p:grpSpPr>
        <p:sp>
          <p:nvSpPr>
            <p:cNvPr id="3" name="Freeform 3"/>
            <p:cNvSpPr/>
            <p:nvPr/>
          </p:nvSpPr>
          <p:spPr>
            <a:xfrm>
              <a:off x="31750" y="31750"/>
              <a:ext cx="10129186" cy="3778821"/>
            </a:xfrm>
            <a:custGeom>
              <a:avLst/>
              <a:gdLst/>
              <a:ahLst/>
              <a:cxnLst/>
              <a:rect l="l" t="t" r="r" b="b"/>
              <a:pathLst>
                <a:path w="10129186" h="3778821">
                  <a:moveTo>
                    <a:pt x="10036476" y="3778821"/>
                  </a:moveTo>
                  <a:lnTo>
                    <a:pt x="92710" y="3778821"/>
                  </a:lnTo>
                  <a:cubicBezTo>
                    <a:pt x="41910" y="3778821"/>
                    <a:pt x="0" y="3736911"/>
                    <a:pt x="0" y="3686111"/>
                  </a:cubicBezTo>
                  <a:lnTo>
                    <a:pt x="0" y="92710"/>
                  </a:lnTo>
                  <a:cubicBezTo>
                    <a:pt x="0" y="41910"/>
                    <a:pt x="41910" y="0"/>
                    <a:pt x="92710" y="0"/>
                  </a:cubicBezTo>
                  <a:lnTo>
                    <a:pt x="10035206" y="0"/>
                  </a:lnTo>
                  <a:cubicBezTo>
                    <a:pt x="10086006" y="0"/>
                    <a:pt x="10127916" y="41910"/>
                    <a:pt x="10127916" y="92710"/>
                  </a:cubicBezTo>
                  <a:lnTo>
                    <a:pt x="10127916" y="3684841"/>
                  </a:lnTo>
                  <a:cubicBezTo>
                    <a:pt x="10129186" y="3736911"/>
                    <a:pt x="10087276" y="3778821"/>
                    <a:pt x="10036476" y="3778821"/>
                  </a:cubicBezTo>
                  <a:close/>
                </a:path>
              </a:pathLst>
            </a:custGeom>
            <a:solidFill>
              <a:srgbClr val="DFD8CA"/>
            </a:solidFill>
          </p:spPr>
        </p:sp>
        <p:sp>
          <p:nvSpPr>
            <p:cNvPr id="4" name="Freeform 4"/>
            <p:cNvSpPr/>
            <p:nvPr/>
          </p:nvSpPr>
          <p:spPr>
            <a:xfrm>
              <a:off x="0" y="0"/>
              <a:ext cx="10192686" cy="3842321"/>
            </a:xfrm>
            <a:custGeom>
              <a:avLst/>
              <a:gdLst/>
              <a:ahLst/>
              <a:cxnLst/>
              <a:rect l="l" t="t" r="r" b="b"/>
              <a:pathLst>
                <a:path w="10192686" h="3842321">
                  <a:moveTo>
                    <a:pt x="10068226" y="59690"/>
                  </a:moveTo>
                  <a:cubicBezTo>
                    <a:pt x="10103786" y="59690"/>
                    <a:pt x="10132995" y="88900"/>
                    <a:pt x="10132995" y="124460"/>
                  </a:cubicBezTo>
                  <a:lnTo>
                    <a:pt x="10132995" y="3717861"/>
                  </a:lnTo>
                  <a:cubicBezTo>
                    <a:pt x="10132995" y="3753421"/>
                    <a:pt x="10103786" y="3782631"/>
                    <a:pt x="10068226" y="3782631"/>
                  </a:cubicBezTo>
                  <a:lnTo>
                    <a:pt x="124460" y="3782631"/>
                  </a:lnTo>
                  <a:cubicBezTo>
                    <a:pt x="88900" y="3782631"/>
                    <a:pt x="59690" y="3753421"/>
                    <a:pt x="59690" y="3717861"/>
                  </a:cubicBezTo>
                  <a:lnTo>
                    <a:pt x="59690" y="124460"/>
                  </a:lnTo>
                  <a:cubicBezTo>
                    <a:pt x="59690" y="88900"/>
                    <a:pt x="88900" y="59690"/>
                    <a:pt x="124460" y="59690"/>
                  </a:cubicBezTo>
                  <a:lnTo>
                    <a:pt x="10068226" y="59690"/>
                  </a:lnTo>
                  <a:moveTo>
                    <a:pt x="10068226" y="0"/>
                  </a:moveTo>
                  <a:lnTo>
                    <a:pt x="124460" y="0"/>
                  </a:lnTo>
                  <a:cubicBezTo>
                    <a:pt x="55880" y="0"/>
                    <a:pt x="0" y="55880"/>
                    <a:pt x="0" y="124460"/>
                  </a:cubicBezTo>
                  <a:lnTo>
                    <a:pt x="0" y="3717861"/>
                  </a:lnTo>
                  <a:cubicBezTo>
                    <a:pt x="0" y="3786441"/>
                    <a:pt x="55880" y="3842321"/>
                    <a:pt x="124460" y="3842321"/>
                  </a:cubicBezTo>
                  <a:lnTo>
                    <a:pt x="10068226" y="3842321"/>
                  </a:lnTo>
                  <a:cubicBezTo>
                    <a:pt x="10136806" y="3842321"/>
                    <a:pt x="10192686" y="3786441"/>
                    <a:pt x="10192686" y="3717861"/>
                  </a:cubicBezTo>
                  <a:lnTo>
                    <a:pt x="10192686" y="124460"/>
                  </a:lnTo>
                  <a:cubicBezTo>
                    <a:pt x="10192686" y="55880"/>
                    <a:pt x="10136806" y="0"/>
                    <a:pt x="10068226" y="0"/>
                  </a:cubicBezTo>
                  <a:close/>
                </a:path>
              </a:pathLst>
            </a:custGeom>
            <a:solidFill>
              <a:srgbClr val="000000"/>
            </a:solidFill>
          </p:spPr>
        </p:sp>
      </p:grpSp>
      <p:sp>
        <p:nvSpPr>
          <p:cNvPr id="5" name="AutoShape 5"/>
          <p:cNvSpPr/>
          <p:nvPr/>
        </p:nvSpPr>
        <p:spPr>
          <a:xfrm rot="4300">
            <a:off x="819170" y="7671029"/>
            <a:ext cx="7176550" cy="0"/>
          </a:xfrm>
          <a:prstGeom prst="line">
            <a:avLst/>
          </a:prstGeom>
          <a:ln w="19050" cap="flat">
            <a:solidFill>
              <a:srgbClr val="000000"/>
            </a:solidFill>
            <a:prstDash val="solid"/>
            <a:headEnd type="none" w="sm" len="sm"/>
            <a:tailEnd type="none" w="sm" len="sm"/>
          </a:ln>
        </p:spPr>
      </p:sp>
      <p:pic>
        <p:nvPicPr>
          <p:cNvPr id="6" name="Picture 6"/>
          <p:cNvPicPr>
            <a:picLocks noChangeAspect="1"/>
          </p:cNvPicPr>
          <p:nvPr/>
        </p:nvPicPr>
        <p:blipFill>
          <a:blip r:embed="rId2"/>
          <a:srcRect/>
          <a:stretch>
            <a:fillRect/>
          </a:stretch>
        </p:blipFill>
        <p:spPr>
          <a:xfrm>
            <a:off x="9300964" y="1659151"/>
            <a:ext cx="8196643" cy="7448630"/>
          </a:xfrm>
          <a:prstGeom prst="rect">
            <a:avLst/>
          </a:prstGeom>
        </p:spPr>
      </p:pic>
      <p:sp>
        <p:nvSpPr>
          <p:cNvPr id="7" name="TextBox 7"/>
          <p:cNvSpPr txBox="1"/>
          <p:nvPr/>
        </p:nvSpPr>
        <p:spPr>
          <a:xfrm>
            <a:off x="819173" y="5437112"/>
            <a:ext cx="3283694" cy="1280461"/>
          </a:xfrm>
          <a:prstGeom prst="rect">
            <a:avLst/>
          </a:prstGeom>
        </p:spPr>
        <p:txBody>
          <a:bodyPr lIns="0" tIns="0" rIns="0" bIns="0" rtlCol="0" anchor="t">
            <a:spAutoFit/>
          </a:bodyPr>
          <a:lstStyle/>
          <a:p>
            <a:pPr>
              <a:lnSpc>
                <a:spcPts val="9425"/>
              </a:lnSpc>
            </a:pPr>
            <a:r>
              <a:rPr lang="en-US" sz="9425">
                <a:solidFill>
                  <a:srgbClr val="105652"/>
                </a:solidFill>
                <a:latin typeface="Bebas Neue Bold"/>
              </a:rPr>
              <a:t>430,000</a:t>
            </a:r>
          </a:p>
        </p:txBody>
      </p:sp>
      <p:sp>
        <p:nvSpPr>
          <p:cNvPr id="8" name="TextBox 8"/>
          <p:cNvSpPr txBox="1"/>
          <p:nvPr/>
        </p:nvSpPr>
        <p:spPr>
          <a:xfrm>
            <a:off x="819173" y="8287266"/>
            <a:ext cx="3283694" cy="1280461"/>
          </a:xfrm>
          <a:prstGeom prst="rect">
            <a:avLst/>
          </a:prstGeom>
        </p:spPr>
        <p:txBody>
          <a:bodyPr lIns="0" tIns="0" rIns="0" bIns="0" rtlCol="0" anchor="t">
            <a:spAutoFit/>
          </a:bodyPr>
          <a:lstStyle/>
          <a:p>
            <a:pPr>
              <a:lnSpc>
                <a:spcPts val="9425"/>
              </a:lnSpc>
            </a:pPr>
            <a:r>
              <a:rPr lang="en-US" sz="9425">
                <a:solidFill>
                  <a:srgbClr val="105652"/>
                </a:solidFill>
                <a:latin typeface="Bebas Neue Bold"/>
              </a:rPr>
              <a:t>£32,000</a:t>
            </a:r>
          </a:p>
        </p:txBody>
      </p:sp>
      <p:sp>
        <p:nvSpPr>
          <p:cNvPr id="9" name="TextBox 9"/>
          <p:cNvSpPr txBox="1"/>
          <p:nvPr/>
        </p:nvSpPr>
        <p:spPr>
          <a:xfrm>
            <a:off x="4870764" y="5437112"/>
            <a:ext cx="3283694" cy="1277746"/>
          </a:xfrm>
          <a:prstGeom prst="rect">
            <a:avLst/>
          </a:prstGeom>
        </p:spPr>
        <p:txBody>
          <a:bodyPr lIns="0" tIns="0" rIns="0" bIns="0" rtlCol="0" anchor="t">
            <a:spAutoFit/>
          </a:bodyPr>
          <a:lstStyle/>
          <a:p>
            <a:pPr>
              <a:lnSpc>
                <a:spcPts val="9429"/>
              </a:lnSpc>
            </a:pPr>
            <a:r>
              <a:rPr lang="en-US" sz="9429">
                <a:solidFill>
                  <a:srgbClr val="105652"/>
                </a:solidFill>
                <a:latin typeface="Bebas Neue Bold"/>
              </a:rPr>
              <a:t>44%</a:t>
            </a:r>
          </a:p>
        </p:txBody>
      </p:sp>
      <p:sp>
        <p:nvSpPr>
          <p:cNvPr id="10" name="TextBox 10"/>
          <p:cNvSpPr txBox="1"/>
          <p:nvPr/>
        </p:nvSpPr>
        <p:spPr>
          <a:xfrm>
            <a:off x="4870764" y="8287266"/>
            <a:ext cx="3283694" cy="1280461"/>
          </a:xfrm>
          <a:prstGeom prst="rect">
            <a:avLst/>
          </a:prstGeom>
        </p:spPr>
        <p:txBody>
          <a:bodyPr lIns="0" tIns="0" rIns="0" bIns="0" rtlCol="0" anchor="t">
            <a:spAutoFit/>
          </a:bodyPr>
          <a:lstStyle/>
          <a:p>
            <a:pPr>
              <a:lnSpc>
                <a:spcPts val="9425"/>
              </a:lnSpc>
            </a:pPr>
            <a:r>
              <a:rPr lang="en-US" sz="9425">
                <a:solidFill>
                  <a:srgbClr val="105652"/>
                </a:solidFill>
                <a:latin typeface="Bebas Neue Bold"/>
              </a:rPr>
              <a:t>36,000</a:t>
            </a:r>
          </a:p>
        </p:txBody>
      </p:sp>
      <p:sp>
        <p:nvSpPr>
          <p:cNvPr id="11" name="TextBox 11"/>
          <p:cNvSpPr txBox="1"/>
          <p:nvPr/>
        </p:nvSpPr>
        <p:spPr>
          <a:xfrm>
            <a:off x="819173" y="6723268"/>
            <a:ext cx="2543370" cy="457242"/>
          </a:xfrm>
          <a:prstGeom prst="rect">
            <a:avLst/>
          </a:prstGeom>
        </p:spPr>
        <p:txBody>
          <a:bodyPr lIns="0" tIns="0" rIns="0" bIns="0" rtlCol="0" anchor="t">
            <a:spAutoFit/>
          </a:bodyPr>
          <a:lstStyle/>
          <a:p>
            <a:pPr>
              <a:lnSpc>
                <a:spcPts val="3619"/>
              </a:lnSpc>
            </a:pPr>
            <a:r>
              <a:rPr lang="en-US" sz="2262">
                <a:solidFill>
                  <a:srgbClr val="000000"/>
                </a:solidFill>
                <a:latin typeface="Poppins"/>
              </a:rPr>
              <a:t>Number of jobs</a:t>
            </a:r>
          </a:p>
        </p:txBody>
      </p:sp>
      <p:sp>
        <p:nvSpPr>
          <p:cNvPr id="12" name="TextBox 12"/>
          <p:cNvSpPr txBox="1"/>
          <p:nvPr/>
        </p:nvSpPr>
        <p:spPr>
          <a:xfrm>
            <a:off x="819173" y="9573423"/>
            <a:ext cx="2323833" cy="457242"/>
          </a:xfrm>
          <a:prstGeom prst="rect">
            <a:avLst/>
          </a:prstGeom>
        </p:spPr>
        <p:txBody>
          <a:bodyPr lIns="0" tIns="0" rIns="0" bIns="0" rtlCol="0" anchor="t">
            <a:spAutoFit/>
          </a:bodyPr>
          <a:lstStyle/>
          <a:p>
            <a:pPr>
              <a:lnSpc>
                <a:spcPts val="3619"/>
              </a:lnSpc>
            </a:pPr>
            <a:r>
              <a:rPr lang="en-US" sz="2262">
                <a:solidFill>
                  <a:srgbClr val="000000"/>
                </a:solidFill>
                <a:latin typeface="Poppins"/>
              </a:rPr>
              <a:t>Median salary</a:t>
            </a:r>
          </a:p>
        </p:txBody>
      </p:sp>
      <p:sp>
        <p:nvSpPr>
          <p:cNvPr id="13" name="TextBox 13"/>
          <p:cNvSpPr txBox="1"/>
          <p:nvPr/>
        </p:nvSpPr>
        <p:spPr>
          <a:xfrm>
            <a:off x="4870752" y="6321073"/>
            <a:ext cx="3124965" cy="1372948"/>
          </a:xfrm>
          <a:prstGeom prst="rect">
            <a:avLst/>
          </a:prstGeom>
        </p:spPr>
        <p:txBody>
          <a:bodyPr lIns="0" tIns="0" rIns="0" bIns="0" rtlCol="0" anchor="t">
            <a:spAutoFit/>
          </a:bodyPr>
          <a:lstStyle/>
          <a:p>
            <a:pPr>
              <a:lnSpc>
                <a:spcPts val="3619"/>
              </a:lnSpc>
            </a:pPr>
            <a:r>
              <a:rPr lang="en-US" sz="2262">
                <a:solidFill>
                  <a:srgbClr val="000000"/>
                </a:solidFill>
                <a:latin typeface="Poppins"/>
              </a:rPr>
              <a:t>Of people have a university level qualification</a:t>
            </a:r>
          </a:p>
        </p:txBody>
      </p:sp>
      <p:sp>
        <p:nvSpPr>
          <p:cNvPr id="14" name="TextBox 14"/>
          <p:cNvSpPr txBox="1"/>
          <p:nvPr/>
        </p:nvSpPr>
        <p:spPr>
          <a:xfrm>
            <a:off x="4870764" y="9573423"/>
            <a:ext cx="3124953" cy="457242"/>
          </a:xfrm>
          <a:prstGeom prst="rect">
            <a:avLst/>
          </a:prstGeom>
        </p:spPr>
        <p:txBody>
          <a:bodyPr lIns="0" tIns="0" rIns="0" bIns="0" rtlCol="0" anchor="t">
            <a:spAutoFit/>
          </a:bodyPr>
          <a:lstStyle/>
          <a:p>
            <a:pPr>
              <a:lnSpc>
                <a:spcPts val="3619"/>
              </a:lnSpc>
            </a:pPr>
            <a:r>
              <a:rPr lang="en-US" sz="2262">
                <a:solidFill>
                  <a:srgbClr val="000000"/>
                </a:solidFill>
                <a:latin typeface="Poppins"/>
              </a:rPr>
              <a:t>Businesses</a:t>
            </a:r>
          </a:p>
        </p:txBody>
      </p:sp>
      <p:sp>
        <p:nvSpPr>
          <p:cNvPr id="15" name="TextBox 15"/>
          <p:cNvSpPr txBox="1"/>
          <p:nvPr/>
        </p:nvSpPr>
        <p:spPr>
          <a:xfrm>
            <a:off x="1320620" y="2130447"/>
            <a:ext cx="7100288" cy="2665729"/>
          </a:xfrm>
          <a:prstGeom prst="rect">
            <a:avLst/>
          </a:prstGeom>
        </p:spPr>
        <p:txBody>
          <a:bodyPr lIns="0" tIns="0" rIns="0" bIns="0" rtlCol="0" anchor="t">
            <a:spAutoFit/>
          </a:bodyPr>
          <a:lstStyle/>
          <a:p>
            <a:pPr algn="ctr">
              <a:lnSpc>
                <a:spcPts val="3040"/>
              </a:lnSpc>
            </a:pPr>
            <a:r>
              <a:rPr lang="en-US" sz="1900">
                <a:solidFill>
                  <a:srgbClr val="000000"/>
                </a:solidFill>
                <a:latin typeface="Poppins"/>
              </a:rPr>
              <a:t>Cambridgeshire &amp; Peterborough has a huge array of jobs and opportunities on offer. As well as a host of different roles in key sectors including Health, Education and Retail, we also have major opportunities in sectors vital to growing our local economy. These are specialisms within broader sectors, and are: Life Sciences, Digital, Advanced Manufacturing and Agri-Tech.</a:t>
            </a:r>
          </a:p>
        </p:txBody>
      </p:sp>
      <p:sp>
        <p:nvSpPr>
          <p:cNvPr id="16" name="TextBox 16"/>
          <p:cNvSpPr txBox="1"/>
          <p:nvPr/>
        </p:nvSpPr>
        <p:spPr>
          <a:xfrm>
            <a:off x="1028700" y="627535"/>
            <a:ext cx="8717882" cy="1236345"/>
          </a:xfrm>
          <a:prstGeom prst="rect">
            <a:avLst/>
          </a:prstGeom>
        </p:spPr>
        <p:txBody>
          <a:bodyPr lIns="0" tIns="0" rIns="0" bIns="0" rtlCol="0" anchor="t">
            <a:spAutoFit/>
          </a:bodyPr>
          <a:lstStyle/>
          <a:p>
            <a:pPr>
              <a:lnSpc>
                <a:spcPts val="10080"/>
              </a:lnSpc>
            </a:pPr>
            <a:r>
              <a:rPr lang="en-US" sz="7200">
                <a:solidFill>
                  <a:srgbClr val="000000"/>
                </a:solidFill>
                <a:latin typeface="Bebas Neue Bold"/>
              </a:rPr>
              <a:t>Work &amp; skills today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BEBA8EAE-BF5A-486C-A8C5-ECC9F3942E4B}">
                <a14:imgProps xmlns:a14="http://schemas.microsoft.com/office/drawing/2010/main">
                  <a14:imgLayer r:embed="rId3">
                    <a14:imgEffect>
                      <a14:artisticGlowDiffused/>
                    </a14:imgEffect>
                  </a14:imgLayer>
                </a14:imgProps>
              </a:ext>
            </a:extLst>
          </a:blip>
          <a:srcRect l="445" r="629" b="2377"/>
          <a:stretch>
            <a:fillRect/>
          </a:stretch>
        </p:blipFill>
        <p:spPr>
          <a:xfrm>
            <a:off x="6096000" y="3178134"/>
            <a:ext cx="5357568" cy="6156366"/>
          </a:xfrm>
          <a:prstGeom prst="rect">
            <a:avLst/>
          </a:prstGeom>
        </p:spPr>
      </p:pic>
      <p:sp>
        <p:nvSpPr>
          <p:cNvPr id="4" name="TextBox 4"/>
          <p:cNvSpPr txBox="1"/>
          <p:nvPr/>
        </p:nvSpPr>
        <p:spPr>
          <a:xfrm>
            <a:off x="8582620" y="6580929"/>
            <a:ext cx="1110438" cy="204351"/>
          </a:xfrm>
          <a:prstGeom prst="rect">
            <a:avLst/>
          </a:prstGeom>
        </p:spPr>
        <p:txBody>
          <a:bodyPr wrap="square" lIns="0" tIns="0" rIns="0" bIns="0" rtlCol="0" anchor="t">
            <a:spAutoFit/>
          </a:bodyPr>
          <a:lstStyle/>
          <a:p>
            <a:pPr marL="259080" marR="0" lvl="1" indent="-129540" algn="ctr" defTabSz="914400" rtl="0" eaLnBrk="1" fontAlgn="auto" latinLnBrk="0" hangingPunct="1">
              <a:lnSpc>
                <a:spcPts val="1679"/>
              </a:lnSpc>
              <a:spcBef>
                <a:spcPts val="0"/>
              </a:spcBef>
              <a:spcAft>
                <a:spcPts val="0"/>
              </a:spcAft>
              <a:buClrTx/>
              <a:buSzTx/>
              <a:buFont typeface="Arial"/>
              <a:buChar char="•"/>
              <a:tabLst/>
              <a:defRPr/>
            </a:pPr>
            <a:r>
              <a:rPr kumimoji="0" lang="en-US" sz="1400" b="1" i="0" u="none" strike="noStrike" kern="1200" cap="none" spc="0" normalizeH="0" baseline="0" noProof="0" dirty="0">
                <a:ln>
                  <a:noFill/>
                </a:ln>
                <a:solidFill>
                  <a:srgbClr val="000000"/>
                </a:solidFill>
                <a:effectLst/>
                <a:uLnTx/>
                <a:uFillTx/>
                <a:latin typeface="Canva Sans Bold"/>
                <a:ea typeface="+mn-ea"/>
                <a:cs typeface="+mn-cs"/>
              </a:rPr>
              <a:t>ST IVES</a:t>
            </a:r>
          </a:p>
        </p:txBody>
      </p:sp>
      <p:grpSp>
        <p:nvGrpSpPr>
          <p:cNvPr id="5" name="Group 5"/>
          <p:cNvGrpSpPr/>
          <p:nvPr/>
        </p:nvGrpSpPr>
        <p:grpSpPr>
          <a:xfrm>
            <a:off x="520039" y="3718003"/>
            <a:ext cx="410448" cy="410448"/>
            <a:chOff x="0" y="0"/>
            <a:chExt cx="812800" cy="812800"/>
          </a:xfrm>
        </p:grpSpPr>
        <p:sp>
          <p:nvSpPr>
            <p:cNvPr id="6" name="Freeform 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solidFill>
          </p:spPr>
        </p:sp>
        <p:sp>
          <p:nvSpPr>
            <p:cNvPr id="7" name="TextBox 7"/>
            <p:cNvSpPr txBox="1"/>
            <p:nvPr/>
          </p:nvSpPr>
          <p:spPr>
            <a:xfrm>
              <a:off x="76200" y="28575"/>
              <a:ext cx="660400" cy="708025"/>
            </a:xfrm>
            <a:prstGeom prst="rect">
              <a:avLst/>
            </a:prstGeom>
          </p:spPr>
          <p:txBody>
            <a:bodyPr lIns="50800" tIns="50800" rIns="50800" bIns="50800" rtlCol="0" anchor="ctr"/>
            <a:lstStyle/>
            <a:p>
              <a:pPr marL="0" marR="0" lvl="0" indent="0" algn="ctr" defTabSz="914400" rtl="0" eaLnBrk="1" fontAlgn="auto" latinLnBrk="0" hangingPunct="1">
                <a:lnSpc>
                  <a:spcPts val="2239"/>
                </a:lnSpc>
                <a:spcBef>
                  <a:spcPts val="0"/>
                </a:spcBef>
                <a:spcAft>
                  <a:spcPts val="0"/>
                </a:spcAft>
                <a:buClrTx/>
                <a:buSzTx/>
                <a:buFontTx/>
                <a:buNone/>
                <a:tabLst/>
                <a:defRPr/>
              </a:pPr>
              <a:r>
                <a:rPr kumimoji="0" lang="en-US" sz="1599" b="0" i="0" u="none" strike="noStrike" kern="1200" cap="none" spc="0" normalizeH="0" baseline="0" noProof="0" dirty="0">
                  <a:ln>
                    <a:noFill/>
                  </a:ln>
                  <a:solidFill>
                    <a:srgbClr val="FFFFFF"/>
                  </a:solidFill>
                  <a:effectLst/>
                  <a:uLnTx/>
                  <a:uFillTx/>
                  <a:latin typeface="Poppins Bold"/>
                  <a:ea typeface="+mn-ea"/>
                  <a:cs typeface="+mn-cs"/>
                </a:rPr>
                <a:t>1</a:t>
              </a:r>
            </a:p>
          </p:txBody>
        </p:sp>
      </p:grpSp>
      <p:sp>
        <p:nvSpPr>
          <p:cNvPr id="8" name="TextBox 8"/>
          <p:cNvSpPr txBox="1"/>
          <p:nvPr/>
        </p:nvSpPr>
        <p:spPr>
          <a:xfrm>
            <a:off x="1309182" y="8456400"/>
            <a:ext cx="3927309" cy="560282"/>
          </a:xfrm>
          <a:prstGeom prst="rect">
            <a:avLst/>
          </a:prstGeom>
        </p:spPr>
        <p:txBody>
          <a:bodyPr lIns="0" tIns="0" rIns="0" bIns="0" rtlCol="0" anchor="t">
            <a:spAutoFit/>
          </a:bodyPr>
          <a:lstStyle/>
          <a:p>
            <a:pPr marL="0" marR="0" lvl="0" indent="0" algn="ctr" defTabSz="914400" rtl="0" eaLnBrk="1" fontAlgn="auto" latinLnBrk="0" hangingPunct="1">
              <a:lnSpc>
                <a:spcPts val="2491"/>
              </a:lnSpc>
              <a:spcBef>
                <a:spcPts val="0"/>
              </a:spcBef>
              <a:spcAft>
                <a:spcPts val="0"/>
              </a:spcAft>
              <a:buClrTx/>
              <a:buSzTx/>
              <a:buFontTx/>
              <a:buNone/>
              <a:tabLst/>
              <a:defRPr/>
            </a:pPr>
            <a:r>
              <a:rPr kumimoji="0" lang="en-US" sz="1779" b="1" i="0" u="none" strike="noStrike" kern="1200" cap="none" spc="0" normalizeH="0" baseline="0" noProof="0" dirty="0">
                <a:ln>
                  <a:noFill/>
                </a:ln>
                <a:solidFill>
                  <a:srgbClr val="000000"/>
                </a:solidFill>
                <a:effectLst/>
                <a:uLnTx/>
                <a:uFillTx/>
                <a:latin typeface="Canva Sans Bold"/>
                <a:ea typeface="+mn-ea"/>
                <a:cs typeface="+mn-cs"/>
              </a:rPr>
              <a:t>Cambridge City Centre</a:t>
            </a:r>
          </a:p>
          <a:p>
            <a:pPr marL="0" marR="0" lvl="0" indent="0" algn="ctr" defTabSz="914400" rtl="0" eaLnBrk="1" fontAlgn="auto" latinLnBrk="0" hangingPunct="1">
              <a:lnSpc>
                <a:spcPts val="1959"/>
              </a:lnSpc>
              <a:spcBef>
                <a:spcPts val="0"/>
              </a:spcBef>
              <a:spcAft>
                <a:spcPts val="0"/>
              </a:spcAft>
              <a:buClrTx/>
              <a:buSzTx/>
              <a:buFontTx/>
              <a:buNone/>
              <a:tabLst/>
              <a:defRPr/>
            </a:pPr>
            <a:r>
              <a:rPr kumimoji="0" lang="en-US" sz="1399" b="0" i="0" u="none" strike="noStrike" kern="1200" cap="none" spc="0" normalizeH="0" baseline="0" noProof="0" dirty="0">
                <a:ln>
                  <a:noFill/>
                </a:ln>
                <a:solidFill>
                  <a:srgbClr val="000000"/>
                </a:solidFill>
                <a:effectLst/>
                <a:uLnTx/>
                <a:uFillTx/>
                <a:latin typeface="Canva Sans"/>
                <a:ea typeface="+mn-ea"/>
                <a:cs typeface="+mn-cs"/>
              </a:rPr>
              <a:t>Educational, Retail and Hospitality hub </a:t>
            </a:r>
          </a:p>
        </p:txBody>
      </p:sp>
      <p:sp>
        <p:nvSpPr>
          <p:cNvPr id="9" name="TextBox 9"/>
          <p:cNvSpPr txBox="1"/>
          <p:nvPr/>
        </p:nvSpPr>
        <p:spPr>
          <a:xfrm>
            <a:off x="1309182" y="3718800"/>
            <a:ext cx="3927309" cy="1137363"/>
          </a:xfrm>
          <a:prstGeom prst="rect">
            <a:avLst/>
          </a:prstGeom>
        </p:spPr>
        <p:txBody>
          <a:bodyPr lIns="0" tIns="0" rIns="0" bIns="0" rtlCol="0" anchor="t">
            <a:spAutoFit/>
          </a:bodyPr>
          <a:lstStyle/>
          <a:p>
            <a:pPr marL="0" marR="0" lvl="0" indent="0" algn="ctr" defTabSz="914400" rtl="0" eaLnBrk="1" fontAlgn="auto" latinLnBrk="0" hangingPunct="1">
              <a:lnSpc>
                <a:spcPts val="2519"/>
              </a:lnSpc>
              <a:spcBef>
                <a:spcPts val="0"/>
              </a:spcBef>
              <a:spcAft>
                <a:spcPts val="0"/>
              </a:spcAft>
              <a:buClrTx/>
              <a:buSzTx/>
              <a:buFontTx/>
              <a:buNone/>
              <a:tabLst/>
              <a:defRPr/>
            </a:pPr>
            <a:r>
              <a:rPr kumimoji="0" lang="en-US" sz="1799" b="1" i="0" u="none" strike="noStrike" kern="1200" cap="none" spc="0" normalizeH="0" baseline="0" noProof="0" dirty="0">
                <a:ln>
                  <a:noFill/>
                </a:ln>
                <a:solidFill>
                  <a:srgbClr val="000000"/>
                </a:solidFill>
                <a:effectLst/>
                <a:uLnTx/>
                <a:uFillTx/>
                <a:latin typeface="Canva Sans Bold"/>
                <a:ea typeface="+mn-ea"/>
                <a:cs typeface="+mn-cs"/>
              </a:rPr>
              <a:t>Peterborough Advanced Manufacturing Cluster</a:t>
            </a:r>
          </a:p>
          <a:p>
            <a:pPr marL="0" marR="0" lvl="0" indent="0" algn="ctr" defTabSz="914400" rtl="0" eaLnBrk="1" fontAlgn="auto" latinLnBrk="0" hangingPunct="1">
              <a:lnSpc>
                <a:spcPts val="1959"/>
              </a:lnSpc>
              <a:spcBef>
                <a:spcPts val="0"/>
              </a:spcBef>
              <a:spcAft>
                <a:spcPts val="0"/>
              </a:spcAft>
              <a:buClrTx/>
              <a:buSzTx/>
              <a:buFontTx/>
              <a:buNone/>
              <a:tabLst/>
              <a:defRPr/>
            </a:pPr>
            <a:r>
              <a:rPr kumimoji="0" lang="en-US" sz="1399" b="0" i="0" u="none" strike="noStrike" kern="1200" cap="none" spc="0" normalizeH="0" baseline="0" noProof="0" dirty="0">
                <a:ln>
                  <a:noFill/>
                </a:ln>
                <a:solidFill>
                  <a:srgbClr val="000000"/>
                </a:solidFill>
                <a:effectLst/>
                <a:uLnTx/>
                <a:uFillTx/>
                <a:latin typeface="Canva Sans"/>
                <a:ea typeface="+mn-ea"/>
                <a:cs typeface="+mn-cs"/>
              </a:rPr>
              <a:t>Close geographical concentration of robotics, metals and machinery businesses</a:t>
            </a:r>
          </a:p>
        </p:txBody>
      </p:sp>
      <p:sp>
        <p:nvSpPr>
          <p:cNvPr id="10" name="TextBox 10"/>
          <p:cNvSpPr txBox="1"/>
          <p:nvPr/>
        </p:nvSpPr>
        <p:spPr>
          <a:xfrm>
            <a:off x="1310400" y="4993200"/>
            <a:ext cx="3927309" cy="560282"/>
          </a:xfrm>
          <a:prstGeom prst="rect">
            <a:avLst/>
          </a:prstGeom>
        </p:spPr>
        <p:txBody>
          <a:bodyPr lIns="0" tIns="0" rIns="0" bIns="0" rtlCol="0" anchor="t">
            <a:spAutoFit/>
          </a:bodyPr>
          <a:lstStyle/>
          <a:p>
            <a:pPr marL="0" marR="0" lvl="0" indent="0" algn="ctr" defTabSz="914400" rtl="0" eaLnBrk="1" fontAlgn="auto" latinLnBrk="0" hangingPunct="1">
              <a:lnSpc>
                <a:spcPts val="2491"/>
              </a:lnSpc>
              <a:spcBef>
                <a:spcPts val="0"/>
              </a:spcBef>
              <a:spcAft>
                <a:spcPts val="0"/>
              </a:spcAft>
              <a:buClrTx/>
              <a:buSzTx/>
              <a:buFontTx/>
              <a:buNone/>
              <a:tabLst/>
              <a:defRPr/>
            </a:pPr>
            <a:r>
              <a:rPr kumimoji="0" lang="en-US" sz="1779" b="1" i="0" u="none" strike="noStrike" kern="1200" cap="none" spc="0" normalizeH="0" baseline="0" noProof="0" dirty="0">
                <a:ln>
                  <a:noFill/>
                </a:ln>
                <a:solidFill>
                  <a:srgbClr val="000000"/>
                </a:solidFill>
                <a:effectLst/>
                <a:uLnTx/>
                <a:uFillTx/>
                <a:latin typeface="Canva Sans Bold"/>
                <a:ea typeface="+mn-ea"/>
                <a:cs typeface="+mn-cs"/>
              </a:rPr>
              <a:t>Huntingdon Retail Park</a:t>
            </a:r>
            <a:r>
              <a:rPr kumimoji="0" lang="en-US" sz="1779" b="1" i="0" u="none" strike="noStrike" kern="1200" cap="none" spc="0" normalizeH="0" baseline="0" noProof="0" dirty="0">
                <a:ln>
                  <a:noFill/>
                </a:ln>
                <a:solidFill>
                  <a:srgbClr val="000000"/>
                </a:solidFill>
                <a:effectLst/>
                <a:uLnTx/>
                <a:uFillTx/>
                <a:latin typeface="Canva Sans"/>
                <a:ea typeface="+mn-ea"/>
                <a:cs typeface="+mn-cs"/>
              </a:rPr>
              <a:t> </a:t>
            </a:r>
          </a:p>
          <a:p>
            <a:pPr marL="0" marR="0" lvl="0" indent="0" algn="ctr" defTabSz="914400" rtl="0" eaLnBrk="1" fontAlgn="auto" latinLnBrk="0" hangingPunct="1">
              <a:lnSpc>
                <a:spcPts val="1959"/>
              </a:lnSpc>
              <a:spcBef>
                <a:spcPts val="0"/>
              </a:spcBef>
              <a:spcAft>
                <a:spcPts val="0"/>
              </a:spcAft>
              <a:buClrTx/>
              <a:buSzTx/>
              <a:buFontTx/>
              <a:buNone/>
              <a:tabLst/>
              <a:defRPr/>
            </a:pPr>
            <a:r>
              <a:rPr kumimoji="0" lang="en-US" sz="1399" b="0" i="0" u="none" strike="noStrike" kern="1200" cap="none" spc="0" normalizeH="0" baseline="0" noProof="0" dirty="0">
                <a:ln>
                  <a:noFill/>
                </a:ln>
                <a:solidFill>
                  <a:srgbClr val="000000"/>
                </a:solidFill>
                <a:effectLst/>
                <a:uLnTx/>
                <a:uFillTx/>
                <a:latin typeface="Canva Sans"/>
                <a:ea typeface="+mn-ea"/>
                <a:cs typeface="+mn-cs"/>
              </a:rPr>
              <a:t>Cluster of retail and hospitality businesses</a:t>
            </a:r>
          </a:p>
        </p:txBody>
      </p:sp>
      <p:sp>
        <p:nvSpPr>
          <p:cNvPr id="11" name="TextBox 11"/>
          <p:cNvSpPr txBox="1"/>
          <p:nvPr/>
        </p:nvSpPr>
        <p:spPr>
          <a:xfrm>
            <a:off x="1310400" y="7408800"/>
            <a:ext cx="3927309" cy="560282"/>
          </a:xfrm>
          <a:prstGeom prst="rect">
            <a:avLst/>
          </a:prstGeom>
        </p:spPr>
        <p:txBody>
          <a:bodyPr lIns="0" tIns="0" rIns="0" bIns="0" rtlCol="0" anchor="t">
            <a:spAutoFit/>
          </a:bodyPr>
          <a:lstStyle/>
          <a:p>
            <a:pPr marL="0" marR="0" lvl="0" indent="0" algn="ctr" defTabSz="914400" rtl="0" eaLnBrk="1" fontAlgn="auto" latinLnBrk="0" hangingPunct="1">
              <a:lnSpc>
                <a:spcPts val="2491"/>
              </a:lnSpc>
              <a:spcBef>
                <a:spcPts val="0"/>
              </a:spcBef>
              <a:spcAft>
                <a:spcPts val="0"/>
              </a:spcAft>
              <a:buClrTx/>
              <a:buSzTx/>
              <a:buFontTx/>
              <a:buNone/>
              <a:tabLst/>
              <a:defRPr/>
            </a:pPr>
            <a:r>
              <a:rPr kumimoji="0" lang="en-US" sz="1779" b="1" i="0" u="none" strike="noStrike" kern="1200" cap="none" spc="0" normalizeH="0" baseline="0" noProof="0" dirty="0">
                <a:ln>
                  <a:noFill/>
                </a:ln>
                <a:solidFill>
                  <a:srgbClr val="000000"/>
                </a:solidFill>
                <a:effectLst/>
                <a:uLnTx/>
                <a:uFillTx/>
                <a:latin typeface="Canva Sans Bold"/>
                <a:ea typeface="+mn-ea"/>
                <a:cs typeface="+mn-cs"/>
              </a:rPr>
              <a:t>Cambourne Business Park</a:t>
            </a:r>
          </a:p>
          <a:p>
            <a:pPr marL="0" marR="0" lvl="0" indent="0" algn="ctr" defTabSz="914400" rtl="0" eaLnBrk="1" fontAlgn="auto" latinLnBrk="0" hangingPunct="1">
              <a:lnSpc>
                <a:spcPts val="1959"/>
              </a:lnSpc>
              <a:spcBef>
                <a:spcPts val="0"/>
              </a:spcBef>
              <a:spcAft>
                <a:spcPts val="0"/>
              </a:spcAft>
              <a:buClrTx/>
              <a:buSzTx/>
              <a:buFontTx/>
              <a:buNone/>
              <a:tabLst/>
              <a:defRPr/>
            </a:pPr>
            <a:r>
              <a:rPr kumimoji="0" lang="en-US" sz="1399" b="0" i="0" u="none" strike="noStrike" kern="1200" cap="none" spc="0" normalizeH="0" baseline="0" noProof="0" dirty="0">
                <a:ln>
                  <a:noFill/>
                </a:ln>
                <a:solidFill>
                  <a:srgbClr val="000000"/>
                </a:solidFill>
                <a:effectLst/>
                <a:uLnTx/>
                <a:uFillTx/>
                <a:latin typeface="Canva Sans"/>
                <a:ea typeface="+mn-ea"/>
                <a:cs typeface="+mn-cs"/>
              </a:rPr>
              <a:t>Cluster of Tech and Professional Services offices </a:t>
            </a:r>
          </a:p>
        </p:txBody>
      </p:sp>
      <p:sp>
        <p:nvSpPr>
          <p:cNvPr id="12" name="TextBox 12"/>
          <p:cNvSpPr txBox="1"/>
          <p:nvPr/>
        </p:nvSpPr>
        <p:spPr>
          <a:xfrm>
            <a:off x="12743754" y="7408800"/>
            <a:ext cx="4516692" cy="811184"/>
          </a:xfrm>
          <a:prstGeom prst="rect">
            <a:avLst/>
          </a:prstGeom>
        </p:spPr>
        <p:txBody>
          <a:bodyPr lIns="0" tIns="0" rIns="0" bIns="0" rtlCol="0" anchor="t">
            <a:spAutoFit/>
          </a:bodyPr>
          <a:lstStyle/>
          <a:p>
            <a:pPr marL="0" marR="0" lvl="0" indent="0" algn="ctr" defTabSz="914400" rtl="0" eaLnBrk="1" fontAlgn="auto" latinLnBrk="0" hangingPunct="1">
              <a:lnSpc>
                <a:spcPts val="2506"/>
              </a:lnSpc>
              <a:spcBef>
                <a:spcPts val="0"/>
              </a:spcBef>
              <a:spcAft>
                <a:spcPts val="0"/>
              </a:spcAft>
              <a:buClrTx/>
              <a:buSzTx/>
              <a:buFontTx/>
              <a:buNone/>
              <a:tabLst/>
              <a:defRPr/>
            </a:pPr>
            <a:r>
              <a:rPr kumimoji="0" lang="en-US" sz="1790" b="1" i="0" u="none" strike="noStrike" kern="1200" cap="none" spc="0" normalizeH="0" baseline="0" noProof="0" dirty="0">
                <a:ln>
                  <a:noFill/>
                </a:ln>
                <a:solidFill>
                  <a:srgbClr val="000000"/>
                </a:solidFill>
                <a:effectLst/>
                <a:uLnTx/>
                <a:uFillTx/>
                <a:latin typeface="Canva Sans Bold"/>
                <a:ea typeface="+mn-ea"/>
                <a:cs typeface="+mn-cs"/>
              </a:rPr>
              <a:t>Cambridge Research Park </a:t>
            </a:r>
          </a:p>
          <a:p>
            <a:pPr marL="0" marR="0" lvl="0" indent="0" algn="ctr" defTabSz="914400" rtl="0" eaLnBrk="1" fontAlgn="auto" latinLnBrk="0" hangingPunct="1">
              <a:lnSpc>
                <a:spcPts val="2001"/>
              </a:lnSpc>
              <a:spcBef>
                <a:spcPts val="0"/>
              </a:spcBef>
              <a:spcAft>
                <a:spcPts val="0"/>
              </a:spcAft>
              <a:buClrTx/>
              <a:buSzTx/>
              <a:buFontTx/>
              <a:buNone/>
              <a:tabLst/>
              <a:defRPr/>
            </a:pPr>
            <a:r>
              <a:rPr kumimoji="0" lang="en-US" sz="1429" b="0" i="0" u="none" strike="noStrike" kern="1200" cap="none" spc="0" normalizeH="0" baseline="0" noProof="0" dirty="0">
                <a:ln>
                  <a:noFill/>
                </a:ln>
                <a:solidFill>
                  <a:srgbClr val="000000"/>
                </a:solidFill>
                <a:effectLst/>
                <a:uLnTx/>
                <a:uFillTx/>
                <a:latin typeface="Canva Sans"/>
                <a:ea typeface="+mn-ea"/>
                <a:cs typeface="+mn-cs"/>
              </a:rPr>
              <a:t>Cluster of Tech and Life Science research businesses and distributors </a:t>
            </a:r>
          </a:p>
        </p:txBody>
      </p:sp>
      <p:sp>
        <p:nvSpPr>
          <p:cNvPr id="13" name="TextBox 13"/>
          <p:cNvSpPr txBox="1"/>
          <p:nvPr/>
        </p:nvSpPr>
        <p:spPr>
          <a:xfrm>
            <a:off x="12886470" y="3718800"/>
            <a:ext cx="4516692" cy="816762"/>
          </a:xfrm>
          <a:prstGeom prst="rect">
            <a:avLst/>
          </a:prstGeom>
        </p:spPr>
        <p:txBody>
          <a:bodyPr lIns="0" tIns="0" rIns="0" bIns="0" rtlCol="0" anchor="t">
            <a:spAutoFit/>
          </a:bodyPr>
          <a:lstStyle/>
          <a:p>
            <a:pPr marL="0" marR="0" lvl="0" indent="0" algn="ctr" defTabSz="914400" rtl="0" eaLnBrk="1" fontAlgn="auto" latinLnBrk="0" hangingPunct="1">
              <a:lnSpc>
                <a:spcPts val="2491"/>
              </a:lnSpc>
              <a:spcBef>
                <a:spcPts val="0"/>
              </a:spcBef>
              <a:spcAft>
                <a:spcPts val="0"/>
              </a:spcAft>
              <a:buClrTx/>
              <a:buSzTx/>
              <a:buFontTx/>
              <a:buNone/>
              <a:tabLst/>
              <a:defRPr/>
            </a:pPr>
            <a:r>
              <a:rPr kumimoji="0" lang="en-US" sz="1779" b="1" i="0" u="none" strike="noStrike" kern="1200" cap="none" spc="0" normalizeH="0" baseline="0" noProof="0" dirty="0">
                <a:ln>
                  <a:noFill/>
                </a:ln>
                <a:solidFill>
                  <a:srgbClr val="000000"/>
                </a:solidFill>
                <a:effectLst/>
                <a:uLnTx/>
                <a:uFillTx/>
                <a:latin typeface="Canva Sans Bold"/>
                <a:ea typeface="+mn-ea"/>
                <a:cs typeface="+mn-cs"/>
              </a:rPr>
              <a:t>Fenland Agriculture </a:t>
            </a:r>
          </a:p>
          <a:p>
            <a:pPr marL="0" marR="0" lvl="0" indent="0" algn="ctr" defTabSz="914400" rtl="0" eaLnBrk="1" fontAlgn="auto" latinLnBrk="0" hangingPunct="1">
              <a:lnSpc>
                <a:spcPts val="1959"/>
              </a:lnSpc>
              <a:spcBef>
                <a:spcPts val="0"/>
              </a:spcBef>
              <a:spcAft>
                <a:spcPts val="0"/>
              </a:spcAft>
              <a:buClrTx/>
              <a:buSzTx/>
              <a:buFontTx/>
              <a:buNone/>
              <a:tabLst/>
              <a:defRPr/>
            </a:pPr>
            <a:r>
              <a:rPr kumimoji="0" lang="en-US" sz="1399" b="0" i="0" u="none" strike="noStrike" kern="1200" cap="none" spc="0" normalizeH="0" baseline="0" noProof="0" dirty="0">
                <a:ln>
                  <a:noFill/>
                </a:ln>
                <a:solidFill>
                  <a:srgbClr val="000000"/>
                </a:solidFill>
                <a:effectLst/>
                <a:uLnTx/>
                <a:uFillTx/>
                <a:latin typeface="Canva Sans"/>
                <a:ea typeface="+mn-ea"/>
                <a:cs typeface="+mn-cs"/>
              </a:rPr>
              <a:t>Group of Farming, Agri-tech and Agricultural Manufacturing businesses</a:t>
            </a:r>
          </a:p>
        </p:txBody>
      </p:sp>
      <p:sp>
        <p:nvSpPr>
          <p:cNvPr id="14" name="TextBox 14"/>
          <p:cNvSpPr txBox="1"/>
          <p:nvPr/>
        </p:nvSpPr>
        <p:spPr>
          <a:xfrm>
            <a:off x="12743754" y="5904000"/>
            <a:ext cx="4516692" cy="810286"/>
          </a:xfrm>
          <a:prstGeom prst="rect">
            <a:avLst/>
          </a:prstGeom>
        </p:spPr>
        <p:txBody>
          <a:bodyPr lIns="0" tIns="0" rIns="0" bIns="0" rtlCol="0" anchor="t">
            <a:spAutoFit/>
          </a:bodyPr>
          <a:lstStyle/>
          <a:p>
            <a:pPr marL="0" marR="0" lvl="0" indent="0" algn="ctr" defTabSz="914400" rtl="0" eaLnBrk="1" fontAlgn="auto" latinLnBrk="0" hangingPunct="1">
              <a:lnSpc>
                <a:spcPts val="2491"/>
              </a:lnSpc>
              <a:spcBef>
                <a:spcPts val="0"/>
              </a:spcBef>
              <a:spcAft>
                <a:spcPts val="0"/>
              </a:spcAft>
              <a:buClrTx/>
              <a:buSzTx/>
              <a:buFontTx/>
              <a:buNone/>
              <a:tabLst/>
              <a:defRPr/>
            </a:pPr>
            <a:r>
              <a:rPr kumimoji="0" lang="en-US" sz="1779" b="1" i="0" u="none" strike="noStrike" kern="1200" cap="none" spc="0" normalizeH="0" baseline="0" noProof="0" dirty="0">
                <a:ln>
                  <a:noFill/>
                </a:ln>
                <a:solidFill>
                  <a:srgbClr val="000000"/>
                </a:solidFill>
                <a:effectLst/>
                <a:uLnTx/>
                <a:uFillTx/>
                <a:latin typeface="Canva Sans Bold"/>
                <a:ea typeface="+mn-ea"/>
                <a:cs typeface="+mn-cs"/>
              </a:rPr>
              <a:t>Lancaster Way Business Park</a:t>
            </a:r>
            <a:r>
              <a:rPr kumimoji="0" lang="en-US" sz="1779" b="1" i="0" u="none" strike="noStrike" kern="1200" cap="none" spc="0" normalizeH="0" baseline="0" noProof="0" dirty="0">
                <a:ln>
                  <a:noFill/>
                </a:ln>
                <a:solidFill>
                  <a:srgbClr val="000000"/>
                </a:solidFill>
                <a:effectLst/>
                <a:uLnTx/>
                <a:uFillTx/>
                <a:latin typeface="Canva Sans"/>
                <a:ea typeface="+mn-ea"/>
                <a:cs typeface="+mn-cs"/>
              </a:rPr>
              <a:t> </a:t>
            </a:r>
          </a:p>
          <a:p>
            <a:pPr marL="0" marR="0" lvl="0" indent="0" algn="ctr" defTabSz="914400" rtl="0" eaLnBrk="1" fontAlgn="auto" latinLnBrk="0" hangingPunct="1">
              <a:lnSpc>
                <a:spcPts val="1959"/>
              </a:lnSpc>
              <a:spcBef>
                <a:spcPts val="0"/>
              </a:spcBef>
              <a:spcAft>
                <a:spcPts val="0"/>
              </a:spcAft>
              <a:buClrTx/>
              <a:buSzTx/>
              <a:buFontTx/>
              <a:buNone/>
              <a:tabLst/>
              <a:defRPr/>
            </a:pPr>
            <a:r>
              <a:rPr kumimoji="0" lang="en-US" sz="1399" b="0" i="0" u="none" strike="noStrike" kern="1200" cap="none" spc="0" normalizeH="0" baseline="0" noProof="0" dirty="0">
                <a:ln>
                  <a:noFill/>
                </a:ln>
                <a:solidFill>
                  <a:srgbClr val="000000"/>
                </a:solidFill>
                <a:effectLst/>
                <a:uLnTx/>
                <a:uFillTx/>
                <a:latin typeface="Canva Sans"/>
                <a:ea typeface="+mn-ea"/>
                <a:cs typeface="+mn-cs"/>
              </a:rPr>
              <a:t>Large industrial and commercial cluster of tech manufacturing companies </a:t>
            </a:r>
          </a:p>
        </p:txBody>
      </p:sp>
      <p:sp>
        <p:nvSpPr>
          <p:cNvPr id="15" name="TextBox 15"/>
          <p:cNvSpPr txBox="1"/>
          <p:nvPr/>
        </p:nvSpPr>
        <p:spPr>
          <a:xfrm>
            <a:off x="1028700" y="957112"/>
            <a:ext cx="15597545" cy="2089151"/>
          </a:xfrm>
          <a:prstGeom prst="rect">
            <a:avLst/>
          </a:prstGeom>
        </p:spPr>
        <p:txBody>
          <a:bodyPr lIns="0" tIns="0" rIns="0" bIns="0" rtlCol="0" anchor="t">
            <a:spAutoFit/>
          </a:bodyPr>
          <a:lstStyle/>
          <a:p>
            <a:pPr marL="0" marR="0" lvl="0" indent="0" algn="ctr" defTabSz="914400" rtl="0" eaLnBrk="1" fontAlgn="auto" latinLnBrk="0" hangingPunct="1">
              <a:lnSpc>
                <a:spcPts val="8000"/>
              </a:lnSpc>
              <a:spcBef>
                <a:spcPts val="0"/>
              </a:spcBef>
              <a:spcAft>
                <a:spcPts val="0"/>
              </a:spcAft>
              <a:buClrTx/>
              <a:buSzTx/>
              <a:buFontTx/>
              <a:buNone/>
              <a:tabLst/>
              <a:defRPr/>
            </a:pPr>
            <a:r>
              <a:rPr kumimoji="0" lang="en-US" sz="8000" b="0" i="0" u="none" strike="noStrike" kern="1200" cap="none" spc="0" normalizeH="0" baseline="0" noProof="0" dirty="0">
                <a:ln>
                  <a:noFill/>
                </a:ln>
                <a:solidFill>
                  <a:srgbClr val="000000"/>
                </a:solidFill>
                <a:effectLst/>
                <a:uLnTx/>
                <a:uFillTx/>
                <a:latin typeface="Bebas Neue Bold"/>
                <a:ea typeface="+mn-ea"/>
                <a:cs typeface="+mn-cs"/>
              </a:rPr>
              <a:t>HUBS OF EMPLOYMENT IN CAMBRIDGESHIRE AND PETERBOROUGH</a:t>
            </a:r>
          </a:p>
        </p:txBody>
      </p:sp>
      <p:sp>
        <p:nvSpPr>
          <p:cNvPr id="16" name="TextBox 16"/>
          <p:cNvSpPr txBox="1"/>
          <p:nvPr/>
        </p:nvSpPr>
        <p:spPr>
          <a:xfrm>
            <a:off x="12742608" y="4993200"/>
            <a:ext cx="4516692" cy="816762"/>
          </a:xfrm>
          <a:prstGeom prst="rect">
            <a:avLst/>
          </a:prstGeom>
        </p:spPr>
        <p:txBody>
          <a:bodyPr lIns="0" tIns="0" rIns="0" bIns="0" rtlCol="0" anchor="t">
            <a:spAutoFit/>
          </a:bodyPr>
          <a:lstStyle/>
          <a:p>
            <a:pPr marL="0" marR="0" lvl="0" indent="0" algn="ctr" defTabSz="914400" rtl="0" eaLnBrk="1" fontAlgn="auto" latinLnBrk="0" hangingPunct="1">
              <a:lnSpc>
                <a:spcPts val="2491"/>
              </a:lnSpc>
              <a:spcBef>
                <a:spcPts val="0"/>
              </a:spcBef>
              <a:spcAft>
                <a:spcPts val="0"/>
              </a:spcAft>
              <a:buClrTx/>
              <a:buSzTx/>
              <a:buFontTx/>
              <a:buNone/>
              <a:tabLst/>
              <a:defRPr/>
            </a:pPr>
            <a:r>
              <a:rPr kumimoji="0" lang="en-US" sz="1779" b="1" i="0" u="none" strike="noStrike" kern="1200" cap="none" spc="0" normalizeH="0" baseline="0" noProof="0" dirty="0">
                <a:ln>
                  <a:noFill/>
                </a:ln>
                <a:solidFill>
                  <a:srgbClr val="000000"/>
                </a:solidFill>
                <a:effectLst/>
                <a:uLnTx/>
                <a:uFillTx/>
                <a:latin typeface="Canva Sans Bold"/>
                <a:ea typeface="+mn-ea"/>
                <a:cs typeface="+mn-cs"/>
              </a:rPr>
              <a:t>Peterborough Logistics Cluster </a:t>
            </a:r>
          </a:p>
          <a:p>
            <a:pPr marL="0" marR="0" lvl="0" indent="0" algn="ctr" defTabSz="914400" rtl="0" eaLnBrk="1" fontAlgn="auto" latinLnBrk="0" hangingPunct="1">
              <a:lnSpc>
                <a:spcPts val="1959"/>
              </a:lnSpc>
              <a:spcBef>
                <a:spcPts val="0"/>
              </a:spcBef>
              <a:spcAft>
                <a:spcPts val="0"/>
              </a:spcAft>
              <a:buClrTx/>
              <a:buSzTx/>
              <a:buFontTx/>
              <a:buNone/>
              <a:tabLst/>
              <a:defRPr/>
            </a:pPr>
            <a:r>
              <a:rPr kumimoji="0" lang="en-US" sz="1399" b="0" i="0" u="none" strike="noStrike" kern="1200" cap="none" spc="0" normalizeH="0" baseline="0" noProof="0" dirty="0">
                <a:ln>
                  <a:noFill/>
                </a:ln>
                <a:solidFill>
                  <a:srgbClr val="000000"/>
                </a:solidFill>
                <a:effectLst/>
                <a:uLnTx/>
                <a:uFillTx/>
                <a:latin typeface="Canva Sans"/>
                <a:ea typeface="+mn-ea"/>
                <a:cs typeface="+mn-cs"/>
              </a:rPr>
              <a:t>Area of logistics businesses transporting goods along motorway routes </a:t>
            </a:r>
          </a:p>
        </p:txBody>
      </p:sp>
      <p:sp>
        <p:nvSpPr>
          <p:cNvPr id="18" name="TextBox 18"/>
          <p:cNvSpPr txBox="1"/>
          <p:nvPr/>
        </p:nvSpPr>
        <p:spPr>
          <a:xfrm>
            <a:off x="9144000" y="3784566"/>
            <a:ext cx="1177042" cy="204351"/>
          </a:xfrm>
          <a:prstGeom prst="rect">
            <a:avLst/>
          </a:prstGeom>
        </p:spPr>
        <p:txBody>
          <a:bodyPr wrap="square" lIns="0" tIns="0" rIns="0" bIns="0" rtlCol="0" anchor="t">
            <a:spAutoFit/>
          </a:bodyPr>
          <a:lstStyle/>
          <a:p>
            <a:pPr marL="259080" marR="0" lvl="1" indent="-129540" algn="ctr" defTabSz="914400" rtl="0" eaLnBrk="1" fontAlgn="auto" latinLnBrk="0" hangingPunct="1">
              <a:lnSpc>
                <a:spcPts val="1679"/>
              </a:lnSpc>
              <a:spcBef>
                <a:spcPts val="0"/>
              </a:spcBef>
              <a:spcAft>
                <a:spcPts val="0"/>
              </a:spcAft>
              <a:buClrTx/>
              <a:buSzTx/>
              <a:buFont typeface="Arial"/>
              <a:buChar char="•"/>
              <a:tabLst/>
              <a:defRPr/>
            </a:pPr>
            <a:r>
              <a:rPr kumimoji="0" lang="en-US" sz="1400" b="1" i="0" u="none" strike="noStrike" kern="1200" cap="none" spc="0" normalizeH="0" baseline="0" noProof="0" dirty="0">
                <a:ln>
                  <a:noFill/>
                </a:ln>
                <a:solidFill>
                  <a:srgbClr val="000000"/>
                </a:solidFill>
                <a:effectLst/>
                <a:uLnTx/>
                <a:uFillTx/>
                <a:latin typeface="Canva Sans Bold"/>
                <a:ea typeface="+mn-ea"/>
                <a:cs typeface="+mn-cs"/>
              </a:rPr>
              <a:t>WISBECH</a:t>
            </a:r>
          </a:p>
        </p:txBody>
      </p:sp>
      <p:sp>
        <p:nvSpPr>
          <p:cNvPr id="19" name="TextBox 19"/>
          <p:cNvSpPr txBox="1"/>
          <p:nvPr/>
        </p:nvSpPr>
        <p:spPr>
          <a:xfrm>
            <a:off x="7849252" y="4658073"/>
            <a:ext cx="1502474" cy="204351"/>
          </a:xfrm>
          <a:prstGeom prst="rect">
            <a:avLst/>
          </a:prstGeom>
        </p:spPr>
        <p:txBody>
          <a:bodyPr wrap="square" lIns="0" tIns="0" rIns="0" bIns="0" rtlCol="0" anchor="t">
            <a:spAutoFit/>
          </a:bodyPr>
          <a:lstStyle/>
          <a:p>
            <a:pPr marL="259080" marR="0" lvl="1" indent="-129540" algn="ctr" defTabSz="914400" rtl="0" eaLnBrk="1" fontAlgn="auto" latinLnBrk="0" hangingPunct="1">
              <a:lnSpc>
                <a:spcPts val="1679"/>
              </a:lnSpc>
              <a:spcBef>
                <a:spcPts val="0"/>
              </a:spcBef>
              <a:spcAft>
                <a:spcPts val="0"/>
              </a:spcAft>
              <a:buClrTx/>
              <a:buSzTx/>
              <a:buFont typeface="Arial"/>
              <a:buChar char="•"/>
              <a:tabLst/>
              <a:defRPr/>
            </a:pPr>
            <a:r>
              <a:rPr kumimoji="0" lang="en-US" sz="1400" b="1" i="0" u="none" strike="noStrike" kern="1200" cap="none" spc="0" normalizeH="0" baseline="0" noProof="0" dirty="0">
                <a:ln>
                  <a:noFill/>
                </a:ln>
                <a:solidFill>
                  <a:srgbClr val="000000"/>
                </a:solidFill>
                <a:effectLst/>
                <a:uLnTx/>
                <a:uFillTx/>
                <a:latin typeface="Canva Sans Bold"/>
                <a:ea typeface="+mn-ea"/>
                <a:cs typeface="+mn-cs"/>
              </a:rPr>
              <a:t>WHITTLESEY</a:t>
            </a:r>
          </a:p>
        </p:txBody>
      </p:sp>
      <p:sp>
        <p:nvSpPr>
          <p:cNvPr id="20" name="TextBox 20"/>
          <p:cNvSpPr txBox="1"/>
          <p:nvPr/>
        </p:nvSpPr>
        <p:spPr>
          <a:xfrm>
            <a:off x="9226983" y="4731022"/>
            <a:ext cx="945382" cy="204351"/>
          </a:xfrm>
          <a:prstGeom prst="rect">
            <a:avLst/>
          </a:prstGeom>
        </p:spPr>
        <p:txBody>
          <a:bodyPr wrap="square" lIns="0" tIns="0" rIns="0" bIns="0" rtlCol="0" anchor="t">
            <a:spAutoFit/>
          </a:bodyPr>
          <a:lstStyle/>
          <a:p>
            <a:pPr marL="259080" marR="0" lvl="1" indent="-129540" algn="ctr" defTabSz="914400" rtl="0" eaLnBrk="1" fontAlgn="auto" latinLnBrk="0" hangingPunct="1">
              <a:lnSpc>
                <a:spcPts val="1679"/>
              </a:lnSpc>
              <a:spcBef>
                <a:spcPts val="0"/>
              </a:spcBef>
              <a:spcAft>
                <a:spcPts val="0"/>
              </a:spcAft>
              <a:buClrTx/>
              <a:buSzTx/>
              <a:buFont typeface="Arial"/>
              <a:buChar char="•"/>
              <a:tabLst/>
              <a:defRPr/>
            </a:pPr>
            <a:r>
              <a:rPr kumimoji="0" lang="en-US" sz="1400" b="1" i="0" u="none" strike="noStrike" kern="1200" cap="none" spc="0" normalizeH="0" baseline="0" noProof="0" dirty="0">
                <a:ln>
                  <a:noFill/>
                </a:ln>
                <a:solidFill>
                  <a:srgbClr val="000000"/>
                </a:solidFill>
                <a:effectLst/>
                <a:uLnTx/>
                <a:uFillTx/>
                <a:latin typeface="Canva Sans Bold"/>
                <a:ea typeface="+mn-ea"/>
                <a:cs typeface="+mn-cs"/>
              </a:rPr>
              <a:t>MARCH</a:t>
            </a:r>
          </a:p>
        </p:txBody>
      </p:sp>
      <p:sp>
        <p:nvSpPr>
          <p:cNvPr id="21" name="TextBox 21"/>
          <p:cNvSpPr txBox="1"/>
          <p:nvPr/>
        </p:nvSpPr>
        <p:spPr>
          <a:xfrm>
            <a:off x="8978770" y="5466178"/>
            <a:ext cx="1301343" cy="204351"/>
          </a:xfrm>
          <a:prstGeom prst="rect">
            <a:avLst/>
          </a:prstGeom>
        </p:spPr>
        <p:txBody>
          <a:bodyPr wrap="square" lIns="0" tIns="0" rIns="0" bIns="0" rtlCol="0" anchor="t">
            <a:spAutoFit/>
          </a:bodyPr>
          <a:lstStyle/>
          <a:p>
            <a:pPr marL="259080" marR="0" lvl="1" indent="-129540" algn="ctr" defTabSz="914400" rtl="0" eaLnBrk="1" fontAlgn="auto" latinLnBrk="0" hangingPunct="1">
              <a:lnSpc>
                <a:spcPts val="1679"/>
              </a:lnSpc>
              <a:spcBef>
                <a:spcPts val="0"/>
              </a:spcBef>
              <a:spcAft>
                <a:spcPts val="0"/>
              </a:spcAft>
              <a:buClrTx/>
              <a:buSzTx/>
              <a:buFont typeface="Arial"/>
              <a:buChar char="•"/>
              <a:tabLst/>
              <a:defRPr/>
            </a:pPr>
            <a:r>
              <a:rPr kumimoji="0" lang="en-US" sz="1400" b="1" i="0" u="none" strike="noStrike" kern="1200" cap="none" spc="0" normalizeH="0" baseline="0" noProof="0" dirty="0">
                <a:ln>
                  <a:noFill/>
                </a:ln>
                <a:solidFill>
                  <a:srgbClr val="000000"/>
                </a:solidFill>
                <a:effectLst/>
                <a:uLnTx/>
                <a:uFillTx/>
                <a:latin typeface="Canva Sans Bold"/>
                <a:ea typeface="+mn-ea"/>
                <a:cs typeface="+mn-cs"/>
              </a:rPr>
              <a:t>CHATTERIS</a:t>
            </a:r>
          </a:p>
        </p:txBody>
      </p:sp>
      <p:sp>
        <p:nvSpPr>
          <p:cNvPr id="22" name="TextBox 22"/>
          <p:cNvSpPr txBox="1"/>
          <p:nvPr/>
        </p:nvSpPr>
        <p:spPr>
          <a:xfrm>
            <a:off x="10108721" y="5932231"/>
            <a:ext cx="637314" cy="204351"/>
          </a:xfrm>
          <a:prstGeom prst="rect">
            <a:avLst/>
          </a:prstGeom>
        </p:spPr>
        <p:txBody>
          <a:bodyPr wrap="square" lIns="0" tIns="0" rIns="0" bIns="0" rtlCol="0" anchor="t">
            <a:spAutoFit/>
          </a:bodyPr>
          <a:lstStyle/>
          <a:p>
            <a:pPr marL="259080" marR="0" lvl="1" indent="-129540" algn="ctr" defTabSz="914400" rtl="0" eaLnBrk="1" fontAlgn="auto" latinLnBrk="0" hangingPunct="1">
              <a:lnSpc>
                <a:spcPts val="1679"/>
              </a:lnSpc>
              <a:spcBef>
                <a:spcPts val="0"/>
              </a:spcBef>
              <a:spcAft>
                <a:spcPts val="0"/>
              </a:spcAft>
              <a:buClrTx/>
              <a:buSzTx/>
              <a:buFont typeface="Arial"/>
              <a:buChar char="•"/>
              <a:tabLst/>
              <a:defRPr/>
            </a:pPr>
            <a:r>
              <a:rPr kumimoji="0" lang="en-US" sz="1400" b="1" i="0" u="none" strike="noStrike" kern="1200" cap="none" spc="0" normalizeH="0" baseline="0" noProof="0" dirty="0">
                <a:ln>
                  <a:noFill/>
                </a:ln>
                <a:solidFill>
                  <a:srgbClr val="000000"/>
                </a:solidFill>
                <a:effectLst/>
                <a:uLnTx/>
                <a:uFillTx/>
                <a:latin typeface="Canva Sans Bold"/>
                <a:ea typeface="+mn-ea"/>
                <a:cs typeface="+mn-cs"/>
              </a:rPr>
              <a:t>ELY</a:t>
            </a:r>
          </a:p>
        </p:txBody>
      </p:sp>
      <p:sp>
        <p:nvSpPr>
          <p:cNvPr id="23" name="TextBox 23"/>
          <p:cNvSpPr txBox="1"/>
          <p:nvPr/>
        </p:nvSpPr>
        <p:spPr>
          <a:xfrm>
            <a:off x="8120004" y="5649682"/>
            <a:ext cx="1103055" cy="204351"/>
          </a:xfrm>
          <a:prstGeom prst="rect">
            <a:avLst/>
          </a:prstGeom>
        </p:spPr>
        <p:txBody>
          <a:bodyPr wrap="square" lIns="0" tIns="0" rIns="0" bIns="0" rtlCol="0" anchor="t">
            <a:spAutoFit/>
          </a:bodyPr>
          <a:lstStyle/>
          <a:p>
            <a:pPr marL="259080" marR="0" lvl="1" indent="-129540" algn="ctr" defTabSz="914400" rtl="0" eaLnBrk="1" fontAlgn="auto" latinLnBrk="0" hangingPunct="1">
              <a:lnSpc>
                <a:spcPts val="1679"/>
              </a:lnSpc>
              <a:spcBef>
                <a:spcPts val="0"/>
              </a:spcBef>
              <a:spcAft>
                <a:spcPts val="0"/>
              </a:spcAft>
              <a:buClrTx/>
              <a:buSzTx/>
              <a:buFont typeface="Arial"/>
              <a:buChar char="•"/>
              <a:tabLst/>
              <a:defRPr/>
            </a:pPr>
            <a:r>
              <a:rPr kumimoji="0" lang="en-US" sz="1400" b="1" i="0" u="none" strike="noStrike" kern="1200" cap="none" spc="0" normalizeH="0" baseline="0" noProof="0" dirty="0">
                <a:ln>
                  <a:noFill/>
                </a:ln>
                <a:solidFill>
                  <a:srgbClr val="000000"/>
                </a:solidFill>
                <a:effectLst/>
                <a:uLnTx/>
                <a:uFillTx/>
                <a:latin typeface="Canva Sans Bold"/>
                <a:ea typeface="+mn-ea"/>
                <a:cs typeface="+mn-cs"/>
              </a:rPr>
              <a:t>RAMSEY</a:t>
            </a:r>
          </a:p>
        </p:txBody>
      </p:sp>
      <p:sp>
        <p:nvSpPr>
          <p:cNvPr id="24" name="TextBox 24"/>
          <p:cNvSpPr txBox="1"/>
          <p:nvPr/>
        </p:nvSpPr>
        <p:spPr>
          <a:xfrm>
            <a:off x="7515430" y="7878387"/>
            <a:ext cx="1193453" cy="204351"/>
          </a:xfrm>
          <a:prstGeom prst="rect">
            <a:avLst/>
          </a:prstGeom>
        </p:spPr>
        <p:txBody>
          <a:bodyPr wrap="square" lIns="0" tIns="0" rIns="0" bIns="0" rtlCol="0" anchor="t">
            <a:spAutoFit/>
          </a:bodyPr>
          <a:lstStyle/>
          <a:p>
            <a:pPr marL="259080" marR="0" lvl="1" indent="-129540" algn="ctr" defTabSz="914400" rtl="0" eaLnBrk="1" fontAlgn="auto" latinLnBrk="0" hangingPunct="1">
              <a:lnSpc>
                <a:spcPts val="1679"/>
              </a:lnSpc>
              <a:spcBef>
                <a:spcPts val="0"/>
              </a:spcBef>
              <a:spcAft>
                <a:spcPts val="0"/>
              </a:spcAft>
              <a:buClrTx/>
              <a:buSzTx/>
              <a:buFont typeface="Arial"/>
              <a:buChar char="•"/>
              <a:tabLst/>
              <a:defRPr/>
            </a:pPr>
            <a:r>
              <a:rPr kumimoji="0" lang="en-US" sz="1400" b="1" i="0" u="none" strike="noStrike" kern="1200" cap="none" spc="0" normalizeH="0" baseline="0" noProof="0" dirty="0">
                <a:ln>
                  <a:noFill/>
                </a:ln>
                <a:solidFill>
                  <a:srgbClr val="000000"/>
                </a:solidFill>
                <a:effectLst/>
                <a:uLnTx/>
                <a:uFillTx/>
                <a:latin typeface="Canva Sans Bold"/>
                <a:ea typeface="+mn-ea"/>
                <a:cs typeface="+mn-cs"/>
              </a:rPr>
              <a:t>ST NEOTS</a:t>
            </a:r>
          </a:p>
        </p:txBody>
      </p:sp>
      <p:sp>
        <p:nvSpPr>
          <p:cNvPr id="25" name="TextBox 25"/>
          <p:cNvSpPr txBox="1"/>
          <p:nvPr/>
        </p:nvSpPr>
        <p:spPr>
          <a:xfrm>
            <a:off x="1309182" y="5904000"/>
            <a:ext cx="3927309" cy="816762"/>
          </a:xfrm>
          <a:prstGeom prst="rect">
            <a:avLst/>
          </a:prstGeom>
        </p:spPr>
        <p:txBody>
          <a:bodyPr lIns="0" tIns="0" rIns="0" bIns="0" rtlCol="0" anchor="t">
            <a:spAutoFit/>
          </a:bodyPr>
          <a:lstStyle/>
          <a:p>
            <a:pPr marL="0" marR="0" lvl="0" indent="0" algn="ctr" defTabSz="914400" rtl="0" eaLnBrk="1" fontAlgn="auto" latinLnBrk="0" hangingPunct="1">
              <a:lnSpc>
                <a:spcPts val="2519"/>
              </a:lnSpc>
              <a:spcBef>
                <a:spcPts val="0"/>
              </a:spcBef>
              <a:spcAft>
                <a:spcPts val="0"/>
              </a:spcAft>
              <a:buClrTx/>
              <a:buSzTx/>
              <a:buFontTx/>
              <a:buNone/>
              <a:tabLst/>
              <a:defRPr/>
            </a:pPr>
            <a:r>
              <a:rPr kumimoji="0" lang="en-US" sz="1799" b="1" i="0" u="none" strike="noStrike" kern="1200" cap="none" spc="0" normalizeH="0" baseline="0" noProof="0" dirty="0">
                <a:ln>
                  <a:noFill/>
                </a:ln>
                <a:solidFill>
                  <a:srgbClr val="000000"/>
                </a:solidFill>
                <a:effectLst/>
                <a:uLnTx/>
                <a:uFillTx/>
                <a:latin typeface="Canva Sans Bold"/>
                <a:ea typeface="+mn-ea"/>
                <a:cs typeface="+mn-cs"/>
              </a:rPr>
              <a:t>Huntingdonshire Manufacturing Cluster</a:t>
            </a:r>
          </a:p>
          <a:p>
            <a:pPr marL="0" marR="0" lvl="0" indent="0" algn="ctr" defTabSz="914400" rtl="0" eaLnBrk="1" fontAlgn="auto" latinLnBrk="0" hangingPunct="1">
              <a:lnSpc>
                <a:spcPts val="1959"/>
              </a:lnSpc>
              <a:spcBef>
                <a:spcPts val="0"/>
              </a:spcBef>
              <a:spcAft>
                <a:spcPts val="0"/>
              </a:spcAft>
              <a:buClrTx/>
              <a:buSzTx/>
              <a:buFontTx/>
              <a:buNone/>
              <a:tabLst/>
              <a:defRPr/>
            </a:pPr>
            <a:r>
              <a:rPr kumimoji="0" lang="en-US" sz="1399" b="0" i="0" u="none" strike="noStrike" kern="1200" cap="none" spc="0" normalizeH="0" baseline="0" noProof="0" dirty="0">
                <a:ln>
                  <a:noFill/>
                </a:ln>
                <a:solidFill>
                  <a:srgbClr val="000000"/>
                </a:solidFill>
                <a:effectLst/>
                <a:uLnTx/>
                <a:uFillTx/>
                <a:latin typeface="Canva Sans"/>
                <a:ea typeface="+mn-ea"/>
                <a:cs typeface="+mn-cs"/>
              </a:rPr>
              <a:t>A close geographical concentration of manufacturing businesses in Huntingdonshire</a:t>
            </a:r>
          </a:p>
        </p:txBody>
      </p:sp>
      <p:sp>
        <p:nvSpPr>
          <p:cNvPr id="26" name="TextBox 26"/>
          <p:cNvSpPr txBox="1"/>
          <p:nvPr/>
        </p:nvSpPr>
        <p:spPr>
          <a:xfrm>
            <a:off x="12886470" y="8456400"/>
            <a:ext cx="4516692" cy="1067665"/>
          </a:xfrm>
          <a:prstGeom prst="rect">
            <a:avLst/>
          </a:prstGeom>
        </p:spPr>
        <p:txBody>
          <a:bodyPr lIns="0" tIns="0" rIns="0" bIns="0" rtlCol="0" anchor="t">
            <a:spAutoFit/>
          </a:bodyPr>
          <a:lstStyle/>
          <a:p>
            <a:pPr marL="0" marR="0" lvl="0" indent="0" algn="ctr" defTabSz="914400" rtl="0" eaLnBrk="1" fontAlgn="auto" latinLnBrk="0" hangingPunct="1">
              <a:lnSpc>
                <a:spcPts val="2506"/>
              </a:lnSpc>
              <a:spcBef>
                <a:spcPts val="0"/>
              </a:spcBef>
              <a:spcAft>
                <a:spcPts val="0"/>
              </a:spcAft>
              <a:buClrTx/>
              <a:buSzTx/>
              <a:buFontTx/>
              <a:buNone/>
              <a:tabLst/>
              <a:defRPr/>
            </a:pPr>
            <a:r>
              <a:rPr kumimoji="0" lang="en-US" sz="1790" b="1" i="0" u="none" strike="noStrike" kern="1200" cap="none" spc="0" normalizeH="0" baseline="0" noProof="0" dirty="0">
                <a:ln>
                  <a:noFill/>
                </a:ln>
                <a:solidFill>
                  <a:srgbClr val="000000"/>
                </a:solidFill>
                <a:effectLst/>
                <a:uLnTx/>
                <a:uFillTx/>
                <a:latin typeface="Canva Sans Bold"/>
                <a:ea typeface="+mn-ea"/>
                <a:cs typeface="+mn-cs"/>
              </a:rPr>
              <a:t>Enterprise Zones</a:t>
            </a:r>
          </a:p>
          <a:p>
            <a:pPr marL="0" marR="0" lvl="0" indent="0" algn="ctr" defTabSz="914400" rtl="0" eaLnBrk="1" fontAlgn="auto" latinLnBrk="0" hangingPunct="1">
              <a:lnSpc>
                <a:spcPts val="2002"/>
              </a:lnSpc>
              <a:spcBef>
                <a:spcPts val="0"/>
              </a:spcBef>
              <a:spcAft>
                <a:spcPts val="0"/>
              </a:spcAft>
              <a:buClrTx/>
              <a:buSzTx/>
              <a:buFontTx/>
              <a:buNone/>
              <a:tabLst/>
              <a:defRPr/>
            </a:pPr>
            <a:r>
              <a:rPr lang="en-US" sz="1429" dirty="0">
                <a:solidFill>
                  <a:srgbClr val="000000"/>
                </a:solidFill>
                <a:latin typeface="Canva Sans"/>
              </a:rPr>
              <a:t>Including Northstowe Enterprise Zone, Alconbury Weald and Cambridge Compass Enterprise Zone </a:t>
            </a:r>
          </a:p>
          <a:p>
            <a:pPr marL="0" marR="0" lvl="0" indent="0" algn="ctr" defTabSz="914400" rtl="0" eaLnBrk="1" fontAlgn="auto" latinLnBrk="0" hangingPunct="1">
              <a:lnSpc>
                <a:spcPts val="2002"/>
              </a:lnSpc>
              <a:spcBef>
                <a:spcPts val="0"/>
              </a:spcBef>
              <a:spcAft>
                <a:spcPts val="0"/>
              </a:spcAft>
              <a:buClrTx/>
              <a:buSzTx/>
              <a:buFontTx/>
              <a:buNone/>
              <a:tabLst/>
              <a:defRPr/>
            </a:pPr>
            <a:endParaRPr kumimoji="0" lang="en-US" sz="1430" b="0" i="0" u="none" strike="noStrike" kern="1200" cap="none" spc="0" normalizeH="0" baseline="0" noProof="0" dirty="0">
              <a:ln>
                <a:noFill/>
              </a:ln>
              <a:solidFill>
                <a:srgbClr val="000000"/>
              </a:solidFill>
              <a:effectLst/>
              <a:uLnTx/>
              <a:uFillTx/>
              <a:latin typeface="Canva Sans"/>
              <a:ea typeface="+mn-ea"/>
              <a:cs typeface="+mn-cs"/>
            </a:endParaRPr>
          </a:p>
        </p:txBody>
      </p:sp>
      <p:grpSp>
        <p:nvGrpSpPr>
          <p:cNvPr id="27" name="Group 27"/>
          <p:cNvGrpSpPr/>
          <p:nvPr/>
        </p:nvGrpSpPr>
        <p:grpSpPr>
          <a:xfrm>
            <a:off x="520039" y="4992160"/>
            <a:ext cx="410448" cy="410448"/>
            <a:chOff x="0" y="0"/>
            <a:chExt cx="812800" cy="812800"/>
          </a:xfrm>
        </p:grpSpPr>
        <p:sp>
          <p:nvSpPr>
            <p:cNvPr id="28" name="Freeform 2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8037"/>
            </a:solidFill>
          </p:spPr>
        </p:sp>
        <p:sp>
          <p:nvSpPr>
            <p:cNvPr id="29" name="TextBox 29"/>
            <p:cNvSpPr txBox="1"/>
            <p:nvPr/>
          </p:nvSpPr>
          <p:spPr>
            <a:xfrm>
              <a:off x="76200" y="28575"/>
              <a:ext cx="660400" cy="708025"/>
            </a:xfrm>
            <a:prstGeom prst="rect">
              <a:avLst/>
            </a:prstGeom>
          </p:spPr>
          <p:txBody>
            <a:bodyPr lIns="50800" tIns="50800" rIns="50800" bIns="50800" rtlCol="0" anchor="ctr"/>
            <a:lstStyle/>
            <a:p>
              <a:pPr marL="0" marR="0" lvl="0" indent="0" algn="ctr" defTabSz="914400" rtl="0" eaLnBrk="1" fontAlgn="auto" latinLnBrk="0" hangingPunct="1">
                <a:lnSpc>
                  <a:spcPts val="2239"/>
                </a:lnSpc>
                <a:spcBef>
                  <a:spcPts val="0"/>
                </a:spcBef>
                <a:spcAft>
                  <a:spcPts val="0"/>
                </a:spcAft>
                <a:buClrTx/>
                <a:buSzTx/>
                <a:buFontTx/>
                <a:buNone/>
                <a:tabLst/>
                <a:defRPr/>
              </a:pPr>
              <a:r>
                <a:rPr kumimoji="0" lang="en-US" sz="1599" b="0" i="0" u="none" strike="noStrike" kern="1200" cap="none" spc="0" normalizeH="0" baseline="0" noProof="0">
                  <a:ln>
                    <a:noFill/>
                  </a:ln>
                  <a:solidFill>
                    <a:srgbClr val="FFFFFF"/>
                  </a:solidFill>
                  <a:effectLst/>
                  <a:uLnTx/>
                  <a:uFillTx/>
                  <a:latin typeface="Poppins Bold"/>
                  <a:ea typeface="+mn-ea"/>
                  <a:cs typeface="+mn-cs"/>
                </a:rPr>
                <a:t>2</a:t>
              </a:r>
            </a:p>
          </p:txBody>
        </p:sp>
      </p:grpSp>
      <p:grpSp>
        <p:nvGrpSpPr>
          <p:cNvPr id="30" name="Group 30"/>
          <p:cNvGrpSpPr/>
          <p:nvPr/>
        </p:nvGrpSpPr>
        <p:grpSpPr>
          <a:xfrm>
            <a:off x="7427801" y="6239692"/>
            <a:ext cx="410448" cy="410448"/>
            <a:chOff x="0" y="0"/>
            <a:chExt cx="812800" cy="812800"/>
          </a:xfrm>
        </p:grpSpPr>
        <p:sp>
          <p:nvSpPr>
            <p:cNvPr id="31" name="Freeform 31"/>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8037"/>
            </a:solidFill>
          </p:spPr>
        </p:sp>
        <p:sp>
          <p:nvSpPr>
            <p:cNvPr id="32" name="TextBox 32"/>
            <p:cNvSpPr txBox="1"/>
            <p:nvPr/>
          </p:nvSpPr>
          <p:spPr>
            <a:xfrm>
              <a:off x="76200" y="28575"/>
              <a:ext cx="660400" cy="708025"/>
            </a:xfrm>
            <a:prstGeom prst="rect">
              <a:avLst/>
            </a:prstGeom>
          </p:spPr>
          <p:txBody>
            <a:bodyPr lIns="50800" tIns="50800" rIns="50800" bIns="50800" rtlCol="0" anchor="ctr"/>
            <a:lstStyle/>
            <a:p>
              <a:pPr marL="0" marR="0" lvl="0" indent="0" algn="ctr" defTabSz="914400" rtl="0" eaLnBrk="1" fontAlgn="auto" latinLnBrk="0" hangingPunct="1">
                <a:lnSpc>
                  <a:spcPts val="2239"/>
                </a:lnSpc>
                <a:spcBef>
                  <a:spcPts val="0"/>
                </a:spcBef>
                <a:spcAft>
                  <a:spcPts val="0"/>
                </a:spcAft>
                <a:buClrTx/>
                <a:buSzTx/>
                <a:buFontTx/>
                <a:buNone/>
                <a:tabLst/>
                <a:defRPr/>
              </a:pPr>
              <a:r>
                <a:rPr kumimoji="0" lang="en-US" sz="1599" b="0" i="0" u="none" strike="noStrike" kern="1200" cap="none" spc="0" normalizeH="0" baseline="0" noProof="0">
                  <a:ln>
                    <a:noFill/>
                  </a:ln>
                  <a:solidFill>
                    <a:srgbClr val="FFFFFF"/>
                  </a:solidFill>
                  <a:effectLst/>
                  <a:uLnTx/>
                  <a:uFillTx/>
                  <a:latin typeface="Poppins Bold"/>
                  <a:ea typeface="+mn-ea"/>
                  <a:cs typeface="+mn-cs"/>
                </a:rPr>
                <a:t>2</a:t>
              </a:r>
            </a:p>
          </p:txBody>
        </p:sp>
      </p:grpSp>
      <p:grpSp>
        <p:nvGrpSpPr>
          <p:cNvPr id="33" name="Group 33"/>
          <p:cNvGrpSpPr/>
          <p:nvPr/>
        </p:nvGrpSpPr>
        <p:grpSpPr>
          <a:xfrm>
            <a:off x="521342" y="5902231"/>
            <a:ext cx="408617" cy="410448"/>
            <a:chOff x="1813" y="0"/>
            <a:chExt cx="809173" cy="812800"/>
          </a:xfrm>
        </p:grpSpPr>
        <p:sp>
          <p:nvSpPr>
            <p:cNvPr id="34" name="Freeform 34"/>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solidFill>
          </p:spPr>
        </p:sp>
        <p:sp>
          <p:nvSpPr>
            <p:cNvPr id="35" name="TextBox 35"/>
            <p:cNvSpPr txBox="1"/>
            <p:nvPr/>
          </p:nvSpPr>
          <p:spPr>
            <a:xfrm>
              <a:off x="76199" y="28576"/>
              <a:ext cx="660400" cy="708025"/>
            </a:xfrm>
            <a:prstGeom prst="rect">
              <a:avLst/>
            </a:prstGeom>
          </p:spPr>
          <p:txBody>
            <a:bodyPr lIns="50800" tIns="50800" rIns="50800" bIns="50800" rtlCol="0" anchor="ctr"/>
            <a:lstStyle/>
            <a:p>
              <a:pPr marL="0" marR="0" lvl="0" indent="0" algn="ctr" defTabSz="914400" rtl="0" eaLnBrk="1" fontAlgn="auto" latinLnBrk="0" hangingPunct="1">
                <a:lnSpc>
                  <a:spcPts val="2239"/>
                </a:lnSpc>
                <a:spcBef>
                  <a:spcPts val="0"/>
                </a:spcBef>
                <a:spcAft>
                  <a:spcPts val="0"/>
                </a:spcAft>
                <a:buClrTx/>
                <a:buSzTx/>
                <a:buFontTx/>
                <a:buNone/>
                <a:tabLst/>
                <a:defRPr/>
              </a:pPr>
              <a:r>
                <a:rPr kumimoji="0" lang="en-US" sz="1599" b="0" i="0" u="none" strike="noStrike" kern="1200" cap="none" spc="0" normalizeH="0" baseline="0" noProof="0" dirty="0">
                  <a:ln>
                    <a:noFill/>
                  </a:ln>
                  <a:solidFill>
                    <a:srgbClr val="FFFFFF"/>
                  </a:solidFill>
                  <a:effectLst/>
                  <a:uLnTx/>
                  <a:uFillTx/>
                  <a:latin typeface="Poppins Bold"/>
                  <a:ea typeface="+mn-ea"/>
                  <a:cs typeface="+mn-cs"/>
                </a:rPr>
                <a:t>3</a:t>
              </a:r>
            </a:p>
          </p:txBody>
        </p:sp>
      </p:grpSp>
      <p:grpSp>
        <p:nvGrpSpPr>
          <p:cNvPr id="36" name="Group 36"/>
          <p:cNvGrpSpPr/>
          <p:nvPr/>
        </p:nvGrpSpPr>
        <p:grpSpPr>
          <a:xfrm>
            <a:off x="6948185" y="6599980"/>
            <a:ext cx="410448" cy="410448"/>
            <a:chOff x="0" y="0"/>
            <a:chExt cx="812800" cy="812800"/>
          </a:xfrm>
        </p:grpSpPr>
        <p:sp>
          <p:nvSpPr>
            <p:cNvPr id="37" name="Freeform 3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solidFill>
          </p:spPr>
        </p:sp>
        <p:sp>
          <p:nvSpPr>
            <p:cNvPr id="38" name="TextBox 38"/>
            <p:cNvSpPr txBox="1"/>
            <p:nvPr/>
          </p:nvSpPr>
          <p:spPr>
            <a:xfrm>
              <a:off x="76200" y="28575"/>
              <a:ext cx="660400" cy="708025"/>
            </a:xfrm>
            <a:prstGeom prst="rect">
              <a:avLst/>
            </a:prstGeom>
          </p:spPr>
          <p:txBody>
            <a:bodyPr lIns="50800" tIns="50800" rIns="50800" bIns="50800" rtlCol="0" anchor="ctr"/>
            <a:lstStyle/>
            <a:p>
              <a:pPr marL="0" marR="0" lvl="0" indent="0" algn="ctr" defTabSz="914400" rtl="0" eaLnBrk="1" fontAlgn="auto" latinLnBrk="0" hangingPunct="1">
                <a:lnSpc>
                  <a:spcPts val="2239"/>
                </a:lnSpc>
                <a:spcBef>
                  <a:spcPts val="0"/>
                </a:spcBef>
                <a:spcAft>
                  <a:spcPts val="0"/>
                </a:spcAft>
                <a:buClrTx/>
                <a:buSzTx/>
                <a:buFontTx/>
                <a:buNone/>
                <a:tabLst/>
                <a:defRPr/>
              </a:pPr>
              <a:r>
                <a:rPr kumimoji="0" lang="en-US" sz="1599" b="0" i="0" u="none" strike="noStrike" kern="1200" cap="none" spc="0" normalizeH="0" baseline="0" noProof="0">
                  <a:ln>
                    <a:noFill/>
                  </a:ln>
                  <a:solidFill>
                    <a:srgbClr val="FFFFFF"/>
                  </a:solidFill>
                  <a:effectLst/>
                  <a:uLnTx/>
                  <a:uFillTx/>
                  <a:latin typeface="Poppins Bold"/>
                  <a:ea typeface="+mn-ea"/>
                  <a:cs typeface="+mn-cs"/>
                </a:rPr>
                <a:t>3</a:t>
              </a:r>
            </a:p>
          </p:txBody>
        </p:sp>
      </p:grpSp>
      <p:grpSp>
        <p:nvGrpSpPr>
          <p:cNvPr id="39" name="Group 39"/>
          <p:cNvGrpSpPr/>
          <p:nvPr/>
        </p:nvGrpSpPr>
        <p:grpSpPr>
          <a:xfrm>
            <a:off x="520039" y="7409633"/>
            <a:ext cx="410448" cy="410448"/>
            <a:chOff x="0" y="0"/>
            <a:chExt cx="812800" cy="812800"/>
          </a:xfrm>
        </p:grpSpPr>
        <p:sp>
          <p:nvSpPr>
            <p:cNvPr id="40" name="Freeform 40"/>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D8B448"/>
            </a:solidFill>
          </p:spPr>
        </p:sp>
        <p:sp>
          <p:nvSpPr>
            <p:cNvPr id="41" name="TextBox 41"/>
            <p:cNvSpPr txBox="1"/>
            <p:nvPr/>
          </p:nvSpPr>
          <p:spPr>
            <a:xfrm>
              <a:off x="76200" y="28575"/>
              <a:ext cx="660400" cy="708025"/>
            </a:xfrm>
            <a:prstGeom prst="rect">
              <a:avLst/>
            </a:prstGeom>
          </p:spPr>
          <p:txBody>
            <a:bodyPr lIns="50800" tIns="50800" rIns="50800" bIns="50800" rtlCol="0" anchor="ctr"/>
            <a:lstStyle/>
            <a:p>
              <a:pPr marL="0" marR="0" lvl="0" indent="0" algn="ctr" defTabSz="914400" rtl="0" eaLnBrk="1" fontAlgn="auto" latinLnBrk="0" hangingPunct="1">
                <a:lnSpc>
                  <a:spcPts val="2239"/>
                </a:lnSpc>
                <a:spcBef>
                  <a:spcPts val="0"/>
                </a:spcBef>
                <a:spcAft>
                  <a:spcPts val="0"/>
                </a:spcAft>
                <a:buClrTx/>
                <a:buSzTx/>
                <a:buFontTx/>
                <a:buNone/>
                <a:tabLst/>
                <a:defRPr/>
              </a:pPr>
              <a:r>
                <a:rPr kumimoji="0" lang="en-US" sz="1599" b="0" i="0" u="none" strike="noStrike" kern="1200" cap="none" spc="0" normalizeH="0" baseline="0" noProof="0" dirty="0">
                  <a:ln>
                    <a:noFill/>
                  </a:ln>
                  <a:solidFill>
                    <a:srgbClr val="FFFFFF"/>
                  </a:solidFill>
                  <a:effectLst/>
                  <a:uLnTx/>
                  <a:uFillTx/>
                  <a:latin typeface="Poppins Bold"/>
                  <a:ea typeface="+mn-ea"/>
                  <a:cs typeface="+mn-cs"/>
                </a:rPr>
                <a:t>4</a:t>
              </a:r>
            </a:p>
          </p:txBody>
        </p:sp>
      </p:grpSp>
      <p:grpSp>
        <p:nvGrpSpPr>
          <p:cNvPr id="42" name="Group 42"/>
          <p:cNvGrpSpPr/>
          <p:nvPr/>
        </p:nvGrpSpPr>
        <p:grpSpPr>
          <a:xfrm>
            <a:off x="520039" y="8457867"/>
            <a:ext cx="410448" cy="410448"/>
            <a:chOff x="0" y="0"/>
            <a:chExt cx="812800" cy="812800"/>
          </a:xfrm>
        </p:grpSpPr>
        <p:sp>
          <p:nvSpPr>
            <p:cNvPr id="43" name="Freeform 4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8037"/>
            </a:solidFill>
          </p:spPr>
        </p:sp>
        <p:sp>
          <p:nvSpPr>
            <p:cNvPr id="44" name="TextBox 44"/>
            <p:cNvSpPr txBox="1"/>
            <p:nvPr/>
          </p:nvSpPr>
          <p:spPr>
            <a:xfrm>
              <a:off x="76200" y="28575"/>
              <a:ext cx="660400" cy="708025"/>
            </a:xfrm>
            <a:prstGeom prst="rect">
              <a:avLst/>
            </a:prstGeom>
          </p:spPr>
          <p:txBody>
            <a:bodyPr lIns="50800" tIns="50800" rIns="50800" bIns="50800" rtlCol="0" anchor="ctr"/>
            <a:lstStyle/>
            <a:p>
              <a:pPr marL="0" marR="0" lvl="0" indent="0" algn="ctr" defTabSz="914400" rtl="0" eaLnBrk="1" fontAlgn="auto" latinLnBrk="0" hangingPunct="1">
                <a:lnSpc>
                  <a:spcPts val="2239"/>
                </a:lnSpc>
                <a:spcBef>
                  <a:spcPts val="0"/>
                </a:spcBef>
                <a:spcAft>
                  <a:spcPts val="0"/>
                </a:spcAft>
                <a:buClrTx/>
                <a:buSzTx/>
                <a:buFontTx/>
                <a:buNone/>
                <a:tabLst/>
                <a:defRPr/>
              </a:pPr>
              <a:r>
                <a:rPr kumimoji="0" lang="en-US" sz="1599" b="0" i="0" u="none" strike="noStrike" kern="1200" cap="none" spc="0" normalizeH="0" baseline="0" noProof="0">
                  <a:ln>
                    <a:noFill/>
                  </a:ln>
                  <a:solidFill>
                    <a:srgbClr val="FFFFFF"/>
                  </a:solidFill>
                  <a:effectLst/>
                  <a:uLnTx/>
                  <a:uFillTx/>
                  <a:latin typeface="Poppins Bold"/>
                  <a:ea typeface="+mn-ea"/>
                  <a:cs typeface="+mn-cs"/>
                </a:rPr>
                <a:t>5</a:t>
              </a:r>
            </a:p>
          </p:txBody>
        </p:sp>
      </p:grpSp>
      <p:grpSp>
        <p:nvGrpSpPr>
          <p:cNvPr id="45" name="Group 45"/>
          <p:cNvGrpSpPr/>
          <p:nvPr/>
        </p:nvGrpSpPr>
        <p:grpSpPr>
          <a:xfrm>
            <a:off x="9241877" y="7400052"/>
            <a:ext cx="410448" cy="410448"/>
            <a:chOff x="0" y="0"/>
            <a:chExt cx="812800" cy="812800"/>
          </a:xfrm>
        </p:grpSpPr>
        <p:sp>
          <p:nvSpPr>
            <p:cNvPr id="46" name="Freeform 4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8037"/>
            </a:solidFill>
          </p:spPr>
        </p:sp>
        <p:sp>
          <p:nvSpPr>
            <p:cNvPr id="47" name="TextBox 47"/>
            <p:cNvSpPr txBox="1"/>
            <p:nvPr/>
          </p:nvSpPr>
          <p:spPr>
            <a:xfrm>
              <a:off x="76200" y="28575"/>
              <a:ext cx="660400" cy="708025"/>
            </a:xfrm>
            <a:prstGeom prst="rect">
              <a:avLst/>
            </a:prstGeom>
          </p:spPr>
          <p:txBody>
            <a:bodyPr lIns="50800" tIns="50800" rIns="50800" bIns="50800" rtlCol="0" anchor="ctr"/>
            <a:lstStyle/>
            <a:p>
              <a:pPr marL="0" marR="0" lvl="0" indent="0" algn="ctr" defTabSz="914400" rtl="0" eaLnBrk="1" fontAlgn="auto" latinLnBrk="0" hangingPunct="1">
                <a:lnSpc>
                  <a:spcPts val="2239"/>
                </a:lnSpc>
                <a:spcBef>
                  <a:spcPts val="0"/>
                </a:spcBef>
                <a:spcAft>
                  <a:spcPts val="0"/>
                </a:spcAft>
                <a:buClrTx/>
                <a:buSzTx/>
                <a:buFontTx/>
                <a:buNone/>
                <a:tabLst/>
                <a:defRPr/>
              </a:pPr>
              <a:r>
                <a:rPr kumimoji="0" lang="en-US" sz="1599" b="0" i="0" u="none" strike="noStrike" kern="1200" cap="none" spc="0" normalizeH="0" baseline="0" noProof="0" dirty="0">
                  <a:ln>
                    <a:noFill/>
                  </a:ln>
                  <a:solidFill>
                    <a:srgbClr val="FFFFFF"/>
                  </a:solidFill>
                  <a:effectLst/>
                  <a:uLnTx/>
                  <a:uFillTx/>
                  <a:latin typeface="Poppins Bold"/>
                  <a:ea typeface="+mn-ea"/>
                  <a:cs typeface="+mn-cs"/>
                </a:rPr>
                <a:t>5</a:t>
              </a:r>
            </a:p>
          </p:txBody>
        </p:sp>
      </p:grpSp>
      <p:sp>
        <p:nvSpPr>
          <p:cNvPr id="48" name="TextBox 48"/>
          <p:cNvSpPr txBox="1"/>
          <p:nvPr/>
        </p:nvSpPr>
        <p:spPr>
          <a:xfrm>
            <a:off x="9416616" y="7576262"/>
            <a:ext cx="1491767" cy="204351"/>
          </a:xfrm>
          <a:prstGeom prst="rect">
            <a:avLst/>
          </a:prstGeom>
        </p:spPr>
        <p:txBody>
          <a:bodyPr wrap="square" lIns="0" tIns="0" rIns="0" bIns="0" rtlCol="0" anchor="t">
            <a:spAutoFit/>
          </a:bodyPr>
          <a:lstStyle/>
          <a:p>
            <a:pPr marL="259080" marR="0" lvl="1" indent="-129540" algn="ctr" defTabSz="914400" rtl="0" eaLnBrk="1" fontAlgn="auto" latinLnBrk="0" hangingPunct="1">
              <a:lnSpc>
                <a:spcPts val="1679"/>
              </a:lnSpc>
              <a:spcBef>
                <a:spcPts val="0"/>
              </a:spcBef>
              <a:spcAft>
                <a:spcPts val="0"/>
              </a:spcAft>
              <a:buClrTx/>
              <a:buSzTx/>
              <a:buFont typeface="Arial"/>
              <a:buChar char="•"/>
              <a:tabLst/>
              <a:defRPr/>
            </a:pPr>
            <a:r>
              <a:rPr kumimoji="0" lang="en-US" sz="1400" b="1" i="0" u="none" strike="noStrike" kern="1200" cap="none" spc="0" normalizeH="0" baseline="0" noProof="0" dirty="0">
                <a:ln>
                  <a:noFill/>
                </a:ln>
                <a:solidFill>
                  <a:srgbClr val="000000"/>
                </a:solidFill>
                <a:effectLst/>
                <a:uLnTx/>
                <a:uFillTx/>
                <a:latin typeface="Canva Sans Bold"/>
                <a:ea typeface="+mn-ea"/>
                <a:cs typeface="+mn-cs"/>
              </a:rPr>
              <a:t>CAMBRIDGE</a:t>
            </a:r>
          </a:p>
        </p:txBody>
      </p:sp>
      <p:grpSp>
        <p:nvGrpSpPr>
          <p:cNvPr id="49" name="Group 49"/>
          <p:cNvGrpSpPr/>
          <p:nvPr/>
        </p:nvGrpSpPr>
        <p:grpSpPr>
          <a:xfrm>
            <a:off x="12156160" y="3718801"/>
            <a:ext cx="410448" cy="410448"/>
            <a:chOff x="0" y="0"/>
            <a:chExt cx="812800" cy="812800"/>
          </a:xfrm>
        </p:grpSpPr>
        <p:sp>
          <p:nvSpPr>
            <p:cNvPr id="50" name="Freeform 50"/>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B91646"/>
            </a:solidFill>
          </p:spPr>
        </p:sp>
        <p:sp>
          <p:nvSpPr>
            <p:cNvPr id="51" name="TextBox 51"/>
            <p:cNvSpPr txBox="1"/>
            <p:nvPr/>
          </p:nvSpPr>
          <p:spPr>
            <a:xfrm>
              <a:off x="76200" y="28575"/>
              <a:ext cx="660400" cy="708025"/>
            </a:xfrm>
            <a:prstGeom prst="rect">
              <a:avLst/>
            </a:prstGeom>
          </p:spPr>
          <p:txBody>
            <a:bodyPr lIns="50800" tIns="50800" rIns="50800" bIns="50800" rtlCol="0" anchor="ctr"/>
            <a:lstStyle/>
            <a:p>
              <a:pPr marL="0" marR="0" lvl="0" indent="0" algn="ctr" defTabSz="914400" rtl="0" eaLnBrk="1" fontAlgn="auto" latinLnBrk="0" hangingPunct="1">
                <a:lnSpc>
                  <a:spcPts val="2239"/>
                </a:lnSpc>
                <a:spcBef>
                  <a:spcPts val="0"/>
                </a:spcBef>
                <a:spcAft>
                  <a:spcPts val="0"/>
                </a:spcAft>
                <a:buClrTx/>
                <a:buSzTx/>
                <a:buFontTx/>
                <a:buNone/>
                <a:tabLst/>
                <a:defRPr/>
              </a:pPr>
              <a:r>
                <a:rPr kumimoji="0" lang="en-US" sz="1599" b="0" i="0" u="none" strike="noStrike" kern="1200" cap="none" spc="0" normalizeH="0" baseline="0" noProof="0">
                  <a:ln>
                    <a:noFill/>
                  </a:ln>
                  <a:solidFill>
                    <a:srgbClr val="FFFFFF"/>
                  </a:solidFill>
                  <a:effectLst/>
                  <a:uLnTx/>
                  <a:uFillTx/>
                  <a:latin typeface="Poppins Bold"/>
                  <a:ea typeface="+mn-ea"/>
                  <a:cs typeface="+mn-cs"/>
                </a:rPr>
                <a:t>6</a:t>
              </a:r>
            </a:p>
          </p:txBody>
        </p:sp>
      </p:grpSp>
      <p:grpSp>
        <p:nvGrpSpPr>
          <p:cNvPr id="52" name="Group 52"/>
          <p:cNvGrpSpPr/>
          <p:nvPr/>
        </p:nvGrpSpPr>
        <p:grpSpPr>
          <a:xfrm>
            <a:off x="8775016" y="3771900"/>
            <a:ext cx="410448" cy="410448"/>
            <a:chOff x="0" y="0"/>
            <a:chExt cx="812800" cy="812800"/>
          </a:xfrm>
        </p:grpSpPr>
        <p:sp>
          <p:nvSpPr>
            <p:cNvPr id="53" name="Freeform 5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B91646"/>
            </a:solidFill>
          </p:spPr>
        </p:sp>
        <p:sp>
          <p:nvSpPr>
            <p:cNvPr id="54" name="TextBox 54"/>
            <p:cNvSpPr txBox="1"/>
            <p:nvPr/>
          </p:nvSpPr>
          <p:spPr>
            <a:xfrm>
              <a:off x="76200" y="28575"/>
              <a:ext cx="660400" cy="708025"/>
            </a:xfrm>
            <a:prstGeom prst="rect">
              <a:avLst/>
            </a:prstGeom>
          </p:spPr>
          <p:txBody>
            <a:bodyPr lIns="50800" tIns="50800" rIns="50800" bIns="50800" rtlCol="0" anchor="ctr"/>
            <a:lstStyle/>
            <a:p>
              <a:pPr marL="0" marR="0" lvl="0" indent="0" algn="ctr" defTabSz="914400" rtl="0" eaLnBrk="1" fontAlgn="auto" latinLnBrk="0" hangingPunct="1">
                <a:lnSpc>
                  <a:spcPts val="2239"/>
                </a:lnSpc>
                <a:spcBef>
                  <a:spcPts val="0"/>
                </a:spcBef>
                <a:spcAft>
                  <a:spcPts val="0"/>
                </a:spcAft>
                <a:buClrTx/>
                <a:buSzTx/>
                <a:buFontTx/>
                <a:buNone/>
                <a:tabLst/>
                <a:defRPr/>
              </a:pPr>
              <a:r>
                <a:rPr kumimoji="0" lang="en-US" sz="1599" b="0" i="0" u="none" strike="noStrike" kern="1200" cap="none" spc="0" normalizeH="0" baseline="0" noProof="0" dirty="0">
                  <a:ln>
                    <a:noFill/>
                  </a:ln>
                  <a:solidFill>
                    <a:srgbClr val="FFFFFF"/>
                  </a:solidFill>
                  <a:effectLst/>
                  <a:uLnTx/>
                  <a:uFillTx/>
                  <a:latin typeface="Poppins Bold"/>
                  <a:ea typeface="+mn-ea"/>
                  <a:cs typeface="+mn-cs"/>
                </a:rPr>
                <a:t>6</a:t>
              </a:r>
            </a:p>
          </p:txBody>
        </p:sp>
      </p:grpSp>
      <p:grpSp>
        <p:nvGrpSpPr>
          <p:cNvPr id="55" name="Group 55"/>
          <p:cNvGrpSpPr/>
          <p:nvPr/>
        </p:nvGrpSpPr>
        <p:grpSpPr>
          <a:xfrm>
            <a:off x="12156160" y="4993201"/>
            <a:ext cx="410448" cy="410448"/>
            <a:chOff x="0" y="0"/>
            <a:chExt cx="812800" cy="812800"/>
          </a:xfrm>
        </p:grpSpPr>
        <p:sp>
          <p:nvSpPr>
            <p:cNvPr id="56" name="Freeform 5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7D0D4D"/>
            </a:solidFill>
          </p:spPr>
        </p:sp>
        <p:sp>
          <p:nvSpPr>
            <p:cNvPr id="57" name="TextBox 57"/>
            <p:cNvSpPr txBox="1"/>
            <p:nvPr/>
          </p:nvSpPr>
          <p:spPr>
            <a:xfrm>
              <a:off x="76200" y="28575"/>
              <a:ext cx="660400" cy="708025"/>
            </a:xfrm>
            <a:prstGeom prst="rect">
              <a:avLst/>
            </a:prstGeom>
          </p:spPr>
          <p:txBody>
            <a:bodyPr lIns="50800" tIns="50800" rIns="50800" bIns="50800" rtlCol="0" anchor="ctr"/>
            <a:lstStyle/>
            <a:p>
              <a:pPr marL="0" marR="0" lvl="0" indent="0" algn="ctr" defTabSz="914400" rtl="0" eaLnBrk="1" fontAlgn="auto" latinLnBrk="0" hangingPunct="1">
                <a:lnSpc>
                  <a:spcPts val="2239"/>
                </a:lnSpc>
                <a:spcBef>
                  <a:spcPts val="0"/>
                </a:spcBef>
                <a:spcAft>
                  <a:spcPts val="0"/>
                </a:spcAft>
                <a:buClrTx/>
                <a:buSzTx/>
                <a:buFontTx/>
                <a:buNone/>
                <a:tabLst/>
                <a:defRPr/>
              </a:pPr>
              <a:r>
                <a:rPr kumimoji="0" lang="en-US" sz="1599" b="0" i="0" u="none" strike="noStrike" kern="1200" cap="none" spc="0" normalizeH="0" baseline="0" noProof="0">
                  <a:ln>
                    <a:noFill/>
                  </a:ln>
                  <a:solidFill>
                    <a:srgbClr val="FFFFFF"/>
                  </a:solidFill>
                  <a:effectLst/>
                  <a:uLnTx/>
                  <a:uFillTx/>
                  <a:latin typeface="Poppins Bold"/>
                  <a:ea typeface="+mn-ea"/>
                  <a:cs typeface="+mn-cs"/>
                </a:rPr>
                <a:t>7</a:t>
              </a:r>
            </a:p>
          </p:txBody>
        </p:sp>
      </p:grpSp>
      <p:grpSp>
        <p:nvGrpSpPr>
          <p:cNvPr id="58" name="Group 58"/>
          <p:cNvGrpSpPr/>
          <p:nvPr/>
        </p:nvGrpSpPr>
        <p:grpSpPr>
          <a:xfrm>
            <a:off x="7438152" y="4656852"/>
            <a:ext cx="410448" cy="410448"/>
            <a:chOff x="0" y="0"/>
            <a:chExt cx="812800" cy="812800"/>
          </a:xfrm>
        </p:grpSpPr>
        <p:sp>
          <p:nvSpPr>
            <p:cNvPr id="59" name="Freeform 5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7D0D4D"/>
            </a:solidFill>
          </p:spPr>
        </p:sp>
        <p:sp>
          <p:nvSpPr>
            <p:cNvPr id="60" name="TextBox 60"/>
            <p:cNvSpPr txBox="1"/>
            <p:nvPr/>
          </p:nvSpPr>
          <p:spPr>
            <a:xfrm>
              <a:off x="76200" y="28575"/>
              <a:ext cx="660400" cy="708025"/>
            </a:xfrm>
            <a:prstGeom prst="rect">
              <a:avLst/>
            </a:prstGeom>
          </p:spPr>
          <p:txBody>
            <a:bodyPr lIns="50800" tIns="50800" rIns="50800" bIns="50800" rtlCol="0" anchor="ctr"/>
            <a:lstStyle/>
            <a:p>
              <a:pPr marL="0" marR="0" lvl="0" indent="0" algn="ctr" defTabSz="914400" rtl="0" eaLnBrk="1" fontAlgn="auto" latinLnBrk="0" hangingPunct="1">
                <a:lnSpc>
                  <a:spcPts val="2239"/>
                </a:lnSpc>
                <a:spcBef>
                  <a:spcPts val="0"/>
                </a:spcBef>
                <a:spcAft>
                  <a:spcPts val="0"/>
                </a:spcAft>
                <a:buClrTx/>
                <a:buSzTx/>
                <a:buFontTx/>
                <a:buNone/>
                <a:tabLst/>
                <a:defRPr/>
              </a:pPr>
              <a:r>
                <a:rPr kumimoji="0" lang="en-US" sz="1599" b="0" i="0" u="none" strike="noStrike" kern="1200" cap="none" spc="0" normalizeH="0" baseline="0" noProof="0">
                  <a:ln>
                    <a:noFill/>
                  </a:ln>
                  <a:solidFill>
                    <a:srgbClr val="FFFFFF"/>
                  </a:solidFill>
                  <a:effectLst/>
                  <a:uLnTx/>
                  <a:uFillTx/>
                  <a:latin typeface="Poppins Bold"/>
                  <a:ea typeface="+mn-ea"/>
                  <a:cs typeface="+mn-cs"/>
                </a:rPr>
                <a:t>7</a:t>
              </a:r>
            </a:p>
          </p:txBody>
        </p:sp>
      </p:grpSp>
      <p:grpSp>
        <p:nvGrpSpPr>
          <p:cNvPr id="61" name="Group 61"/>
          <p:cNvGrpSpPr/>
          <p:nvPr/>
        </p:nvGrpSpPr>
        <p:grpSpPr>
          <a:xfrm>
            <a:off x="7008455" y="4424335"/>
            <a:ext cx="410448" cy="410448"/>
            <a:chOff x="0" y="0"/>
            <a:chExt cx="812800" cy="812800"/>
          </a:xfrm>
        </p:grpSpPr>
        <p:sp>
          <p:nvSpPr>
            <p:cNvPr id="62" name="Freeform 62"/>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solidFill>
          </p:spPr>
        </p:sp>
        <p:sp>
          <p:nvSpPr>
            <p:cNvPr id="63" name="TextBox 63"/>
            <p:cNvSpPr txBox="1"/>
            <p:nvPr/>
          </p:nvSpPr>
          <p:spPr>
            <a:xfrm>
              <a:off x="76200" y="28575"/>
              <a:ext cx="660400" cy="708025"/>
            </a:xfrm>
            <a:prstGeom prst="rect">
              <a:avLst/>
            </a:prstGeom>
          </p:spPr>
          <p:txBody>
            <a:bodyPr lIns="50800" tIns="50800" rIns="50800" bIns="50800" rtlCol="0" anchor="ctr"/>
            <a:lstStyle/>
            <a:p>
              <a:pPr marL="0" marR="0" lvl="0" indent="0" algn="ctr" defTabSz="914400" rtl="0" eaLnBrk="1" fontAlgn="auto" latinLnBrk="0" hangingPunct="1">
                <a:lnSpc>
                  <a:spcPts val="2239"/>
                </a:lnSpc>
                <a:spcBef>
                  <a:spcPts val="0"/>
                </a:spcBef>
                <a:spcAft>
                  <a:spcPts val="0"/>
                </a:spcAft>
                <a:buClrTx/>
                <a:buSzTx/>
                <a:buFontTx/>
                <a:buNone/>
                <a:tabLst/>
                <a:defRPr/>
              </a:pPr>
              <a:r>
                <a:rPr kumimoji="0" lang="en-US" sz="1599" b="0" i="0" u="none" strike="noStrike" kern="1200" cap="none" spc="0" normalizeH="0" baseline="0" noProof="0">
                  <a:ln>
                    <a:noFill/>
                  </a:ln>
                  <a:solidFill>
                    <a:srgbClr val="FFFFFF"/>
                  </a:solidFill>
                  <a:effectLst/>
                  <a:uLnTx/>
                  <a:uFillTx/>
                  <a:latin typeface="Poppins Bold"/>
                  <a:ea typeface="+mn-ea"/>
                  <a:cs typeface="+mn-cs"/>
                </a:rPr>
                <a:t>1</a:t>
              </a:r>
            </a:p>
          </p:txBody>
        </p:sp>
      </p:grpSp>
      <p:grpSp>
        <p:nvGrpSpPr>
          <p:cNvPr id="64" name="Group 64"/>
          <p:cNvGrpSpPr/>
          <p:nvPr/>
        </p:nvGrpSpPr>
        <p:grpSpPr>
          <a:xfrm>
            <a:off x="12156160" y="5904001"/>
            <a:ext cx="410448" cy="410448"/>
            <a:chOff x="0" y="0"/>
            <a:chExt cx="812800" cy="812800"/>
          </a:xfrm>
        </p:grpSpPr>
        <p:sp>
          <p:nvSpPr>
            <p:cNvPr id="65" name="Freeform 6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31F20"/>
            </a:solidFill>
          </p:spPr>
        </p:sp>
        <p:sp>
          <p:nvSpPr>
            <p:cNvPr id="66" name="TextBox 66"/>
            <p:cNvSpPr txBox="1"/>
            <p:nvPr/>
          </p:nvSpPr>
          <p:spPr>
            <a:xfrm>
              <a:off x="76200" y="28575"/>
              <a:ext cx="660400" cy="708025"/>
            </a:xfrm>
            <a:prstGeom prst="rect">
              <a:avLst/>
            </a:prstGeom>
          </p:spPr>
          <p:txBody>
            <a:bodyPr lIns="50800" tIns="50800" rIns="50800" bIns="50800" rtlCol="0" anchor="ctr"/>
            <a:lstStyle/>
            <a:p>
              <a:pPr marL="0" marR="0" lvl="0" indent="0" algn="ctr" defTabSz="914400" rtl="0" eaLnBrk="1" fontAlgn="auto" latinLnBrk="0" hangingPunct="1">
                <a:lnSpc>
                  <a:spcPts val="2239"/>
                </a:lnSpc>
                <a:spcBef>
                  <a:spcPts val="0"/>
                </a:spcBef>
                <a:spcAft>
                  <a:spcPts val="0"/>
                </a:spcAft>
                <a:buClrTx/>
                <a:buSzTx/>
                <a:buFontTx/>
                <a:buNone/>
                <a:tabLst/>
                <a:defRPr/>
              </a:pPr>
              <a:r>
                <a:rPr kumimoji="0" lang="en-US" sz="1599" b="0" i="0" u="none" strike="noStrike" kern="1200" cap="none" spc="0" normalizeH="0" baseline="0" noProof="0">
                  <a:ln>
                    <a:noFill/>
                  </a:ln>
                  <a:solidFill>
                    <a:srgbClr val="FFFFFF"/>
                  </a:solidFill>
                  <a:effectLst/>
                  <a:uLnTx/>
                  <a:uFillTx/>
                  <a:latin typeface="Poppins Bold"/>
                  <a:ea typeface="+mn-ea"/>
                  <a:cs typeface="+mn-cs"/>
                </a:rPr>
                <a:t>8</a:t>
              </a:r>
            </a:p>
          </p:txBody>
        </p:sp>
      </p:grpSp>
      <p:grpSp>
        <p:nvGrpSpPr>
          <p:cNvPr id="67" name="Group 67"/>
          <p:cNvGrpSpPr/>
          <p:nvPr/>
        </p:nvGrpSpPr>
        <p:grpSpPr>
          <a:xfrm>
            <a:off x="9642669" y="6142887"/>
            <a:ext cx="410448" cy="410448"/>
            <a:chOff x="0" y="0"/>
            <a:chExt cx="812800" cy="812800"/>
          </a:xfrm>
        </p:grpSpPr>
        <p:sp>
          <p:nvSpPr>
            <p:cNvPr id="68" name="Freeform 6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31F20"/>
            </a:solidFill>
          </p:spPr>
        </p:sp>
        <p:sp>
          <p:nvSpPr>
            <p:cNvPr id="69" name="TextBox 69"/>
            <p:cNvSpPr txBox="1"/>
            <p:nvPr/>
          </p:nvSpPr>
          <p:spPr>
            <a:xfrm>
              <a:off x="76200" y="28575"/>
              <a:ext cx="660400" cy="708025"/>
            </a:xfrm>
            <a:prstGeom prst="rect">
              <a:avLst/>
            </a:prstGeom>
          </p:spPr>
          <p:txBody>
            <a:bodyPr lIns="50800" tIns="50800" rIns="50800" bIns="50800" rtlCol="0" anchor="ctr"/>
            <a:lstStyle/>
            <a:p>
              <a:pPr marL="0" marR="0" lvl="0" indent="0" algn="ctr" defTabSz="914400" rtl="0" eaLnBrk="1" fontAlgn="auto" latinLnBrk="0" hangingPunct="1">
                <a:lnSpc>
                  <a:spcPts val="2239"/>
                </a:lnSpc>
                <a:spcBef>
                  <a:spcPts val="0"/>
                </a:spcBef>
                <a:spcAft>
                  <a:spcPts val="0"/>
                </a:spcAft>
                <a:buClrTx/>
                <a:buSzTx/>
                <a:buFontTx/>
                <a:buNone/>
                <a:tabLst/>
                <a:defRPr/>
              </a:pPr>
              <a:r>
                <a:rPr kumimoji="0" lang="en-US" sz="1599" b="0" i="0" u="none" strike="noStrike" kern="1200" cap="none" spc="0" normalizeH="0" baseline="0" noProof="0">
                  <a:ln>
                    <a:noFill/>
                  </a:ln>
                  <a:solidFill>
                    <a:srgbClr val="FFFFFF"/>
                  </a:solidFill>
                  <a:effectLst/>
                  <a:uLnTx/>
                  <a:uFillTx/>
                  <a:latin typeface="Poppins Bold"/>
                  <a:ea typeface="+mn-ea"/>
                  <a:cs typeface="+mn-cs"/>
                </a:rPr>
                <a:t>8</a:t>
              </a:r>
            </a:p>
          </p:txBody>
        </p:sp>
      </p:grpSp>
      <p:grpSp>
        <p:nvGrpSpPr>
          <p:cNvPr id="70" name="Group 70"/>
          <p:cNvGrpSpPr/>
          <p:nvPr/>
        </p:nvGrpSpPr>
        <p:grpSpPr>
          <a:xfrm>
            <a:off x="12156160" y="7408801"/>
            <a:ext cx="410448" cy="410448"/>
            <a:chOff x="0" y="0"/>
            <a:chExt cx="812800" cy="812800"/>
          </a:xfrm>
        </p:grpSpPr>
        <p:sp>
          <p:nvSpPr>
            <p:cNvPr id="71" name="Freeform 71"/>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05652"/>
            </a:solidFill>
          </p:spPr>
        </p:sp>
        <p:sp>
          <p:nvSpPr>
            <p:cNvPr id="72" name="TextBox 72"/>
            <p:cNvSpPr txBox="1"/>
            <p:nvPr/>
          </p:nvSpPr>
          <p:spPr>
            <a:xfrm>
              <a:off x="76200" y="28575"/>
              <a:ext cx="660400" cy="708025"/>
            </a:xfrm>
            <a:prstGeom prst="rect">
              <a:avLst/>
            </a:prstGeom>
          </p:spPr>
          <p:txBody>
            <a:bodyPr lIns="50800" tIns="50800" rIns="50800" bIns="50800" rtlCol="0" anchor="ctr"/>
            <a:lstStyle/>
            <a:p>
              <a:pPr marL="0" marR="0" lvl="0" indent="0" algn="ctr" defTabSz="914400" rtl="0" eaLnBrk="1" fontAlgn="auto" latinLnBrk="0" hangingPunct="1">
                <a:lnSpc>
                  <a:spcPts val="2239"/>
                </a:lnSpc>
                <a:spcBef>
                  <a:spcPts val="0"/>
                </a:spcBef>
                <a:spcAft>
                  <a:spcPts val="0"/>
                </a:spcAft>
                <a:buClrTx/>
                <a:buSzTx/>
                <a:buFontTx/>
                <a:buNone/>
                <a:tabLst/>
                <a:defRPr/>
              </a:pPr>
              <a:r>
                <a:rPr kumimoji="0" lang="en-US" sz="1599" b="0" i="0" u="none" strike="noStrike" kern="1200" cap="none" spc="0" normalizeH="0" baseline="0" noProof="0">
                  <a:ln>
                    <a:noFill/>
                  </a:ln>
                  <a:solidFill>
                    <a:srgbClr val="FFFFFF"/>
                  </a:solidFill>
                  <a:effectLst/>
                  <a:uLnTx/>
                  <a:uFillTx/>
                  <a:latin typeface="Poppins Bold"/>
                  <a:ea typeface="+mn-ea"/>
                  <a:cs typeface="+mn-cs"/>
                </a:rPr>
                <a:t>9</a:t>
              </a:r>
            </a:p>
          </p:txBody>
        </p:sp>
      </p:grpSp>
      <p:grpSp>
        <p:nvGrpSpPr>
          <p:cNvPr id="73" name="Group 73"/>
          <p:cNvGrpSpPr/>
          <p:nvPr/>
        </p:nvGrpSpPr>
        <p:grpSpPr>
          <a:xfrm>
            <a:off x="9743304" y="7029218"/>
            <a:ext cx="410448" cy="410448"/>
            <a:chOff x="0" y="0"/>
            <a:chExt cx="812800" cy="812800"/>
          </a:xfrm>
        </p:grpSpPr>
        <p:sp>
          <p:nvSpPr>
            <p:cNvPr id="74" name="Freeform 74"/>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4AAD"/>
            </a:solidFill>
          </p:spPr>
        </p:sp>
        <p:sp>
          <p:nvSpPr>
            <p:cNvPr id="75" name="TextBox 75"/>
            <p:cNvSpPr txBox="1"/>
            <p:nvPr/>
          </p:nvSpPr>
          <p:spPr>
            <a:xfrm>
              <a:off x="76200" y="28575"/>
              <a:ext cx="660400" cy="708025"/>
            </a:xfrm>
            <a:prstGeom prst="rect">
              <a:avLst/>
            </a:prstGeom>
          </p:spPr>
          <p:txBody>
            <a:bodyPr lIns="50800" tIns="50800" rIns="50800" bIns="50800" rtlCol="0" anchor="ctr"/>
            <a:lstStyle/>
            <a:p>
              <a:pPr marL="0" marR="0" lvl="0" indent="0" algn="ctr" defTabSz="914400" rtl="0" eaLnBrk="1" fontAlgn="auto" latinLnBrk="0" hangingPunct="1">
                <a:lnSpc>
                  <a:spcPts val="2239"/>
                </a:lnSpc>
                <a:spcBef>
                  <a:spcPts val="0"/>
                </a:spcBef>
                <a:spcAft>
                  <a:spcPts val="0"/>
                </a:spcAft>
                <a:buClrTx/>
                <a:buSzTx/>
                <a:buFontTx/>
                <a:buNone/>
                <a:tabLst/>
                <a:defRPr/>
              </a:pPr>
              <a:r>
                <a:rPr kumimoji="0" lang="en-US" sz="1599" b="0" i="0" u="none" strike="noStrike" kern="1200" cap="none" spc="0" normalizeH="0" baseline="0" noProof="0">
                  <a:ln>
                    <a:noFill/>
                  </a:ln>
                  <a:solidFill>
                    <a:srgbClr val="FFFFFF"/>
                  </a:solidFill>
                  <a:effectLst/>
                  <a:uLnTx/>
                  <a:uFillTx/>
                  <a:latin typeface="Poppins Bold"/>
                  <a:ea typeface="+mn-ea"/>
                  <a:cs typeface="+mn-cs"/>
                </a:rPr>
                <a:t>10</a:t>
              </a:r>
            </a:p>
          </p:txBody>
        </p:sp>
      </p:grpSp>
      <p:grpSp>
        <p:nvGrpSpPr>
          <p:cNvPr id="76" name="Group 76"/>
          <p:cNvGrpSpPr/>
          <p:nvPr/>
        </p:nvGrpSpPr>
        <p:grpSpPr>
          <a:xfrm>
            <a:off x="9350423" y="6894935"/>
            <a:ext cx="410448" cy="410448"/>
            <a:chOff x="0" y="0"/>
            <a:chExt cx="812800" cy="812800"/>
          </a:xfrm>
        </p:grpSpPr>
        <p:sp>
          <p:nvSpPr>
            <p:cNvPr id="77" name="Freeform 7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05652"/>
            </a:solidFill>
          </p:spPr>
        </p:sp>
        <p:sp>
          <p:nvSpPr>
            <p:cNvPr id="78" name="TextBox 78"/>
            <p:cNvSpPr txBox="1"/>
            <p:nvPr/>
          </p:nvSpPr>
          <p:spPr>
            <a:xfrm>
              <a:off x="76200" y="28575"/>
              <a:ext cx="660400" cy="708025"/>
            </a:xfrm>
            <a:prstGeom prst="rect">
              <a:avLst/>
            </a:prstGeom>
          </p:spPr>
          <p:txBody>
            <a:bodyPr lIns="50800" tIns="50800" rIns="50800" bIns="50800" rtlCol="0" anchor="ctr"/>
            <a:lstStyle/>
            <a:p>
              <a:pPr marL="0" marR="0" lvl="0" indent="0" algn="ctr" defTabSz="914400" rtl="0" eaLnBrk="1" fontAlgn="auto" latinLnBrk="0" hangingPunct="1">
                <a:lnSpc>
                  <a:spcPts val="2239"/>
                </a:lnSpc>
                <a:spcBef>
                  <a:spcPts val="0"/>
                </a:spcBef>
                <a:spcAft>
                  <a:spcPts val="0"/>
                </a:spcAft>
                <a:buClrTx/>
                <a:buSzTx/>
                <a:buFontTx/>
                <a:buNone/>
                <a:tabLst/>
                <a:defRPr/>
              </a:pPr>
              <a:r>
                <a:rPr kumimoji="0" lang="en-US" sz="1599" b="0" i="0" u="none" strike="noStrike" kern="1200" cap="none" spc="0" normalizeH="0" baseline="0" noProof="0">
                  <a:ln>
                    <a:noFill/>
                  </a:ln>
                  <a:solidFill>
                    <a:srgbClr val="FFFFFF"/>
                  </a:solidFill>
                  <a:effectLst/>
                  <a:uLnTx/>
                  <a:uFillTx/>
                  <a:latin typeface="Poppins Bold"/>
                  <a:ea typeface="+mn-ea"/>
                  <a:cs typeface="+mn-cs"/>
                </a:rPr>
                <a:t>9</a:t>
              </a:r>
            </a:p>
          </p:txBody>
        </p:sp>
      </p:grpSp>
      <p:grpSp>
        <p:nvGrpSpPr>
          <p:cNvPr id="79" name="Group 79"/>
          <p:cNvGrpSpPr/>
          <p:nvPr/>
        </p:nvGrpSpPr>
        <p:grpSpPr>
          <a:xfrm>
            <a:off x="12162553" y="8456401"/>
            <a:ext cx="410448" cy="410448"/>
            <a:chOff x="0" y="0"/>
            <a:chExt cx="812800" cy="812800"/>
          </a:xfrm>
        </p:grpSpPr>
        <p:sp>
          <p:nvSpPr>
            <p:cNvPr id="80" name="Freeform 80"/>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4AAD"/>
            </a:solidFill>
          </p:spPr>
        </p:sp>
        <p:sp>
          <p:nvSpPr>
            <p:cNvPr id="81" name="TextBox 81"/>
            <p:cNvSpPr txBox="1"/>
            <p:nvPr/>
          </p:nvSpPr>
          <p:spPr>
            <a:xfrm>
              <a:off x="76200" y="28575"/>
              <a:ext cx="660400" cy="708025"/>
            </a:xfrm>
            <a:prstGeom prst="rect">
              <a:avLst/>
            </a:prstGeom>
          </p:spPr>
          <p:txBody>
            <a:bodyPr lIns="50800" tIns="50800" rIns="50800" bIns="50800" rtlCol="0" anchor="ctr"/>
            <a:lstStyle/>
            <a:p>
              <a:pPr marL="0" marR="0" lvl="0" indent="0" algn="ctr" defTabSz="914400" rtl="0" eaLnBrk="1" fontAlgn="auto" latinLnBrk="0" hangingPunct="1">
                <a:lnSpc>
                  <a:spcPts val="2239"/>
                </a:lnSpc>
                <a:spcBef>
                  <a:spcPts val="0"/>
                </a:spcBef>
                <a:spcAft>
                  <a:spcPts val="0"/>
                </a:spcAft>
                <a:buClrTx/>
                <a:buSzTx/>
                <a:buFontTx/>
                <a:buNone/>
                <a:tabLst/>
                <a:defRPr/>
              </a:pPr>
              <a:r>
                <a:rPr kumimoji="0" lang="en-US" sz="1599" b="0" i="0" u="none" strike="noStrike" kern="1200" cap="none" spc="0" normalizeH="0" baseline="0" noProof="0">
                  <a:ln>
                    <a:noFill/>
                  </a:ln>
                  <a:solidFill>
                    <a:srgbClr val="FFFFFF"/>
                  </a:solidFill>
                  <a:effectLst/>
                  <a:uLnTx/>
                  <a:uFillTx/>
                  <a:latin typeface="Poppins Bold"/>
                  <a:ea typeface="+mn-ea"/>
                  <a:cs typeface="+mn-cs"/>
                </a:rPr>
                <a:t>10</a:t>
              </a:r>
            </a:p>
          </p:txBody>
        </p:sp>
      </p:grpSp>
      <p:grpSp>
        <p:nvGrpSpPr>
          <p:cNvPr id="82" name="Group 82"/>
          <p:cNvGrpSpPr/>
          <p:nvPr/>
        </p:nvGrpSpPr>
        <p:grpSpPr>
          <a:xfrm>
            <a:off x="8733552" y="6779050"/>
            <a:ext cx="410448" cy="410448"/>
            <a:chOff x="0" y="0"/>
            <a:chExt cx="812800" cy="812800"/>
          </a:xfrm>
        </p:grpSpPr>
        <p:sp>
          <p:nvSpPr>
            <p:cNvPr id="83" name="Freeform 8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4AAD"/>
            </a:solidFill>
          </p:spPr>
        </p:sp>
        <p:sp>
          <p:nvSpPr>
            <p:cNvPr id="84" name="TextBox 84"/>
            <p:cNvSpPr txBox="1"/>
            <p:nvPr/>
          </p:nvSpPr>
          <p:spPr>
            <a:xfrm>
              <a:off x="76200" y="28575"/>
              <a:ext cx="660400" cy="708025"/>
            </a:xfrm>
            <a:prstGeom prst="rect">
              <a:avLst/>
            </a:prstGeom>
          </p:spPr>
          <p:txBody>
            <a:bodyPr lIns="50800" tIns="50800" rIns="50800" bIns="50800" rtlCol="0" anchor="ctr"/>
            <a:lstStyle/>
            <a:p>
              <a:pPr marL="0" marR="0" lvl="0" indent="0" algn="ctr" defTabSz="914400" rtl="0" eaLnBrk="1" fontAlgn="auto" latinLnBrk="0" hangingPunct="1">
                <a:lnSpc>
                  <a:spcPts val="2239"/>
                </a:lnSpc>
                <a:spcBef>
                  <a:spcPts val="0"/>
                </a:spcBef>
                <a:spcAft>
                  <a:spcPts val="0"/>
                </a:spcAft>
                <a:buClrTx/>
                <a:buSzTx/>
                <a:buFontTx/>
                <a:buNone/>
                <a:tabLst/>
                <a:defRPr/>
              </a:pPr>
              <a:r>
                <a:rPr kumimoji="0" lang="en-US" sz="1599" b="0" i="0" u="none" strike="noStrike" kern="1200" cap="none" spc="0" normalizeH="0" baseline="0" noProof="0">
                  <a:ln>
                    <a:noFill/>
                  </a:ln>
                  <a:solidFill>
                    <a:srgbClr val="FFFFFF"/>
                  </a:solidFill>
                  <a:effectLst/>
                  <a:uLnTx/>
                  <a:uFillTx/>
                  <a:latin typeface="Poppins Bold"/>
                  <a:ea typeface="+mn-ea"/>
                  <a:cs typeface="+mn-cs"/>
                </a:rPr>
                <a:t>10</a:t>
              </a:r>
            </a:p>
          </p:txBody>
        </p:sp>
      </p:grpSp>
      <p:grpSp>
        <p:nvGrpSpPr>
          <p:cNvPr id="85" name="Group 85"/>
          <p:cNvGrpSpPr/>
          <p:nvPr/>
        </p:nvGrpSpPr>
        <p:grpSpPr>
          <a:xfrm>
            <a:off x="8875384" y="7171452"/>
            <a:ext cx="408616" cy="410448"/>
            <a:chOff x="1813" y="0"/>
            <a:chExt cx="809173" cy="812800"/>
          </a:xfrm>
        </p:grpSpPr>
        <p:sp>
          <p:nvSpPr>
            <p:cNvPr id="86" name="Freeform 8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D8B448"/>
            </a:solidFill>
          </p:spPr>
        </p:sp>
        <p:sp>
          <p:nvSpPr>
            <p:cNvPr id="87" name="TextBox 87"/>
            <p:cNvSpPr txBox="1"/>
            <p:nvPr/>
          </p:nvSpPr>
          <p:spPr>
            <a:xfrm>
              <a:off x="76200" y="28575"/>
              <a:ext cx="660401" cy="708026"/>
            </a:xfrm>
            <a:prstGeom prst="rect">
              <a:avLst/>
            </a:prstGeom>
          </p:spPr>
          <p:txBody>
            <a:bodyPr lIns="50800" tIns="50800" rIns="50800" bIns="50800" rtlCol="0" anchor="ctr"/>
            <a:lstStyle/>
            <a:p>
              <a:pPr marL="0" marR="0" lvl="0" indent="0" algn="ctr" defTabSz="914400" rtl="0" eaLnBrk="1" fontAlgn="auto" latinLnBrk="0" hangingPunct="1">
                <a:lnSpc>
                  <a:spcPts val="2239"/>
                </a:lnSpc>
                <a:spcBef>
                  <a:spcPts val="0"/>
                </a:spcBef>
                <a:spcAft>
                  <a:spcPts val="0"/>
                </a:spcAft>
                <a:buClrTx/>
                <a:buSzTx/>
                <a:buFontTx/>
                <a:buNone/>
                <a:tabLst/>
                <a:defRPr/>
              </a:pPr>
              <a:r>
                <a:rPr kumimoji="0" lang="en-US" sz="1599" b="0" i="0" u="none" strike="noStrike" kern="1200" cap="none" spc="0" normalizeH="0" baseline="0" noProof="0" dirty="0">
                  <a:ln>
                    <a:noFill/>
                  </a:ln>
                  <a:solidFill>
                    <a:srgbClr val="FFFFFF"/>
                  </a:solidFill>
                  <a:effectLst/>
                  <a:uLnTx/>
                  <a:uFillTx/>
                  <a:latin typeface="Poppins Bold"/>
                  <a:ea typeface="+mn-ea"/>
                  <a:cs typeface="+mn-cs"/>
                </a:rPr>
                <a:t>4</a:t>
              </a:r>
            </a:p>
          </p:txBody>
        </p:sp>
      </p:grpSp>
      <p:grpSp>
        <p:nvGrpSpPr>
          <p:cNvPr id="88" name="Group 88"/>
          <p:cNvGrpSpPr/>
          <p:nvPr/>
        </p:nvGrpSpPr>
        <p:grpSpPr>
          <a:xfrm>
            <a:off x="7720048" y="5838105"/>
            <a:ext cx="410448" cy="410448"/>
            <a:chOff x="0" y="0"/>
            <a:chExt cx="812800" cy="812800"/>
          </a:xfrm>
        </p:grpSpPr>
        <p:sp>
          <p:nvSpPr>
            <p:cNvPr id="89" name="Freeform 8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4AAD"/>
            </a:solidFill>
          </p:spPr>
        </p:sp>
        <p:sp>
          <p:nvSpPr>
            <p:cNvPr id="90" name="TextBox 90"/>
            <p:cNvSpPr txBox="1"/>
            <p:nvPr/>
          </p:nvSpPr>
          <p:spPr>
            <a:xfrm>
              <a:off x="76200" y="28575"/>
              <a:ext cx="660400" cy="708025"/>
            </a:xfrm>
            <a:prstGeom prst="rect">
              <a:avLst/>
            </a:prstGeom>
          </p:spPr>
          <p:txBody>
            <a:bodyPr lIns="50800" tIns="50800" rIns="50800" bIns="50800" rtlCol="0" anchor="ctr"/>
            <a:lstStyle/>
            <a:p>
              <a:pPr marL="0" marR="0" lvl="0" indent="0" algn="ctr" defTabSz="914400" rtl="0" eaLnBrk="1" fontAlgn="auto" latinLnBrk="0" hangingPunct="1">
                <a:lnSpc>
                  <a:spcPts val="2239"/>
                </a:lnSpc>
                <a:spcBef>
                  <a:spcPts val="0"/>
                </a:spcBef>
                <a:spcAft>
                  <a:spcPts val="0"/>
                </a:spcAft>
                <a:buClrTx/>
                <a:buSzTx/>
                <a:buFontTx/>
                <a:buNone/>
                <a:tabLst/>
                <a:defRPr/>
              </a:pPr>
              <a:r>
                <a:rPr kumimoji="0" lang="en-US" sz="1599" b="0" i="0" u="none" strike="noStrike" kern="1200" cap="none" spc="0" normalizeH="0" baseline="0" noProof="0">
                  <a:ln>
                    <a:noFill/>
                  </a:ln>
                  <a:solidFill>
                    <a:srgbClr val="FFFFFF"/>
                  </a:solidFill>
                  <a:effectLst/>
                  <a:uLnTx/>
                  <a:uFillTx/>
                  <a:latin typeface="Poppins Bold"/>
                  <a:ea typeface="+mn-ea"/>
                  <a:cs typeface="+mn-cs"/>
                </a:rPr>
                <a:t>10</a:t>
              </a:r>
            </a:p>
          </p:txBody>
        </p:sp>
      </p:grpSp>
      <p:sp>
        <p:nvSpPr>
          <p:cNvPr id="17" name="TextBox 17"/>
          <p:cNvSpPr txBox="1"/>
          <p:nvPr/>
        </p:nvSpPr>
        <p:spPr>
          <a:xfrm>
            <a:off x="7240431" y="4226214"/>
            <a:ext cx="1874818" cy="204351"/>
          </a:xfrm>
          <a:prstGeom prst="rect">
            <a:avLst/>
          </a:prstGeom>
        </p:spPr>
        <p:txBody>
          <a:bodyPr wrap="square" lIns="0" tIns="0" rIns="0" bIns="0" rtlCol="0" anchor="t">
            <a:spAutoFit/>
          </a:bodyPr>
          <a:lstStyle/>
          <a:p>
            <a:pPr marL="259080" marR="0" lvl="1" indent="-129540" algn="ctr" defTabSz="914400" rtl="0" eaLnBrk="1" fontAlgn="auto" latinLnBrk="0" hangingPunct="1">
              <a:lnSpc>
                <a:spcPts val="1679"/>
              </a:lnSpc>
              <a:spcBef>
                <a:spcPts val="0"/>
              </a:spcBef>
              <a:spcAft>
                <a:spcPts val="0"/>
              </a:spcAft>
              <a:buClrTx/>
              <a:buSzTx/>
              <a:buFont typeface="Arial"/>
              <a:buChar char="•"/>
              <a:tabLst/>
              <a:defRPr/>
            </a:pPr>
            <a:r>
              <a:rPr kumimoji="0" lang="en-US" sz="1400" b="1" i="0" u="none" strike="noStrike" kern="1200" cap="none" spc="0" normalizeH="0" baseline="0" noProof="0" dirty="0">
                <a:ln>
                  <a:noFill/>
                </a:ln>
                <a:solidFill>
                  <a:srgbClr val="000000"/>
                </a:solidFill>
                <a:effectLst/>
                <a:uLnTx/>
                <a:uFillTx/>
                <a:latin typeface="Canva Sans Bold"/>
                <a:ea typeface="+mn-ea"/>
                <a:cs typeface="+mn-cs"/>
              </a:rPr>
              <a:t>PETERBOROUGH</a:t>
            </a:r>
          </a:p>
        </p:txBody>
      </p:sp>
      <p:sp>
        <p:nvSpPr>
          <p:cNvPr id="91" name="TextBox 84">
            <a:extLst>
              <a:ext uri="{FF2B5EF4-FFF2-40B4-BE49-F238E27FC236}">
                <a16:creationId xmlns:a16="http://schemas.microsoft.com/office/drawing/2014/main" id="{9D989531-7874-9726-3DB1-D84F705A442E}"/>
              </a:ext>
            </a:extLst>
          </p:cNvPr>
          <p:cNvSpPr txBox="1"/>
          <p:nvPr/>
        </p:nvSpPr>
        <p:spPr>
          <a:xfrm>
            <a:off x="7211936" y="6876427"/>
            <a:ext cx="1503775" cy="204351"/>
          </a:xfrm>
          <a:prstGeom prst="rect">
            <a:avLst/>
          </a:prstGeom>
        </p:spPr>
        <p:txBody>
          <a:bodyPr wrap="square" lIns="0" tIns="0" rIns="0" bIns="0" rtlCol="0" anchor="t">
            <a:spAutoFit/>
          </a:bodyPr>
          <a:lstStyle/>
          <a:p>
            <a:pPr marL="259080" lvl="1" indent="-129540" algn="ctr">
              <a:lnSpc>
                <a:spcPts val="1679"/>
              </a:lnSpc>
              <a:buFont typeface="Arial"/>
              <a:buChar char="•"/>
            </a:pPr>
            <a:r>
              <a:rPr lang="en-US" sz="1400" b="1" dirty="0">
                <a:solidFill>
                  <a:srgbClr val="000000"/>
                </a:solidFill>
                <a:latin typeface="Canva Sans Bold"/>
              </a:rPr>
              <a:t>HUNTINGDON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grpSp>
        <p:nvGrpSpPr>
          <p:cNvPr id="2" name="Group 2"/>
          <p:cNvGrpSpPr/>
          <p:nvPr/>
        </p:nvGrpSpPr>
        <p:grpSpPr>
          <a:xfrm>
            <a:off x="1355979" y="1811188"/>
            <a:ext cx="15576042" cy="2656037"/>
            <a:chOff x="0" y="0"/>
            <a:chExt cx="21403936" cy="3649813"/>
          </a:xfrm>
        </p:grpSpPr>
        <p:sp>
          <p:nvSpPr>
            <p:cNvPr id="3" name="Freeform 3"/>
            <p:cNvSpPr/>
            <p:nvPr/>
          </p:nvSpPr>
          <p:spPr>
            <a:xfrm>
              <a:off x="31750" y="31750"/>
              <a:ext cx="21340435" cy="3586313"/>
            </a:xfrm>
            <a:custGeom>
              <a:avLst/>
              <a:gdLst/>
              <a:ahLst/>
              <a:cxnLst/>
              <a:rect l="l" t="t" r="r" b="b"/>
              <a:pathLst>
                <a:path w="21340435" h="3586313">
                  <a:moveTo>
                    <a:pt x="21247726" y="3586313"/>
                  </a:moveTo>
                  <a:lnTo>
                    <a:pt x="92710" y="3586313"/>
                  </a:lnTo>
                  <a:cubicBezTo>
                    <a:pt x="41910" y="3586313"/>
                    <a:pt x="0" y="3544403"/>
                    <a:pt x="0" y="3493603"/>
                  </a:cubicBezTo>
                  <a:lnTo>
                    <a:pt x="0" y="92710"/>
                  </a:lnTo>
                  <a:cubicBezTo>
                    <a:pt x="0" y="41910"/>
                    <a:pt x="41910" y="0"/>
                    <a:pt x="92710" y="0"/>
                  </a:cubicBezTo>
                  <a:lnTo>
                    <a:pt x="21246457" y="0"/>
                  </a:lnTo>
                  <a:cubicBezTo>
                    <a:pt x="21297257" y="0"/>
                    <a:pt x="21339166" y="41910"/>
                    <a:pt x="21339166" y="92710"/>
                  </a:cubicBezTo>
                  <a:lnTo>
                    <a:pt x="21339166" y="3492333"/>
                  </a:lnTo>
                  <a:cubicBezTo>
                    <a:pt x="21340435" y="3544403"/>
                    <a:pt x="21298526" y="3586313"/>
                    <a:pt x="21247726" y="3586313"/>
                  </a:cubicBezTo>
                  <a:close/>
                </a:path>
              </a:pathLst>
            </a:custGeom>
            <a:solidFill>
              <a:srgbClr val="DFD8CA"/>
            </a:solidFill>
          </p:spPr>
        </p:sp>
        <p:sp>
          <p:nvSpPr>
            <p:cNvPr id="4" name="Freeform 4"/>
            <p:cNvSpPr/>
            <p:nvPr/>
          </p:nvSpPr>
          <p:spPr>
            <a:xfrm>
              <a:off x="0" y="0"/>
              <a:ext cx="21403935" cy="3649813"/>
            </a:xfrm>
            <a:custGeom>
              <a:avLst/>
              <a:gdLst/>
              <a:ahLst/>
              <a:cxnLst/>
              <a:rect l="l" t="t" r="r" b="b"/>
              <a:pathLst>
                <a:path w="21403935" h="3649813">
                  <a:moveTo>
                    <a:pt x="21279476" y="59690"/>
                  </a:moveTo>
                  <a:cubicBezTo>
                    <a:pt x="21315035" y="59690"/>
                    <a:pt x="21344246" y="88900"/>
                    <a:pt x="21344246" y="124460"/>
                  </a:cubicBezTo>
                  <a:lnTo>
                    <a:pt x="21344246" y="3525353"/>
                  </a:lnTo>
                  <a:cubicBezTo>
                    <a:pt x="21344246" y="3560913"/>
                    <a:pt x="21315035" y="3590123"/>
                    <a:pt x="21279476" y="3590123"/>
                  </a:cubicBezTo>
                  <a:lnTo>
                    <a:pt x="124460" y="3590123"/>
                  </a:lnTo>
                  <a:cubicBezTo>
                    <a:pt x="88900" y="3590123"/>
                    <a:pt x="59690" y="3560913"/>
                    <a:pt x="59690" y="3525353"/>
                  </a:cubicBezTo>
                  <a:lnTo>
                    <a:pt x="59690" y="124460"/>
                  </a:lnTo>
                  <a:cubicBezTo>
                    <a:pt x="59690" y="88900"/>
                    <a:pt x="88900" y="59690"/>
                    <a:pt x="124460" y="59690"/>
                  </a:cubicBezTo>
                  <a:lnTo>
                    <a:pt x="21279476" y="59690"/>
                  </a:lnTo>
                  <a:moveTo>
                    <a:pt x="21279476" y="0"/>
                  </a:moveTo>
                  <a:lnTo>
                    <a:pt x="124460" y="0"/>
                  </a:lnTo>
                  <a:cubicBezTo>
                    <a:pt x="55880" y="0"/>
                    <a:pt x="0" y="55880"/>
                    <a:pt x="0" y="124460"/>
                  </a:cubicBezTo>
                  <a:lnTo>
                    <a:pt x="0" y="3525353"/>
                  </a:lnTo>
                  <a:cubicBezTo>
                    <a:pt x="0" y="3593933"/>
                    <a:pt x="55880" y="3649813"/>
                    <a:pt x="124460" y="3649813"/>
                  </a:cubicBezTo>
                  <a:lnTo>
                    <a:pt x="21279476" y="3649813"/>
                  </a:lnTo>
                  <a:cubicBezTo>
                    <a:pt x="21348057" y="3649813"/>
                    <a:pt x="21403935" y="3593933"/>
                    <a:pt x="21403935" y="3525353"/>
                  </a:cubicBezTo>
                  <a:lnTo>
                    <a:pt x="21403935" y="124460"/>
                  </a:lnTo>
                  <a:cubicBezTo>
                    <a:pt x="21403935" y="55880"/>
                    <a:pt x="21348057" y="0"/>
                    <a:pt x="21279476" y="0"/>
                  </a:cubicBezTo>
                  <a:close/>
                </a:path>
              </a:pathLst>
            </a:custGeom>
            <a:solidFill>
              <a:srgbClr val="000000"/>
            </a:solidFill>
          </p:spPr>
        </p:sp>
      </p:grpSp>
      <p:sp>
        <p:nvSpPr>
          <p:cNvPr id="5" name="TextBox 5"/>
          <p:cNvSpPr txBox="1"/>
          <p:nvPr/>
        </p:nvSpPr>
        <p:spPr>
          <a:xfrm>
            <a:off x="12604692" y="1994115"/>
            <a:ext cx="2300661" cy="491490"/>
          </a:xfrm>
          <a:prstGeom prst="rect">
            <a:avLst/>
          </a:prstGeom>
        </p:spPr>
        <p:txBody>
          <a:bodyPr lIns="0" tIns="0" rIns="0" bIns="0" rtlCol="0" anchor="t">
            <a:spAutoFit/>
          </a:bodyPr>
          <a:lstStyle/>
          <a:p>
            <a:pPr algn="ctr">
              <a:lnSpc>
                <a:spcPts val="3600"/>
              </a:lnSpc>
            </a:pPr>
            <a:r>
              <a:rPr lang="en-US" sz="3600">
                <a:solidFill>
                  <a:srgbClr val="000000"/>
                </a:solidFill>
                <a:latin typeface="Bebas Neue Bold"/>
              </a:rPr>
              <a:t>HEALTH</a:t>
            </a:r>
          </a:p>
        </p:txBody>
      </p:sp>
      <p:grpSp>
        <p:nvGrpSpPr>
          <p:cNvPr id="6" name="Group 6"/>
          <p:cNvGrpSpPr/>
          <p:nvPr/>
        </p:nvGrpSpPr>
        <p:grpSpPr>
          <a:xfrm>
            <a:off x="1355979" y="4638675"/>
            <a:ext cx="15576042" cy="2658333"/>
            <a:chOff x="0" y="0"/>
            <a:chExt cx="21403936" cy="3652968"/>
          </a:xfrm>
        </p:grpSpPr>
        <p:sp>
          <p:nvSpPr>
            <p:cNvPr id="7" name="Freeform 7"/>
            <p:cNvSpPr/>
            <p:nvPr/>
          </p:nvSpPr>
          <p:spPr>
            <a:xfrm>
              <a:off x="31750" y="31750"/>
              <a:ext cx="21340435" cy="3589468"/>
            </a:xfrm>
            <a:custGeom>
              <a:avLst/>
              <a:gdLst/>
              <a:ahLst/>
              <a:cxnLst/>
              <a:rect l="l" t="t" r="r" b="b"/>
              <a:pathLst>
                <a:path w="21340435" h="3589468">
                  <a:moveTo>
                    <a:pt x="21247726" y="3589468"/>
                  </a:moveTo>
                  <a:lnTo>
                    <a:pt x="92710" y="3589468"/>
                  </a:lnTo>
                  <a:cubicBezTo>
                    <a:pt x="41910" y="3589468"/>
                    <a:pt x="0" y="3547557"/>
                    <a:pt x="0" y="3496757"/>
                  </a:cubicBezTo>
                  <a:lnTo>
                    <a:pt x="0" y="92710"/>
                  </a:lnTo>
                  <a:cubicBezTo>
                    <a:pt x="0" y="41910"/>
                    <a:pt x="41910" y="0"/>
                    <a:pt x="92710" y="0"/>
                  </a:cubicBezTo>
                  <a:lnTo>
                    <a:pt x="21246457" y="0"/>
                  </a:lnTo>
                  <a:cubicBezTo>
                    <a:pt x="21297257" y="0"/>
                    <a:pt x="21339166" y="41910"/>
                    <a:pt x="21339166" y="92710"/>
                  </a:cubicBezTo>
                  <a:lnTo>
                    <a:pt x="21339166" y="3495488"/>
                  </a:lnTo>
                  <a:cubicBezTo>
                    <a:pt x="21340435" y="3547557"/>
                    <a:pt x="21298526" y="3589468"/>
                    <a:pt x="21247726" y="3589468"/>
                  </a:cubicBezTo>
                  <a:close/>
                </a:path>
              </a:pathLst>
            </a:custGeom>
            <a:solidFill>
              <a:srgbClr val="DFD8CA"/>
            </a:solidFill>
          </p:spPr>
        </p:sp>
        <p:sp>
          <p:nvSpPr>
            <p:cNvPr id="8" name="Freeform 8"/>
            <p:cNvSpPr/>
            <p:nvPr/>
          </p:nvSpPr>
          <p:spPr>
            <a:xfrm>
              <a:off x="0" y="0"/>
              <a:ext cx="21403935" cy="3652968"/>
            </a:xfrm>
            <a:custGeom>
              <a:avLst/>
              <a:gdLst/>
              <a:ahLst/>
              <a:cxnLst/>
              <a:rect l="l" t="t" r="r" b="b"/>
              <a:pathLst>
                <a:path w="21403935" h="3652968">
                  <a:moveTo>
                    <a:pt x="21279476" y="59690"/>
                  </a:moveTo>
                  <a:cubicBezTo>
                    <a:pt x="21315035" y="59690"/>
                    <a:pt x="21344246" y="88900"/>
                    <a:pt x="21344246" y="124460"/>
                  </a:cubicBezTo>
                  <a:lnTo>
                    <a:pt x="21344246" y="3528508"/>
                  </a:lnTo>
                  <a:cubicBezTo>
                    <a:pt x="21344246" y="3564068"/>
                    <a:pt x="21315035" y="3593278"/>
                    <a:pt x="21279476" y="3593278"/>
                  </a:cubicBezTo>
                  <a:lnTo>
                    <a:pt x="124460" y="3593278"/>
                  </a:lnTo>
                  <a:cubicBezTo>
                    <a:pt x="88900" y="3593278"/>
                    <a:pt x="59690" y="3564068"/>
                    <a:pt x="59690" y="3528508"/>
                  </a:cubicBezTo>
                  <a:lnTo>
                    <a:pt x="59690" y="124460"/>
                  </a:lnTo>
                  <a:cubicBezTo>
                    <a:pt x="59690" y="88900"/>
                    <a:pt x="88900" y="59690"/>
                    <a:pt x="124460" y="59690"/>
                  </a:cubicBezTo>
                  <a:lnTo>
                    <a:pt x="21279476" y="59690"/>
                  </a:lnTo>
                  <a:moveTo>
                    <a:pt x="21279476" y="0"/>
                  </a:moveTo>
                  <a:lnTo>
                    <a:pt x="124460" y="0"/>
                  </a:lnTo>
                  <a:cubicBezTo>
                    <a:pt x="55880" y="0"/>
                    <a:pt x="0" y="55880"/>
                    <a:pt x="0" y="124460"/>
                  </a:cubicBezTo>
                  <a:lnTo>
                    <a:pt x="0" y="3528508"/>
                  </a:lnTo>
                  <a:cubicBezTo>
                    <a:pt x="0" y="3597088"/>
                    <a:pt x="55880" y="3652968"/>
                    <a:pt x="124460" y="3652968"/>
                  </a:cubicBezTo>
                  <a:lnTo>
                    <a:pt x="21279476" y="3652968"/>
                  </a:lnTo>
                  <a:cubicBezTo>
                    <a:pt x="21348057" y="3652968"/>
                    <a:pt x="21403935" y="3597088"/>
                    <a:pt x="21403935" y="3528508"/>
                  </a:cubicBezTo>
                  <a:lnTo>
                    <a:pt x="21403935" y="124460"/>
                  </a:lnTo>
                  <a:cubicBezTo>
                    <a:pt x="21403935" y="55880"/>
                    <a:pt x="21348057" y="0"/>
                    <a:pt x="21279476" y="0"/>
                  </a:cubicBezTo>
                  <a:close/>
                </a:path>
              </a:pathLst>
            </a:custGeom>
            <a:solidFill>
              <a:srgbClr val="000000"/>
            </a:solidFill>
          </p:spPr>
        </p:sp>
      </p:grpSp>
      <p:sp>
        <p:nvSpPr>
          <p:cNvPr id="9" name="TextBox 9"/>
          <p:cNvSpPr txBox="1"/>
          <p:nvPr/>
        </p:nvSpPr>
        <p:spPr>
          <a:xfrm>
            <a:off x="1794331" y="4836314"/>
            <a:ext cx="4506854" cy="491490"/>
          </a:xfrm>
          <a:prstGeom prst="rect">
            <a:avLst/>
          </a:prstGeom>
        </p:spPr>
        <p:txBody>
          <a:bodyPr lIns="0" tIns="0" rIns="0" bIns="0" rtlCol="0" anchor="t">
            <a:spAutoFit/>
          </a:bodyPr>
          <a:lstStyle/>
          <a:p>
            <a:pPr algn="ctr">
              <a:lnSpc>
                <a:spcPts val="3600"/>
              </a:lnSpc>
            </a:pPr>
            <a:r>
              <a:rPr lang="en-US" sz="3600">
                <a:solidFill>
                  <a:srgbClr val="000000"/>
                </a:solidFill>
                <a:latin typeface="Bebas Neue Bold"/>
              </a:rPr>
              <a:t>ADVANCED MANUFACTURING</a:t>
            </a:r>
          </a:p>
        </p:txBody>
      </p:sp>
      <p:sp>
        <p:nvSpPr>
          <p:cNvPr id="10" name="TextBox 10"/>
          <p:cNvSpPr txBox="1"/>
          <p:nvPr/>
        </p:nvSpPr>
        <p:spPr>
          <a:xfrm>
            <a:off x="7993669" y="4836314"/>
            <a:ext cx="2300661" cy="491490"/>
          </a:xfrm>
          <a:prstGeom prst="rect">
            <a:avLst/>
          </a:prstGeom>
        </p:spPr>
        <p:txBody>
          <a:bodyPr lIns="0" tIns="0" rIns="0" bIns="0" rtlCol="0" anchor="t">
            <a:spAutoFit/>
          </a:bodyPr>
          <a:lstStyle/>
          <a:p>
            <a:pPr algn="ctr">
              <a:lnSpc>
                <a:spcPts val="3600"/>
              </a:lnSpc>
            </a:pPr>
            <a:r>
              <a:rPr lang="en-US" sz="3600">
                <a:solidFill>
                  <a:srgbClr val="000000"/>
                </a:solidFill>
                <a:latin typeface="Bebas Neue Bold"/>
              </a:rPr>
              <a:t>DIGITAL</a:t>
            </a:r>
          </a:p>
        </p:txBody>
      </p:sp>
      <p:sp>
        <p:nvSpPr>
          <p:cNvPr id="11" name="TextBox 11"/>
          <p:cNvSpPr txBox="1"/>
          <p:nvPr/>
        </p:nvSpPr>
        <p:spPr>
          <a:xfrm>
            <a:off x="12604692" y="4836314"/>
            <a:ext cx="2300661" cy="491490"/>
          </a:xfrm>
          <a:prstGeom prst="rect">
            <a:avLst/>
          </a:prstGeom>
        </p:spPr>
        <p:txBody>
          <a:bodyPr lIns="0" tIns="0" rIns="0" bIns="0" rtlCol="0" anchor="t">
            <a:spAutoFit/>
          </a:bodyPr>
          <a:lstStyle/>
          <a:p>
            <a:pPr algn="ctr">
              <a:lnSpc>
                <a:spcPts val="3600"/>
              </a:lnSpc>
            </a:pPr>
            <a:r>
              <a:rPr lang="en-US" sz="3600">
                <a:solidFill>
                  <a:srgbClr val="000000"/>
                </a:solidFill>
                <a:latin typeface="Bebas Neue Bold"/>
              </a:rPr>
              <a:t>RETAIL</a:t>
            </a:r>
          </a:p>
        </p:txBody>
      </p:sp>
      <p:pic>
        <p:nvPicPr>
          <p:cNvPr id="12" name="Picture 12"/>
          <p:cNvPicPr>
            <a:picLocks noChangeAspect="1"/>
          </p:cNvPicPr>
          <p:nvPr/>
        </p:nvPicPr>
        <p:blipFill>
          <a:blip r:embed="rId2"/>
          <a:srcRect/>
          <a:stretch>
            <a:fillRect/>
          </a:stretch>
        </p:blipFill>
        <p:spPr>
          <a:xfrm>
            <a:off x="13391072" y="2470665"/>
            <a:ext cx="727901" cy="705843"/>
          </a:xfrm>
          <a:prstGeom prst="rect">
            <a:avLst/>
          </a:prstGeom>
        </p:spPr>
      </p:pic>
      <p:pic>
        <p:nvPicPr>
          <p:cNvPr id="13" name="Picture 13"/>
          <p:cNvPicPr>
            <a:picLocks noChangeAspect="1"/>
          </p:cNvPicPr>
          <p:nvPr/>
        </p:nvPicPr>
        <p:blipFill>
          <a:blip r:embed="rId3"/>
          <a:srcRect/>
          <a:stretch>
            <a:fillRect/>
          </a:stretch>
        </p:blipFill>
        <p:spPr>
          <a:xfrm>
            <a:off x="3692312" y="5220731"/>
            <a:ext cx="853206" cy="841066"/>
          </a:xfrm>
          <a:prstGeom prst="rect">
            <a:avLst/>
          </a:prstGeom>
        </p:spPr>
      </p:pic>
      <p:pic>
        <p:nvPicPr>
          <p:cNvPr id="14" name="Picture 14"/>
          <p:cNvPicPr>
            <a:picLocks noChangeAspect="1"/>
          </p:cNvPicPr>
          <p:nvPr/>
        </p:nvPicPr>
        <p:blipFill>
          <a:blip r:embed="rId4"/>
          <a:srcRect/>
          <a:stretch>
            <a:fillRect/>
          </a:stretch>
        </p:blipFill>
        <p:spPr>
          <a:xfrm>
            <a:off x="13404178" y="5220731"/>
            <a:ext cx="766928" cy="766928"/>
          </a:xfrm>
          <a:prstGeom prst="rect">
            <a:avLst/>
          </a:prstGeom>
        </p:spPr>
      </p:pic>
      <p:pic>
        <p:nvPicPr>
          <p:cNvPr id="15" name="Picture 15"/>
          <p:cNvPicPr>
            <a:picLocks noChangeAspect="1"/>
          </p:cNvPicPr>
          <p:nvPr/>
        </p:nvPicPr>
        <p:blipFill>
          <a:blip r:embed="rId5"/>
          <a:srcRect/>
          <a:stretch>
            <a:fillRect/>
          </a:stretch>
        </p:blipFill>
        <p:spPr>
          <a:xfrm>
            <a:off x="8692021" y="5189285"/>
            <a:ext cx="903959" cy="903959"/>
          </a:xfrm>
          <a:prstGeom prst="rect">
            <a:avLst/>
          </a:prstGeom>
        </p:spPr>
      </p:pic>
      <p:pic>
        <p:nvPicPr>
          <p:cNvPr id="16" name="Picture 16"/>
          <p:cNvPicPr>
            <a:picLocks noChangeAspect="1"/>
          </p:cNvPicPr>
          <p:nvPr/>
        </p:nvPicPr>
        <p:blipFill>
          <a:blip r:embed="rId6"/>
          <a:srcRect/>
          <a:stretch>
            <a:fillRect/>
          </a:stretch>
        </p:blipFill>
        <p:spPr>
          <a:xfrm>
            <a:off x="8719795" y="2402033"/>
            <a:ext cx="848411" cy="843108"/>
          </a:xfrm>
          <a:prstGeom prst="rect">
            <a:avLst/>
          </a:prstGeom>
        </p:spPr>
      </p:pic>
      <p:pic>
        <p:nvPicPr>
          <p:cNvPr id="17" name="Picture 17"/>
          <p:cNvPicPr>
            <a:picLocks noChangeAspect="1"/>
          </p:cNvPicPr>
          <p:nvPr/>
        </p:nvPicPr>
        <p:blipFill>
          <a:blip r:embed="rId7"/>
          <a:srcRect/>
          <a:stretch>
            <a:fillRect/>
          </a:stretch>
        </p:blipFill>
        <p:spPr>
          <a:xfrm>
            <a:off x="3666035" y="2441292"/>
            <a:ext cx="828687" cy="764589"/>
          </a:xfrm>
          <a:prstGeom prst="rect">
            <a:avLst/>
          </a:prstGeom>
        </p:spPr>
      </p:pic>
      <p:grpSp>
        <p:nvGrpSpPr>
          <p:cNvPr id="18" name="Group 18"/>
          <p:cNvGrpSpPr/>
          <p:nvPr/>
        </p:nvGrpSpPr>
        <p:grpSpPr>
          <a:xfrm>
            <a:off x="1355979" y="7382733"/>
            <a:ext cx="15576042" cy="2658333"/>
            <a:chOff x="0" y="0"/>
            <a:chExt cx="21403936" cy="3652968"/>
          </a:xfrm>
        </p:grpSpPr>
        <p:sp>
          <p:nvSpPr>
            <p:cNvPr id="19" name="Freeform 19"/>
            <p:cNvSpPr/>
            <p:nvPr/>
          </p:nvSpPr>
          <p:spPr>
            <a:xfrm>
              <a:off x="31750" y="31750"/>
              <a:ext cx="21340435" cy="3589468"/>
            </a:xfrm>
            <a:custGeom>
              <a:avLst/>
              <a:gdLst/>
              <a:ahLst/>
              <a:cxnLst/>
              <a:rect l="l" t="t" r="r" b="b"/>
              <a:pathLst>
                <a:path w="21340435" h="3589468">
                  <a:moveTo>
                    <a:pt x="21247726" y="3589468"/>
                  </a:moveTo>
                  <a:lnTo>
                    <a:pt x="92710" y="3589468"/>
                  </a:lnTo>
                  <a:cubicBezTo>
                    <a:pt x="41910" y="3589468"/>
                    <a:pt x="0" y="3547557"/>
                    <a:pt x="0" y="3496757"/>
                  </a:cubicBezTo>
                  <a:lnTo>
                    <a:pt x="0" y="92710"/>
                  </a:lnTo>
                  <a:cubicBezTo>
                    <a:pt x="0" y="41910"/>
                    <a:pt x="41910" y="0"/>
                    <a:pt x="92710" y="0"/>
                  </a:cubicBezTo>
                  <a:lnTo>
                    <a:pt x="21246457" y="0"/>
                  </a:lnTo>
                  <a:cubicBezTo>
                    <a:pt x="21297257" y="0"/>
                    <a:pt x="21339166" y="41910"/>
                    <a:pt x="21339166" y="92710"/>
                  </a:cubicBezTo>
                  <a:lnTo>
                    <a:pt x="21339166" y="3495488"/>
                  </a:lnTo>
                  <a:cubicBezTo>
                    <a:pt x="21340435" y="3547557"/>
                    <a:pt x="21298526" y="3589468"/>
                    <a:pt x="21247726" y="3589468"/>
                  </a:cubicBezTo>
                  <a:close/>
                </a:path>
              </a:pathLst>
            </a:custGeom>
            <a:solidFill>
              <a:srgbClr val="DFD8CA"/>
            </a:solidFill>
          </p:spPr>
        </p:sp>
        <p:sp>
          <p:nvSpPr>
            <p:cNvPr id="20" name="Freeform 20"/>
            <p:cNvSpPr/>
            <p:nvPr/>
          </p:nvSpPr>
          <p:spPr>
            <a:xfrm>
              <a:off x="0" y="0"/>
              <a:ext cx="21403935" cy="3652968"/>
            </a:xfrm>
            <a:custGeom>
              <a:avLst/>
              <a:gdLst/>
              <a:ahLst/>
              <a:cxnLst/>
              <a:rect l="l" t="t" r="r" b="b"/>
              <a:pathLst>
                <a:path w="21403935" h="3652968">
                  <a:moveTo>
                    <a:pt x="21279476" y="59690"/>
                  </a:moveTo>
                  <a:cubicBezTo>
                    <a:pt x="21315035" y="59690"/>
                    <a:pt x="21344246" y="88900"/>
                    <a:pt x="21344246" y="124460"/>
                  </a:cubicBezTo>
                  <a:lnTo>
                    <a:pt x="21344246" y="3528508"/>
                  </a:lnTo>
                  <a:cubicBezTo>
                    <a:pt x="21344246" y="3564068"/>
                    <a:pt x="21315035" y="3593278"/>
                    <a:pt x="21279476" y="3593278"/>
                  </a:cubicBezTo>
                  <a:lnTo>
                    <a:pt x="124460" y="3593278"/>
                  </a:lnTo>
                  <a:cubicBezTo>
                    <a:pt x="88900" y="3593278"/>
                    <a:pt x="59690" y="3564068"/>
                    <a:pt x="59690" y="3528508"/>
                  </a:cubicBezTo>
                  <a:lnTo>
                    <a:pt x="59690" y="124460"/>
                  </a:lnTo>
                  <a:cubicBezTo>
                    <a:pt x="59690" y="88900"/>
                    <a:pt x="88900" y="59690"/>
                    <a:pt x="124460" y="59690"/>
                  </a:cubicBezTo>
                  <a:lnTo>
                    <a:pt x="21279476" y="59690"/>
                  </a:lnTo>
                  <a:moveTo>
                    <a:pt x="21279476" y="0"/>
                  </a:moveTo>
                  <a:lnTo>
                    <a:pt x="124460" y="0"/>
                  </a:lnTo>
                  <a:cubicBezTo>
                    <a:pt x="55880" y="0"/>
                    <a:pt x="0" y="55880"/>
                    <a:pt x="0" y="124460"/>
                  </a:cubicBezTo>
                  <a:lnTo>
                    <a:pt x="0" y="3528508"/>
                  </a:lnTo>
                  <a:cubicBezTo>
                    <a:pt x="0" y="3597088"/>
                    <a:pt x="55880" y="3652968"/>
                    <a:pt x="124460" y="3652968"/>
                  </a:cubicBezTo>
                  <a:lnTo>
                    <a:pt x="21279476" y="3652968"/>
                  </a:lnTo>
                  <a:cubicBezTo>
                    <a:pt x="21348057" y="3652968"/>
                    <a:pt x="21403935" y="3597088"/>
                    <a:pt x="21403935" y="3528508"/>
                  </a:cubicBezTo>
                  <a:lnTo>
                    <a:pt x="21403935" y="124460"/>
                  </a:lnTo>
                  <a:cubicBezTo>
                    <a:pt x="21403935" y="55880"/>
                    <a:pt x="21348057" y="0"/>
                    <a:pt x="21279476" y="0"/>
                  </a:cubicBezTo>
                  <a:close/>
                </a:path>
              </a:pathLst>
            </a:custGeom>
            <a:solidFill>
              <a:srgbClr val="000000"/>
            </a:solidFill>
          </p:spPr>
        </p:sp>
      </p:grpSp>
      <p:pic>
        <p:nvPicPr>
          <p:cNvPr id="21" name="Picture 21"/>
          <p:cNvPicPr>
            <a:picLocks noChangeAspect="1"/>
          </p:cNvPicPr>
          <p:nvPr/>
        </p:nvPicPr>
        <p:blipFill>
          <a:blip r:embed="rId8"/>
          <a:srcRect/>
          <a:stretch>
            <a:fillRect/>
          </a:stretch>
        </p:blipFill>
        <p:spPr>
          <a:xfrm>
            <a:off x="3711745" y="8118125"/>
            <a:ext cx="814339" cy="814339"/>
          </a:xfrm>
          <a:prstGeom prst="rect">
            <a:avLst/>
          </a:prstGeom>
        </p:spPr>
      </p:pic>
      <p:pic>
        <p:nvPicPr>
          <p:cNvPr id="22" name="Picture 22"/>
          <p:cNvPicPr>
            <a:picLocks noChangeAspect="1"/>
          </p:cNvPicPr>
          <p:nvPr/>
        </p:nvPicPr>
        <p:blipFill>
          <a:blip r:embed="rId9"/>
          <a:srcRect/>
          <a:stretch>
            <a:fillRect/>
          </a:stretch>
        </p:blipFill>
        <p:spPr>
          <a:xfrm>
            <a:off x="8807350" y="8124325"/>
            <a:ext cx="673299" cy="673299"/>
          </a:xfrm>
          <a:prstGeom prst="rect">
            <a:avLst/>
          </a:prstGeom>
        </p:spPr>
      </p:pic>
      <p:pic>
        <p:nvPicPr>
          <p:cNvPr id="23" name="Picture 23"/>
          <p:cNvPicPr>
            <a:picLocks noChangeAspect="1"/>
          </p:cNvPicPr>
          <p:nvPr/>
        </p:nvPicPr>
        <p:blipFill>
          <a:blip r:embed="rId10"/>
          <a:srcRect/>
          <a:stretch>
            <a:fillRect/>
          </a:stretch>
        </p:blipFill>
        <p:spPr>
          <a:xfrm>
            <a:off x="13516885" y="8097108"/>
            <a:ext cx="602088" cy="679499"/>
          </a:xfrm>
          <a:prstGeom prst="rect">
            <a:avLst/>
          </a:prstGeom>
        </p:spPr>
      </p:pic>
      <p:sp>
        <p:nvSpPr>
          <p:cNvPr id="24" name="TextBox 24"/>
          <p:cNvSpPr txBox="1"/>
          <p:nvPr/>
        </p:nvSpPr>
        <p:spPr>
          <a:xfrm>
            <a:off x="12604692" y="7666097"/>
            <a:ext cx="2300661" cy="491490"/>
          </a:xfrm>
          <a:prstGeom prst="rect">
            <a:avLst/>
          </a:prstGeom>
        </p:spPr>
        <p:txBody>
          <a:bodyPr lIns="0" tIns="0" rIns="0" bIns="0" rtlCol="0" anchor="t">
            <a:spAutoFit/>
          </a:bodyPr>
          <a:lstStyle/>
          <a:p>
            <a:pPr algn="ctr">
              <a:lnSpc>
                <a:spcPts val="3600"/>
              </a:lnSpc>
            </a:pPr>
            <a:r>
              <a:rPr lang="en-US" sz="3600">
                <a:solidFill>
                  <a:srgbClr val="000000"/>
                </a:solidFill>
                <a:latin typeface="Bebas Neue Bold"/>
              </a:rPr>
              <a:t>TRANSPORT</a:t>
            </a:r>
          </a:p>
        </p:txBody>
      </p:sp>
      <p:sp>
        <p:nvSpPr>
          <p:cNvPr id="25" name="TextBox 25"/>
          <p:cNvSpPr txBox="1"/>
          <p:nvPr/>
        </p:nvSpPr>
        <p:spPr>
          <a:xfrm>
            <a:off x="7993669" y="7666097"/>
            <a:ext cx="2300661" cy="491490"/>
          </a:xfrm>
          <a:prstGeom prst="rect">
            <a:avLst/>
          </a:prstGeom>
        </p:spPr>
        <p:txBody>
          <a:bodyPr lIns="0" tIns="0" rIns="0" bIns="0" rtlCol="0" anchor="t">
            <a:spAutoFit/>
          </a:bodyPr>
          <a:lstStyle/>
          <a:p>
            <a:pPr algn="ctr">
              <a:lnSpc>
                <a:spcPts val="3600"/>
              </a:lnSpc>
            </a:pPr>
            <a:r>
              <a:rPr lang="en-US" sz="3600">
                <a:solidFill>
                  <a:srgbClr val="000000"/>
                </a:solidFill>
                <a:latin typeface="Bebas Neue Bold"/>
              </a:rPr>
              <a:t>EDUCATION</a:t>
            </a:r>
          </a:p>
        </p:txBody>
      </p:sp>
      <p:sp>
        <p:nvSpPr>
          <p:cNvPr id="26" name="TextBox 26"/>
          <p:cNvSpPr txBox="1"/>
          <p:nvPr/>
        </p:nvSpPr>
        <p:spPr>
          <a:xfrm>
            <a:off x="11373611" y="3213945"/>
            <a:ext cx="4762823" cy="1109980"/>
          </a:xfrm>
          <a:prstGeom prst="rect">
            <a:avLst/>
          </a:prstGeom>
        </p:spPr>
        <p:txBody>
          <a:bodyPr lIns="0" tIns="0" rIns="0" bIns="0" rtlCol="0" anchor="t">
            <a:spAutoFit/>
          </a:bodyPr>
          <a:lstStyle/>
          <a:p>
            <a:pPr algn="ctr">
              <a:lnSpc>
                <a:spcPts val="2240"/>
              </a:lnSpc>
            </a:pPr>
            <a:r>
              <a:rPr lang="en-US" sz="1400">
                <a:solidFill>
                  <a:srgbClr val="000000"/>
                </a:solidFill>
                <a:latin typeface="Poppins"/>
              </a:rPr>
              <a:t>55,000 people are employed across health and social care in Cambridgeshire &amp; Peterborough, including doctors, nurses, care workers and care assistants.</a:t>
            </a:r>
          </a:p>
        </p:txBody>
      </p:sp>
      <p:sp>
        <p:nvSpPr>
          <p:cNvPr id="27" name="TextBox 27"/>
          <p:cNvSpPr txBox="1"/>
          <p:nvPr/>
        </p:nvSpPr>
        <p:spPr>
          <a:xfrm>
            <a:off x="11901617" y="6033222"/>
            <a:ext cx="3706810" cy="1109980"/>
          </a:xfrm>
          <a:prstGeom prst="rect">
            <a:avLst/>
          </a:prstGeom>
        </p:spPr>
        <p:txBody>
          <a:bodyPr lIns="0" tIns="0" rIns="0" bIns="0" rtlCol="0" anchor="t">
            <a:spAutoFit/>
          </a:bodyPr>
          <a:lstStyle/>
          <a:p>
            <a:pPr algn="ctr">
              <a:lnSpc>
                <a:spcPts val="2240"/>
              </a:lnSpc>
            </a:pPr>
            <a:r>
              <a:rPr lang="en-US" sz="1400">
                <a:solidFill>
                  <a:srgbClr val="000000"/>
                </a:solidFill>
                <a:latin typeface="Poppins"/>
              </a:rPr>
              <a:t>Retail employs 63,000 people in Cambridgeshire &amp; Peterborough, with a wide range of possible career paths including cashiers and store managers.</a:t>
            </a:r>
          </a:p>
        </p:txBody>
      </p:sp>
      <p:sp>
        <p:nvSpPr>
          <p:cNvPr id="28" name="TextBox 28"/>
          <p:cNvSpPr txBox="1"/>
          <p:nvPr/>
        </p:nvSpPr>
        <p:spPr>
          <a:xfrm>
            <a:off x="2968584" y="1994115"/>
            <a:ext cx="2300661" cy="491490"/>
          </a:xfrm>
          <a:prstGeom prst="rect">
            <a:avLst/>
          </a:prstGeom>
        </p:spPr>
        <p:txBody>
          <a:bodyPr lIns="0" tIns="0" rIns="0" bIns="0" rtlCol="0" anchor="t">
            <a:spAutoFit/>
          </a:bodyPr>
          <a:lstStyle/>
          <a:p>
            <a:pPr algn="ctr">
              <a:lnSpc>
                <a:spcPts val="3600"/>
              </a:lnSpc>
            </a:pPr>
            <a:r>
              <a:rPr lang="en-US" sz="3600">
                <a:solidFill>
                  <a:srgbClr val="000000"/>
                </a:solidFill>
                <a:latin typeface="Bebas Neue Bold"/>
              </a:rPr>
              <a:t>LIFE SCIENCES</a:t>
            </a:r>
          </a:p>
        </p:txBody>
      </p:sp>
      <p:sp>
        <p:nvSpPr>
          <p:cNvPr id="29" name="TextBox 29"/>
          <p:cNvSpPr txBox="1"/>
          <p:nvPr/>
        </p:nvSpPr>
        <p:spPr>
          <a:xfrm>
            <a:off x="7993669" y="1994115"/>
            <a:ext cx="2300661" cy="491490"/>
          </a:xfrm>
          <a:prstGeom prst="rect">
            <a:avLst/>
          </a:prstGeom>
        </p:spPr>
        <p:txBody>
          <a:bodyPr lIns="0" tIns="0" rIns="0" bIns="0" rtlCol="0" anchor="t">
            <a:spAutoFit/>
          </a:bodyPr>
          <a:lstStyle/>
          <a:p>
            <a:pPr algn="ctr">
              <a:lnSpc>
                <a:spcPts val="3600"/>
              </a:lnSpc>
            </a:pPr>
            <a:r>
              <a:rPr lang="en-US" sz="3600">
                <a:solidFill>
                  <a:srgbClr val="000000"/>
                </a:solidFill>
                <a:latin typeface="Bebas Neue Bold"/>
              </a:rPr>
              <a:t>AGRI-TECH</a:t>
            </a:r>
          </a:p>
        </p:txBody>
      </p:sp>
      <p:sp>
        <p:nvSpPr>
          <p:cNvPr id="30" name="TextBox 30"/>
          <p:cNvSpPr txBox="1"/>
          <p:nvPr/>
        </p:nvSpPr>
        <p:spPr>
          <a:xfrm>
            <a:off x="1763534" y="3213945"/>
            <a:ext cx="4710760" cy="1109980"/>
          </a:xfrm>
          <a:prstGeom prst="rect">
            <a:avLst/>
          </a:prstGeom>
        </p:spPr>
        <p:txBody>
          <a:bodyPr lIns="0" tIns="0" rIns="0" bIns="0" rtlCol="0" anchor="t">
            <a:spAutoFit/>
          </a:bodyPr>
          <a:lstStyle/>
          <a:p>
            <a:pPr algn="ctr">
              <a:lnSpc>
                <a:spcPts val="2240"/>
              </a:lnSpc>
            </a:pPr>
            <a:r>
              <a:rPr lang="en-US" sz="1400">
                <a:solidFill>
                  <a:srgbClr val="000000"/>
                </a:solidFill>
                <a:latin typeface="Poppins"/>
              </a:rPr>
              <a:t>Life Sciences is the application of biology and technology to health improvement, and is one of the largest sectors in Cambridgeshire, employing 54,000 people</a:t>
            </a:r>
          </a:p>
        </p:txBody>
      </p:sp>
      <p:sp>
        <p:nvSpPr>
          <p:cNvPr id="31" name="TextBox 31"/>
          <p:cNvSpPr txBox="1"/>
          <p:nvPr/>
        </p:nvSpPr>
        <p:spPr>
          <a:xfrm>
            <a:off x="7290595" y="3213945"/>
            <a:ext cx="3772050" cy="1109980"/>
          </a:xfrm>
          <a:prstGeom prst="rect">
            <a:avLst/>
          </a:prstGeom>
        </p:spPr>
        <p:txBody>
          <a:bodyPr lIns="0" tIns="0" rIns="0" bIns="0" rtlCol="0" anchor="t">
            <a:spAutoFit/>
          </a:bodyPr>
          <a:lstStyle/>
          <a:p>
            <a:pPr algn="ctr">
              <a:lnSpc>
                <a:spcPts val="2240"/>
              </a:lnSpc>
            </a:pPr>
            <a:r>
              <a:rPr lang="en-US" sz="1400">
                <a:solidFill>
                  <a:srgbClr val="000000"/>
                </a:solidFill>
                <a:latin typeface="Poppins"/>
              </a:rPr>
              <a:t>Agri-Tech is the use of technology to make farming more efficient. It employs 16,000 people in Cambridgeshire &amp; Peterborough.</a:t>
            </a:r>
          </a:p>
        </p:txBody>
      </p:sp>
      <p:sp>
        <p:nvSpPr>
          <p:cNvPr id="32" name="TextBox 32"/>
          <p:cNvSpPr txBox="1"/>
          <p:nvPr/>
        </p:nvSpPr>
        <p:spPr>
          <a:xfrm>
            <a:off x="1703588" y="364023"/>
            <a:ext cx="14946064" cy="1123315"/>
          </a:xfrm>
          <a:prstGeom prst="rect">
            <a:avLst/>
          </a:prstGeom>
        </p:spPr>
        <p:txBody>
          <a:bodyPr lIns="0" tIns="0" rIns="0" bIns="0" rtlCol="0" anchor="t">
            <a:spAutoFit/>
          </a:bodyPr>
          <a:lstStyle/>
          <a:p>
            <a:pPr algn="ctr">
              <a:lnSpc>
                <a:spcPts val="8959"/>
              </a:lnSpc>
            </a:pPr>
            <a:r>
              <a:rPr lang="en-US" sz="6399">
                <a:solidFill>
                  <a:srgbClr val="000000"/>
                </a:solidFill>
                <a:latin typeface="Bebas Neue Bold"/>
              </a:rPr>
              <a:t>What local career opportunities are available to you?</a:t>
            </a:r>
          </a:p>
        </p:txBody>
      </p:sp>
      <p:sp>
        <p:nvSpPr>
          <p:cNvPr id="33" name="TextBox 33"/>
          <p:cNvSpPr txBox="1"/>
          <p:nvPr/>
        </p:nvSpPr>
        <p:spPr>
          <a:xfrm>
            <a:off x="2265509" y="6033222"/>
            <a:ext cx="3706810" cy="833755"/>
          </a:xfrm>
          <a:prstGeom prst="rect">
            <a:avLst/>
          </a:prstGeom>
        </p:spPr>
        <p:txBody>
          <a:bodyPr lIns="0" tIns="0" rIns="0" bIns="0" rtlCol="0" anchor="t">
            <a:spAutoFit/>
          </a:bodyPr>
          <a:lstStyle/>
          <a:p>
            <a:pPr algn="ctr">
              <a:lnSpc>
                <a:spcPts val="2240"/>
              </a:lnSpc>
            </a:pPr>
            <a:r>
              <a:rPr lang="en-US" sz="1400">
                <a:solidFill>
                  <a:srgbClr val="000000"/>
                </a:solidFill>
                <a:latin typeface="Poppins"/>
              </a:rPr>
              <a:t>Advanced Manufacturing is a modern form of Manufacturing using advanced technology, employing 22,000 people.</a:t>
            </a:r>
          </a:p>
        </p:txBody>
      </p:sp>
      <p:sp>
        <p:nvSpPr>
          <p:cNvPr id="34" name="TextBox 34"/>
          <p:cNvSpPr txBox="1"/>
          <p:nvPr/>
        </p:nvSpPr>
        <p:spPr>
          <a:xfrm>
            <a:off x="7290595" y="6033222"/>
            <a:ext cx="3706810" cy="1109980"/>
          </a:xfrm>
          <a:prstGeom prst="rect">
            <a:avLst/>
          </a:prstGeom>
        </p:spPr>
        <p:txBody>
          <a:bodyPr lIns="0" tIns="0" rIns="0" bIns="0" rtlCol="0" anchor="t">
            <a:spAutoFit/>
          </a:bodyPr>
          <a:lstStyle/>
          <a:p>
            <a:pPr algn="ctr">
              <a:lnSpc>
                <a:spcPts val="2240"/>
              </a:lnSpc>
            </a:pPr>
            <a:r>
              <a:rPr lang="en-US" sz="1400">
                <a:solidFill>
                  <a:srgbClr val="000000"/>
                </a:solidFill>
                <a:latin typeface="Poppins"/>
              </a:rPr>
              <a:t>Digital involves the trade of goods and services using computer networks and technological infrastructure, employing 27,000 people.</a:t>
            </a:r>
          </a:p>
        </p:txBody>
      </p:sp>
      <p:sp>
        <p:nvSpPr>
          <p:cNvPr id="35" name="TextBox 35"/>
          <p:cNvSpPr txBox="1"/>
          <p:nvPr/>
        </p:nvSpPr>
        <p:spPr>
          <a:xfrm>
            <a:off x="1794331" y="7666097"/>
            <a:ext cx="4506854" cy="491490"/>
          </a:xfrm>
          <a:prstGeom prst="rect">
            <a:avLst/>
          </a:prstGeom>
        </p:spPr>
        <p:txBody>
          <a:bodyPr lIns="0" tIns="0" rIns="0" bIns="0" rtlCol="0" anchor="t">
            <a:spAutoFit/>
          </a:bodyPr>
          <a:lstStyle/>
          <a:p>
            <a:pPr algn="ctr">
              <a:lnSpc>
                <a:spcPts val="3600"/>
              </a:lnSpc>
            </a:pPr>
            <a:r>
              <a:rPr lang="en-US" sz="3600">
                <a:solidFill>
                  <a:srgbClr val="000000"/>
                </a:solidFill>
                <a:latin typeface="Bebas Neue Bold"/>
              </a:rPr>
              <a:t>PROFESSIONAL SERVICES</a:t>
            </a:r>
          </a:p>
        </p:txBody>
      </p:sp>
      <p:sp>
        <p:nvSpPr>
          <p:cNvPr id="36" name="TextBox 36"/>
          <p:cNvSpPr txBox="1"/>
          <p:nvPr/>
        </p:nvSpPr>
        <p:spPr>
          <a:xfrm>
            <a:off x="11964524" y="8856263"/>
            <a:ext cx="3706810" cy="1109980"/>
          </a:xfrm>
          <a:prstGeom prst="rect">
            <a:avLst/>
          </a:prstGeom>
        </p:spPr>
        <p:txBody>
          <a:bodyPr lIns="0" tIns="0" rIns="0" bIns="0" rtlCol="0" anchor="t">
            <a:spAutoFit/>
          </a:bodyPr>
          <a:lstStyle/>
          <a:p>
            <a:pPr algn="ctr">
              <a:lnSpc>
                <a:spcPts val="2240"/>
              </a:lnSpc>
            </a:pPr>
            <a:r>
              <a:rPr lang="en-US" sz="1400">
                <a:solidFill>
                  <a:srgbClr val="000000"/>
                </a:solidFill>
                <a:latin typeface="Poppins"/>
              </a:rPr>
              <a:t>Transport employs 24,500 people in Cambridgeshire &amp; Peterborough, with a wide range of possible career paths, including drivers, pilots and cabin crew.</a:t>
            </a:r>
          </a:p>
        </p:txBody>
      </p:sp>
      <p:sp>
        <p:nvSpPr>
          <p:cNvPr id="37" name="TextBox 37"/>
          <p:cNvSpPr txBox="1"/>
          <p:nvPr/>
        </p:nvSpPr>
        <p:spPr>
          <a:xfrm>
            <a:off x="2099857" y="8863005"/>
            <a:ext cx="4038114" cy="1109980"/>
          </a:xfrm>
          <a:prstGeom prst="rect">
            <a:avLst/>
          </a:prstGeom>
        </p:spPr>
        <p:txBody>
          <a:bodyPr lIns="0" tIns="0" rIns="0" bIns="0" rtlCol="0" anchor="t">
            <a:spAutoFit/>
          </a:bodyPr>
          <a:lstStyle/>
          <a:p>
            <a:pPr algn="ctr">
              <a:lnSpc>
                <a:spcPts val="2240"/>
              </a:lnSpc>
            </a:pPr>
            <a:r>
              <a:rPr lang="en-US" sz="1400">
                <a:solidFill>
                  <a:srgbClr val="000000"/>
                </a:solidFill>
                <a:latin typeface="Poppins"/>
              </a:rPr>
              <a:t>Professional Services involves the provision of specialist services to businesses, including IT, finance and business advice , and employs 58,000 people.</a:t>
            </a:r>
          </a:p>
        </p:txBody>
      </p:sp>
      <p:sp>
        <p:nvSpPr>
          <p:cNvPr id="38" name="TextBox 38"/>
          <p:cNvSpPr txBox="1"/>
          <p:nvPr/>
        </p:nvSpPr>
        <p:spPr>
          <a:xfrm>
            <a:off x="7290595" y="8863005"/>
            <a:ext cx="3706810" cy="1109980"/>
          </a:xfrm>
          <a:prstGeom prst="rect">
            <a:avLst/>
          </a:prstGeom>
        </p:spPr>
        <p:txBody>
          <a:bodyPr lIns="0" tIns="0" rIns="0" bIns="0" rtlCol="0" anchor="t">
            <a:spAutoFit/>
          </a:bodyPr>
          <a:lstStyle/>
          <a:p>
            <a:pPr algn="ctr">
              <a:lnSpc>
                <a:spcPts val="2240"/>
              </a:lnSpc>
            </a:pPr>
            <a:r>
              <a:rPr lang="en-US" sz="1400">
                <a:solidFill>
                  <a:srgbClr val="000000"/>
                </a:solidFill>
                <a:latin typeface="Poppins"/>
              </a:rPr>
              <a:t>52,500 people are employed within education in Cambridgeshire &amp; Peterborough, including teachers and teaching assistants.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grpSp>
        <p:nvGrpSpPr>
          <p:cNvPr id="2" name="Group 2"/>
          <p:cNvGrpSpPr/>
          <p:nvPr/>
        </p:nvGrpSpPr>
        <p:grpSpPr>
          <a:xfrm>
            <a:off x="9909658" y="207079"/>
            <a:ext cx="7742469" cy="6072772"/>
            <a:chOff x="0" y="0"/>
            <a:chExt cx="10210301" cy="8008406"/>
          </a:xfrm>
        </p:grpSpPr>
        <p:sp>
          <p:nvSpPr>
            <p:cNvPr id="3" name="Freeform 3"/>
            <p:cNvSpPr/>
            <p:nvPr/>
          </p:nvSpPr>
          <p:spPr>
            <a:xfrm>
              <a:off x="31750" y="31750"/>
              <a:ext cx="10146801" cy="7944906"/>
            </a:xfrm>
            <a:custGeom>
              <a:avLst/>
              <a:gdLst/>
              <a:ahLst/>
              <a:cxnLst/>
              <a:rect l="l" t="t" r="r" b="b"/>
              <a:pathLst>
                <a:path w="10146801" h="7944906">
                  <a:moveTo>
                    <a:pt x="10054091" y="7944906"/>
                  </a:moveTo>
                  <a:lnTo>
                    <a:pt x="92710" y="7944906"/>
                  </a:lnTo>
                  <a:cubicBezTo>
                    <a:pt x="41910" y="7944906"/>
                    <a:pt x="0" y="7902996"/>
                    <a:pt x="0" y="7852196"/>
                  </a:cubicBezTo>
                  <a:lnTo>
                    <a:pt x="0" y="92710"/>
                  </a:lnTo>
                  <a:cubicBezTo>
                    <a:pt x="0" y="41910"/>
                    <a:pt x="41910" y="0"/>
                    <a:pt x="92710" y="0"/>
                  </a:cubicBezTo>
                  <a:lnTo>
                    <a:pt x="10052820" y="0"/>
                  </a:lnTo>
                  <a:cubicBezTo>
                    <a:pt x="10103620" y="0"/>
                    <a:pt x="10145530" y="41910"/>
                    <a:pt x="10145530" y="92710"/>
                  </a:cubicBezTo>
                  <a:lnTo>
                    <a:pt x="10145530" y="7850925"/>
                  </a:lnTo>
                  <a:cubicBezTo>
                    <a:pt x="10146801" y="7902996"/>
                    <a:pt x="10104891" y="7944906"/>
                    <a:pt x="10054091" y="7944906"/>
                  </a:cubicBezTo>
                  <a:close/>
                </a:path>
              </a:pathLst>
            </a:custGeom>
            <a:solidFill>
              <a:srgbClr val="DFD8CA"/>
            </a:solidFill>
          </p:spPr>
        </p:sp>
        <p:sp>
          <p:nvSpPr>
            <p:cNvPr id="4" name="Freeform 4"/>
            <p:cNvSpPr/>
            <p:nvPr/>
          </p:nvSpPr>
          <p:spPr>
            <a:xfrm>
              <a:off x="0" y="0"/>
              <a:ext cx="10210301" cy="8008406"/>
            </a:xfrm>
            <a:custGeom>
              <a:avLst/>
              <a:gdLst/>
              <a:ahLst/>
              <a:cxnLst/>
              <a:rect l="l" t="t" r="r" b="b"/>
              <a:pathLst>
                <a:path w="10210301" h="8008406">
                  <a:moveTo>
                    <a:pt x="10085841" y="59690"/>
                  </a:moveTo>
                  <a:cubicBezTo>
                    <a:pt x="10121401" y="59690"/>
                    <a:pt x="10150611" y="88900"/>
                    <a:pt x="10150611" y="124460"/>
                  </a:cubicBezTo>
                  <a:lnTo>
                    <a:pt x="10150611" y="7883946"/>
                  </a:lnTo>
                  <a:cubicBezTo>
                    <a:pt x="10150611" y="7919506"/>
                    <a:pt x="10121401" y="7948716"/>
                    <a:pt x="10085841" y="7948716"/>
                  </a:cubicBezTo>
                  <a:lnTo>
                    <a:pt x="124460" y="7948716"/>
                  </a:lnTo>
                  <a:cubicBezTo>
                    <a:pt x="88900" y="7948716"/>
                    <a:pt x="59690" y="7919506"/>
                    <a:pt x="59690" y="7883946"/>
                  </a:cubicBezTo>
                  <a:lnTo>
                    <a:pt x="59690" y="124460"/>
                  </a:lnTo>
                  <a:cubicBezTo>
                    <a:pt x="59690" y="88900"/>
                    <a:pt x="88900" y="59690"/>
                    <a:pt x="124460" y="59690"/>
                  </a:cubicBezTo>
                  <a:lnTo>
                    <a:pt x="10085841" y="59690"/>
                  </a:lnTo>
                  <a:moveTo>
                    <a:pt x="10085841" y="0"/>
                  </a:moveTo>
                  <a:lnTo>
                    <a:pt x="124460" y="0"/>
                  </a:lnTo>
                  <a:cubicBezTo>
                    <a:pt x="55880" y="0"/>
                    <a:pt x="0" y="55880"/>
                    <a:pt x="0" y="124460"/>
                  </a:cubicBezTo>
                  <a:lnTo>
                    <a:pt x="0" y="7883946"/>
                  </a:lnTo>
                  <a:cubicBezTo>
                    <a:pt x="0" y="7952526"/>
                    <a:pt x="55880" y="8008406"/>
                    <a:pt x="124460" y="8008406"/>
                  </a:cubicBezTo>
                  <a:lnTo>
                    <a:pt x="10085841" y="8008406"/>
                  </a:lnTo>
                  <a:cubicBezTo>
                    <a:pt x="10154420" y="8008406"/>
                    <a:pt x="10210301" y="7952526"/>
                    <a:pt x="10210301" y="7883946"/>
                  </a:cubicBezTo>
                  <a:lnTo>
                    <a:pt x="10210301" y="124460"/>
                  </a:lnTo>
                  <a:cubicBezTo>
                    <a:pt x="10210301" y="55880"/>
                    <a:pt x="10154420" y="0"/>
                    <a:pt x="10085841" y="0"/>
                  </a:cubicBezTo>
                  <a:close/>
                </a:path>
              </a:pathLst>
            </a:custGeom>
            <a:solidFill>
              <a:srgbClr val="000000"/>
            </a:solidFill>
          </p:spPr>
        </p:sp>
      </p:grpSp>
      <p:sp>
        <p:nvSpPr>
          <p:cNvPr id="5" name="AutoShape 5"/>
          <p:cNvSpPr/>
          <p:nvPr/>
        </p:nvSpPr>
        <p:spPr>
          <a:xfrm rot="4300">
            <a:off x="1028709" y="4047300"/>
            <a:ext cx="7614211" cy="0"/>
          </a:xfrm>
          <a:prstGeom prst="line">
            <a:avLst/>
          </a:prstGeom>
          <a:ln w="19050" cap="flat">
            <a:solidFill>
              <a:srgbClr val="000000"/>
            </a:solidFill>
            <a:prstDash val="solid"/>
            <a:headEnd type="none" w="sm" len="sm"/>
            <a:tailEnd type="none" w="sm" len="sm"/>
          </a:ln>
        </p:spPr>
      </p:sp>
      <p:grpSp>
        <p:nvGrpSpPr>
          <p:cNvPr id="6" name="Group 6"/>
          <p:cNvGrpSpPr/>
          <p:nvPr/>
        </p:nvGrpSpPr>
        <p:grpSpPr>
          <a:xfrm>
            <a:off x="10290426" y="1810479"/>
            <a:ext cx="7064003" cy="3676446"/>
            <a:chOff x="0" y="-38100"/>
            <a:chExt cx="9418671" cy="4901928"/>
          </a:xfrm>
        </p:grpSpPr>
        <p:sp>
          <p:nvSpPr>
            <p:cNvPr id="7" name="TextBox 7"/>
            <p:cNvSpPr txBox="1"/>
            <p:nvPr/>
          </p:nvSpPr>
          <p:spPr>
            <a:xfrm rot="-2700000">
              <a:off x="1417114" y="3794676"/>
              <a:ext cx="1153716" cy="515620"/>
            </a:xfrm>
            <a:prstGeom prst="rect">
              <a:avLst/>
            </a:prstGeom>
          </p:spPr>
          <p:txBody>
            <a:bodyPr lIns="0" tIns="0" rIns="0" bIns="0" rtlCol="0" anchor="t">
              <a:spAutoFit/>
            </a:bodyPr>
            <a:lstStyle/>
            <a:p>
              <a:pPr algn="ctr">
                <a:lnSpc>
                  <a:spcPts val="3359"/>
                </a:lnSpc>
              </a:pPr>
              <a:r>
                <a:rPr lang="en-US" sz="2400">
                  <a:solidFill>
                    <a:srgbClr val="000000"/>
                  </a:solidFill>
                  <a:latin typeface="Canva Sans 1 Bold"/>
                </a:rPr>
                <a:t>Retail</a:t>
              </a:r>
            </a:p>
          </p:txBody>
        </p:sp>
        <p:sp>
          <p:nvSpPr>
            <p:cNvPr id="8" name="TextBox 8"/>
            <p:cNvSpPr txBox="1"/>
            <p:nvPr/>
          </p:nvSpPr>
          <p:spPr>
            <a:xfrm rot="18900000">
              <a:off x="2885136" y="3763335"/>
              <a:ext cx="1515901" cy="551809"/>
            </a:xfrm>
            <a:prstGeom prst="rect">
              <a:avLst/>
            </a:prstGeom>
          </p:spPr>
          <p:txBody>
            <a:bodyPr wrap="square" lIns="0" tIns="0" rIns="0" bIns="0" rtlCol="0" anchor="t">
              <a:spAutoFit/>
            </a:bodyPr>
            <a:lstStyle/>
            <a:p>
              <a:pPr algn="ctr">
                <a:lnSpc>
                  <a:spcPts val="3359"/>
                </a:lnSpc>
              </a:pPr>
              <a:r>
                <a:rPr lang="en-US" sz="2400" dirty="0">
                  <a:solidFill>
                    <a:srgbClr val="000000"/>
                  </a:solidFill>
                  <a:latin typeface="Canva Sans 1 Bold"/>
                </a:rPr>
                <a:t>Admin</a:t>
              </a:r>
            </a:p>
          </p:txBody>
        </p:sp>
        <p:sp>
          <p:nvSpPr>
            <p:cNvPr id="9" name="TextBox 9"/>
            <p:cNvSpPr txBox="1"/>
            <p:nvPr/>
          </p:nvSpPr>
          <p:spPr>
            <a:xfrm rot="18900000">
              <a:off x="3101624" y="4321884"/>
              <a:ext cx="3230892" cy="541944"/>
            </a:xfrm>
            <a:prstGeom prst="rect">
              <a:avLst/>
            </a:prstGeom>
          </p:spPr>
          <p:txBody>
            <a:bodyPr wrap="square" lIns="0" tIns="0" rIns="0" bIns="0" rtlCol="0" anchor="t">
              <a:spAutoFit/>
            </a:bodyPr>
            <a:lstStyle/>
            <a:p>
              <a:pPr algn="ctr">
                <a:lnSpc>
                  <a:spcPts val="3359"/>
                </a:lnSpc>
              </a:pPr>
              <a:r>
                <a:rPr lang="en-US" sz="2400" dirty="0">
                  <a:solidFill>
                    <a:srgbClr val="000000"/>
                  </a:solidFill>
                  <a:latin typeface="Canva Sans 1 Bold"/>
                </a:rPr>
                <a:t>Manufacturing</a:t>
              </a:r>
            </a:p>
          </p:txBody>
        </p:sp>
        <p:sp>
          <p:nvSpPr>
            <p:cNvPr id="10" name="TextBox 10"/>
            <p:cNvSpPr txBox="1"/>
            <p:nvPr/>
          </p:nvSpPr>
          <p:spPr>
            <a:xfrm rot="18900000">
              <a:off x="5514670" y="4049772"/>
              <a:ext cx="2233872" cy="541944"/>
            </a:xfrm>
            <a:prstGeom prst="rect">
              <a:avLst/>
            </a:prstGeom>
          </p:spPr>
          <p:txBody>
            <a:bodyPr wrap="square" lIns="0" tIns="0" rIns="0" bIns="0" rtlCol="0" anchor="t">
              <a:spAutoFit/>
            </a:bodyPr>
            <a:lstStyle/>
            <a:p>
              <a:pPr algn="ctr">
                <a:lnSpc>
                  <a:spcPts val="3359"/>
                </a:lnSpc>
              </a:pPr>
              <a:r>
                <a:rPr lang="en-US" sz="2400" dirty="0">
                  <a:solidFill>
                    <a:srgbClr val="000000"/>
                  </a:solidFill>
                  <a:latin typeface="Canva Sans 1 Bold"/>
                </a:rPr>
                <a:t>Education</a:t>
              </a:r>
            </a:p>
          </p:txBody>
        </p:sp>
        <p:sp>
          <p:nvSpPr>
            <p:cNvPr id="11" name="TextBox 11"/>
            <p:cNvSpPr txBox="1"/>
            <p:nvPr/>
          </p:nvSpPr>
          <p:spPr>
            <a:xfrm rot="-2700000">
              <a:off x="7170555" y="4079518"/>
              <a:ext cx="1959372" cy="515620"/>
            </a:xfrm>
            <a:prstGeom prst="rect">
              <a:avLst/>
            </a:prstGeom>
          </p:spPr>
          <p:txBody>
            <a:bodyPr lIns="0" tIns="0" rIns="0" bIns="0" rtlCol="0" anchor="t">
              <a:spAutoFit/>
            </a:bodyPr>
            <a:lstStyle/>
            <a:p>
              <a:pPr algn="ctr">
                <a:lnSpc>
                  <a:spcPts val="3359"/>
                </a:lnSpc>
              </a:pPr>
              <a:r>
                <a:rPr lang="en-US" sz="2400">
                  <a:solidFill>
                    <a:srgbClr val="000000"/>
                  </a:solidFill>
                  <a:latin typeface="Canva Sans 1 Bold"/>
                </a:rPr>
                <a:t>Transport</a:t>
              </a:r>
            </a:p>
          </p:txBody>
        </p:sp>
        <p:sp>
          <p:nvSpPr>
            <p:cNvPr id="12" name="TextBox 12"/>
            <p:cNvSpPr txBox="1"/>
            <p:nvPr/>
          </p:nvSpPr>
          <p:spPr>
            <a:xfrm>
              <a:off x="8334" y="-38100"/>
              <a:ext cx="1303933" cy="515620"/>
            </a:xfrm>
            <a:prstGeom prst="rect">
              <a:avLst/>
            </a:prstGeom>
          </p:spPr>
          <p:txBody>
            <a:bodyPr lIns="0" tIns="0" rIns="0" bIns="0" rtlCol="0" anchor="t">
              <a:spAutoFit/>
            </a:bodyPr>
            <a:lstStyle/>
            <a:p>
              <a:pPr algn="r">
                <a:lnSpc>
                  <a:spcPts val="3359"/>
                </a:lnSpc>
              </a:pPr>
              <a:r>
                <a:rPr lang="en-US" sz="2400">
                  <a:solidFill>
                    <a:srgbClr val="000000"/>
                  </a:solidFill>
                  <a:latin typeface="Canva Sans 1 Bold"/>
                </a:rPr>
                <a:t>5,000 </a:t>
              </a:r>
            </a:p>
          </p:txBody>
        </p:sp>
        <p:sp>
          <p:nvSpPr>
            <p:cNvPr id="13" name="TextBox 13"/>
            <p:cNvSpPr txBox="1"/>
            <p:nvPr/>
          </p:nvSpPr>
          <p:spPr>
            <a:xfrm>
              <a:off x="0" y="557367"/>
              <a:ext cx="1312267" cy="515620"/>
            </a:xfrm>
            <a:prstGeom prst="rect">
              <a:avLst/>
            </a:prstGeom>
          </p:spPr>
          <p:txBody>
            <a:bodyPr lIns="0" tIns="0" rIns="0" bIns="0" rtlCol="0" anchor="t">
              <a:spAutoFit/>
            </a:bodyPr>
            <a:lstStyle/>
            <a:p>
              <a:pPr algn="r">
                <a:lnSpc>
                  <a:spcPts val="3359"/>
                </a:lnSpc>
              </a:pPr>
              <a:r>
                <a:rPr lang="en-US" sz="2400">
                  <a:solidFill>
                    <a:srgbClr val="000000"/>
                  </a:solidFill>
                  <a:latin typeface="Canva Sans 1 Bold"/>
                </a:rPr>
                <a:t>4,000 </a:t>
              </a:r>
            </a:p>
          </p:txBody>
        </p:sp>
        <p:sp>
          <p:nvSpPr>
            <p:cNvPr id="14" name="TextBox 14"/>
            <p:cNvSpPr txBox="1"/>
            <p:nvPr/>
          </p:nvSpPr>
          <p:spPr>
            <a:xfrm>
              <a:off x="12700" y="1152834"/>
              <a:ext cx="1299567" cy="515620"/>
            </a:xfrm>
            <a:prstGeom prst="rect">
              <a:avLst/>
            </a:prstGeom>
          </p:spPr>
          <p:txBody>
            <a:bodyPr lIns="0" tIns="0" rIns="0" bIns="0" rtlCol="0" anchor="t">
              <a:spAutoFit/>
            </a:bodyPr>
            <a:lstStyle/>
            <a:p>
              <a:pPr algn="r">
                <a:lnSpc>
                  <a:spcPts val="3359"/>
                </a:lnSpc>
              </a:pPr>
              <a:r>
                <a:rPr lang="en-US" sz="2400">
                  <a:solidFill>
                    <a:srgbClr val="000000"/>
                  </a:solidFill>
                  <a:latin typeface="Canva Sans 1 Bold"/>
                </a:rPr>
                <a:t>3,000 </a:t>
              </a:r>
            </a:p>
          </p:txBody>
        </p:sp>
        <p:sp>
          <p:nvSpPr>
            <p:cNvPr id="15" name="TextBox 15"/>
            <p:cNvSpPr txBox="1"/>
            <p:nvPr/>
          </p:nvSpPr>
          <p:spPr>
            <a:xfrm>
              <a:off x="26392" y="1748301"/>
              <a:ext cx="1285875" cy="515620"/>
            </a:xfrm>
            <a:prstGeom prst="rect">
              <a:avLst/>
            </a:prstGeom>
          </p:spPr>
          <p:txBody>
            <a:bodyPr lIns="0" tIns="0" rIns="0" bIns="0" rtlCol="0" anchor="t">
              <a:spAutoFit/>
            </a:bodyPr>
            <a:lstStyle/>
            <a:p>
              <a:pPr algn="r">
                <a:lnSpc>
                  <a:spcPts val="3359"/>
                </a:lnSpc>
              </a:pPr>
              <a:r>
                <a:rPr lang="en-US" sz="2400">
                  <a:solidFill>
                    <a:srgbClr val="000000"/>
                  </a:solidFill>
                  <a:latin typeface="Canva Sans 1 Bold"/>
                </a:rPr>
                <a:t>2,000 </a:t>
              </a:r>
            </a:p>
          </p:txBody>
        </p:sp>
        <p:sp>
          <p:nvSpPr>
            <p:cNvPr id="16" name="TextBox 16"/>
            <p:cNvSpPr txBox="1"/>
            <p:nvPr/>
          </p:nvSpPr>
          <p:spPr>
            <a:xfrm>
              <a:off x="38695" y="2343769"/>
              <a:ext cx="1273572" cy="515620"/>
            </a:xfrm>
            <a:prstGeom prst="rect">
              <a:avLst/>
            </a:prstGeom>
          </p:spPr>
          <p:txBody>
            <a:bodyPr lIns="0" tIns="0" rIns="0" bIns="0" rtlCol="0" anchor="t">
              <a:spAutoFit/>
            </a:bodyPr>
            <a:lstStyle/>
            <a:p>
              <a:pPr algn="r">
                <a:lnSpc>
                  <a:spcPts val="3359"/>
                </a:lnSpc>
              </a:pPr>
              <a:r>
                <a:rPr lang="en-US" sz="2400">
                  <a:solidFill>
                    <a:srgbClr val="000000"/>
                  </a:solidFill>
                  <a:latin typeface="Canva Sans 1 Bold"/>
                </a:rPr>
                <a:t>1,000 </a:t>
              </a:r>
            </a:p>
          </p:txBody>
        </p:sp>
        <p:sp>
          <p:nvSpPr>
            <p:cNvPr id="17" name="TextBox 17"/>
            <p:cNvSpPr txBox="1"/>
            <p:nvPr/>
          </p:nvSpPr>
          <p:spPr>
            <a:xfrm>
              <a:off x="932855" y="2939236"/>
              <a:ext cx="379412" cy="515620"/>
            </a:xfrm>
            <a:prstGeom prst="rect">
              <a:avLst/>
            </a:prstGeom>
          </p:spPr>
          <p:txBody>
            <a:bodyPr lIns="0" tIns="0" rIns="0" bIns="0" rtlCol="0" anchor="t">
              <a:spAutoFit/>
            </a:bodyPr>
            <a:lstStyle/>
            <a:p>
              <a:pPr algn="r">
                <a:lnSpc>
                  <a:spcPts val="3359"/>
                </a:lnSpc>
              </a:pPr>
              <a:r>
                <a:rPr lang="en-US" sz="2400">
                  <a:solidFill>
                    <a:srgbClr val="000000"/>
                  </a:solidFill>
                  <a:latin typeface="Canva Sans 1 Bold"/>
                </a:rPr>
                <a:t>0 </a:t>
              </a:r>
            </a:p>
          </p:txBody>
        </p:sp>
        <p:grpSp>
          <p:nvGrpSpPr>
            <p:cNvPr id="18" name="Group 18"/>
            <p:cNvGrpSpPr>
              <a:grpSpLocks noChangeAspect="1"/>
            </p:cNvGrpSpPr>
            <p:nvPr/>
          </p:nvGrpSpPr>
          <p:grpSpPr>
            <a:xfrm>
              <a:off x="1515467" y="530144"/>
              <a:ext cx="7903204" cy="2685952"/>
              <a:chOff x="0" y="291384"/>
              <a:chExt cx="7903204" cy="2685952"/>
            </a:xfrm>
          </p:grpSpPr>
          <p:sp>
            <p:nvSpPr>
              <p:cNvPr id="19" name="Freeform 19"/>
              <p:cNvSpPr/>
              <p:nvPr/>
            </p:nvSpPr>
            <p:spPr>
              <a:xfrm>
                <a:off x="0" y="291384"/>
                <a:ext cx="1462093" cy="2685952"/>
              </a:xfrm>
              <a:custGeom>
                <a:avLst/>
                <a:gdLst/>
                <a:ahLst/>
                <a:cxnLst/>
                <a:rect l="l" t="t" r="r" b="b"/>
                <a:pathLst>
                  <a:path w="1462093" h="2685952">
                    <a:moveTo>
                      <a:pt x="0" y="2685952"/>
                    </a:moveTo>
                    <a:lnTo>
                      <a:pt x="0" y="116967"/>
                    </a:lnTo>
                    <a:cubicBezTo>
                      <a:pt x="0" y="52368"/>
                      <a:pt x="52368" y="0"/>
                      <a:pt x="116967" y="0"/>
                    </a:cubicBezTo>
                    <a:lnTo>
                      <a:pt x="1345125" y="0"/>
                    </a:lnTo>
                    <a:cubicBezTo>
                      <a:pt x="1409725" y="0"/>
                      <a:pt x="1462093" y="52368"/>
                      <a:pt x="1462093" y="116967"/>
                    </a:cubicBezTo>
                    <a:lnTo>
                      <a:pt x="1462093" y="2685952"/>
                    </a:lnTo>
                    <a:close/>
                  </a:path>
                </a:pathLst>
              </a:custGeom>
              <a:solidFill>
                <a:srgbClr val="105652"/>
              </a:solidFill>
            </p:spPr>
          </p:sp>
          <p:sp>
            <p:nvSpPr>
              <p:cNvPr id="20" name="Freeform 20"/>
              <p:cNvSpPr/>
              <p:nvPr/>
            </p:nvSpPr>
            <p:spPr>
              <a:xfrm>
                <a:off x="1610278" y="589117"/>
                <a:ext cx="1462093" cy="2388219"/>
              </a:xfrm>
              <a:custGeom>
                <a:avLst/>
                <a:gdLst/>
                <a:ahLst/>
                <a:cxnLst/>
                <a:rect l="l" t="t" r="r" b="b"/>
                <a:pathLst>
                  <a:path w="1462093" h="2388219">
                    <a:moveTo>
                      <a:pt x="0" y="2388219"/>
                    </a:moveTo>
                    <a:lnTo>
                      <a:pt x="0" y="116968"/>
                    </a:lnTo>
                    <a:cubicBezTo>
                      <a:pt x="0" y="52368"/>
                      <a:pt x="52368" y="0"/>
                      <a:pt x="116967" y="0"/>
                    </a:cubicBezTo>
                    <a:lnTo>
                      <a:pt x="1345125" y="0"/>
                    </a:lnTo>
                    <a:cubicBezTo>
                      <a:pt x="1376147" y="0"/>
                      <a:pt x="1405898" y="12323"/>
                      <a:pt x="1427834" y="34259"/>
                    </a:cubicBezTo>
                    <a:cubicBezTo>
                      <a:pt x="1449769" y="56195"/>
                      <a:pt x="1462093" y="85946"/>
                      <a:pt x="1462093" y="116968"/>
                    </a:cubicBezTo>
                    <a:lnTo>
                      <a:pt x="1462093" y="2388219"/>
                    </a:lnTo>
                    <a:close/>
                  </a:path>
                </a:pathLst>
              </a:custGeom>
              <a:solidFill>
                <a:srgbClr val="105652"/>
              </a:solidFill>
            </p:spPr>
          </p:sp>
          <p:sp>
            <p:nvSpPr>
              <p:cNvPr id="21" name="Freeform 21"/>
              <p:cNvSpPr/>
              <p:nvPr/>
            </p:nvSpPr>
            <p:spPr>
              <a:xfrm>
                <a:off x="3220556" y="886851"/>
                <a:ext cx="1462093" cy="2090485"/>
              </a:xfrm>
              <a:custGeom>
                <a:avLst/>
                <a:gdLst/>
                <a:ahLst/>
                <a:cxnLst/>
                <a:rect l="l" t="t" r="r" b="b"/>
                <a:pathLst>
                  <a:path w="1462093" h="2090485">
                    <a:moveTo>
                      <a:pt x="0" y="2090485"/>
                    </a:moveTo>
                    <a:lnTo>
                      <a:pt x="0" y="116967"/>
                    </a:lnTo>
                    <a:cubicBezTo>
                      <a:pt x="0" y="85945"/>
                      <a:pt x="12323" y="56194"/>
                      <a:pt x="34259" y="34259"/>
                    </a:cubicBezTo>
                    <a:cubicBezTo>
                      <a:pt x="56194" y="12323"/>
                      <a:pt x="85945" y="0"/>
                      <a:pt x="116967" y="0"/>
                    </a:cubicBezTo>
                    <a:lnTo>
                      <a:pt x="1345125" y="0"/>
                    </a:lnTo>
                    <a:cubicBezTo>
                      <a:pt x="1409724" y="0"/>
                      <a:pt x="1462092" y="52368"/>
                      <a:pt x="1462092" y="116967"/>
                    </a:cubicBezTo>
                    <a:lnTo>
                      <a:pt x="1462092" y="2090485"/>
                    </a:lnTo>
                    <a:close/>
                  </a:path>
                </a:pathLst>
              </a:custGeom>
              <a:solidFill>
                <a:srgbClr val="105652"/>
              </a:solidFill>
            </p:spPr>
          </p:sp>
          <p:sp>
            <p:nvSpPr>
              <p:cNvPr id="22" name="Freeform 22"/>
              <p:cNvSpPr/>
              <p:nvPr/>
            </p:nvSpPr>
            <p:spPr>
              <a:xfrm>
                <a:off x="4830833" y="1184584"/>
                <a:ext cx="1462093" cy="1792752"/>
              </a:xfrm>
              <a:custGeom>
                <a:avLst/>
                <a:gdLst/>
                <a:ahLst/>
                <a:cxnLst/>
                <a:rect l="l" t="t" r="r" b="b"/>
                <a:pathLst>
                  <a:path w="1462093" h="1792752">
                    <a:moveTo>
                      <a:pt x="0" y="1792752"/>
                    </a:moveTo>
                    <a:lnTo>
                      <a:pt x="0" y="116968"/>
                    </a:lnTo>
                    <a:cubicBezTo>
                      <a:pt x="0" y="52368"/>
                      <a:pt x="52369" y="0"/>
                      <a:pt x="116968" y="0"/>
                    </a:cubicBezTo>
                    <a:lnTo>
                      <a:pt x="1345126" y="0"/>
                    </a:lnTo>
                    <a:cubicBezTo>
                      <a:pt x="1376147" y="0"/>
                      <a:pt x="1405899" y="12323"/>
                      <a:pt x="1427834" y="34259"/>
                    </a:cubicBezTo>
                    <a:cubicBezTo>
                      <a:pt x="1449770" y="56195"/>
                      <a:pt x="1462093" y="85946"/>
                      <a:pt x="1462093" y="116968"/>
                    </a:cubicBezTo>
                    <a:lnTo>
                      <a:pt x="1462093" y="1792752"/>
                    </a:lnTo>
                    <a:close/>
                  </a:path>
                </a:pathLst>
              </a:custGeom>
              <a:solidFill>
                <a:srgbClr val="105652"/>
              </a:solidFill>
            </p:spPr>
          </p:sp>
          <p:sp>
            <p:nvSpPr>
              <p:cNvPr id="23" name="Freeform 23"/>
              <p:cNvSpPr/>
              <p:nvPr/>
            </p:nvSpPr>
            <p:spPr>
              <a:xfrm>
                <a:off x="6441111" y="1482318"/>
                <a:ext cx="1462093" cy="1495018"/>
              </a:xfrm>
              <a:custGeom>
                <a:avLst/>
                <a:gdLst/>
                <a:ahLst/>
                <a:cxnLst/>
                <a:rect l="l" t="t" r="r" b="b"/>
                <a:pathLst>
                  <a:path w="1462093" h="1495018">
                    <a:moveTo>
                      <a:pt x="0" y="1495018"/>
                    </a:moveTo>
                    <a:lnTo>
                      <a:pt x="0" y="116967"/>
                    </a:lnTo>
                    <a:cubicBezTo>
                      <a:pt x="0" y="85945"/>
                      <a:pt x="12323" y="56194"/>
                      <a:pt x="34259" y="34259"/>
                    </a:cubicBezTo>
                    <a:cubicBezTo>
                      <a:pt x="56195" y="12323"/>
                      <a:pt x="85946" y="0"/>
                      <a:pt x="116968" y="0"/>
                    </a:cubicBezTo>
                    <a:lnTo>
                      <a:pt x="1345125" y="0"/>
                    </a:lnTo>
                    <a:cubicBezTo>
                      <a:pt x="1409725" y="0"/>
                      <a:pt x="1462093" y="52368"/>
                      <a:pt x="1462093" y="116967"/>
                    </a:cubicBezTo>
                    <a:lnTo>
                      <a:pt x="1462093" y="1495018"/>
                    </a:lnTo>
                    <a:close/>
                  </a:path>
                </a:pathLst>
              </a:custGeom>
              <a:solidFill>
                <a:srgbClr val="105652"/>
              </a:solidFill>
            </p:spPr>
          </p:sp>
        </p:grpSp>
      </p:grpSp>
      <p:sp>
        <p:nvSpPr>
          <p:cNvPr id="24" name="TextBox 24"/>
          <p:cNvSpPr txBox="1"/>
          <p:nvPr/>
        </p:nvSpPr>
        <p:spPr>
          <a:xfrm>
            <a:off x="1028712" y="4471989"/>
            <a:ext cx="3483950" cy="1267459"/>
          </a:xfrm>
          <a:prstGeom prst="rect">
            <a:avLst/>
          </a:prstGeom>
        </p:spPr>
        <p:txBody>
          <a:bodyPr lIns="0" tIns="0" rIns="0" bIns="0" rtlCol="0" anchor="t">
            <a:spAutoFit/>
          </a:bodyPr>
          <a:lstStyle/>
          <a:p>
            <a:pPr>
              <a:lnSpc>
                <a:spcPts val="9399"/>
              </a:lnSpc>
            </a:pPr>
            <a:r>
              <a:rPr lang="en-US" sz="9399">
                <a:solidFill>
                  <a:srgbClr val="105652"/>
                </a:solidFill>
                <a:latin typeface="Bebas Neue Bold"/>
              </a:rPr>
              <a:t>£25,000</a:t>
            </a:r>
          </a:p>
        </p:txBody>
      </p:sp>
      <p:sp>
        <p:nvSpPr>
          <p:cNvPr id="25" name="TextBox 25"/>
          <p:cNvSpPr txBox="1"/>
          <p:nvPr/>
        </p:nvSpPr>
        <p:spPr>
          <a:xfrm>
            <a:off x="5327389" y="1721353"/>
            <a:ext cx="3483950" cy="1267459"/>
          </a:xfrm>
          <a:prstGeom prst="rect">
            <a:avLst/>
          </a:prstGeom>
        </p:spPr>
        <p:txBody>
          <a:bodyPr lIns="0" tIns="0" rIns="0" bIns="0" rtlCol="0" anchor="t">
            <a:spAutoFit/>
          </a:bodyPr>
          <a:lstStyle/>
          <a:p>
            <a:pPr>
              <a:lnSpc>
                <a:spcPts val="9399"/>
              </a:lnSpc>
            </a:pPr>
            <a:r>
              <a:rPr lang="en-US" sz="9399">
                <a:solidFill>
                  <a:srgbClr val="105652"/>
                </a:solidFill>
                <a:latin typeface="Bebas Neue Bold"/>
              </a:rPr>
              <a:t>35%</a:t>
            </a:r>
          </a:p>
        </p:txBody>
      </p:sp>
      <p:sp>
        <p:nvSpPr>
          <p:cNvPr id="26" name="TextBox 26"/>
          <p:cNvSpPr txBox="1"/>
          <p:nvPr/>
        </p:nvSpPr>
        <p:spPr>
          <a:xfrm>
            <a:off x="5327389" y="4471989"/>
            <a:ext cx="3483950" cy="1267459"/>
          </a:xfrm>
          <a:prstGeom prst="rect">
            <a:avLst/>
          </a:prstGeom>
        </p:spPr>
        <p:txBody>
          <a:bodyPr lIns="0" tIns="0" rIns="0" bIns="0" rtlCol="0" anchor="t">
            <a:spAutoFit/>
          </a:bodyPr>
          <a:lstStyle/>
          <a:p>
            <a:pPr>
              <a:lnSpc>
                <a:spcPts val="9399"/>
              </a:lnSpc>
            </a:pPr>
            <a:r>
              <a:rPr lang="en-US" sz="9399">
                <a:solidFill>
                  <a:srgbClr val="105652"/>
                </a:solidFill>
                <a:latin typeface="Bebas Neue Bold"/>
              </a:rPr>
              <a:t>4,000</a:t>
            </a:r>
          </a:p>
        </p:txBody>
      </p:sp>
      <p:sp>
        <p:nvSpPr>
          <p:cNvPr id="27" name="TextBox 27"/>
          <p:cNvSpPr txBox="1"/>
          <p:nvPr/>
        </p:nvSpPr>
        <p:spPr>
          <a:xfrm>
            <a:off x="1028712" y="3009600"/>
            <a:ext cx="2038858" cy="478156"/>
          </a:xfrm>
          <a:prstGeom prst="rect">
            <a:avLst/>
          </a:prstGeom>
        </p:spPr>
        <p:txBody>
          <a:bodyPr lIns="0" tIns="0" rIns="0" bIns="0" rtlCol="0" anchor="t">
            <a:spAutoFit/>
          </a:bodyPr>
          <a:lstStyle/>
          <a:p>
            <a:pPr>
              <a:lnSpc>
                <a:spcPts val="3839"/>
              </a:lnSpc>
            </a:pPr>
            <a:r>
              <a:rPr lang="en-US" sz="2399" dirty="0">
                <a:solidFill>
                  <a:srgbClr val="000000"/>
                </a:solidFill>
                <a:latin typeface="Poppins"/>
              </a:rPr>
              <a:t>Jobs</a:t>
            </a:r>
          </a:p>
        </p:txBody>
      </p:sp>
      <p:sp>
        <p:nvSpPr>
          <p:cNvPr id="28" name="TextBox 28"/>
          <p:cNvSpPr txBox="1"/>
          <p:nvPr/>
        </p:nvSpPr>
        <p:spPr>
          <a:xfrm>
            <a:off x="1028712" y="5443221"/>
            <a:ext cx="2435788" cy="478156"/>
          </a:xfrm>
          <a:prstGeom prst="rect">
            <a:avLst/>
          </a:prstGeom>
        </p:spPr>
        <p:txBody>
          <a:bodyPr lIns="0" tIns="0" rIns="0" bIns="0" rtlCol="0" anchor="t">
            <a:spAutoFit/>
          </a:bodyPr>
          <a:lstStyle/>
          <a:p>
            <a:pPr>
              <a:lnSpc>
                <a:spcPts val="3839"/>
              </a:lnSpc>
            </a:pPr>
            <a:r>
              <a:rPr lang="en-US" sz="2399">
                <a:solidFill>
                  <a:srgbClr val="000000"/>
                </a:solidFill>
                <a:latin typeface="Poppins"/>
              </a:rPr>
              <a:t>Median Salary </a:t>
            </a:r>
          </a:p>
        </p:txBody>
      </p:sp>
      <p:sp>
        <p:nvSpPr>
          <p:cNvPr id="29" name="TextBox 29"/>
          <p:cNvSpPr txBox="1"/>
          <p:nvPr/>
        </p:nvSpPr>
        <p:spPr>
          <a:xfrm>
            <a:off x="5327389" y="5443221"/>
            <a:ext cx="3315528" cy="478156"/>
          </a:xfrm>
          <a:prstGeom prst="rect">
            <a:avLst/>
          </a:prstGeom>
        </p:spPr>
        <p:txBody>
          <a:bodyPr lIns="0" tIns="0" rIns="0" bIns="0" rtlCol="0" anchor="t">
            <a:spAutoFit/>
          </a:bodyPr>
          <a:lstStyle/>
          <a:p>
            <a:pPr>
              <a:lnSpc>
                <a:spcPts val="3839"/>
              </a:lnSpc>
            </a:pPr>
            <a:r>
              <a:rPr lang="en-US" sz="2399">
                <a:solidFill>
                  <a:srgbClr val="000000"/>
                </a:solidFill>
                <a:latin typeface="Poppins"/>
              </a:rPr>
              <a:t>Businesses</a:t>
            </a:r>
          </a:p>
        </p:txBody>
      </p:sp>
      <p:sp>
        <p:nvSpPr>
          <p:cNvPr id="30" name="TextBox 30"/>
          <p:cNvSpPr txBox="1"/>
          <p:nvPr/>
        </p:nvSpPr>
        <p:spPr>
          <a:xfrm>
            <a:off x="1028700" y="331039"/>
            <a:ext cx="7782639" cy="988695"/>
          </a:xfrm>
          <a:prstGeom prst="rect">
            <a:avLst/>
          </a:prstGeom>
        </p:spPr>
        <p:txBody>
          <a:bodyPr lIns="0" tIns="0" rIns="0" bIns="0" rtlCol="0" anchor="t">
            <a:spAutoFit/>
          </a:bodyPr>
          <a:lstStyle/>
          <a:p>
            <a:pPr>
              <a:lnSpc>
                <a:spcPts val="7980"/>
              </a:lnSpc>
            </a:pPr>
            <a:r>
              <a:rPr lang="en-US" sz="5700">
                <a:solidFill>
                  <a:srgbClr val="000000"/>
                </a:solidFill>
                <a:latin typeface="Bebas Neue Bold"/>
              </a:rPr>
              <a:t>Jobs in </a:t>
            </a:r>
            <a:r>
              <a:rPr lang="en-US" sz="5700">
                <a:solidFill>
                  <a:srgbClr val="B91646"/>
                </a:solidFill>
                <a:latin typeface="Bebas Neue Bold"/>
              </a:rPr>
              <a:t>east Cambridgeshire</a:t>
            </a:r>
          </a:p>
        </p:txBody>
      </p:sp>
      <p:sp>
        <p:nvSpPr>
          <p:cNvPr id="31" name="TextBox 31"/>
          <p:cNvSpPr txBox="1"/>
          <p:nvPr/>
        </p:nvSpPr>
        <p:spPr>
          <a:xfrm>
            <a:off x="1028700" y="1754155"/>
            <a:ext cx="3483950" cy="1267459"/>
          </a:xfrm>
          <a:prstGeom prst="rect">
            <a:avLst/>
          </a:prstGeom>
        </p:spPr>
        <p:txBody>
          <a:bodyPr lIns="0" tIns="0" rIns="0" bIns="0" rtlCol="0" anchor="t">
            <a:spAutoFit/>
          </a:bodyPr>
          <a:lstStyle/>
          <a:p>
            <a:pPr>
              <a:lnSpc>
                <a:spcPts val="9399"/>
              </a:lnSpc>
            </a:pPr>
            <a:r>
              <a:rPr lang="en-US" sz="9399">
                <a:solidFill>
                  <a:srgbClr val="105652"/>
                </a:solidFill>
                <a:latin typeface="Bebas Neue Bold"/>
              </a:rPr>
              <a:t>46,000</a:t>
            </a:r>
          </a:p>
        </p:txBody>
      </p:sp>
      <p:sp>
        <p:nvSpPr>
          <p:cNvPr id="32" name="TextBox 32"/>
          <p:cNvSpPr txBox="1"/>
          <p:nvPr/>
        </p:nvSpPr>
        <p:spPr>
          <a:xfrm>
            <a:off x="10203463" y="360462"/>
            <a:ext cx="7275786" cy="589915"/>
          </a:xfrm>
          <a:prstGeom prst="rect">
            <a:avLst/>
          </a:prstGeom>
        </p:spPr>
        <p:txBody>
          <a:bodyPr lIns="0" tIns="0" rIns="0" bIns="0" rtlCol="0" anchor="t">
            <a:spAutoFit/>
          </a:bodyPr>
          <a:lstStyle/>
          <a:p>
            <a:pPr algn="ctr">
              <a:lnSpc>
                <a:spcPts val="4759"/>
              </a:lnSpc>
            </a:pPr>
            <a:r>
              <a:rPr lang="en-US" sz="3399">
                <a:solidFill>
                  <a:srgbClr val="000000"/>
                </a:solidFill>
                <a:latin typeface="Bebas Neue Bold"/>
              </a:rPr>
              <a:t>Top Sectors in east cambridgeshire</a:t>
            </a:r>
          </a:p>
        </p:txBody>
      </p:sp>
      <p:grpSp>
        <p:nvGrpSpPr>
          <p:cNvPr id="33" name="Group 33"/>
          <p:cNvGrpSpPr/>
          <p:nvPr/>
        </p:nvGrpSpPr>
        <p:grpSpPr>
          <a:xfrm>
            <a:off x="9957283" y="6532392"/>
            <a:ext cx="7742469" cy="3200893"/>
            <a:chOff x="0" y="0"/>
            <a:chExt cx="10210301" cy="4221145"/>
          </a:xfrm>
        </p:grpSpPr>
        <p:sp>
          <p:nvSpPr>
            <p:cNvPr id="34" name="Freeform 34"/>
            <p:cNvSpPr/>
            <p:nvPr/>
          </p:nvSpPr>
          <p:spPr>
            <a:xfrm>
              <a:off x="31750" y="31750"/>
              <a:ext cx="10146801" cy="4157645"/>
            </a:xfrm>
            <a:custGeom>
              <a:avLst/>
              <a:gdLst/>
              <a:ahLst/>
              <a:cxnLst/>
              <a:rect l="l" t="t" r="r" b="b"/>
              <a:pathLst>
                <a:path w="10146801" h="4157645">
                  <a:moveTo>
                    <a:pt x="10054091" y="4157645"/>
                  </a:moveTo>
                  <a:lnTo>
                    <a:pt x="92710" y="4157645"/>
                  </a:lnTo>
                  <a:cubicBezTo>
                    <a:pt x="41910" y="4157645"/>
                    <a:pt x="0" y="4115735"/>
                    <a:pt x="0" y="4064935"/>
                  </a:cubicBezTo>
                  <a:lnTo>
                    <a:pt x="0" y="92710"/>
                  </a:lnTo>
                  <a:cubicBezTo>
                    <a:pt x="0" y="41910"/>
                    <a:pt x="41910" y="0"/>
                    <a:pt x="92710" y="0"/>
                  </a:cubicBezTo>
                  <a:lnTo>
                    <a:pt x="10052820" y="0"/>
                  </a:lnTo>
                  <a:cubicBezTo>
                    <a:pt x="10103620" y="0"/>
                    <a:pt x="10145530" y="41910"/>
                    <a:pt x="10145530" y="92710"/>
                  </a:cubicBezTo>
                  <a:lnTo>
                    <a:pt x="10145530" y="4063665"/>
                  </a:lnTo>
                  <a:cubicBezTo>
                    <a:pt x="10146801" y="4115735"/>
                    <a:pt x="10104891" y="4157645"/>
                    <a:pt x="10054091" y="4157645"/>
                  </a:cubicBezTo>
                  <a:close/>
                </a:path>
              </a:pathLst>
            </a:custGeom>
            <a:solidFill>
              <a:srgbClr val="F9C041"/>
            </a:solidFill>
          </p:spPr>
        </p:sp>
        <p:sp>
          <p:nvSpPr>
            <p:cNvPr id="35" name="Freeform 35"/>
            <p:cNvSpPr/>
            <p:nvPr/>
          </p:nvSpPr>
          <p:spPr>
            <a:xfrm>
              <a:off x="0" y="0"/>
              <a:ext cx="10210301" cy="4221145"/>
            </a:xfrm>
            <a:custGeom>
              <a:avLst/>
              <a:gdLst/>
              <a:ahLst/>
              <a:cxnLst/>
              <a:rect l="l" t="t" r="r" b="b"/>
              <a:pathLst>
                <a:path w="10210301" h="4221145">
                  <a:moveTo>
                    <a:pt x="10085841" y="59690"/>
                  </a:moveTo>
                  <a:cubicBezTo>
                    <a:pt x="10121401" y="59690"/>
                    <a:pt x="10150611" y="88900"/>
                    <a:pt x="10150611" y="124460"/>
                  </a:cubicBezTo>
                  <a:lnTo>
                    <a:pt x="10150611" y="4096685"/>
                  </a:lnTo>
                  <a:cubicBezTo>
                    <a:pt x="10150611" y="4132245"/>
                    <a:pt x="10121401" y="4161455"/>
                    <a:pt x="10085841" y="4161455"/>
                  </a:cubicBezTo>
                  <a:lnTo>
                    <a:pt x="124460" y="4161455"/>
                  </a:lnTo>
                  <a:cubicBezTo>
                    <a:pt x="88900" y="4161455"/>
                    <a:pt x="59690" y="4132245"/>
                    <a:pt x="59690" y="4096685"/>
                  </a:cubicBezTo>
                  <a:lnTo>
                    <a:pt x="59690" y="124460"/>
                  </a:lnTo>
                  <a:cubicBezTo>
                    <a:pt x="59690" y="88900"/>
                    <a:pt x="88900" y="59690"/>
                    <a:pt x="124460" y="59690"/>
                  </a:cubicBezTo>
                  <a:lnTo>
                    <a:pt x="10085841" y="59690"/>
                  </a:lnTo>
                  <a:moveTo>
                    <a:pt x="10085841" y="0"/>
                  </a:moveTo>
                  <a:lnTo>
                    <a:pt x="124460" y="0"/>
                  </a:lnTo>
                  <a:cubicBezTo>
                    <a:pt x="55880" y="0"/>
                    <a:pt x="0" y="55880"/>
                    <a:pt x="0" y="124460"/>
                  </a:cubicBezTo>
                  <a:lnTo>
                    <a:pt x="0" y="4096685"/>
                  </a:lnTo>
                  <a:cubicBezTo>
                    <a:pt x="0" y="4165265"/>
                    <a:pt x="55880" y="4221145"/>
                    <a:pt x="124460" y="4221145"/>
                  </a:cubicBezTo>
                  <a:lnTo>
                    <a:pt x="10085841" y="4221145"/>
                  </a:lnTo>
                  <a:cubicBezTo>
                    <a:pt x="10154420" y="4221145"/>
                    <a:pt x="10210301" y="4165265"/>
                    <a:pt x="10210301" y="4096685"/>
                  </a:cubicBezTo>
                  <a:lnTo>
                    <a:pt x="10210301" y="124460"/>
                  </a:lnTo>
                  <a:cubicBezTo>
                    <a:pt x="10210301" y="55880"/>
                    <a:pt x="10154420" y="0"/>
                    <a:pt x="10085841" y="0"/>
                  </a:cubicBezTo>
                  <a:close/>
                </a:path>
              </a:pathLst>
            </a:custGeom>
            <a:solidFill>
              <a:srgbClr val="000000"/>
            </a:solidFill>
          </p:spPr>
        </p:sp>
      </p:grpSp>
      <p:sp>
        <p:nvSpPr>
          <p:cNvPr id="36" name="TextBox 36"/>
          <p:cNvSpPr txBox="1"/>
          <p:nvPr/>
        </p:nvSpPr>
        <p:spPr>
          <a:xfrm>
            <a:off x="10077750" y="6760529"/>
            <a:ext cx="1854060" cy="42418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RETAIL</a:t>
            </a:r>
          </a:p>
        </p:txBody>
      </p:sp>
      <p:sp>
        <p:nvSpPr>
          <p:cNvPr id="37" name="TextBox 37"/>
          <p:cNvSpPr txBox="1"/>
          <p:nvPr/>
        </p:nvSpPr>
        <p:spPr>
          <a:xfrm>
            <a:off x="10063619" y="7344826"/>
            <a:ext cx="1868192" cy="42418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ADMIN</a:t>
            </a:r>
          </a:p>
        </p:txBody>
      </p:sp>
      <p:sp>
        <p:nvSpPr>
          <p:cNvPr id="38" name="TextBox 38"/>
          <p:cNvSpPr txBox="1"/>
          <p:nvPr/>
        </p:nvSpPr>
        <p:spPr>
          <a:xfrm>
            <a:off x="12238452" y="6791642"/>
            <a:ext cx="5339695" cy="228179"/>
          </a:xfrm>
          <a:prstGeom prst="rect">
            <a:avLst/>
          </a:prstGeom>
        </p:spPr>
        <p:txBody>
          <a:bodyPr lIns="0" tIns="0" rIns="0" bIns="0" rtlCol="0" anchor="t">
            <a:spAutoFit/>
          </a:bodyPr>
          <a:lstStyle/>
          <a:p>
            <a:pPr>
              <a:lnSpc>
                <a:spcPts val="1992"/>
              </a:lnSpc>
            </a:pPr>
            <a:r>
              <a:rPr lang="en-US" sz="1423">
                <a:solidFill>
                  <a:srgbClr val="000000"/>
                </a:solidFill>
                <a:latin typeface="Canva Sans 1"/>
              </a:rPr>
              <a:t>Including: sales, merchandising, logistics, customer service</a:t>
            </a:r>
          </a:p>
        </p:txBody>
      </p:sp>
      <p:sp>
        <p:nvSpPr>
          <p:cNvPr id="39" name="TextBox 39"/>
          <p:cNvSpPr txBox="1"/>
          <p:nvPr/>
        </p:nvSpPr>
        <p:spPr>
          <a:xfrm>
            <a:off x="12238452" y="7311454"/>
            <a:ext cx="5339695" cy="231394"/>
          </a:xfrm>
          <a:prstGeom prst="rect">
            <a:avLst/>
          </a:prstGeom>
        </p:spPr>
        <p:txBody>
          <a:bodyPr lIns="0" tIns="0" rIns="0" bIns="0" rtlCol="0" anchor="t">
            <a:spAutoFit/>
          </a:bodyPr>
          <a:lstStyle/>
          <a:p>
            <a:pPr algn="just">
              <a:lnSpc>
                <a:spcPts val="1945"/>
              </a:lnSpc>
            </a:pPr>
            <a:r>
              <a:rPr lang="en-US" sz="1389">
                <a:solidFill>
                  <a:srgbClr val="000000"/>
                </a:solidFill>
                <a:latin typeface="Canva Sans 1"/>
              </a:rPr>
              <a:t>Including: secretary, receptionist, administration support</a:t>
            </a:r>
          </a:p>
        </p:txBody>
      </p:sp>
      <p:sp>
        <p:nvSpPr>
          <p:cNvPr id="40" name="TextBox 40"/>
          <p:cNvSpPr txBox="1"/>
          <p:nvPr/>
        </p:nvSpPr>
        <p:spPr>
          <a:xfrm>
            <a:off x="10063619" y="7930931"/>
            <a:ext cx="2174833" cy="42418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MANUFACTURING</a:t>
            </a:r>
          </a:p>
        </p:txBody>
      </p:sp>
      <p:sp>
        <p:nvSpPr>
          <p:cNvPr id="41" name="TextBox 41"/>
          <p:cNvSpPr txBox="1"/>
          <p:nvPr/>
        </p:nvSpPr>
        <p:spPr>
          <a:xfrm>
            <a:off x="10063619" y="8548001"/>
            <a:ext cx="1868192" cy="42418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EDUCATION</a:t>
            </a:r>
          </a:p>
        </p:txBody>
      </p:sp>
      <p:sp>
        <p:nvSpPr>
          <p:cNvPr id="42" name="TextBox 42"/>
          <p:cNvSpPr txBox="1"/>
          <p:nvPr/>
        </p:nvSpPr>
        <p:spPr>
          <a:xfrm>
            <a:off x="10077750" y="9136400"/>
            <a:ext cx="1854060" cy="42418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TRANSPORT</a:t>
            </a:r>
          </a:p>
        </p:txBody>
      </p:sp>
      <p:sp>
        <p:nvSpPr>
          <p:cNvPr id="43" name="TextBox 43"/>
          <p:cNvSpPr txBox="1"/>
          <p:nvPr/>
        </p:nvSpPr>
        <p:spPr>
          <a:xfrm>
            <a:off x="12238452" y="7943861"/>
            <a:ext cx="5339695" cy="231394"/>
          </a:xfrm>
          <a:prstGeom prst="rect">
            <a:avLst/>
          </a:prstGeom>
        </p:spPr>
        <p:txBody>
          <a:bodyPr lIns="0" tIns="0" rIns="0" bIns="0" rtlCol="0" anchor="t">
            <a:spAutoFit/>
          </a:bodyPr>
          <a:lstStyle/>
          <a:p>
            <a:pPr>
              <a:lnSpc>
                <a:spcPts val="1945"/>
              </a:lnSpc>
            </a:pPr>
            <a:r>
              <a:rPr lang="en-US" sz="1389">
                <a:solidFill>
                  <a:srgbClr val="000000"/>
                </a:solidFill>
                <a:latin typeface="Canva Sans 1"/>
              </a:rPr>
              <a:t>Including: engineering, distribution, farming</a:t>
            </a:r>
          </a:p>
        </p:txBody>
      </p:sp>
      <p:sp>
        <p:nvSpPr>
          <p:cNvPr id="44" name="TextBox 44"/>
          <p:cNvSpPr txBox="1"/>
          <p:nvPr/>
        </p:nvSpPr>
        <p:spPr>
          <a:xfrm>
            <a:off x="12238452" y="8503923"/>
            <a:ext cx="5339695" cy="231394"/>
          </a:xfrm>
          <a:prstGeom prst="rect">
            <a:avLst/>
          </a:prstGeom>
        </p:spPr>
        <p:txBody>
          <a:bodyPr lIns="0" tIns="0" rIns="0" bIns="0" rtlCol="0" anchor="t">
            <a:spAutoFit/>
          </a:bodyPr>
          <a:lstStyle/>
          <a:p>
            <a:pPr>
              <a:lnSpc>
                <a:spcPts val="1945"/>
              </a:lnSpc>
            </a:pPr>
            <a:r>
              <a:rPr lang="en-US" sz="1389">
                <a:solidFill>
                  <a:srgbClr val="000000"/>
                </a:solidFill>
                <a:latin typeface="Canva Sans 1"/>
              </a:rPr>
              <a:t>Including: teaching, teaching assistants</a:t>
            </a:r>
          </a:p>
        </p:txBody>
      </p:sp>
      <p:sp>
        <p:nvSpPr>
          <p:cNvPr id="45" name="TextBox 45"/>
          <p:cNvSpPr txBox="1"/>
          <p:nvPr/>
        </p:nvSpPr>
        <p:spPr>
          <a:xfrm>
            <a:off x="12238452" y="9097031"/>
            <a:ext cx="5339695" cy="231394"/>
          </a:xfrm>
          <a:prstGeom prst="rect">
            <a:avLst/>
          </a:prstGeom>
        </p:spPr>
        <p:txBody>
          <a:bodyPr lIns="0" tIns="0" rIns="0" bIns="0" rtlCol="0" anchor="t">
            <a:spAutoFit/>
          </a:bodyPr>
          <a:lstStyle/>
          <a:p>
            <a:pPr>
              <a:lnSpc>
                <a:spcPts val="1945"/>
              </a:lnSpc>
            </a:pPr>
            <a:r>
              <a:rPr lang="en-US" sz="1389">
                <a:solidFill>
                  <a:srgbClr val="000000"/>
                </a:solidFill>
                <a:latin typeface="Canva Sans 1"/>
              </a:rPr>
              <a:t>Including: haulage, distribution, delivery driver</a:t>
            </a:r>
          </a:p>
        </p:txBody>
      </p:sp>
      <p:pic>
        <p:nvPicPr>
          <p:cNvPr id="46" name="Picture 46"/>
          <p:cNvPicPr>
            <a:picLocks noChangeAspect="1"/>
          </p:cNvPicPr>
          <p:nvPr/>
        </p:nvPicPr>
        <p:blipFill>
          <a:blip r:embed="rId2"/>
          <a:srcRect/>
          <a:stretch>
            <a:fillRect/>
          </a:stretch>
        </p:blipFill>
        <p:spPr>
          <a:xfrm>
            <a:off x="13883535" y="1753435"/>
            <a:ext cx="942964" cy="929548"/>
          </a:xfrm>
          <a:prstGeom prst="rect">
            <a:avLst/>
          </a:prstGeom>
        </p:spPr>
      </p:pic>
      <p:pic>
        <p:nvPicPr>
          <p:cNvPr id="47" name="Picture 47"/>
          <p:cNvPicPr>
            <a:picLocks noChangeAspect="1"/>
          </p:cNvPicPr>
          <p:nvPr/>
        </p:nvPicPr>
        <p:blipFill>
          <a:blip r:embed="rId3"/>
          <a:srcRect/>
          <a:stretch>
            <a:fillRect/>
          </a:stretch>
        </p:blipFill>
        <p:spPr>
          <a:xfrm>
            <a:off x="11430711" y="1204711"/>
            <a:ext cx="1097449" cy="1097449"/>
          </a:xfrm>
          <a:prstGeom prst="rect">
            <a:avLst/>
          </a:prstGeom>
        </p:spPr>
      </p:pic>
      <p:pic>
        <p:nvPicPr>
          <p:cNvPr id="48" name="Picture 48"/>
          <p:cNvPicPr>
            <a:picLocks noChangeAspect="1"/>
          </p:cNvPicPr>
          <p:nvPr/>
        </p:nvPicPr>
        <p:blipFill>
          <a:blip r:embed="rId4"/>
          <a:srcRect/>
          <a:stretch>
            <a:fillRect/>
          </a:stretch>
        </p:blipFill>
        <p:spPr>
          <a:xfrm>
            <a:off x="12672424" y="1329960"/>
            <a:ext cx="933497" cy="1018190"/>
          </a:xfrm>
          <a:prstGeom prst="rect">
            <a:avLst/>
          </a:prstGeom>
        </p:spPr>
      </p:pic>
      <p:pic>
        <p:nvPicPr>
          <p:cNvPr id="49" name="Picture 49"/>
          <p:cNvPicPr>
            <a:picLocks noChangeAspect="1"/>
          </p:cNvPicPr>
          <p:nvPr/>
        </p:nvPicPr>
        <p:blipFill>
          <a:blip r:embed="rId5"/>
          <a:srcRect/>
          <a:stretch>
            <a:fillRect/>
          </a:stretch>
        </p:blipFill>
        <p:spPr>
          <a:xfrm>
            <a:off x="14826499" y="1582705"/>
            <a:ext cx="1514434" cy="1514434"/>
          </a:xfrm>
          <a:prstGeom prst="rect">
            <a:avLst/>
          </a:prstGeom>
        </p:spPr>
      </p:pic>
      <p:pic>
        <p:nvPicPr>
          <p:cNvPr id="50" name="Picture 50"/>
          <p:cNvPicPr>
            <a:picLocks noChangeAspect="1"/>
          </p:cNvPicPr>
          <p:nvPr/>
        </p:nvPicPr>
        <p:blipFill>
          <a:blip r:embed="rId6"/>
          <a:srcRect/>
          <a:stretch>
            <a:fillRect/>
          </a:stretch>
        </p:blipFill>
        <p:spPr>
          <a:xfrm>
            <a:off x="16275042" y="2115850"/>
            <a:ext cx="1003308" cy="905764"/>
          </a:xfrm>
          <a:prstGeom prst="rect">
            <a:avLst/>
          </a:prstGeom>
        </p:spPr>
      </p:pic>
      <p:grpSp>
        <p:nvGrpSpPr>
          <p:cNvPr id="51" name="Group 51"/>
          <p:cNvGrpSpPr/>
          <p:nvPr/>
        </p:nvGrpSpPr>
        <p:grpSpPr>
          <a:xfrm>
            <a:off x="669952" y="6532392"/>
            <a:ext cx="8602485" cy="3200893"/>
            <a:chOff x="0" y="0"/>
            <a:chExt cx="11344438" cy="4221145"/>
          </a:xfrm>
        </p:grpSpPr>
        <p:sp>
          <p:nvSpPr>
            <p:cNvPr id="52" name="Freeform 52"/>
            <p:cNvSpPr/>
            <p:nvPr/>
          </p:nvSpPr>
          <p:spPr>
            <a:xfrm>
              <a:off x="31750" y="31750"/>
              <a:ext cx="11280938" cy="4157645"/>
            </a:xfrm>
            <a:custGeom>
              <a:avLst/>
              <a:gdLst/>
              <a:ahLst/>
              <a:cxnLst/>
              <a:rect l="l" t="t" r="r" b="b"/>
              <a:pathLst>
                <a:path w="11280938" h="4157645">
                  <a:moveTo>
                    <a:pt x="11188228" y="4157645"/>
                  </a:moveTo>
                  <a:lnTo>
                    <a:pt x="92710" y="4157645"/>
                  </a:lnTo>
                  <a:cubicBezTo>
                    <a:pt x="41910" y="4157645"/>
                    <a:pt x="0" y="4115735"/>
                    <a:pt x="0" y="4064935"/>
                  </a:cubicBezTo>
                  <a:lnTo>
                    <a:pt x="0" y="92710"/>
                  </a:lnTo>
                  <a:cubicBezTo>
                    <a:pt x="0" y="41910"/>
                    <a:pt x="41910" y="0"/>
                    <a:pt x="92710" y="0"/>
                  </a:cubicBezTo>
                  <a:lnTo>
                    <a:pt x="11186957" y="0"/>
                  </a:lnTo>
                  <a:cubicBezTo>
                    <a:pt x="11237757" y="0"/>
                    <a:pt x="11279668" y="41910"/>
                    <a:pt x="11279668" y="92710"/>
                  </a:cubicBezTo>
                  <a:lnTo>
                    <a:pt x="11279668" y="4063665"/>
                  </a:lnTo>
                  <a:cubicBezTo>
                    <a:pt x="11280938" y="4115735"/>
                    <a:pt x="11239028" y="4157645"/>
                    <a:pt x="11188228" y="4157645"/>
                  </a:cubicBezTo>
                  <a:close/>
                </a:path>
              </a:pathLst>
            </a:custGeom>
            <a:solidFill>
              <a:srgbClr val="F9C041"/>
            </a:solidFill>
          </p:spPr>
        </p:sp>
        <p:sp>
          <p:nvSpPr>
            <p:cNvPr id="53" name="Freeform 53"/>
            <p:cNvSpPr/>
            <p:nvPr/>
          </p:nvSpPr>
          <p:spPr>
            <a:xfrm>
              <a:off x="0" y="0"/>
              <a:ext cx="11344438" cy="4221145"/>
            </a:xfrm>
            <a:custGeom>
              <a:avLst/>
              <a:gdLst/>
              <a:ahLst/>
              <a:cxnLst/>
              <a:rect l="l" t="t" r="r" b="b"/>
              <a:pathLst>
                <a:path w="11344438" h="4221145">
                  <a:moveTo>
                    <a:pt x="11219978" y="59690"/>
                  </a:moveTo>
                  <a:cubicBezTo>
                    <a:pt x="11255538" y="59690"/>
                    <a:pt x="11284748" y="88900"/>
                    <a:pt x="11284748" y="124460"/>
                  </a:cubicBezTo>
                  <a:lnTo>
                    <a:pt x="11284748" y="4096685"/>
                  </a:lnTo>
                  <a:cubicBezTo>
                    <a:pt x="11284748" y="4132245"/>
                    <a:pt x="11255538" y="4161455"/>
                    <a:pt x="11219978" y="4161455"/>
                  </a:cubicBezTo>
                  <a:lnTo>
                    <a:pt x="124460" y="4161455"/>
                  </a:lnTo>
                  <a:cubicBezTo>
                    <a:pt x="88900" y="4161455"/>
                    <a:pt x="59690" y="4132245"/>
                    <a:pt x="59690" y="4096685"/>
                  </a:cubicBezTo>
                  <a:lnTo>
                    <a:pt x="59690" y="124460"/>
                  </a:lnTo>
                  <a:cubicBezTo>
                    <a:pt x="59690" y="88900"/>
                    <a:pt x="88900" y="59690"/>
                    <a:pt x="124460" y="59690"/>
                  </a:cubicBezTo>
                  <a:lnTo>
                    <a:pt x="11219978" y="59690"/>
                  </a:lnTo>
                  <a:moveTo>
                    <a:pt x="11219978" y="0"/>
                  </a:moveTo>
                  <a:lnTo>
                    <a:pt x="124460" y="0"/>
                  </a:lnTo>
                  <a:cubicBezTo>
                    <a:pt x="55880" y="0"/>
                    <a:pt x="0" y="55880"/>
                    <a:pt x="0" y="124460"/>
                  </a:cubicBezTo>
                  <a:lnTo>
                    <a:pt x="0" y="4096685"/>
                  </a:lnTo>
                  <a:cubicBezTo>
                    <a:pt x="0" y="4165265"/>
                    <a:pt x="55880" y="4221145"/>
                    <a:pt x="124460" y="4221145"/>
                  </a:cubicBezTo>
                  <a:lnTo>
                    <a:pt x="11219978" y="4221145"/>
                  </a:lnTo>
                  <a:cubicBezTo>
                    <a:pt x="11288557" y="4221145"/>
                    <a:pt x="11344438" y="4165265"/>
                    <a:pt x="11344438" y="4096685"/>
                  </a:cubicBezTo>
                  <a:lnTo>
                    <a:pt x="11344438" y="124460"/>
                  </a:lnTo>
                  <a:cubicBezTo>
                    <a:pt x="11344438" y="55880"/>
                    <a:pt x="11288557" y="0"/>
                    <a:pt x="11219978" y="0"/>
                  </a:cubicBezTo>
                  <a:close/>
                </a:path>
              </a:pathLst>
            </a:custGeom>
            <a:solidFill>
              <a:srgbClr val="000000"/>
            </a:solidFill>
          </p:spPr>
        </p:sp>
      </p:grpSp>
      <p:sp>
        <p:nvSpPr>
          <p:cNvPr id="54" name="TextBox 54"/>
          <p:cNvSpPr txBox="1"/>
          <p:nvPr/>
        </p:nvSpPr>
        <p:spPr>
          <a:xfrm>
            <a:off x="1021769" y="7791715"/>
            <a:ext cx="2256674" cy="82423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ELYSIUM HEALTHCARE</a:t>
            </a:r>
          </a:p>
        </p:txBody>
      </p:sp>
      <p:sp>
        <p:nvSpPr>
          <p:cNvPr id="55" name="TextBox 55"/>
          <p:cNvSpPr txBox="1"/>
          <p:nvPr/>
        </p:nvSpPr>
        <p:spPr>
          <a:xfrm>
            <a:off x="1021769" y="8895735"/>
            <a:ext cx="2442731" cy="42418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THORLABS</a:t>
            </a:r>
          </a:p>
        </p:txBody>
      </p:sp>
      <p:sp>
        <p:nvSpPr>
          <p:cNvPr id="56" name="TextBox 56"/>
          <p:cNvSpPr txBox="1"/>
          <p:nvPr/>
        </p:nvSpPr>
        <p:spPr>
          <a:xfrm>
            <a:off x="3285386" y="7789366"/>
            <a:ext cx="5663776" cy="540385"/>
          </a:xfrm>
          <a:prstGeom prst="rect">
            <a:avLst/>
          </a:prstGeom>
        </p:spPr>
        <p:txBody>
          <a:bodyPr lIns="0" tIns="0" rIns="0" bIns="0" rtlCol="0" anchor="t">
            <a:spAutoFit/>
          </a:bodyPr>
          <a:lstStyle/>
          <a:p>
            <a:pPr algn="ctr">
              <a:lnSpc>
                <a:spcPts val="2239"/>
              </a:lnSpc>
            </a:pPr>
            <a:r>
              <a:rPr lang="en-US" sz="1599">
                <a:solidFill>
                  <a:srgbClr val="000000"/>
                </a:solidFill>
                <a:latin typeface="Canva Sans 1"/>
              </a:rPr>
              <a:t>is a health and social care provider, specialising in neurological and children's services</a:t>
            </a:r>
          </a:p>
        </p:txBody>
      </p:sp>
      <p:sp>
        <p:nvSpPr>
          <p:cNvPr id="57" name="TextBox 57"/>
          <p:cNvSpPr txBox="1"/>
          <p:nvPr/>
        </p:nvSpPr>
        <p:spPr>
          <a:xfrm>
            <a:off x="3358679" y="8549589"/>
            <a:ext cx="5785321" cy="816610"/>
          </a:xfrm>
          <a:prstGeom prst="rect">
            <a:avLst/>
          </a:prstGeom>
        </p:spPr>
        <p:txBody>
          <a:bodyPr lIns="0" tIns="0" rIns="0" bIns="0" rtlCol="0" anchor="t">
            <a:spAutoFit/>
          </a:bodyPr>
          <a:lstStyle/>
          <a:p>
            <a:pPr algn="ctr">
              <a:lnSpc>
                <a:spcPts val="2239"/>
              </a:lnSpc>
            </a:pPr>
            <a:r>
              <a:rPr lang="en-US" sz="1599">
                <a:solidFill>
                  <a:srgbClr val="000000"/>
                </a:solidFill>
                <a:latin typeface="Canva Sans 1"/>
              </a:rPr>
              <a:t>is a global optical technologies company with a base in Ely, specialising in the design and manufacture of innovative photonics products for manufacturing and research.</a:t>
            </a:r>
          </a:p>
        </p:txBody>
      </p:sp>
      <p:sp>
        <p:nvSpPr>
          <p:cNvPr id="58" name="TextBox 58"/>
          <p:cNvSpPr txBox="1"/>
          <p:nvPr/>
        </p:nvSpPr>
        <p:spPr>
          <a:xfrm>
            <a:off x="5327389" y="2592832"/>
            <a:ext cx="3315528" cy="1449706"/>
          </a:xfrm>
          <a:prstGeom prst="rect">
            <a:avLst/>
          </a:prstGeom>
        </p:spPr>
        <p:txBody>
          <a:bodyPr lIns="0" tIns="0" rIns="0" bIns="0" rtlCol="0" anchor="t">
            <a:spAutoFit/>
          </a:bodyPr>
          <a:lstStyle/>
          <a:p>
            <a:pPr>
              <a:lnSpc>
                <a:spcPts val="3839"/>
              </a:lnSpc>
            </a:pPr>
            <a:r>
              <a:rPr lang="en-US" sz="2399">
                <a:solidFill>
                  <a:srgbClr val="000000"/>
                </a:solidFill>
                <a:latin typeface="Poppins"/>
              </a:rPr>
              <a:t>Of people have a university level qualification</a:t>
            </a:r>
          </a:p>
        </p:txBody>
      </p:sp>
      <p:sp>
        <p:nvSpPr>
          <p:cNvPr id="59" name="TextBox 59"/>
          <p:cNvSpPr txBox="1"/>
          <p:nvPr/>
        </p:nvSpPr>
        <p:spPr>
          <a:xfrm>
            <a:off x="10063619" y="1500366"/>
            <a:ext cx="1346918" cy="198120"/>
          </a:xfrm>
          <a:prstGeom prst="rect">
            <a:avLst/>
          </a:prstGeom>
        </p:spPr>
        <p:txBody>
          <a:bodyPr lIns="0" tIns="0" rIns="0" bIns="0" rtlCol="0" anchor="t">
            <a:spAutoFit/>
          </a:bodyPr>
          <a:lstStyle/>
          <a:p>
            <a:pPr algn="ctr">
              <a:lnSpc>
                <a:spcPts val="1679"/>
              </a:lnSpc>
            </a:pPr>
            <a:r>
              <a:rPr lang="en-US" sz="1200">
                <a:solidFill>
                  <a:srgbClr val="000000"/>
                </a:solidFill>
                <a:latin typeface="Canva Sans 2 Bold"/>
              </a:rPr>
              <a:t>Number of jobs</a:t>
            </a:r>
          </a:p>
        </p:txBody>
      </p:sp>
      <p:sp>
        <p:nvSpPr>
          <p:cNvPr id="60" name="TextBox 60"/>
          <p:cNvSpPr txBox="1"/>
          <p:nvPr/>
        </p:nvSpPr>
        <p:spPr>
          <a:xfrm>
            <a:off x="2808481" y="6675170"/>
            <a:ext cx="4325425" cy="988695"/>
          </a:xfrm>
          <a:prstGeom prst="rect">
            <a:avLst/>
          </a:prstGeom>
        </p:spPr>
        <p:txBody>
          <a:bodyPr lIns="0" tIns="0" rIns="0" bIns="0" rtlCol="0" anchor="t">
            <a:spAutoFit/>
          </a:bodyPr>
          <a:lstStyle/>
          <a:p>
            <a:pPr>
              <a:lnSpc>
                <a:spcPts val="7980"/>
              </a:lnSpc>
            </a:pPr>
            <a:r>
              <a:rPr lang="en-US" sz="5700">
                <a:solidFill>
                  <a:srgbClr val="000000"/>
                </a:solidFill>
                <a:latin typeface="Bebas Neue Bold"/>
              </a:rPr>
              <a:t>MAJOR EMPLOYERS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grpSp>
        <p:nvGrpSpPr>
          <p:cNvPr id="2" name="Group 2"/>
          <p:cNvGrpSpPr/>
          <p:nvPr/>
        </p:nvGrpSpPr>
        <p:grpSpPr>
          <a:xfrm>
            <a:off x="9909658" y="207079"/>
            <a:ext cx="7742469" cy="6072772"/>
            <a:chOff x="0" y="0"/>
            <a:chExt cx="10210301" cy="8008406"/>
          </a:xfrm>
        </p:grpSpPr>
        <p:sp>
          <p:nvSpPr>
            <p:cNvPr id="3" name="Freeform 3"/>
            <p:cNvSpPr/>
            <p:nvPr/>
          </p:nvSpPr>
          <p:spPr>
            <a:xfrm>
              <a:off x="31750" y="31750"/>
              <a:ext cx="10146801" cy="7944906"/>
            </a:xfrm>
            <a:custGeom>
              <a:avLst/>
              <a:gdLst/>
              <a:ahLst/>
              <a:cxnLst/>
              <a:rect l="l" t="t" r="r" b="b"/>
              <a:pathLst>
                <a:path w="10146801" h="7944906">
                  <a:moveTo>
                    <a:pt x="10054091" y="7944906"/>
                  </a:moveTo>
                  <a:lnTo>
                    <a:pt x="92710" y="7944906"/>
                  </a:lnTo>
                  <a:cubicBezTo>
                    <a:pt x="41910" y="7944906"/>
                    <a:pt x="0" y="7902996"/>
                    <a:pt x="0" y="7852196"/>
                  </a:cubicBezTo>
                  <a:lnTo>
                    <a:pt x="0" y="92710"/>
                  </a:lnTo>
                  <a:cubicBezTo>
                    <a:pt x="0" y="41910"/>
                    <a:pt x="41910" y="0"/>
                    <a:pt x="92710" y="0"/>
                  </a:cubicBezTo>
                  <a:lnTo>
                    <a:pt x="10052820" y="0"/>
                  </a:lnTo>
                  <a:cubicBezTo>
                    <a:pt x="10103620" y="0"/>
                    <a:pt x="10145530" y="41910"/>
                    <a:pt x="10145530" y="92710"/>
                  </a:cubicBezTo>
                  <a:lnTo>
                    <a:pt x="10145530" y="7850925"/>
                  </a:lnTo>
                  <a:cubicBezTo>
                    <a:pt x="10146801" y="7902996"/>
                    <a:pt x="10104891" y="7944906"/>
                    <a:pt x="10054091" y="7944906"/>
                  </a:cubicBezTo>
                  <a:close/>
                </a:path>
              </a:pathLst>
            </a:custGeom>
            <a:solidFill>
              <a:srgbClr val="DFD8CA"/>
            </a:solidFill>
          </p:spPr>
        </p:sp>
        <p:sp>
          <p:nvSpPr>
            <p:cNvPr id="4" name="Freeform 4"/>
            <p:cNvSpPr/>
            <p:nvPr/>
          </p:nvSpPr>
          <p:spPr>
            <a:xfrm>
              <a:off x="0" y="0"/>
              <a:ext cx="10210301" cy="8008406"/>
            </a:xfrm>
            <a:custGeom>
              <a:avLst/>
              <a:gdLst/>
              <a:ahLst/>
              <a:cxnLst/>
              <a:rect l="l" t="t" r="r" b="b"/>
              <a:pathLst>
                <a:path w="10210301" h="8008406">
                  <a:moveTo>
                    <a:pt x="10085841" y="59690"/>
                  </a:moveTo>
                  <a:cubicBezTo>
                    <a:pt x="10121401" y="59690"/>
                    <a:pt x="10150611" y="88900"/>
                    <a:pt x="10150611" y="124460"/>
                  </a:cubicBezTo>
                  <a:lnTo>
                    <a:pt x="10150611" y="7883946"/>
                  </a:lnTo>
                  <a:cubicBezTo>
                    <a:pt x="10150611" y="7919506"/>
                    <a:pt x="10121401" y="7948716"/>
                    <a:pt x="10085841" y="7948716"/>
                  </a:cubicBezTo>
                  <a:lnTo>
                    <a:pt x="124460" y="7948716"/>
                  </a:lnTo>
                  <a:cubicBezTo>
                    <a:pt x="88900" y="7948716"/>
                    <a:pt x="59690" y="7919506"/>
                    <a:pt x="59690" y="7883946"/>
                  </a:cubicBezTo>
                  <a:lnTo>
                    <a:pt x="59690" y="124460"/>
                  </a:lnTo>
                  <a:cubicBezTo>
                    <a:pt x="59690" y="88900"/>
                    <a:pt x="88900" y="59690"/>
                    <a:pt x="124460" y="59690"/>
                  </a:cubicBezTo>
                  <a:lnTo>
                    <a:pt x="10085841" y="59690"/>
                  </a:lnTo>
                  <a:moveTo>
                    <a:pt x="10085841" y="0"/>
                  </a:moveTo>
                  <a:lnTo>
                    <a:pt x="124460" y="0"/>
                  </a:lnTo>
                  <a:cubicBezTo>
                    <a:pt x="55880" y="0"/>
                    <a:pt x="0" y="55880"/>
                    <a:pt x="0" y="124460"/>
                  </a:cubicBezTo>
                  <a:lnTo>
                    <a:pt x="0" y="7883946"/>
                  </a:lnTo>
                  <a:cubicBezTo>
                    <a:pt x="0" y="7952526"/>
                    <a:pt x="55880" y="8008406"/>
                    <a:pt x="124460" y="8008406"/>
                  </a:cubicBezTo>
                  <a:lnTo>
                    <a:pt x="10085841" y="8008406"/>
                  </a:lnTo>
                  <a:cubicBezTo>
                    <a:pt x="10154420" y="8008406"/>
                    <a:pt x="10210301" y="7952526"/>
                    <a:pt x="10210301" y="7883946"/>
                  </a:cubicBezTo>
                  <a:lnTo>
                    <a:pt x="10210301" y="124460"/>
                  </a:lnTo>
                  <a:cubicBezTo>
                    <a:pt x="10210301" y="55880"/>
                    <a:pt x="10154420" y="0"/>
                    <a:pt x="10085841" y="0"/>
                  </a:cubicBezTo>
                  <a:close/>
                </a:path>
              </a:pathLst>
            </a:custGeom>
            <a:solidFill>
              <a:srgbClr val="000000"/>
            </a:solidFill>
          </p:spPr>
        </p:sp>
      </p:grpSp>
      <p:sp>
        <p:nvSpPr>
          <p:cNvPr id="5" name="AutoShape 5"/>
          <p:cNvSpPr/>
          <p:nvPr/>
        </p:nvSpPr>
        <p:spPr>
          <a:xfrm rot="4300">
            <a:off x="1028709" y="4047300"/>
            <a:ext cx="7614211" cy="0"/>
          </a:xfrm>
          <a:prstGeom prst="line">
            <a:avLst/>
          </a:prstGeom>
          <a:ln w="19050" cap="flat">
            <a:solidFill>
              <a:srgbClr val="000000"/>
            </a:solidFill>
            <a:prstDash val="solid"/>
            <a:headEnd type="none" w="sm" len="sm"/>
            <a:tailEnd type="none" w="sm" len="sm"/>
          </a:ln>
        </p:spPr>
      </p:sp>
      <p:grpSp>
        <p:nvGrpSpPr>
          <p:cNvPr id="6" name="Group 6"/>
          <p:cNvGrpSpPr/>
          <p:nvPr/>
        </p:nvGrpSpPr>
        <p:grpSpPr>
          <a:xfrm>
            <a:off x="10200407" y="1810479"/>
            <a:ext cx="7154022" cy="3687353"/>
            <a:chOff x="-109309" y="-38100"/>
            <a:chExt cx="9538696" cy="4916470"/>
          </a:xfrm>
        </p:grpSpPr>
        <p:sp>
          <p:nvSpPr>
            <p:cNvPr id="7" name="TextBox 7"/>
            <p:cNvSpPr txBox="1"/>
            <p:nvPr/>
          </p:nvSpPr>
          <p:spPr>
            <a:xfrm rot="18900000">
              <a:off x="-109309" y="4321371"/>
              <a:ext cx="3191747" cy="556999"/>
            </a:xfrm>
            <a:prstGeom prst="rect">
              <a:avLst/>
            </a:prstGeom>
          </p:spPr>
          <p:txBody>
            <a:bodyPr wrap="square" lIns="0" tIns="0" rIns="0" bIns="0" rtlCol="0" anchor="t">
              <a:spAutoFit/>
            </a:bodyPr>
            <a:lstStyle/>
            <a:p>
              <a:pPr algn="ctr">
                <a:lnSpc>
                  <a:spcPts val="3359"/>
                </a:lnSpc>
              </a:pPr>
              <a:r>
                <a:rPr lang="en-US" sz="2400" dirty="0">
                  <a:solidFill>
                    <a:srgbClr val="000000"/>
                  </a:solidFill>
                  <a:latin typeface="Canva Sans 1 Bold"/>
                </a:rPr>
                <a:t>Manufacturing</a:t>
              </a:r>
            </a:p>
          </p:txBody>
        </p:sp>
        <p:sp>
          <p:nvSpPr>
            <p:cNvPr id="8" name="TextBox 8"/>
            <p:cNvSpPr txBox="1"/>
            <p:nvPr/>
          </p:nvSpPr>
          <p:spPr>
            <a:xfrm rot="-2700000">
              <a:off x="3038108" y="3794676"/>
              <a:ext cx="1153716" cy="515620"/>
            </a:xfrm>
            <a:prstGeom prst="rect">
              <a:avLst/>
            </a:prstGeom>
          </p:spPr>
          <p:txBody>
            <a:bodyPr lIns="0" tIns="0" rIns="0" bIns="0" rtlCol="0" anchor="t">
              <a:spAutoFit/>
            </a:bodyPr>
            <a:lstStyle/>
            <a:p>
              <a:pPr algn="ctr">
                <a:lnSpc>
                  <a:spcPts val="3359"/>
                </a:lnSpc>
              </a:pPr>
              <a:r>
                <a:rPr lang="en-US" sz="2400">
                  <a:solidFill>
                    <a:srgbClr val="000000"/>
                  </a:solidFill>
                  <a:latin typeface="Canva Sans 1 Bold"/>
                </a:rPr>
                <a:t>Retail</a:t>
              </a:r>
            </a:p>
          </p:txBody>
        </p:sp>
        <p:sp>
          <p:nvSpPr>
            <p:cNvPr id="9" name="TextBox 9"/>
            <p:cNvSpPr txBox="1"/>
            <p:nvPr/>
          </p:nvSpPr>
          <p:spPr>
            <a:xfrm rot="18900000">
              <a:off x="4518672" y="3768267"/>
              <a:ext cx="1576452" cy="541944"/>
            </a:xfrm>
            <a:prstGeom prst="rect">
              <a:avLst/>
            </a:prstGeom>
          </p:spPr>
          <p:txBody>
            <a:bodyPr wrap="square" lIns="0" tIns="0" rIns="0" bIns="0" rtlCol="0" anchor="t">
              <a:spAutoFit/>
            </a:bodyPr>
            <a:lstStyle/>
            <a:p>
              <a:pPr algn="ctr">
                <a:lnSpc>
                  <a:spcPts val="3359"/>
                </a:lnSpc>
              </a:pPr>
              <a:r>
                <a:rPr lang="en-US" sz="2400" dirty="0">
                  <a:solidFill>
                    <a:srgbClr val="000000"/>
                  </a:solidFill>
                  <a:latin typeface="Canva Sans 1 Bold"/>
                </a:rPr>
                <a:t>Admin</a:t>
              </a:r>
            </a:p>
          </p:txBody>
        </p:sp>
        <p:sp>
          <p:nvSpPr>
            <p:cNvPr id="10" name="TextBox 10"/>
            <p:cNvSpPr txBox="1"/>
            <p:nvPr/>
          </p:nvSpPr>
          <p:spPr>
            <a:xfrm rot="-2700000">
              <a:off x="6098772" y="3860905"/>
              <a:ext cx="1341041" cy="515620"/>
            </a:xfrm>
            <a:prstGeom prst="rect">
              <a:avLst/>
            </a:prstGeom>
          </p:spPr>
          <p:txBody>
            <a:bodyPr lIns="0" tIns="0" rIns="0" bIns="0" rtlCol="0" anchor="t">
              <a:spAutoFit/>
            </a:bodyPr>
            <a:lstStyle/>
            <a:p>
              <a:pPr algn="ctr">
                <a:lnSpc>
                  <a:spcPts val="3359"/>
                </a:lnSpc>
              </a:pPr>
              <a:r>
                <a:rPr lang="en-US" sz="2400">
                  <a:solidFill>
                    <a:srgbClr val="000000"/>
                  </a:solidFill>
                  <a:latin typeface="Canva Sans 1 Bold"/>
                </a:rPr>
                <a:t>Health</a:t>
              </a:r>
            </a:p>
          </p:txBody>
        </p:sp>
        <p:sp>
          <p:nvSpPr>
            <p:cNvPr id="11" name="TextBox 11"/>
            <p:cNvSpPr txBox="1"/>
            <p:nvPr/>
          </p:nvSpPr>
          <p:spPr>
            <a:xfrm rot="-2700000">
              <a:off x="7181271" y="4079518"/>
              <a:ext cx="1959372" cy="515620"/>
            </a:xfrm>
            <a:prstGeom prst="rect">
              <a:avLst/>
            </a:prstGeom>
          </p:spPr>
          <p:txBody>
            <a:bodyPr lIns="0" tIns="0" rIns="0" bIns="0" rtlCol="0" anchor="t">
              <a:spAutoFit/>
            </a:bodyPr>
            <a:lstStyle/>
            <a:p>
              <a:pPr algn="ctr">
                <a:lnSpc>
                  <a:spcPts val="3359"/>
                </a:lnSpc>
              </a:pPr>
              <a:r>
                <a:rPr lang="en-US" sz="2400">
                  <a:solidFill>
                    <a:srgbClr val="000000"/>
                  </a:solidFill>
                  <a:latin typeface="Canva Sans 1 Bold"/>
                </a:rPr>
                <a:t>Transport</a:t>
              </a:r>
            </a:p>
          </p:txBody>
        </p:sp>
        <p:sp>
          <p:nvSpPr>
            <p:cNvPr id="12" name="TextBox 12"/>
            <p:cNvSpPr txBox="1"/>
            <p:nvPr/>
          </p:nvSpPr>
          <p:spPr>
            <a:xfrm>
              <a:off x="0" y="-38100"/>
              <a:ext cx="1322983" cy="515620"/>
            </a:xfrm>
            <a:prstGeom prst="rect">
              <a:avLst/>
            </a:prstGeom>
          </p:spPr>
          <p:txBody>
            <a:bodyPr lIns="0" tIns="0" rIns="0" bIns="0" rtlCol="0" anchor="t">
              <a:spAutoFit/>
            </a:bodyPr>
            <a:lstStyle/>
            <a:p>
              <a:pPr algn="r">
                <a:lnSpc>
                  <a:spcPts val="3359"/>
                </a:lnSpc>
              </a:pPr>
              <a:r>
                <a:rPr lang="en-US" sz="2400">
                  <a:solidFill>
                    <a:srgbClr val="000000"/>
                  </a:solidFill>
                  <a:latin typeface="Canva Sans 1 Bold"/>
                </a:rPr>
                <a:t>6,000 </a:t>
              </a:r>
            </a:p>
          </p:txBody>
        </p:sp>
        <p:sp>
          <p:nvSpPr>
            <p:cNvPr id="13" name="TextBox 13"/>
            <p:cNvSpPr txBox="1"/>
            <p:nvPr/>
          </p:nvSpPr>
          <p:spPr>
            <a:xfrm>
              <a:off x="10716" y="954345"/>
              <a:ext cx="1312267" cy="515620"/>
            </a:xfrm>
            <a:prstGeom prst="rect">
              <a:avLst/>
            </a:prstGeom>
          </p:spPr>
          <p:txBody>
            <a:bodyPr lIns="0" tIns="0" rIns="0" bIns="0" rtlCol="0" anchor="t">
              <a:spAutoFit/>
            </a:bodyPr>
            <a:lstStyle/>
            <a:p>
              <a:pPr algn="r">
                <a:lnSpc>
                  <a:spcPts val="3359"/>
                </a:lnSpc>
              </a:pPr>
              <a:r>
                <a:rPr lang="en-US" sz="2400">
                  <a:solidFill>
                    <a:srgbClr val="000000"/>
                  </a:solidFill>
                  <a:latin typeface="Canva Sans 1 Bold"/>
                </a:rPr>
                <a:t>4,000 </a:t>
              </a:r>
            </a:p>
          </p:txBody>
        </p:sp>
        <p:sp>
          <p:nvSpPr>
            <p:cNvPr id="14" name="TextBox 14"/>
            <p:cNvSpPr txBox="1"/>
            <p:nvPr/>
          </p:nvSpPr>
          <p:spPr>
            <a:xfrm>
              <a:off x="37108" y="1946790"/>
              <a:ext cx="1285875" cy="515620"/>
            </a:xfrm>
            <a:prstGeom prst="rect">
              <a:avLst/>
            </a:prstGeom>
          </p:spPr>
          <p:txBody>
            <a:bodyPr lIns="0" tIns="0" rIns="0" bIns="0" rtlCol="0" anchor="t">
              <a:spAutoFit/>
            </a:bodyPr>
            <a:lstStyle/>
            <a:p>
              <a:pPr algn="r">
                <a:lnSpc>
                  <a:spcPts val="3359"/>
                </a:lnSpc>
              </a:pPr>
              <a:r>
                <a:rPr lang="en-US" sz="2400">
                  <a:solidFill>
                    <a:srgbClr val="000000"/>
                  </a:solidFill>
                  <a:latin typeface="Canva Sans 1 Bold"/>
                </a:rPr>
                <a:t>2,000 </a:t>
              </a:r>
            </a:p>
          </p:txBody>
        </p:sp>
        <p:sp>
          <p:nvSpPr>
            <p:cNvPr id="15" name="TextBox 15"/>
            <p:cNvSpPr txBox="1"/>
            <p:nvPr/>
          </p:nvSpPr>
          <p:spPr>
            <a:xfrm>
              <a:off x="943570" y="2939236"/>
              <a:ext cx="379412" cy="515620"/>
            </a:xfrm>
            <a:prstGeom prst="rect">
              <a:avLst/>
            </a:prstGeom>
          </p:spPr>
          <p:txBody>
            <a:bodyPr lIns="0" tIns="0" rIns="0" bIns="0" rtlCol="0" anchor="t">
              <a:spAutoFit/>
            </a:bodyPr>
            <a:lstStyle/>
            <a:p>
              <a:pPr algn="r">
                <a:lnSpc>
                  <a:spcPts val="3359"/>
                </a:lnSpc>
              </a:pPr>
              <a:r>
                <a:rPr lang="en-US" sz="2400">
                  <a:solidFill>
                    <a:srgbClr val="000000"/>
                  </a:solidFill>
                  <a:latin typeface="Canva Sans 1 Bold"/>
                </a:rPr>
                <a:t>0 </a:t>
              </a:r>
            </a:p>
          </p:txBody>
        </p:sp>
        <p:grpSp>
          <p:nvGrpSpPr>
            <p:cNvPr id="16" name="Group 16"/>
            <p:cNvGrpSpPr>
              <a:grpSpLocks noChangeAspect="1"/>
            </p:cNvGrpSpPr>
            <p:nvPr/>
          </p:nvGrpSpPr>
          <p:grpSpPr>
            <a:xfrm>
              <a:off x="1526183" y="232410"/>
              <a:ext cx="7903204" cy="2983686"/>
              <a:chOff x="0" y="-6350"/>
              <a:chExt cx="7903204" cy="2983686"/>
            </a:xfrm>
          </p:grpSpPr>
          <p:sp>
            <p:nvSpPr>
              <p:cNvPr id="17" name="Freeform 17"/>
              <p:cNvSpPr/>
              <p:nvPr/>
            </p:nvSpPr>
            <p:spPr>
              <a:xfrm>
                <a:off x="0" y="-6350"/>
                <a:ext cx="1462093" cy="2983686"/>
              </a:xfrm>
              <a:custGeom>
                <a:avLst/>
                <a:gdLst/>
                <a:ahLst/>
                <a:cxnLst/>
                <a:rect l="l" t="t" r="r" b="b"/>
                <a:pathLst>
                  <a:path w="1462093" h="2983686">
                    <a:moveTo>
                      <a:pt x="0" y="2983686"/>
                    </a:moveTo>
                    <a:lnTo>
                      <a:pt x="0" y="116967"/>
                    </a:lnTo>
                    <a:cubicBezTo>
                      <a:pt x="0" y="85946"/>
                      <a:pt x="12323" y="56195"/>
                      <a:pt x="34259" y="34259"/>
                    </a:cubicBezTo>
                    <a:cubicBezTo>
                      <a:pt x="56195" y="12323"/>
                      <a:pt x="85946" y="0"/>
                      <a:pt x="116967" y="0"/>
                    </a:cubicBezTo>
                    <a:lnTo>
                      <a:pt x="1345125" y="0"/>
                    </a:lnTo>
                    <a:cubicBezTo>
                      <a:pt x="1409725" y="0"/>
                      <a:pt x="1462093" y="52368"/>
                      <a:pt x="1462093" y="116967"/>
                    </a:cubicBezTo>
                    <a:lnTo>
                      <a:pt x="1462093" y="2983686"/>
                    </a:lnTo>
                    <a:close/>
                  </a:path>
                </a:pathLst>
              </a:custGeom>
              <a:solidFill>
                <a:srgbClr val="105652"/>
              </a:solidFill>
            </p:spPr>
          </p:sp>
          <p:sp>
            <p:nvSpPr>
              <p:cNvPr id="18" name="Freeform 18"/>
              <p:cNvSpPr/>
              <p:nvPr/>
            </p:nvSpPr>
            <p:spPr>
              <a:xfrm>
                <a:off x="1610278" y="-6350"/>
                <a:ext cx="1462093" cy="2983686"/>
              </a:xfrm>
              <a:custGeom>
                <a:avLst/>
                <a:gdLst/>
                <a:ahLst/>
                <a:cxnLst/>
                <a:rect l="l" t="t" r="r" b="b"/>
                <a:pathLst>
                  <a:path w="1462093" h="2983686">
                    <a:moveTo>
                      <a:pt x="0" y="2983686"/>
                    </a:moveTo>
                    <a:lnTo>
                      <a:pt x="0" y="116967"/>
                    </a:lnTo>
                    <a:cubicBezTo>
                      <a:pt x="0" y="52368"/>
                      <a:pt x="52368" y="0"/>
                      <a:pt x="116967" y="0"/>
                    </a:cubicBezTo>
                    <a:lnTo>
                      <a:pt x="1345125" y="0"/>
                    </a:lnTo>
                    <a:cubicBezTo>
                      <a:pt x="1376147" y="0"/>
                      <a:pt x="1405898" y="12323"/>
                      <a:pt x="1427834" y="34259"/>
                    </a:cubicBezTo>
                    <a:cubicBezTo>
                      <a:pt x="1449769" y="56195"/>
                      <a:pt x="1462093" y="85946"/>
                      <a:pt x="1462093" y="116967"/>
                    </a:cubicBezTo>
                    <a:lnTo>
                      <a:pt x="1462093" y="2983686"/>
                    </a:lnTo>
                    <a:close/>
                  </a:path>
                </a:pathLst>
              </a:custGeom>
              <a:solidFill>
                <a:srgbClr val="105652"/>
              </a:solidFill>
            </p:spPr>
          </p:sp>
          <p:sp>
            <p:nvSpPr>
              <p:cNvPr id="19" name="Freeform 19"/>
              <p:cNvSpPr/>
              <p:nvPr/>
            </p:nvSpPr>
            <p:spPr>
              <a:xfrm>
                <a:off x="3220556" y="489873"/>
                <a:ext cx="1462093" cy="2487463"/>
              </a:xfrm>
              <a:custGeom>
                <a:avLst/>
                <a:gdLst/>
                <a:ahLst/>
                <a:cxnLst/>
                <a:rect l="l" t="t" r="r" b="b"/>
                <a:pathLst>
                  <a:path w="1462093" h="2487463">
                    <a:moveTo>
                      <a:pt x="0" y="2487463"/>
                    </a:moveTo>
                    <a:lnTo>
                      <a:pt x="0" y="116967"/>
                    </a:lnTo>
                    <a:cubicBezTo>
                      <a:pt x="0" y="85945"/>
                      <a:pt x="12323" y="56194"/>
                      <a:pt x="34259" y="34259"/>
                    </a:cubicBezTo>
                    <a:cubicBezTo>
                      <a:pt x="56194" y="12323"/>
                      <a:pt x="85945" y="0"/>
                      <a:pt x="116967" y="0"/>
                    </a:cubicBezTo>
                    <a:lnTo>
                      <a:pt x="1345125" y="0"/>
                    </a:lnTo>
                    <a:cubicBezTo>
                      <a:pt x="1409724" y="0"/>
                      <a:pt x="1462092" y="52368"/>
                      <a:pt x="1462092" y="116967"/>
                    </a:cubicBezTo>
                    <a:lnTo>
                      <a:pt x="1462092" y="2487463"/>
                    </a:lnTo>
                    <a:close/>
                  </a:path>
                </a:pathLst>
              </a:custGeom>
              <a:solidFill>
                <a:srgbClr val="105652"/>
              </a:solidFill>
            </p:spPr>
          </p:sp>
          <p:sp>
            <p:nvSpPr>
              <p:cNvPr id="20" name="Freeform 20"/>
              <p:cNvSpPr/>
              <p:nvPr/>
            </p:nvSpPr>
            <p:spPr>
              <a:xfrm>
                <a:off x="4830833" y="986095"/>
                <a:ext cx="1462093" cy="1991241"/>
              </a:xfrm>
              <a:custGeom>
                <a:avLst/>
                <a:gdLst/>
                <a:ahLst/>
                <a:cxnLst/>
                <a:rect l="l" t="t" r="r" b="b"/>
                <a:pathLst>
                  <a:path w="1462093" h="1991241">
                    <a:moveTo>
                      <a:pt x="0" y="1991241"/>
                    </a:moveTo>
                    <a:lnTo>
                      <a:pt x="0" y="116968"/>
                    </a:lnTo>
                    <a:cubicBezTo>
                      <a:pt x="0" y="52368"/>
                      <a:pt x="52369" y="0"/>
                      <a:pt x="116968" y="0"/>
                    </a:cubicBezTo>
                    <a:lnTo>
                      <a:pt x="1345126" y="0"/>
                    </a:lnTo>
                    <a:cubicBezTo>
                      <a:pt x="1376147" y="0"/>
                      <a:pt x="1405899" y="12323"/>
                      <a:pt x="1427834" y="34259"/>
                    </a:cubicBezTo>
                    <a:cubicBezTo>
                      <a:pt x="1449770" y="56195"/>
                      <a:pt x="1462093" y="85946"/>
                      <a:pt x="1462093" y="116968"/>
                    </a:cubicBezTo>
                    <a:lnTo>
                      <a:pt x="1462093" y="1991241"/>
                    </a:lnTo>
                    <a:close/>
                  </a:path>
                </a:pathLst>
              </a:custGeom>
              <a:solidFill>
                <a:srgbClr val="105652"/>
              </a:solidFill>
            </p:spPr>
          </p:sp>
          <p:sp>
            <p:nvSpPr>
              <p:cNvPr id="21" name="Freeform 21"/>
              <p:cNvSpPr/>
              <p:nvPr/>
            </p:nvSpPr>
            <p:spPr>
              <a:xfrm>
                <a:off x="6441111" y="1234206"/>
                <a:ext cx="1462093" cy="1743129"/>
              </a:xfrm>
              <a:custGeom>
                <a:avLst/>
                <a:gdLst/>
                <a:ahLst/>
                <a:cxnLst/>
                <a:rect l="l" t="t" r="r" b="b"/>
                <a:pathLst>
                  <a:path w="1462093" h="1743129">
                    <a:moveTo>
                      <a:pt x="0" y="1743130"/>
                    </a:moveTo>
                    <a:lnTo>
                      <a:pt x="0" y="116968"/>
                    </a:lnTo>
                    <a:cubicBezTo>
                      <a:pt x="0" y="85946"/>
                      <a:pt x="12323" y="56195"/>
                      <a:pt x="34259" y="34259"/>
                    </a:cubicBezTo>
                    <a:cubicBezTo>
                      <a:pt x="56195" y="12324"/>
                      <a:pt x="85946" y="0"/>
                      <a:pt x="116968" y="1"/>
                    </a:cubicBezTo>
                    <a:lnTo>
                      <a:pt x="1345125" y="1"/>
                    </a:lnTo>
                    <a:cubicBezTo>
                      <a:pt x="1409725" y="1"/>
                      <a:pt x="1462093" y="52369"/>
                      <a:pt x="1462093" y="116968"/>
                    </a:cubicBezTo>
                    <a:lnTo>
                      <a:pt x="1462093" y="1743130"/>
                    </a:lnTo>
                    <a:close/>
                  </a:path>
                </a:pathLst>
              </a:custGeom>
              <a:solidFill>
                <a:srgbClr val="105652"/>
              </a:solidFill>
            </p:spPr>
          </p:sp>
        </p:grpSp>
      </p:grpSp>
      <p:grpSp>
        <p:nvGrpSpPr>
          <p:cNvPr id="22" name="Group 22"/>
          <p:cNvGrpSpPr/>
          <p:nvPr/>
        </p:nvGrpSpPr>
        <p:grpSpPr>
          <a:xfrm>
            <a:off x="669952" y="6532392"/>
            <a:ext cx="8602485" cy="3200893"/>
            <a:chOff x="0" y="0"/>
            <a:chExt cx="11344438" cy="4221145"/>
          </a:xfrm>
        </p:grpSpPr>
        <p:sp>
          <p:nvSpPr>
            <p:cNvPr id="23" name="Freeform 23"/>
            <p:cNvSpPr/>
            <p:nvPr/>
          </p:nvSpPr>
          <p:spPr>
            <a:xfrm>
              <a:off x="31750" y="31750"/>
              <a:ext cx="11280938" cy="4157645"/>
            </a:xfrm>
            <a:custGeom>
              <a:avLst/>
              <a:gdLst/>
              <a:ahLst/>
              <a:cxnLst/>
              <a:rect l="l" t="t" r="r" b="b"/>
              <a:pathLst>
                <a:path w="11280938" h="4157645">
                  <a:moveTo>
                    <a:pt x="11188228" y="4157645"/>
                  </a:moveTo>
                  <a:lnTo>
                    <a:pt x="92710" y="4157645"/>
                  </a:lnTo>
                  <a:cubicBezTo>
                    <a:pt x="41910" y="4157645"/>
                    <a:pt x="0" y="4115735"/>
                    <a:pt x="0" y="4064935"/>
                  </a:cubicBezTo>
                  <a:lnTo>
                    <a:pt x="0" y="92710"/>
                  </a:lnTo>
                  <a:cubicBezTo>
                    <a:pt x="0" y="41910"/>
                    <a:pt x="41910" y="0"/>
                    <a:pt x="92710" y="0"/>
                  </a:cubicBezTo>
                  <a:lnTo>
                    <a:pt x="11186957" y="0"/>
                  </a:lnTo>
                  <a:cubicBezTo>
                    <a:pt x="11237757" y="0"/>
                    <a:pt x="11279668" y="41910"/>
                    <a:pt x="11279668" y="92710"/>
                  </a:cubicBezTo>
                  <a:lnTo>
                    <a:pt x="11279668" y="4063665"/>
                  </a:lnTo>
                  <a:cubicBezTo>
                    <a:pt x="11280938" y="4115735"/>
                    <a:pt x="11239028" y="4157645"/>
                    <a:pt x="11188228" y="4157645"/>
                  </a:cubicBezTo>
                  <a:close/>
                </a:path>
              </a:pathLst>
            </a:custGeom>
            <a:solidFill>
              <a:srgbClr val="F9C041"/>
            </a:solidFill>
          </p:spPr>
        </p:sp>
        <p:sp>
          <p:nvSpPr>
            <p:cNvPr id="24" name="Freeform 24"/>
            <p:cNvSpPr/>
            <p:nvPr/>
          </p:nvSpPr>
          <p:spPr>
            <a:xfrm>
              <a:off x="0" y="0"/>
              <a:ext cx="11344438" cy="4221145"/>
            </a:xfrm>
            <a:custGeom>
              <a:avLst/>
              <a:gdLst/>
              <a:ahLst/>
              <a:cxnLst/>
              <a:rect l="l" t="t" r="r" b="b"/>
              <a:pathLst>
                <a:path w="11344438" h="4221145">
                  <a:moveTo>
                    <a:pt x="11219978" y="59690"/>
                  </a:moveTo>
                  <a:cubicBezTo>
                    <a:pt x="11255538" y="59690"/>
                    <a:pt x="11284748" y="88900"/>
                    <a:pt x="11284748" y="124460"/>
                  </a:cubicBezTo>
                  <a:lnTo>
                    <a:pt x="11284748" y="4096685"/>
                  </a:lnTo>
                  <a:cubicBezTo>
                    <a:pt x="11284748" y="4132245"/>
                    <a:pt x="11255538" y="4161455"/>
                    <a:pt x="11219978" y="4161455"/>
                  </a:cubicBezTo>
                  <a:lnTo>
                    <a:pt x="124460" y="4161455"/>
                  </a:lnTo>
                  <a:cubicBezTo>
                    <a:pt x="88900" y="4161455"/>
                    <a:pt x="59690" y="4132245"/>
                    <a:pt x="59690" y="4096685"/>
                  </a:cubicBezTo>
                  <a:lnTo>
                    <a:pt x="59690" y="124460"/>
                  </a:lnTo>
                  <a:cubicBezTo>
                    <a:pt x="59690" y="88900"/>
                    <a:pt x="88900" y="59690"/>
                    <a:pt x="124460" y="59690"/>
                  </a:cubicBezTo>
                  <a:lnTo>
                    <a:pt x="11219978" y="59690"/>
                  </a:lnTo>
                  <a:moveTo>
                    <a:pt x="11219978" y="0"/>
                  </a:moveTo>
                  <a:lnTo>
                    <a:pt x="124460" y="0"/>
                  </a:lnTo>
                  <a:cubicBezTo>
                    <a:pt x="55880" y="0"/>
                    <a:pt x="0" y="55880"/>
                    <a:pt x="0" y="124460"/>
                  </a:cubicBezTo>
                  <a:lnTo>
                    <a:pt x="0" y="4096685"/>
                  </a:lnTo>
                  <a:cubicBezTo>
                    <a:pt x="0" y="4165265"/>
                    <a:pt x="55880" y="4221145"/>
                    <a:pt x="124460" y="4221145"/>
                  </a:cubicBezTo>
                  <a:lnTo>
                    <a:pt x="11219978" y="4221145"/>
                  </a:lnTo>
                  <a:cubicBezTo>
                    <a:pt x="11288557" y="4221145"/>
                    <a:pt x="11344438" y="4165265"/>
                    <a:pt x="11344438" y="4096685"/>
                  </a:cubicBezTo>
                  <a:lnTo>
                    <a:pt x="11344438" y="124460"/>
                  </a:lnTo>
                  <a:cubicBezTo>
                    <a:pt x="11344438" y="55880"/>
                    <a:pt x="11288557" y="0"/>
                    <a:pt x="11219978" y="0"/>
                  </a:cubicBezTo>
                  <a:close/>
                </a:path>
              </a:pathLst>
            </a:custGeom>
            <a:solidFill>
              <a:srgbClr val="000000"/>
            </a:solidFill>
          </p:spPr>
        </p:sp>
      </p:grpSp>
      <p:sp>
        <p:nvSpPr>
          <p:cNvPr id="25" name="TextBox 25"/>
          <p:cNvSpPr txBox="1"/>
          <p:nvPr/>
        </p:nvSpPr>
        <p:spPr>
          <a:xfrm>
            <a:off x="1028712" y="4471989"/>
            <a:ext cx="3483950" cy="1267459"/>
          </a:xfrm>
          <a:prstGeom prst="rect">
            <a:avLst/>
          </a:prstGeom>
        </p:spPr>
        <p:txBody>
          <a:bodyPr lIns="0" tIns="0" rIns="0" bIns="0" rtlCol="0" anchor="t">
            <a:spAutoFit/>
          </a:bodyPr>
          <a:lstStyle/>
          <a:p>
            <a:pPr>
              <a:lnSpc>
                <a:spcPts val="9399"/>
              </a:lnSpc>
            </a:pPr>
            <a:r>
              <a:rPr lang="en-US" sz="9399">
                <a:solidFill>
                  <a:srgbClr val="105652"/>
                </a:solidFill>
                <a:latin typeface="Bebas Neue Bold"/>
              </a:rPr>
              <a:t>£20,600</a:t>
            </a:r>
          </a:p>
        </p:txBody>
      </p:sp>
      <p:sp>
        <p:nvSpPr>
          <p:cNvPr id="26" name="TextBox 26"/>
          <p:cNvSpPr txBox="1"/>
          <p:nvPr/>
        </p:nvSpPr>
        <p:spPr>
          <a:xfrm>
            <a:off x="5327389" y="1721353"/>
            <a:ext cx="3483950" cy="1267459"/>
          </a:xfrm>
          <a:prstGeom prst="rect">
            <a:avLst/>
          </a:prstGeom>
        </p:spPr>
        <p:txBody>
          <a:bodyPr lIns="0" tIns="0" rIns="0" bIns="0" rtlCol="0" anchor="t">
            <a:spAutoFit/>
          </a:bodyPr>
          <a:lstStyle/>
          <a:p>
            <a:pPr>
              <a:lnSpc>
                <a:spcPts val="9399"/>
              </a:lnSpc>
            </a:pPr>
            <a:r>
              <a:rPr lang="en-US" sz="9399">
                <a:solidFill>
                  <a:srgbClr val="105652"/>
                </a:solidFill>
                <a:latin typeface="Bebas Neue Bold"/>
              </a:rPr>
              <a:t>17%</a:t>
            </a:r>
          </a:p>
        </p:txBody>
      </p:sp>
      <p:sp>
        <p:nvSpPr>
          <p:cNvPr id="27" name="TextBox 27"/>
          <p:cNvSpPr txBox="1"/>
          <p:nvPr/>
        </p:nvSpPr>
        <p:spPr>
          <a:xfrm>
            <a:off x="5327389" y="4471989"/>
            <a:ext cx="3483950" cy="1267459"/>
          </a:xfrm>
          <a:prstGeom prst="rect">
            <a:avLst/>
          </a:prstGeom>
        </p:spPr>
        <p:txBody>
          <a:bodyPr lIns="0" tIns="0" rIns="0" bIns="0" rtlCol="0" anchor="t">
            <a:spAutoFit/>
          </a:bodyPr>
          <a:lstStyle/>
          <a:p>
            <a:pPr>
              <a:lnSpc>
                <a:spcPts val="9399"/>
              </a:lnSpc>
            </a:pPr>
            <a:r>
              <a:rPr lang="en-US" sz="9399">
                <a:solidFill>
                  <a:srgbClr val="105652"/>
                </a:solidFill>
                <a:latin typeface="Bebas Neue Bold"/>
              </a:rPr>
              <a:t>3,700</a:t>
            </a:r>
          </a:p>
        </p:txBody>
      </p:sp>
      <p:sp>
        <p:nvSpPr>
          <p:cNvPr id="28" name="TextBox 28"/>
          <p:cNvSpPr txBox="1"/>
          <p:nvPr/>
        </p:nvSpPr>
        <p:spPr>
          <a:xfrm>
            <a:off x="1028712" y="3009600"/>
            <a:ext cx="2038858" cy="478156"/>
          </a:xfrm>
          <a:prstGeom prst="rect">
            <a:avLst/>
          </a:prstGeom>
        </p:spPr>
        <p:txBody>
          <a:bodyPr lIns="0" tIns="0" rIns="0" bIns="0" rtlCol="0" anchor="t">
            <a:spAutoFit/>
          </a:bodyPr>
          <a:lstStyle/>
          <a:p>
            <a:pPr>
              <a:lnSpc>
                <a:spcPts val="3839"/>
              </a:lnSpc>
            </a:pPr>
            <a:r>
              <a:rPr lang="en-US" sz="2399">
                <a:solidFill>
                  <a:srgbClr val="000000"/>
                </a:solidFill>
                <a:latin typeface="Poppins"/>
              </a:rPr>
              <a:t>Jobs</a:t>
            </a:r>
          </a:p>
        </p:txBody>
      </p:sp>
      <p:sp>
        <p:nvSpPr>
          <p:cNvPr id="29" name="TextBox 29"/>
          <p:cNvSpPr txBox="1"/>
          <p:nvPr/>
        </p:nvSpPr>
        <p:spPr>
          <a:xfrm>
            <a:off x="1028712" y="5443221"/>
            <a:ext cx="2435788" cy="478156"/>
          </a:xfrm>
          <a:prstGeom prst="rect">
            <a:avLst/>
          </a:prstGeom>
        </p:spPr>
        <p:txBody>
          <a:bodyPr lIns="0" tIns="0" rIns="0" bIns="0" rtlCol="0" anchor="t">
            <a:spAutoFit/>
          </a:bodyPr>
          <a:lstStyle/>
          <a:p>
            <a:pPr>
              <a:lnSpc>
                <a:spcPts val="3839"/>
              </a:lnSpc>
            </a:pPr>
            <a:r>
              <a:rPr lang="en-US" sz="2399">
                <a:solidFill>
                  <a:srgbClr val="000000"/>
                </a:solidFill>
                <a:latin typeface="Poppins"/>
              </a:rPr>
              <a:t>Median Salary </a:t>
            </a:r>
          </a:p>
        </p:txBody>
      </p:sp>
      <p:sp>
        <p:nvSpPr>
          <p:cNvPr id="30" name="TextBox 30"/>
          <p:cNvSpPr txBox="1"/>
          <p:nvPr/>
        </p:nvSpPr>
        <p:spPr>
          <a:xfrm>
            <a:off x="5327389" y="5443221"/>
            <a:ext cx="3315528" cy="478156"/>
          </a:xfrm>
          <a:prstGeom prst="rect">
            <a:avLst/>
          </a:prstGeom>
        </p:spPr>
        <p:txBody>
          <a:bodyPr lIns="0" tIns="0" rIns="0" bIns="0" rtlCol="0" anchor="t">
            <a:spAutoFit/>
          </a:bodyPr>
          <a:lstStyle/>
          <a:p>
            <a:pPr>
              <a:lnSpc>
                <a:spcPts val="3839"/>
              </a:lnSpc>
            </a:pPr>
            <a:r>
              <a:rPr lang="en-US" sz="2399">
                <a:solidFill>
                  <a:srgbClr val="000000"/>
                </a:solidFill>
                <a:latin typeface="Poppins"/>
              </a:rPr>
              <a:t>Businesses</a:t>
            </a:r>
          </a:p>
        </p:txBody>
      </p:sp>
      <p:sp>
        <p:nvSpPr>
          <p:cNvPr id="31" name="TextBox 31"/>
          <p:cNvSpPr txBox="1"/>
          <p:nvPr/>
        </p:nvSpPr>
        <p:spPr>
          <a:xfrm>
            <a:off x="1028700" y="331039"/>
            <a:ext cx="7782639" cy="988695"/>
          </a:xfrm>
          <a:prstGeom prst="rect">
            <a:avLst/>
          </a:prstGeom>
        </p:spPr>
        <p:txBody>
          <a:bodyPr lIns="0" tIns="0" rIns="0" bIns="0" rtlCol="0" anchor="t">
            <a:spAutoFit/>
          </a:bodyPr>
          <a:lstStyle/>
          <a:p>
            <a:pPr>
              <a:lnSpc>
                <a:spcPts val="7980"/>
              </a:lnSpc>
            </a:pPr>
            <a:r>
              <a:rPr lang="en-US" sz="5700">
                <a:solidFill>
                  <a:srgbClr val="000000"/>
                </a:solidFill>
                <a:latin typeface="Bebas Neue Bold"/>
              </a:rPr>
              <a:t>Jobs in </a:t>
            </a:r>
            <a:r>
              <a:rPr lang="en-US" sz="5700">
                <a:solidFill>
                  <a:srgbClr val="B91646"/>
                </a:solidFill>
                <a:latin typeface="Bebas Neue Bold"/>
              </a:rPr>
              <a:t>fenland</a:t>
            </a:r>
          </a:p>
        </p:txBody>
      </p:sp>
      <p:sp>
        <p:nvSpPr>
          <p:cNvPr id="32" name="TextBox 32"/>
          <p:cNvSpPr txBox="1"/>
          <p:nvPr/>
        </p:nvSpPr>
        <p:spPr>
          <a:xfrm>
            <a:off x="1028700" y="1754155"/>
            <a:ext cx="3483950" cy="1267459"/>
          </a:xfrm>
          <a:prstGeom prst="rect">
            <a:avLst/>
          </a:prstGeom>
        </p:spPr>
        <p:txBody>
          <a:bodyPr lIns="0" tIns="0" rIns="0" bIns="0" rtlCol="0" anchor="t">
            <a:spAutoFit/>
          </a:bodyPr>
          <a:lstStyle/>
          <a:p>
            <a:pPr>
              <a:lnSpc>
                <a:spcPts val="9399"/>
              </a:lnSpc>
            </a:pPr>
            <a:r>
              <a:rPr lang="en-US" sz="9399" dirty="0">
                <a:solidFill>
                  <a:srgbClr val="105652"/>
                </a:solidFill>
                <a:latin typeface="Bebas Neue Bold"/>
              </a:rPr>
              <a:t>48,500</a:t>
            </a:r>
          </a:p>
        </p:txBody>
      </p:sp>
      <p:sp>
        <p:nvSpPr>
          <p:cNvPr id="33" name="TextBox 33"/>
          <p:cNvSpPr txBox="1"/>
          <p:nvPr/>
        </p:nvSpPr>
        <p:spPr>
          <a:xfrm>
            <a:off x="10203463" y="360462"/>
            <a:ext cx="7275786" cy="589915"/>
          </a:xfrm>
          <a:prstGeom prst="rect">
            <a:avLst/>
          </a:prstGeom>
        </p:spPr>
        <p:txBody>
          <a:bodyPr lIns="0" tIns="0" rIns="0" bIns="0" rtlCol="0" anchor="t">
            <a:spAutoFit/>
          </a:bodyPr>
          <a:lstStyle/>
          <a:p>
            <a:pPr algn="ctr">
              <a:lnSpc>
                <a:spcPts val="4759"/>
              </a:lnSpc>
            </a:pPr>
            <a:r>
              <a:rPr lang="en-US" sz="3399">
                <a:solidFill>
                  <a:srgbClr val="000000"/>
                </a:solidFill>
                <a:latin typeface="Bebas Neue Bold"/>
              </a:rPr>
              <a:t>Top Sectors in fenland</a:t>
            </a:r>
          </a:p>
        </p:txBody>
      </p:sp>
      <p:sp>
        <p:nvSpPr>
          <p:cNvPr id="34" name="TextBox 34"/>
          <p:cNvSpPr txBox="1"/>
          <p:nvPr/>
        </p:nvSpPr>
        <p:spPr>
          <a:xfrm>
            <a:off x="1021769" y="7966958"/>
            <a:ext cx="2038869" cy="42418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PRINCES GROUP</a:t>
            </a:r>
          </a:p>
        </p:txBody>
      </p:sp>
      <p:sp>
        <p:nvSpPr>
          <p:cNvPr id="35" name="TextBox 35"/>
          <p:cNvSpPr txBox="1"/>
          <p:nvPr/>
        </p:nvSpPr>
        <p:spPr>
          <a:xfrm>
            <a:off x="1021769" y="8788667"/>
            <a:ext cx="2038869" cy="42418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MCCAINS FOOD</a:t>
            </a:r>
          </a:p>
        </p:txBody>
      </p:sp>
      <p:sp>
        <p:nvSpPr>
          <p:cNvPr id="36" name="TextBox 36"/>
          <p:cNvSpPr txBox="1"/>
          <p:nvPr/>
        </p:nvSpPr>
        <p:spPr>
          <a:xfrm>
            <a:off x="2939081" y="7710246"/>
            <a:ext cx="6003138" cy="816610"/>
          </a:xfrm>
          <a:prstGeom prst="rect">
            <a:avLst/>
          </a:prstGeom>
        </p:spPr>
        <p:txBody>
          <a:bodyPr lIns="0" tIns="0" rIns="0" bIns="0" rtlCol="0" anchor="t">
            <a:spAutoFit/>
          </a:bodyPr>
          <a:lstStyle/>
          <a:p>
            <a:pPr algn="ctr">
              <a:lnSpc>
                <a:spcPts val="2239"/>
              </a:lnSpc>
            </a:pPr>
            <a:r>
              <a:rPr lang="en-US" sz="1599">
                <a:solidFill>
                  <a:srgbClr val="000000"/>
                </a:solidFill>
                <a:latin typeface="Canva Sans 1"/>
              </a:rPr>
              <a:t>Is one of Europe’s largest food and drink groups. They source and manufacture products, and supply food and drink to suppliers across Europe.</a:t>
            </a:r>
          </a:p>
        </p:txBody>
      </p:sp>
      <p:sp>
        <p:nvSpPr>
          <p:cNvPr id="37" name="TextBox 37"/>
          <p:cNvSpPr txBox="1"/>
          <p:nvPr/>
        </p:nvSpPr>
        <p:spPr>
          <a:xfrm>
            <a:off x="3060638" y="8687411"/>
            <a:ext cx="6003138" cy="816610"/>
          </a:xfrm>
          <a:prstGeom prst="rect">
            <a:avLst/>
          </a:prstGeom>
        </p:spPr>
        <p:txBody>
          <a:bodyPr lIns="0" tIns="0" rIns="0" bIns="0" rtlCol="0" anchor="t">
            <a:spAutoFit/>
          </a:bodyPr>
          <a:lstStyle/>
          <a:p>
            <a:pPr algn="ctr">
              <a:lnSpc>
                <a:spcPts val="2239"/>
              </a:lnSpc>
            </a:pPr>
            <a:r>
              <a:rPr lang="en-US" sz="1599">
                <a:solidFill>
                  <a:srgbClr val="000000"/>
                </a:solidFill>
                <a:latin typeface="Canva Sans 1"/>
              </a:rPr>
              <a:t>Is a major global food supplier with a significant presence in Fenland, with opportunities in agri-tech, manufacturing and retail distribution.</a:t>
            </a:r>
          </a:p>
        </p:txBody>
      </p:sp>
      <p:grpSp>
        <p:nvGrpSpPr>
          <p:cNvPr id="38" name="Group 38"/>
          <p:cNvGrpSpPr/>
          <p:nvPr/>
        </p:nvGrpSpPr>
        <p:grpSpPr>
          <a:xfrm>
            <a:off x="9957283" y="6532392"/>
            <a:ext cx="7742469" cy="3200893"/>
            <a:chOff x="0" y="0"/>
            <a:chExt cx="10210301" cy="4221145"/>
          </a:xfrm>
        </p:grpSpPr>
        <p:sp>
          <p:nvSpPr>
            <p:cNvPr id="39" name="Freeform 39"/>
            <p:cNvSpPr/>
            <p:nvPr/>
          </p:nvSpPr>
          <p:spPr>
            <a:xfrm>
              <a:off x="31750" y="31750"/>
              <a:ext cx="10146801" cy="4157645"/>
            </a:xfrm>
            <a:custGeom>
              <a:avLst/>
              <a:gdLst/>
              <a:ahLst/>
              <a:cxnLst/>
              <a:rect l="l" t="t" r="r" b="b"/>
              <a:pathLst>
                <a:path w="10146801" h="4157645">
                  <a:moveTo>
                    <a:pt x="10054091" y="4157645"/>
                  </a:moveTo>
                  <a:lnTo>
                    <a:pt x="92710" y="4157645"/>
                  </a:lnTo>
                  <a:cubicBezTo>
                    <a:pt x="41910" y="4157645"/>
                    <a:pt x="0" y="4115735"/>
                    <a:pt x="0" y="4064935"/>
                  </a:cubicBezTo>
                  <a:lnTo>
                    <a:pt x="0" y="92710"/>
                  </a:lnTo>
                  <a:cubicBezTo>
                    <a:pt x="0" y="41910"/>
                    <a:pt x="41910" y="0"/>
                    <a:pt x="92710" y="0"/>
                  </a:cubicBezTo>
                  <a:lnTo>
                    <a:pt x="10052820" y="0"/>
                  </a:lnTo>
                  <a:cubicBezTo>
                    <a:pt x="10103620" y="0"/>
                    <a:pt x="10145530" y="41910"/>
                    <a:pt x="10145530" y="92710"/>
                  </a:cubicBezTo>
                  <a:lnTo>
                    <a:pt x="10145530" y="4063665"/>
                  </a:lnTo>
                  <a:cubicBezTo>
                    <a:pt x="10146801" y="4115735"/>
                    <a:pt x="10104891" y="4157645"/>
                    <a:pt x="10054091" y="4157645"/>
                  </a:cubicBezTo>
                  <a:close/>
                </a:path>
              </a:pathLst>
            </a:custGeom>
            <a:solidFill>
              <a:srgbClr val="F9C041"/>
            </a:solidFill>
          </p:spPr>
        </p:sp>
        <p:sp>
          <p:nvSpPr>
            <p:cNvPr id="40" name="Freeform 40"/>
            <p:cNvSpPr/>
            <p:nvPr/>
          </p:nvSpPr>
          <p:spPr>
            <a:xfrm>
              <a:off x="0" y="0"/>
              <a:ext cx="10210301" cy="4221145"/>
            </a:xfrm>
            <a:custGeom>
              <a:avLst/>
              <a:gdLst/>
              <a:ahLst/>
              <a:cxnLst/>
              <a:rect l="l" t="t" r="r" b="b"/>
              <a:pathLst>
                <a:path w="10210301" h="4221145">
                  <a:moveTo>
                    <a:pt x="10085841" y="59690"/>
                  </a:moveTo>
                  <a:cubicBezTo>
                    <a:pt x="10121401" y="59690"/>
                    <a:pt x="10150611" y="88900"/>
                    <a:pt x="10150611" y="124460"/>
                  </a:cubicBezTo>
                  <a:lnTo>
                    <a:pt x="10150611" y="4096685"/>
                  </a:lnTo>
                  <a:cubicBezTo>
                    <a:pt x="10150611" y="4132245"/>
                    <a:pt x="10121401" y="4161455"/>
                    <a:pt x="10085841" y="4161455"/>
                  </a:cubicBezTo>
                  <a:lnTo>
                    <a:pt x="124460" y="4161455"/>
                  </a:lnTo>
                  <a:cubicBezTo>
                    <a:pt x="88900" y="4161455"/>
                    <a:pt x="59690" y="4132245"/>
                    <a:pt x="59690" y="4096685"/>
                  </a:cubicBezTo>
                  <a:lnTo>
                    <a:pt x="59690" y="124460"/>
                  </a:lnTo>
                  <a:cubicBezTo>
                    <a:pt x="59690" y="88900"/>
                    <a:pt x="88900" y="59690"/>
                    <a:pt x="124460" y="59690"/>
                  </a:cubicBezTo>
                  <a:lnTo>
                    <a:pt x="10085841" y="59690"/>
                  </a:lnTo>
                  <a:moveTo>
                    <a:pt x="10085841" y="0"/>
                  </a:moveTo>
                  <a:lnTo>
                    <a:pt x="124460" y="0"/>
                  </a:lnTo>
                  <a:cubicBezTo>
                    <a:pt x="55880" y="0"/>
                    <a:pt x="0" y="55880"/>
                    <a:pt x="0" y="124460"/>
                  </a:cubicBezTo>
                  <a:lnTo>
                    <a:pt x="0" y="4096685"/>
                  </a:lnTo>
                  <a:cubicBezTo>
                    <a:pt x="0" y="4165265"/>
                    <a:pt x="55880" y="4221145"/>
                    <a:pt x="124460" y="4221145"/>
                  </a:cubicBezTo>
                  <a:lnTo>
                    <a:pt x="10085841" y="4221145"/>
                  </a:lnTo>
                  <a:cubicBezTo>
                    <a:pt x="10154420" y="4221145"/>
                    <a:pt x="10210301" y="4165265"/>
                    <a:pt x="10210301" y="4096685"/>
                  </a:cubicBezTo>
                  <a:lnTo>
                    <a:pt x="10210301" y="124460"/>
                  </a:lnTo>
                  <a:cubicBezTo>
                    <a:pt x="10210301" y="55880"/>
                    <a:pt x="10154420" y="0"/>
                    <a:pt x="10085841" y="0"/>
                  </a:cubicBezTo>
                  <a:close/>
                </a:path>
              </a:pathLst>
            </a:custGeom>
            <a:solidFill>
              <a:srgbClr val="000000"/>
            </a:solidFill>
          </p:spPr>
        </p:sp>
      </p:grpSp>
      <p:sp>
        <p:nvSpPr>
          <p:cNvPr id="41" name="TextBox 41"/>
          <p:cNvSpPr txBox="1"/>
          <p:nvPr/>
        </p:nvSpPr>
        <p:spPr>
          <a:xfrm>
            <a:off x="10077750" y="6760529"/>
            <a:ext cx="2179867" cy="42418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MANUFACTURING</a:t>
            </a:r>
          </a:p>
        </p:txBody>
      </p:sp>
      <p:sp>
        <p:nvSpPr>
          <p:cNvPr id="42" name="TextBox 42"/>
          <p:cNvSpPr txBox="1"/>
          <p:nvPr/>
        </p:nvSpPr>
        <p:spPr>
          <a:xfrm>
            <a:off x="10063619" y="7344826"/>
            <a:ext cx="1868192" cy="42418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RETAIL</a:t>
            </a:r>
          </a:p>
        </p:txBody>
      </p:sp>
      <p:sp>
        <p:nvSpPr>
          <p:cNvPr id="43" name="TextBox 43"/>
          <p:cNvSpPr txBox="1"/>
          <p:nvPr/>
        </p:nvSpPr>
        <p:spPr>
          <a:xfrm>
            <a:off x="12257617" y="6792393"/>
            <a:ext cx="5320530" cy="227428"/>
          </a:xfrm>
          <a:prstGeom prst="rect">
            <a:avLst/>
          </a:prstGeom>
        </p:spPr>
        <p:txBody>
          <a:bodyPr lIns="0" tIns="0" rIns="0" bIns="0" rtlCol="0" anchor="t">
            <a:spAutoFit/>
          </a:bodyPr>
          <a:lstStyle/>
          <a:p>
            <a:pPr>
              <a:lnSpc>
                <a:spcPts val="1985"/>
              </a:lnSpc>
            </a:pPr>
            <a:r>
              <a:rPr lang="en-US" sz="1418">
                <a:solidFill>
                  <a:srgbClr val="000000"/>
                </a:solidFill>
                <a:latin typeface="Canva Sans 1"/>
              </a:rPr>
              <a:t>Including: engineering, distribution, farming</a:t>
            </a:r>
          </a:p>
        </p:txBody>
      </p:sp>
      <p:sp>
        <p:nvSpPr>
          <p:cNvPr id="44" name="TextBox 44"/>
          <p:cNvSpPr txBox="1"/>
          <p:nvPr/>
        </p:nvSpPr>
        <p:spPr>
          <a:xfrm>
            <a:off x="12257617" y="7312235"/>
            <a:ext cx="5320530" cy="231394"/>
          </a:xfrm>
          <a:prstGeom prst="rect">
            <a:avLst/>
          </a:prstGeom>
        </p:spPr>
        <p:txBody>
          <a:bodyPr lIns="0" tIns="0" rIns="0" bIns="0" rtlCol="0" anchor="t">
            <a:spAutoFit/>
          </a:bodyPr>
          <a:lstStyle/>
          <a:p>
            <a:pPr algn="just">
              <a:lnSpc>
                <a:spcPts val="1945"/>
              </a:lnSpc>
            </a:pPr>
            <a:r>
              <a:rPr lang="en-US" sz="1389">
                <a:solidFill>
                  <a:srgbClr val="000000"/>
                </a:solidFill>
                <a:latin typeface="Canva Sans 1"/>
              </a:rPr>
              <a:t>Including: sales, merchandising, logistics, customer service</a:t>
            </a:r>
          </a:p>
        </p:txBody>
      </p:sp>
      <p:sp>
        <p:nvSpPr>
          <p:cNvPr id="45" name="TextBox 45"/>
          <p:cNvSpPr txBox="1"/>
          <p:nvPr/>
        </p:nvSpPr>
        <p:spPr>
          <a:xfrm>
            <a:off x="10063619" y="7930931"/>
            <a:ext cx="1868192" cy="42418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ADMIN</a:t>
            </a:r>
          </a:p>
        </p:txBody>
      </p:sp>
      <p:sp>
        <p:nvSpPr>
          <p:cNvPr id="46" name="TextBox 46"/>
          <p:cNvSpPr txBox="1"/>
          <p:nvPr/>
        </p:nvSpPr>
        <p:spPr>
          <a:xfrm>
            <a:off x="10063619" y="8548001"/>
            <a:ext cx="1868192" cy="42418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HEALTH</a:t>
            </a:r>
          </a:p>
        </p:txBody>
      </p:sp>
      <p:sp>
        <p:nvSpPr>
          <p:cNvPr id="47" name="TextBox 47"/>
          <p:cNvSpPr txBox="1"/>
          <p:nvPr/>
        </p:nvSpPr>
        <p:spPr>
          <a:xfrm>
            <a:off x="10077750" y="9136400"/>
            <a:ext cx="1854060" cy="42418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TRANSPORT</a:t>
            </a:r>
          </a:p>
        </p:txBody>
      </p:sp>
      <p:sp>
        <p:nvSpPr>
          <p:cNvPr id="48" name="TextBox 48"/>
          <p:cNvSpPr txBox="1"/>
          <p:nvPr/>
        </p:nvSpPr>
        <p:spPr>
          <a:xfrm>
            <a:off x="12257617" y="7944642"/>
            <a:ext cx="5320530" cy="231394"/>
          </a:xfrm>
          <a:prstGeom prst="rect">
            <a:avLst/>
          </a:prstGeom>
        </p:spPr>
        <p:txBody>
          <a:bodyPr lIns="0" tIns="0" rIns="0" bIns="0" rtlCol="0" anchor="t">
            <a:spAutoFit/>
          </a:bodyPr>
          <a:lstStyle/>
          <a:p>
            <a:pPr>
              <a:lnSpc>
                <a:spcPts val="1945"/>
              </a:lnSpc>
            </a:pPr>
            <a:r>
              <a:rPr lang="en-US" sz="1389">
                <a:solidFill>
                  <a:srgbClr val="000000"/>
                </a:solidFill>
                <a:latin typeface="Canva Sans 1"/>
              </a:rPr>
              <a:t>Including: secretary, receptionist, administration support</a:t>
            </a:r>
          </a:p>
        </p:txBody>
      </p:sp>
      <p:sp>
        <p:nvSpPr>
          <p:cNvPr id="49" name="TextBox 49"/>
          <p:cNvSpPr txBox="1"/>
          <p:nvPr/>
        </p:nvSpPr>
        <p:spPr>
          <a:xfrm>
            <a:off x="12257617" y="8504703"/>
            <a:ext cx="5320530" cy="231394"/>
          </a:xfrm>
          <a:prstGeom prst="rect">
            <a:avLst/>
          </a:prstGeom>
        </p:spPr>
        <p:txBody>
          <a:bodyPr lIns="0" tIns="0" rIns="0" bIns="0" rtlCol="0" anchor="t">
            <a:spAutoFit/>
          </a:bodyPr>
          <a:lstStyle/>
          <a:p>
            <a:pPr>
              <a:lnSpc>
                <a:spcPts val="1945"/>
              </a:lnSpc>
            </a:pPr>
            <a:r>
              <a:rPr lang="en-US" sz="1389">
                <a:solidFill>
                  <a:srgbClr val="000000"/>
                </a:solidFill>
                <a:latin typeface="Canva Sans 1"/>
              </a:rPr>
              <a:t>Including: nursing, social care, medical practitioners</a:t>
            </a:r>
          </a:p>
        </p:txBody>
      </p:sp>
      <p:sp>
        <p:nvSpPr>
          <p:cNvPr id="50" name="TextBox 50"/>
          <p:cNvSpPr txBox="1"/>
          <p:nvPr/>
        </p:nvSpPr>
        <p:spPr>
          <a:xfrm>
            <a:off x="12257617" y="9097812"/>
            <a:ext cx="5320530" cy="231394"/>
          </a:xfrm>
          <a:prstGeom prst="rect">
            <a:avLst/>
          </a:prstGeom>
        </p:spPr>
        <p:txBody>
          <a:bodyPr lIns="0" tIns="0" rIns="0" bIns="0" rtlCol="0" anchor="t">
            <a:spAutoFit/>
          </a:bodyPr>
          <a:lstStyle/>
          <a:p>
            <a:pPr>
              <a:lnSpc>
                <a:spcPts val="1945"/>
              </a:lnSpc>
            </a:pPr>
            <a:r>
              <a:rPr lang="en-US" sz="1389">
                <a:solidFill>
                  <a:srgbClr val="000000"/>
                </a:solidFill>
                <a:latin typeface="Canva Sans 1"/>
              </a:rPr>
              <a:t>Including: haulage, distribution, delivery driver</a:t>
            </a:r>
          </a:p>
        </p:txBody>
      </p:sp>
      <p:pic>
        <p:nvPicPr>
          <p:cNvPr id="51" name="Picture 51"/>
          <p:cNvPicPr>
            <a:picLocks noChangeAspect="1"/>
          </p:cNvPicPr>
          <p:nvPr/>
        </p:nvPicPr>
        <p:blipFill>
          <a:blip r:embed="rId2"/>
          <a:srcRect/>
          <a:stretch>
            <a:fillRect/>
          </a:stretch>
        </p:blipFill>
        <p:spPr>
          <a:xfrm>
            <a:off x="11460329" y="1028700"/>
            <a:ext cx="942964" cy="929548"/>
          </a:xfrm>
          <a:prstGeom prst="rect">
            <a:avLst/>
          </a:prstGeom>
        </p:spPr>
      </p:pic>
      <p:pic>
        <p:nvPicPr>
          <p:cNvPr id="52" name="Picture 52"/>
          <p:cNvPicPr>
            <a:picLocks noChangeAspect="1"/>
          </p:cNvPicPr>
          <p:nvPr/>
        </p:nvPicPr>
        <p:blipFill>
          <a:blip r:embed="rId3"/>
          <a:srcRect/>
          <a:stretch>
            <a:fillRect/>
          </a:stretch>
        </p:blipFill>
        <p:spPr>
          <a:xfrm>
            <a:off x="12608456" y="950377"/>
            <a:ext cx="1097449" cy="1097449"/>
          </a:xfrm>
          <a:prstGeom prst="rect">
            <a:avLst/>
          </a:prstGeom>
        </p:spPr>
      </p:pic>
      <p:pic>
        <p:nvPicPr>
          <p:cNvPr id="53" name="Picture 53"/>
          <p:cNvPicPr>
            <a:picLocks noChangeAspect="1"/>
          </p:cNvPicPr>
          <p:nvPr/>
        </p:nvPicPr>
        <p:blipFill>
          <a:blip r:embed="rId4"/>
          <a:srcRect/>
          <a:stretch>
            <a:fillRect/>
          </a:stretch>
        </p:blipFill>
        <p:spPr>
          <a:xfrm>
            <a:off x="13893001" y="1329960"/>
            <a:ext cx="933497" cy="1018190"/>
          </a:xfrm>
          <a:prstGeom prst="rect">
            <a:avLst/>
          </a:prstGeom>
        </p:spPr>
      </p:pic>
      <p:pic>
        <p:nvPicPr>
          <p:cNvPr id="54" name="Picture 54"/>
          <p:cNvPicPr>
            <a:picLocks noChangeAspect="1"/>
          </p:cNvPicPr>
          <p:nvPr/>
        </p:nvPicPr>
        <p:blipFill>
          <a:blip r:embed="rId5"/>
          <a:srcRect/>
          <a:stretch>
            <a:fillRect/>
          </a:stretch>
        </p:blipFill>
        <p:spPr>
          <a:xfrm>
            <a:off x="16312399" y="1912886"/>
            <a:ext cx="1003308" cy="905764"/>
          </a:xfrm>
          <a:prstGeom prst="rect">
            <a:avLst/>
          </a:prstGeom>
        </p:spPr>
      </p:pic>
      <p:pic>
        <p:nvPicPr>
          <p:cNvPr id="55" name="Picture 55"/>
          <p:cNvPicPr>
            <a:picLocks noChangeAspect="1"/>
          </p:cNvPicPr>
          <p:nvPr/>
        </p:nvPicPr>
        <p:blipFill>
          <a:blip r:embed="rId6"/>
          <a:srcRect/>
          <a:stretch>
            <a:fillRect/>
          </a:stretch>
        </p:blipFill>
        <p:spPr>
          <a:xfrm>
            <a:off x="15078361" y="1793151"/>
            <a:ext cx="982177" cy="952414"/>
          </a:xfrm>
          <a:prstGeom prst="rect">
            <a:avLst/>
          </a:prstGeom>
        </p:spPr>
      </p:pic>
      <p:sp>
        <p:nvSpPr>
          <p:cNvPr id="56" name="TextBox 56"/>
          <p:cNvSpPr txBox="1"/>
          <p:nvPr/>
        </p:nvSpPr>
        <p:spPr>
          <a:xfrm>
            <a:off x="5327389" y="2592832"/>
            <a:ext cx="3315528" cy="1449706"/>
          </a:xfrm>
          <a:prstGeom prst="rect">
            <a:avLst/>
          </a:prstGeom>
        </p:spPr>
        <p:txBody>
          <a:bodyPr lIns="0" tIns="0" rIns="0" bIns="0" rtlCol="0" anchor="t">
            <a:spAutoFit/>
          </a:bodyPr>
          <a:lstStyle/>
          <a:p>
            <a:pPr>
              <a:lnSpc>
                <a:spcPts val="3839"/>
              </a:lnSpc>
            </a:pPr>
            <a:r>
              <a:rPr lang="en-US" sz="2399">
                <a:solidFill>
                  <a:srgbClr val="000000"/>
                </a:solidFill>
                <a:latin typeface="Poppins"/>
              </a:rPr>
              <a:t>Of people have a university level qualification</a:t>
            </a:r>
          </a:p>
        </p:txBody>
      </p:sp>
      <p:sp>
        <p:nvSpPr>
          <p:cNvPr id="57" name="TextBox 57"/>
          <p:cNvSpPr txBox="1"/>
          <p:nvPr/>
        </p:nvSpPr>
        <p:spPr>
          <a:xfrm>
            <a:off x="10063619" y="1500366"/>
            <a:ext cx="1346918" cy="198120"/>
          </a:xfrm>
          <a:prstGeom prst="rect">
            <a:avLst/>
          </a:prstGeom>
        </p:spPr>
        <p:txBody>
          <a:bodyPr lIns="0" tIns="0" rIns="0" bIns="0" rtlCol="0" anchor="t">
            <a:spAutoFit/>
          </a:bodyPr>
          <a:lstStyle/>
          <a:p>
            <a:pPr algn="ctr">
              <a:lnSpc>
                <a:spcPts val="1679"/>
              </a:lnSpc>
            </a:pPr>
            <a:r>
              <a:rPr lang="en-US" sz="1200">
                <a:solidFill>
                  <a:srgbClr val="000000"/>
                </a:solidFill>
                <a:latin typeface="Canva Sans 2 Bold"/>
              </a:rPr>
              <a:t>Number of jobs</a:t>
            </a:r>
          </a:p>
        </p:txBody>
      </p:sp>
      <p:sp>
        <p:nvSpPr>
          <p:cNvPr id="58" name="TextBox 58"/>
          <p:cNvSpPr txBox="1"/>
          <p:nvPr/>
        </p:nvSpPr>
        <p:spPr>
          <a:xfrm>
            <a:off x="2808481" y="6675170"/>
            <a:ext cx="4325425" cy="988695"/>
          </a:xfrm>
          <a:prstGeom prst="rect">
            <a:avLst/>
          </a:prstGeom>
        </p:spPr>
        <p:txBody>
          <a:bodyPr lIns="0" tIns="0" rIns="0" bIns="0" rtlCol="0" anchor="t">
            <a:spAutoFit/>
          </a:bodyPr>
          <a:lstStyle/>
          <a:p>
            <a:pPr>
              <a:lnSpc>
                <a:spcPts val="7980"/>
              </a:lnSpc>
            </a:pPr>
            <a:r>
              <a:rPr lang="en-US" sz="5700">
                <a:solidFill>
                  <a:srgbClr val="000000"/>
                </a:solidFill>
                <a:latin typeface="Bebas Neue Bold"/>
              </a:rPr>
              <a:t>MAJOR EMPLOYERS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sp>
        <p:nvSpPr>
          <p:cNvPr id="2" name="TextBox 2"/>
          <p:cNvSpPr txBox="1"/>
          <p:nvPr/>
        </p:nvSpPr>
        <p:spPr>
          <a:xfrm>
            <a:off x="3801583" y="1092468"/>
            <a:ext cx="10627056" cy="1601637"/>
          </a:xfrm>
          <a:prstGeom prst="rect">
            <a:avLst/>
          </a:prstGeom>
        </p:spPr>
        <p:txBody>
          <a:bodyPr lIns="0" tIns="0" rIns="0" bIns="0" rtlCol="0" anchor="t">
            <a:spAutoFit/>
          </a:bodyPr>
          <a:lstStyle/>
          <a:p>
            <a:pPr marL="0" marR="0" lvl="0" indent="0" algn="ctr" defTabSz="914400" rtl="0" eaLnBrk="1" fontAlgn="auto" latinLnBrk="0" hangingPunct="1">
              <a:lnSpc>
                <a:spcPts val="11883"/>
              </a:lnSpc>
              <a:spcBef>
                <a:spcPts val="0"/>
              </a:spcBef>
              <a:spcAft>
                <a:spcPts val="0"/>
              </a:spcAft>
              <a:buClrTx/>
              <a:buSzTx/>
              <a:buFontTx/>
              <a:buNone/>
              <a:tabLst/>
              <a:defRPr/>
            </a:pPr>
            <a:r>
              <a:rPr kumimoji="0" lang="en-US" sz="11883" b="0" i="0" u="none" strike="noStrike" kern="1200" cap="none" spc="0" normalizeH="0" baseline="0" noProof="0">
                <a:ln>
                  <a:noFill/>
                </a:ln>
                <a:solidFill>
                  <a:srgbClr val="000000"/>
                </a:solidFill>
                <a:effectLst/>
                <a:uLnTx/>
                <a:uFillTx/>
                <a:latin typeface="Bebas Neue Bold"/>
                <a:ea typeface="+mn-ea"/>
                <a:cs typeface="+mn-cs"/>
              </a:rPr>
              <a:t>FURTHER STUDY</a:t>
            </a:r>
          </a:p>
        </p:txBody>
      </p:sp>
      <p:sp>
        <p:nvSpPr>
          <p:cNvPr id="3" name="TextBox 3"/>
          <p:cNvSpPr txBox="1"/>
          <p:nvPr/>
        </p:nvSpPr>
        <p:spPr>
          <a:xfrm>
            <a:off x="2505540" y="2579805"/>
            <a:ext cx="13276920" cy="478156"/>
          </a:xfrm>
          <a:prstGeom prst="rect">
            <a:avLst/>
          </a:prstGeom>
        </p:spPr>
        <p:txBody>
          <a:bodyPr lIns="0" tIns="0" rIns="0" bIns="0" rtlCol="0" anchor="t">
            <a:spAutoFit/>
          </a:bodyPr>
          <a:lstStyle/>
          <a:p>
            <a:pPr marL="0" marR="0" lvl="0" indent="0" algn="ctr" defTabSz="914400" rtl="0" eaLnBrk="1" fontAlgn="auto" latinLnBrk="0" hangingPunct="1">
              <a:lnSpc>
                <a:spcPts val="3839"/>
              </a:lnSpc>
              <a:spcBef>
                <a:spcPts val="0"/>
              </a:spcBef>
              <a:spcAft>
                <a:spcPts val="0"/>
              </a:spcAft>
              <a:buClrTx/>
              <a:buSzTx/>
              <a:buFontTx/>
              <a:buNone/>
              <a:tabLst/>
              <a:defRPr/>
            </a:pPr>
            <a:r>
              <a:rPr kumimoji="0" lang="en-US" sz="2399" b="0" i="0" u="none" strike="noStrike" kern="1200" cap="none" spc="0" normalizeH="0" baseline="0" noProof="0">
                <a:ln>
                  <a:noFill/>
                </a:ln>
                <a:solidFill>
                  <a:srgbClr val="000000"/>
                </a:solidFill>
                <a:effectLst/>
                <a:uLnTx/>
                <a:uFillTx/>
                <a:latin typeface="Poppins"/>
                <a:ea typeface="+mn-ea"/>
                <a:cs typeface="+mn-cs"/>
              </a:rPr>
              <a:t>Pathways from school into employment</a:t>
            </a:r>
          </a:p>
        </p:txBody>
      </p:sp>
      <p:grpSp>
        <p:nvGrpSpPr>
          <p:cNvPr id="4" name="Group 4"/>
          <p:cNvGrpSpPr/>
          <p:nvPr/>
        </p:nvGrpSpPr>
        <p:grpSpPr>
          <a:xfrm>
            <a:off x="829318" y="3599669"/>
            <a:ext cx="4714172" cy="781940"/>
            <a:chOff x="0" y="0"/>
            <a:chExt cx="6216766" cy="1031175"/>
          </a:xfrm>
        </p:grpSpPr>
        <p:sp>
          <p:nvSpPr>
            <p:cNvPr id="5" name="Freeform 5"/>
            <p:cNvSpPr/>
            <p:nvPr/>
          </p:nvSpPr>
          <p:spPr>
            <a:xfrm>
              <a:off x="31750" y="31750"/>
              <a:ext cx="6153266" cy="967675"/>
            </a:xfrm>
            <a:custGeom>
              <a:avLst/>
              <a:gdLst/>
              <a:ahLst/>
              <a:cxnLst/>
              <a:rect l="l" t="t" r="r" b="b"/>
              <a:pathLst>
                <a:path w="6153266" h="967675">
                  <a:moveTo>
                    <a:pt x="6060556" y="967675"/>
                  </a:moveTo>
                  <a:lnTo>
                    <a:pt x="92710" y="967675"/>
                  </a:lnTo>
                  <a:cubicBezTo>
                    <a:pt x="41910" y="967675"/>
                    <a:pt x="0" y="925765"/>
                    <a:pt x="0" y="874965"/>
                  </a:cubicBezTo>
                  <a:lnTo>
                    <a:pt x="0" y="92710"/>
                  </a:lnTo>
                  <a:cubicBezTo>
                    <a:pt x="0" y="41910"/>
                    <a:pt x="41910" y="0"/>
                    <a:pt x="92710" y="0"/>
                  </a:cubicBezTo>
                  <a:lnTo>
                    <a:pt x="6059286" y="0"/>
                  </a:lnTo>
                  <a:cubicBezTo>
                    <a:pt x="6110086" y="0"/>
                    <a:pt x="6151996" y="41910"/>
                    <a:pt x="6151996" y="92710"/>
                  </a:cubicBezTo>
                  <a:lnTo>
                    <a:pt x="6151996" y="873695"/>
                  </a:lnTo>
                  <a:cubicBezTo>
                    <a:pt x="6153266" y="925765"/>
                    <a:pt x="6111356" y="967675"/>
                    <a:pt x="6060556" y="967675"/>
                  </a:cubicBezTo>
                  <a:close/>
                </a:path>
              </a:pathLst>
            </a:custGeom>
            <a:solidFill>
              <a:srgbClr val="B91646"/>
            </a:solidFill>
          </p:spPr>
        </p:sp>
        <p:sp>
          <p:nvSpPr>
            <p:cNvPr id="6" name="Freeform 6"/>
            <p:cNvSpPr/>
            <p:nvPr/>
          </p:nvSpPr>
          <p:spPr>
            <a:xfrm>
              <a:off x="0" y="0"/>
              <a:ext cx="6216766" cy="1031175"/>
            </a:xfrm>
            <a:custGeom>
              <a:avLst/>
              <a:gdLst/>
              <a:ahLst/>
              <a:cxnLst/>
              <a:rect l="l" t="t" r="r" b="b"/>
              <a:pathLst>
                <a:path w="6216766" h="1031175">
                  <a:moveTo>
                    <a:pt x="6092306" y="59690"/>
                  </a:moveTo>
                  <a:cubicBezTo>
                    <a:pt x="6127866" y="59690"/>
                    <a:pt x="6157076" y="88900"/>
                    <a:pt x="6157076" y="124460"/>
                  </a:cubicBezTo>
                  <a:lnTo>
                    <a:pt x="6157076" y="906715"/>
                  </a:lnTo>
                  <a:cubicBezTo>
                    <a:pt x="6157076" y="942275"/>
                    <a:pt x="6127866" y="971485"/>
                    <a:pt x="6092306" y="971485"/>
                  </a:cubicBezTo>
                  <a:lnTo>
                    <a:pt x="124460" y="971485"/>
                  </a:lnTo>
                  <a:cubicBezTo>
                    <a:pt x="88900" y="971485"/>
                    <a:pt x="59690" y="942275"/>
                    <a:pt x="59690" y="906715"/>
                  </a:cubicBezTo>
                  <a:lnTo>
                    <a:pt x="59690" y="124460"/>
                  </a:lnTo>
                  <a:cubicBezTo>
                    <a:pt x="59690" y="88900"/>
                    <a:pt x="88900" y="59690"/>
                    <a:pt x="124460" y="59690"/>
                  </a:cubicBezTo>
                  <a:lnTo>
                    <a:pt x="6092306" y="59690"/>
                  </a:lnTo>
                  <a:moveTo>
                    <a:pt x="6092306" y="0"/>
                  </a:moveTo>
                  <a:lnTo>
                    <a:pt x="124460" y="0"/>
                  </a:lnTo>
                  <a:cubicBezTo>
                    <a:pt x="55880" y="0"/>
                    <a:pt x="0" y="55880"/>
                    <a:pt x="0" y="124460"/>
                  </a:cubicBezTo>
                  <a:lnTo>
                    <a:pt x="0" y="906715"/>
                  </a:lnTo>
                  <a:cubicBezTo>
                    <a:pt x="0" y="975295"/>
                    <a:pt x="55880" y="1031175"/>
                    <a:pt x="124460" y="1031175"/>
                  </a:cubicBezTo>
                  <a:lnTo>
                    <a:pt x="6092306" y="1031175"/>
                  </a:lnTo>
                  <a:cubicBezTo>
                    <a:pt x="6160886" y="1031175"/>
                    <a:pt x="6216766" y="975295"/>
                    <a:pt x="6216766" y="906715"/>
                  </a:cubicBezTo>
                  <a:lnTo>
                    <a:pt x="6216766" y="124460"/>
                  </a:lnTo>
                  <a:cubicBezTo>
                    <a:pt x="6216766" y="55880"/>
                    <a:pt x="6160886" y="0"/>
                    <a:pt x="6092306" y="0"/>
                  </a:cubicBezTo>
                  <a:close/>
                </a:path>
              </a:pathLst>
            </a:custGeom>
            <a:solidFill>
              <a:srgbClr val="000000"/>
            </a:solidFill>
          </p:spPr>
        </p:sp>
      </p:grpSp>
      <p:grpSp>
        <p:nvGrpSpPr>
          <p:cNvPr id="7" name="Group 7"/>
          <p:cNvGrpSpPr/>
          <p:nvPr/>
        </p:nvGrpSpPr>
        <p:grpSpPr>
          <a:xfrm>
            <a:off x="368509" y="3433649"/>
            <a:ext cx="5635789" cy="3047705"/>
            <a:chOff x="0" y="0"/>
            <a:chExt cx="1484323" cy="802688"/>
          </a:xfrm>
        </p:grpSpPr>
        <p:sp>
          <p:nvSpPr>
            <p:cNvPr id="8" name="Freeform 8"/>
            <p:cNvSpPr/>
            <p:nvPr/>
          </p:nvSpPr>
          <p:spPr>
            <a:xfrm>
              <a:off x="0" y="0"/>
              <a:ext cx="1484323" cy="802688"/>
            </a:xfrm>
            <a:custGeom>
              <a:avLst/>
              <a:gdLst/>
              <a:ahLst/>
              <a:cxnLst/>
              <a:rect l="l" t="t" r="r" b="b"/>
              <a:pathLst>
                <a:path w="1484323" h="802688">
                  <a:moveTo>
                    <a:pt x="70059" y="0"/>
                  </a:moveTo>
                  <a:lnTo>
                    <a:pt x="1414264" y="0"/>
                  </a:lnTo>
                  <a:cubicBezTo>
                    <a:pt x="1452956" y="0"/>
                    <a:pt x="1484323" y="31366"/>
                    <a:pt x="1484323" y="70059"/>
                  </a:cubicBezTo>
                  <a:lnTo>
                    <a:pt x="1484323" y="732629"/>
                  </a:lnTo>
                  <a:cubicBezTo>
                    <a:pt x="1484323" y="751210"/>
                    <a:pt x="1476942" y="769029"/>
                    <a:pt x="1463803" y="782168"/>
                  </a:cubicBezTo>
                  <a:cubicBezTo>
                    <a:pt x="1450665" y="795307"/>
                    <a:pt x="1432845" y="802688"/>
                    <a:pt x="1414264" y="802688"/>
                  </a:cubicBezTo>
                  <a:lnTo>
                    <a:pt x="70059" y="802688"/>
                  </a:lnTo>
                  <a:cubicBezTo>
                    <a:pt x="51478" y="802688"/>
                    <a:pt x="33658" y="795307"/>
                    <a:pt x="20520" y="782168"/>
                  </a:cubicBezTo>
                  <a:cubicBezTo>
                    <a:pt x="7381" y="769029"/>
                    <a:pt x="0" y="751210"/>
                    <a:pt x="0" y="732629"/>
                  </a:cubicBezTo>
                  <a:lnTo>
                    <a:pt x="0" y="70059"/>
                  </a:lnTo>
                  <a:cubicBezTo>
                    <a:pt x="0" y="51478"/>
                    <a:pt x="7381" y="33658"/>
                    <a:pt x="20520" y="20520"/>
                  </a:cubicBezTo>
                  <a:cubicBezTo>
                    <a:pt x="33658" y="7381"/>
                    <a:pt x="51478" y="0"/>
                    <a:pt x="70059" y="0"/>
                  </a:cubicBezTo>
                  <a:close/>
                </a:path>
              </a:pathLst>
            </a:custGeom>
            <a:solidFill>
              <a:srgbClr val="000000">
                <a:alpha val="0"/>
              </a:srgbClr>
            </a:solidFill>
            <a:ln w="38100">
              <a:solidFill>
                <a:srgbClr val="000000"/>
              </a:solidFill>
            </a:ln>
          </p:spPr>
        </p:sp>
        <p:sp>
          <p:nvSpPr>
            <p:cNvPr id="9" name="TextBox 9"/>
            <p:cNvSpPr txBox="1"/>
            <p:nvPr/>
          </p:nvSpPr>
          <p:spPr>
            <a:xfrm>
              <a:off x="0" y="-47625"/>
              <a:ext cx="812800" cy="860425"/>
            </a:xfrm>
            <a:prstGeom prst="rect">
              <a:avLst/>
            </a:prstGeom>
          </p:spPr>
          <p:txBody>
            <a:bodyPr lIns="50800" tIns="50800" rIns="50800" bIns="50800" rtlCol="0" anchor="ctr"/>
            <a:lstStyle/>
            <a:p>
              <a:pPr marL="0" marR="0" lvl="0" indent="0" algn="ctr" defTabSz="914400" rtl="0" eaLnBrk="1" fontAlgn="auto" latinLnBrk="0" hangingPunct="1">
                <a:lnSpc>
                  <a:spcPts val="223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0" name="TextBox 10"/>
          <p:cNvSpPr txBox="1"/>
          <p:nvPr/>
        </p:nvSpPr>
        <p:spPr>
          <a:xfrm>
            <a:off x="1286936" y="3694919"/>
            <a:ext cx="3798935" cy="537845"/>
          </a:xfrm>
          <a:prstGeom prst="rect">
            <a:avLst/>
          </a:prstGeom>
        </p:spPr>
        <p:txBody>
          <a:bodyPr lIns="0" tIns="0" rIns="0" bIns="0" rtlCol="0" anchor="t">
            <a:spAutoFit/>
          </a:bodyPr>
          <a:lstStyle/>
          <a:p>
            <a:pPr marL="0" marR="0" lvl="0" indent="0" algn="ctr" defTabSz="914400" rtl="0" eaLnBrk="1" fontAlgn="auto" latinLnBrk="0" hangingPunct="1">
              <a:lnSpc>
                <a:spcPts val="4480"/>
              </a:lnSpc>
              <a:spcBef>
                <a:spcPts val="0"/>
              </a:spcBef>
              <a:spcAft>
                <a:spcPts val="0"/>
              </a:spcAft>
              <a:buClrTx/>
              <a:buSzTx/>
              <a:buFontTx/>
              <a:buNone/>
              <a:tabLst/>
              <a:defRPr/>
            </a:pPr>
            <a:r>
              <a:rPr kumimoji="0" lang="en-US" sz="3200" b="0" i="0" u="none" strike="noStrike" kern="1200" cap="none" spc="320" normalizeH="0" baseline="0" noProof="0">
                <a:ln>
                  <a:noFill/>
                </a:ln>
                <a:solidFill>
                  <a:srgbClr val="FBF3E4"/>
                </a:solidFill>
                <a:effectLst/>
                <a:uLnTx/>
                <a:uFillTx/>
                <a:latin typeface="Bebas Neue Bold"/>
                <a:ea typeface="+mn-ea"/>
                <a:cs typeface="+mn-cs"/>
              </a:rPr>
              <a:t>university</a:t>
            </a:r>
          </a:p>
        </p:txBody>
      </p:sp>
      <p:sp>
        <p:nvSpPr>
          <p:cNvPr id="11" name="TextBox 11"/>
          <p:cNvSpPr txBox="1"/>
          <p:nvPr/>
        </p:nvSpPr>
        <p:spPr>
          <a:xfrm>
            <a:off x="653263" y="4489939"/>
            <a:ext cx="5066281" cy="1723389"/>
          </a:xfrm>
          <a:prstGeom prst="rect">
            <a:avLst/>
          </a:prstGeom>
        </p:spPr>
        <p:txBody>
          <a:bodyPr lIns="0" tIns="0" rIns="0" bIns="0" rtlCol="0" anchor="t">
            <a:spAutoFit/>
          </a:bodyPr>
          <a:lstStyle/>
          <a:p>
            <a:pPr marL="0" marR="0" lvl="0" indent="0" algn="l" defTabSz="914400" rtl="0" eaLnBrk="1" fontAlgn="auto" latinLnBrk="0" hangingPunct="1">
              <a:lnSpc>
                <a:spcPts val="2720"/>
              </a:lnSpc>
              <a:spcBef>
                <a:spcPts val="0"/>
              </a:spcBef>
              <a:spcAft>
                <a:spcPts val="0"/>
              </a:spcAft>
              <a:buClrTx/>
              <a:buSzTx/>
              <a:buFontTx/>
              <a:buNone/>
              <a:tabLst/>
              <a:defRPr/>
            </a:pPr>
            <a:r>
              <a:rPr kumimoji="0" lang="en-US" sz="1700" b="0" i="0" u="none" strike="noStrike" kern="1200" cap="none" spc="0" normalizeH="0" baseline="0" noProof="0">
                <a:ln>
                  <a:noFill/>
                </a:ln>
                <a:solidFill>
                  <a:srgbClr val="000000"/>
                </a:solidFill>
                <a:effectLst/>
                <a:uLnTx/>
                <a:uFillTx/>
                <a:latin typeface="Poppins"/>
                <a:ea typeface="+mn-ea"/>
                <a:cs typeface="+mn-cs"/>
              </a:rPr>
              <a:t>University degrees usually last a minimum of 3 years and involve studying through a mix of lectures and tutorials, and completing coursework and exams, and can provide pathways into many different careers.</a:t>
            </a:r>
          </a:p>
        </p:txBody>
      </p:sp>
      <p:grpSp>
        <p:nvGrpSpPr>
          <p:cNvPr id="12" name="Group 12"/>
          <p:cNvGrpSpPr/>
          <p:nvPr/>
        </p:nvGrpSpPr>
        <p:grpSpPr>
          <a:xfrm>
            <a:off x="6758025" y="3599669"/>
            <a:ext cx="4714172" cy="781940"/>
            <a:chOff x="0" y="0"/>
            <a:chExt cx="6216766" cy="1031175"/>
          </a:xfrm>
        </p:grpSpPr>
        <p:sp>
          <p:nvSpPr>
            <p:cNvPr id="13" name="Freeform 13"/>
            <p:cNvSpPr/>
            <p:nvPr/>
          </p:nvSpPr>
          <p:spPr>
            <a:xfrm>
              <a:off x="31750" y="31750"/>
              <a:ext cx="6153266" cy="967675"/>
            </a:xfrm>
            <a:custGeom>
              <a:avLst/>
              <a:gdLst/>
              <a:ahLst/>
              <a:cxnLst/>
              <a:rect l="l" t="t" r="r" b="b"/>
              <a:pathLst>
                <a:path w="6153266" h="967675">
                  <a:moveTo>
                    <a:pt x="6060556" y="967675"/>
                  </a:moveTo>
                  <a:lnTo>
                    <a:pt x="92710" y="967675"/>
                  </a:lnTo>
                  <a:cubicBezTo>
                    <a:pt x="41910" y="967675"/>
                    <a:pt x="0" y="925765"/>
                    <a:pt x="0" y="874965"/>
                  </a:cubicBezTo>
                  <a:lnTo>
                    <a:pt x="0" y="92710"/>
                  </a:lnTo>
                  <a:cubicBezTo>
                    <a:pt x="0" y="41910"/>
                    <a:pt x="41910" y="0"/>
                    <a:pt x="92710" y="0"/>
                  </a:cubicBezTo>
                  <a:lnTo>
                    <a:pt x="6059286" y="0"/>
                  </a:lnTo>
                  <a:cubicBezTo>
                    <a:pt x="6110086" y="0"/>
                    <a:pt x="6151996" y="41910"/>
                    <a:pt x="6151996" y="92710"/>
                  </a:cubicBezTo>
                  <a:lnTo>
                    <a:pt x="6151996" y="873695"/>
                  </a:lnTo>
                  <a:cubicBezTo>
                    <a:pt x="6153266" y="925765"/>
                    <a:pt x="6111356" y="967675"/>
                    <a:pt x="6060556" y="967675"/>
                  </a:cubicBezTo>
                  <a:close/>
                </a:path>
              </a:pathLst>
            </a:custGeom>
            <a:solidFill>
              <a:srgbClr val="B91646"/>
            </a:solidFill>
          </p:spPr>
        </p:sp>
        <p:sp>
          <p:nvSpPr>
            <p:cNvPr id="14" name="Freeform 14"/>
            <p:cNvSpPr/>
            <p:nvPr/>
          </p:nvSpPr>
          <p:spPr>
            <a:xfrm>
              <a:off x="0" y="0"/>
              <a:ext cx="6216766" cy="1031175"/>
            </a:xfrm>
            <a:custGeom>
              <a:avLst/>
              <a:gdLst/>
              <a:ahLst/>
              <a:cxnLst/>
              <a:rect l="l" t="t" r="r" b="b"/>
              <a:pathLst>
                <a:path w="6216766" h="1031175">
                  <a:moveTo>
                    <a:pt x="6092306" y="59690"/>
                  </a:moveTo>
                  <a:cubicBezTo>
                    <a:pt x="6127866" y="59690"/>
                    <a:pt x="6157076" y="88900"/>
                    <a:pt x="6157076" y="124460"/>
                  </a:cubicBezTo>
                  <a:lnTo>
                    <a:pt x="6157076" y="906715"/>
                  </a:lnTo>
                  <a:cubicBezTo>
                    <a:pt x="6157076" y="942275"/>
                    <a:pt x="6127866" y="971485"/>
                    <a:pt x="6092306" y="971485"/>
                  </a:cubicBezTo>
                  <a:lnTo>
                    <a:pt x="124460" y="971485"/>
                  </a:lnTo>
                  <a:cubicBezTo>
                    <a:pt x="88900" y="971485"/>
                    <a:pt x="59690" y="942275"/>
                    <a:pt x="59690" y="906715"/>
                  </a:cubicBezTo>
                  <a:lnTo>
                    <a:pt x="59690" y="124460"/>
                  </a:lnTo>
                  <a:cubicBezTo>
                    <a:pt x="59690" y="88900"/>
                    <a:pt x="88900" y="59690"/>
                    <a:pt x="124460" y="59690"/>
                  </a:cubicBezTo>
                  <a:lnTo>
                    <a:pt x="6092306" y="59690"/>
                  </a:lnTo>
                  <a:moveTo>
                    <a:pt x="6092306" y="0"/>
                  </a:moveTo>
                  <a:lnTo>
                    <a:pt x="124460" y="0"/>
                  </a:lnTo>
                  <a:cubicBezTo>
                    <a:pt x="55880" y="0"/>
                    <a:pt x="0" y="55880"/>
                    <a:pt x="0" y="124460"/>
                  </a:cubicBezTo>
                  <a:lnTo>
                    <a:pt x="0" y="906715"/>
                  </a:lnTo>
                  <a:cubicBezTo>
                    <a:pt x="0" y="975295"/>
                    <a:pt x="55880" y="1031175"/>
                    <a:pt x="124460" y="1031175"/>
                  </a:cubicBezTo>
                  <a:lnTo>
                    <a:pt x="6092306" y="1031175"/>
                  </a:lnTo>
                  <a:cubicBezTo>
                    <a:pt x="6160886" y="1031175"/>
                    <a:pt x="6216766" y="975295"/>
                    <a:pt x="6216766" y="906715"/>
                  </a:cubicBezTo>
                  <a:lnTo>
                    <a:pt x="6216766" y="124460"/>
                  </a:lnTo>
                  <a:cubicBezTo>
                    <a:pt x="6216766" y="55880"/>
                    <a:pt x="6160886" y="0"/>
                    <a:pt x="6092306" y="0"/>
                  </a:cubicBezTo>
                  <a:close/>
                </a:path>
              </a:pathLst>
            </a:custGeom>
            <a:solidFill>
              <a:srgbClr val="000000"/>
            </a:solidFill>
          </p:spPr>
        </p:sp>
      </p:grpSp>
      <p:grpSp>
        <p:nvGrpSpPr>
          <p:cNvPr id="15" name="Group 15"/>
          <p:cNvGrpSpPr/>
          <p:nvPr/>
        </p:nvGrpSpPr>
        <p:grpSpPr>
          <a:xfrm>
            <a:off x="6297217" y="3433649"/>
            <a:ext cx="5635789" cy="3047705"/>
            <a:chOff x="0" y="0"/>
            <a:chExt cx="1484323" cy="802688"/>
          </a:xfrm>
        </p:grpSpPr>
        <p:sp>
          <p:nvSpPr>
            <p:cNvPr id="16" name="Freeform 16"/>
            <p:cNvSpPr/>
            <p:nvPr/>
          </p:nvSpPr>
          <p:spPr>
            <a:xfrm>
              <a:off x="0" y="0"/>
              <a:ext cx="1484323" cy="802688"/>
            </a:xfrm>
            <a:custGeom>
              <a:avLst/>
              <a:gdLst/>
              <a:ahLst/>
              <a:cxnLst/>
              <a:rect l="l" t="t" r="r" b="b"/>
              <a:pathLst>
                <a:path w="1484323" h="802688">
                  <a:moveTo>
                    <a:pt x="70059" y="0"/>
                  </a:moveTo>
                  <a:lnTo>
                    <a:pt x="1414264" y="0"/>
                  </a:lnTo>
                  <a:cubicBezTo>
                    <a:pt x="1452956" y="0"/>
                    <a:pt x="1484323" y="31366"/>
                    <a:pt x="1484323" y="70059"/>
                  </a:cubicBezTo>
                  <a:lnTo>
                    <a:pt x="1484323" y="732629"/>
                  </a:lnTo>
                  <a:cubicBezTo>
                    <a:pt x="1484323" y="751210"/>
                    <a:pt x="1476942" y="769029"/>
                    <a:pt x="1463803" y="782168"/>
                  </a:cubicBezTo>
                  <a:cubicBezTo>
                    <a:pt x="1450665" y="795307"/>
                    <a:pt x="1432845" y="802688"/>
                    <a:pt x="1414264" y="802688"/>
                  </a:cubicBezTo>
                  <a:lnTo>
                    <a:pt x="70059" y="802688"/>
                  </a:lnTo>
                  <a:cubicBezTo>
                    <a:pt x="51478" y="802688"/>
                    <a:pt x="33658" y="795307"/>
                    <a:pt x="20520" y="782168"/>
                  </a:cubicBezTo>
                  <a:cubicBezTo>
                    <a:pt x="7381" y="769029"/>
                    <a:pt x="0" y="751210"/>
                    <a:pt x="0" y="732629"/>
                  </a:cubicBezTo>
                  <a:lnTo>
                    <a:pt x="0" y="70059"/>
                  </a:lnTo>
                  <a:cubicBezTo>
                    <a:pt x="0" y="51478"/>
                    <a:pt x="7381" y="33658"/>
                    <a:pt x="20520" y="20520"/>
                  </a:cubicBezTo>
                  <a:cubicBezTo>
                    <a:pt x="33658" y="7381"/>
                    <a:pt x="51478" y="0"/>
                    <a:pt x="70059" y="0"/>
                  </a:cubicBezTo>
                  <a:close/>
                </a:path>
              </a:pathLst>
            </a:custGeom>
            <a:solidFill>
              <a:srgbClr val="000000">
                <a:alpha val="0"/>
              </a:srgbClr>
            </a:solidFill>
            <a:ln w="38100">
              <a:solidFill>
                <a:srgbClr val="000000"/>
              </a:solidFill>
            </a:ln>
          </p:spPr>
        </p:sp>
        <p:sp>
          <p:nvSpPr>
            <p:cNvPr id="17" name="TextBox 17"/>
            <p:cNvSpPr txBox="1"/>
            <p:nvPr/>
          </p:nvSpPr>
          <p:spPr>
            <a:xfrm>
              <a:off x="0" y="-47625"/>
              <a:ext cx="812800" cy="860425"/>
            </a:xfrm>
            <a:prstGeom prst="rect">
              <a:avLst/>
            </a:prstGeom>
          </p:spPr>
          <p:txBody>
            <a:bodyPr lIns="50800" tIns="50800" rIns="50800" bIns="50800" rtlCol="0" anchor="ctr"/>
            <a:lstStyle/>
            <a:p>
              <a:pPr marL="0" marR="0" lvl="0" indent="0" algn="ctr" defTabSz="914400" rtl="0" eaLnBrk="1" fontAlgn="auto" latinLnBrk="0" hangingPunct="1">
                <a:lnSpc>
                  <a:spcPts val="223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8" name="TextBox 18"/>
          <p:cNvSpPr txBox="1"/>
          <p:nvPr/>
        </p:nvSpPr>
        <p:spPr>
          <a:xfrm>
            <a:off x="7215644" y="3694919"/>
            <a:ext cx="3798935" cy="537845"/>
          </a:xfrm>
          <a:prstGeom prst="rect">
            <a:avLst/>
          </a:prstGeom>
        </p:spPr>
        <p:txBody>
          <a:bodyPr lIns="0" tIns="0" rIns="0" bIns="0" rtlCol="0" anchor="t">
            <a:spAutoFit/>
          </a:bodyPr>
          <a:lstStyle/>
          <a:p>
            <a:pPr marL="0" marR="0" lvl="0" indent="0" algn="ctr" defTabSz="914400" rtl="0" eaLnBrk="1" fontAlgn="auto" latinLnBrk="0" hangingPunct="1">
              <a:lnSpc>
                <a:spcPts val="4480"/>
              </a:lnSpc>
              <a:spcBef>
                <a:spcPts val="0"/>
              </a:spcBef>
              <a:spcAft>
                <a:spcPts val="0"/>
              </a:spcAft>
              <a:buClrTx/>
              <a:buSzTx/>
              <a:buFontTx/>
              <a:buNone/>
              <a:tabLst/>
              <a:defRPr/>
            </a:pPr>
            <a:r>
              <a:rPr kumimoji="0" lang="en-US" sz="3200" b="0" i="0" u="none" strike="noStrike" kern="1200" cap="none" spc="320" normalizeH="0" baseline="0" noProof="0">
                <a:ln>
                  <a:noFill/>
                </a:ln>
                <a:solidFill>
                  <a:srgbClr val="FBF3E4"/>
                </a:solidFill>
                <a:effectLst/>
                <a:uLnTx/>
                <a:uFillTx/>
                <a:latin typeface="Bebas Neue Bold"/>
                <a:ea typeface="+mn-ea"/>
                <a:cs typeface="+mn-cs"/>
              </a:rPr>
              <a:t>apprenticeships</a:t>
            </a:r>
          </a:p>
        </p:txBody>
      </p:sp>
      <p:sp>
        <p:nvSpPr>
          <p:cNvPr id="19" name="TextBox 19"/>
          <p:cNvSpPr txBox="1"/>
          <p:nvPr/>
        </p:nvSpPr>
        <p:spPr>
          <a:xfrm>
            <a:off x="6581971" y="4508989"/>
            <a:ext cx="5066281" cy="1828799"/>
          </a:xfrm>
          <a:prstGeom prst="rect">
            <a:avLst/>
          </a:prstGeom>
        </p:spPr>
        <p:txBody>
          <a:bodyPr lIns="0" tIns="0" rIns="0" bIns="0" rtlCol="0" anchor="t">
            <a:spAutoFit/>
          </a:bodyPr>
          <a:lstStyle/>
          <a:p>
            <a:pPr marL="0" marR="0" lvl="0" indent="0" algn="l" defTabSz="914400" rtl="0" eaLnBrk="1" fontAlgn="auto" latinLnBrk="0" hangingPunct="1">
              <a:lnSpc>
                <a:spcPts val="2400"/>
              </a:lnSpc>
              <a:spcBef>
                <a:spcPts val="0"/>
              </a:spcBef>
              <a:spcAft>
                <a:spcPts val="0"/>
              </a:spcAft>
              <a:buClrTx/>
              <a:buSzTx/>
              <a:buFontTx/>
              <a:buNone/>
              <a:tabLst/>
              <a:defRPr/>
            </a:pPr>
            <a:r>
              <a:rPr kumimoji="0" lang="en-US" sz="1500" b="0" i="0" u="none" strike="noStrike" kern="1200" cap="none" spc="0" normalizeH="0" baseline="0" noProof="0">
                <a:ln>
                  <a:noFill/>
                </a:ln>
                <a:solidFill>
                  <a:srgbClr val="000000"/>
                </a:solidFill>
                <a:effectLst/>
                <a:uLnTx/>
                <a:uFillTx/>
                <a:latin typeface="Poppins"/>
                <a:ea typeface="+mn-ea"/>
                <a:cs typeface="+mn-cs"/>
              </a:rPr>
              <a:t>Apprenticeships provide a route into industry, available across a wide range of industries. Apprenticeships allow you to 'work whilst you learn' and you will usually spend a set amount of time studying for a professional qualification, or possibly a degree, whilst you work for a particular company. </a:t>
            </a:r>
          </a:p>
        </p:txBody>
      </p:sp>
      <p:grpSp>
        <p:nvGrpSpPr>
          <p:cNvPr id="20" name="Group 20"/>
          <p:cNvGrpSpPr/>
          <p:nvPr/>
        </p:nvGrpSpPr>
        <p:grpSpPr>
          <a:xfrm>
            <a:off x="12686732" y="3588501"/>
            <a:ext cx="4714172" cy="781940"/>
            <a:chOff x="0" y="0"/>
            <a:chExt cx="6216766" cy="1031175"/>
          </a:xfrm>
        </p:grpSpPr>
        <p:sp>
          <p:nvSpPr>
            <p:cNvPr id="21" name="Freeform 21"/>
            <p:cNvSpPr/>
            <p:nvPr/>
          </p:nvSpPr>
          <p:spPr>
            <a:xfrm>
              <a:off x="31750" y="31750"/>
              <a:ext cx="6153266" cy="967675"/>
            </a:xfrm>
            <a:custGeom>
              <a:avLst/>
              <a:gdLst/>
              <a:ahLst/>
              <a:cxnLst/>
              <a:rect l="l" t="t" r="r" b="b"/>
              <a:pathLst>
                <a:path w="6153266" h="967675">
                  <a:moveTo>
                    <a:pt x="6060556" y="967675"/>
                  </a:moveTo>
                  <a:lnTo>
                    <a:pt x="92710" y="967675"/>
                  </a:lnTo>
                  <a:cubicBezTo>
                    <a:pt x="41910" y="967675"/>
                    <a:pt x="0" y="925765"/>
                    <a:pt x="0" y="874965"/>
                  </a:cubicBezTo>
                  <a:lnTo>
                    <a:pt x="0" y="92710"/>
                  </a:lnTo>
                  <a:cubicBezTo>
                    <a:pt x="0" y="41910"/>
                    <a:pt x="41910" y="0"/>
                    <a:pt x="92710" y="0"/>
                  </a:cubicBezTo>
                  <a:lnTo>
                    <a:pt x="6059286" y="0"/>
                  </a:lnTo>
                  <a:cubicBezTo>
                    <a:pt x="6110086" y="0"/>
                    <a:pt x="6151996" y="41910"/>
                    <a:pt x="6151996" y="92710"/>
                  </a:cubicBezTo>
                  <a:lnTo>
                    <a:pt x="6151996" y="873695"/>
                  </a:lnTo>
                  <a:cubicBezTo>
                    <a:pt x="6153266" y="925765"/>
                    <a:pt x="6111356" y="967675"/>
                    <a:pt x="6060556" y="967675"/>
                  </a:cubicBezTo>
                  <a:close/>
                </a:path>
              </a:pathLst>
            </a:custGeom>
            <a:solidFill>
              <a:srgbClr val="B91646"/>
            </a:solidFill>
          </p:spPr>
        </p:sp>
        <p:sp>
          <p:nvSpPr>
            <p:cNvPr id="22" name="Freeform 22"/>
            <p:cNvSpPr/>
            <p:nvPr/>
          </p:nvSpPr>
          <p:spPr>
            <a:xfrm>
              <a:off x="0" y="0"/>
              <a:ext cx="6216766" cy="1031175"/>
            </a:xfrm>
            <a:custGeom>
              <a:avLst/>
              <a:gdLst/>
              <a:ahLst/>
              <a:cxnLst/>
              <a:rect l="l" t="t" r="r" b="b"/>
              <a:pathLst>
                <a:path w="6216766" h="1031175">
                  <a:moveTo>
                    <a:pt x="6092306" y="59690"/>
                  </a:moveTo>
                  <a:cubicBezTo>
                    <a:pt x="6127866" y="59690"/>
                    <a:pt x="6157076" y="88900"/>
                    <a:pt x="6157076" y="124460"/>
                  </a:cubicBezTo>
                  <a:lnTo>
                    <a:pt x="6157076" y="906715"/>
                  </a:lnTo>
                  <a:cubicBezTo>
                    <a:pt x="6157076" y="942275"/>
                    <a:pt x="6127866" y="971485"/>
                    <a:pt x="6092306" y="971485"/>
                  </a:cubicBezTo>
                  <a:lnTo>
                    <a:pt x="124460" y="971485"/>
                  </a:lnTo>
                  <a:cubicBezTo>
                    <a:pt x="88900" y="971485"/>
                    <a:pt x="59690" y="942275"/>
                    <a:pt x="59690" y="906715"/>
                  </a:cubicBezTo>
                  <a:lnTo>
                    <a:pt x="59690" y="124460"/>
                  </a:lnTo>
                  <a:cubicBezTo>
                    <a:pt x="59690" y="88900"/>
                    <a:pt x="88900" y="59690"/>
                    <a:pt x="124460" y="59690"/>
                  </a:cubicBezTo>
                  <a:lnTo>
                    <a:pt x="6092306" y="59690"/>
                  </a:lnTo>
                  <a:moveTo>
                    <a:pt x="6092306" y="0"/>
                  </a:moveTo>
                  <a:lnTo>
                    <a:pt x="124460" y="0"/>
                  </a:lnTo>
                  <a:cubicBezTo>
                    <a:pt x="55880" y="0"/>
                    <a:pt x="0" y="55880"/>
                    <a:pt x="0" y="124460"/>
                  </a:cubicBezTo>
                  <a:lnTo>
                    <a:pt x="0" y="906715"/>
                  </a:lnTo>
                  <a:cubicBezTo>
                    <a:pt x="0" y="975295"/>
                    <a:pt x="55880" y="1031175"/>
                    <a:pt x="124460" y="1031175"/>
                  </a:cubicBezTo>
                  <a:lnTo>
                    <a:pt x="6092306" y="1031175"/>
                  </a:lnTo>
                  <a:cubicBezTo>
                    <a:pt x="6160886" y="1031175"/>
                    <a:pt x="6216766" y="975295"/>
                    <a:pt x="6216766" y="906715"/>
                  </a:cubicBezTo>
                  <a:lnTo>
                    <a:pt x="6216766" y="124460"/>
                  </a:lnTo>
                  <a:cubicBezTo>
                    <a:pt x="6216766" y="55880"/>
                    <a:pt x="6160886" y="0"/>
                    <a:pt x="6092306" y="0"/>
                  </a:cubicBezTo>
                  <a:close/>
                </a:path>
              </a:pathLst>
            </a:custGeom>
            <a:solidFill>
              <a:srgbClr val="000000"/>
            </a:solidFill>
          </p:spPr>
        </p:sp>
      </p:grpSp>
      <p:grpSp>
        <p:nvGrpSpPr>
          <p:cNvPr id="23" name="Group 23"/>
          <p:cNvGrpSpPr/>
          <p:nvPr/>
        </p:nvGrpSpPr>
        <p:grpSpPr>
          <a:xfrm>
            <a:off x="12225924" y="3422481"/>
            <a:ext cx="5635789" cy="3047705"/>
            <a:chOff x="0" y="0"/>
            <a:chExt cx="1484323" cy="802688"/>
          </a:xfrm>
        </p:grpSpPr>
        <p:sp>
          <p:nvSpPr>
            <p:cNvPr id="24" name="Freeform 24"/>
            <p:cNvSpPr/>
            <p:nvPr/>
          </p:nvSpPr>
          <p:spPr>
            <a:xfrm>
              <a:off x="0" y="0"/>
              <a:ext cx="1484323" cy="802688"/>
            </a:xfrm>
            <a:custGeom>
              <a:avLst/>
              <a:gdLst/>
              <a:ahLst/>
              <a:cxnLst/>
              <a:rect l="l" t="t" r="r" b="b"/>
              <a:pathLst>
                <a:path w="1484323" h="802688">
                  <a:moveTo>
                    <a:pt x="70059" y="0"/>
                  </a:moveTo>
                  <a:lnTo>
                    <a:pt x="1414264" y="0"/>
                  </a:lnTo>
                  <a:cubicBezTo>
                    <a:pt x="1452956" y="0"/>
                    <a:pt x="1484323" y="31366"/>
                    <a:pt x="1484323" y="70059"/>
                  </a:cubicBezTo>
                  <a:lnTo>
                    <a:pt x="1484323" y="732629"/>
                  </a:lnTo>
                  <a:cubicBezTo>
                    <a:pt x="1484323" y="751210"/>
                    <a:pt x="1476942" y="769029"/>
                    <a:pt x="1463803" y="782168"/>
                  </a:cubicBezTo>
                  <a:cubicBezTo>
                    <a:pt x="1450665" y="795307"/>
                    <a:pt x="1432845" y="802688"/>
                    <a:pt x="1414264" y="802688"/>
                  </a:cubicBezTo>
                  <a:lnTo>
                    <a:pt x="70059" y="802688"/>
                  </a:lnTo>
                  <a:cubicBezTo>
                    <a:pt x="51478" y="802688"/>
                    <a:pt x="33658" y="795307"/>
                    <a:pt x="20520" y="782168"/>
                  </a:cubicBezTo>
                  <a:cubicBezTo>
                    <a:pt x="7381" y="769029"/>
                    <a:pt x="0" y="751210"/>
                    <a:pt x="0" y="732629"/>
                  </a:cubicBezTo>
                  <a:lnTo>
                    <a:pt x="0" y="70059"/>
                  </a:lnTo>
                  <a:cubicBezTo>
                    <a:pt x="0" y="51478"/>
                    <a:pt x="7381" y="33658"/>
                    <a:pt x="20520" y="20520"/>
                  </a:cubicBezTo>
                  <a:cubicBezTo>
                    <a:pt x="33658" y="7381"/>
                    <a:pt x="51478" y="0"/>
                    <a:pt x="70059" y="0"/>
                  </a:cubicBezTo>
                  <a:close/>
                </a:path>
              </a:pathLst>
            </a:custGeom>
            <a:solidFill>
              <a:srgbClr val="000000">
                <a:alpha val="0"/>
              </a:srgbClr>
            </a:solidFill>
            <a:ln w="38100">
              <a:solidFill>
                <a:srgbClr val="000000"/>
              </a:solidFill>
            </a:ln>
          </p:spPr>
        </p:sp>
        <p:sp>
          <p:nvSpPr>
            <p:cNvPr id="25" name="TextBox 25"/>
            <p:cNvSpPr txBox="1"/>
            <p:nvPr/>
          </p:nvSpPr>
          <p:spPr>
            <a:xfrm>
              <a:off x="0" y="-47625"/>
              <a:ext cx="812800" cy="860425"/>
            </a:xfrm>
            <a:prstGeom prst="rect">
              <a:avLst/>
            </a:prstGeom>
          </p:spPr>
          <p:txBody>
            <a:bodyPr lIns="50800" tIns="50800" rIns="50800" bIns="50800" rtlCol="0" anchor="ctr"/>
            <a:lstStyle/>
            <a:p>
              <a:pPr marL="0" marR="0" lvl="0" indent="0" algn="ctr" defTabSz="914400" rtl="0" eaLnBrk="1" fontAlgn="auto" latinLnBrk="0" hangingPunct="1">
                <a:lnSpc>
                  <a:spcPts val="223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6" name="TextBox 26"/>
          <p:cNvSpPr txBox="1"/>
          <p:nvPr/>
        </p:nvSpPr>
        <p:spPr>
          <a:xfrm>
            <a:off x="13144351" y="3683751"/>
            <a:ext cx="3798935" cy="537845"/>
          </a:xfrm>
          <a:prstGeom prst="rect">
            <a:avLst/>
          </a:prstGeom>
        </p:spPr>
        <p:txBody>
          <a:bodyPr lIns="0" tIns="0" rIns="0" bIns="0" rtlCol="0" anchor="t">
            <a:spAutoFit/>
          </a:bodyPr>
          <a:lstStyle/>
          <a:p>
            <a:pPr marL="0" marR="0" lvl="0" indent="0" algn="ctr" defTabSz="914400" rtl="0" eaLnBrk="1" fontAlgn="auto" latinLnBrk="0" hangingPunct="1">
              <a:lnSpc>
                <a:spcPts val="4480"/>
              </a:lnSpc>
              <a:spcBef>
                <a:spcPts val="0"/>
              </a:spcBef>
              <a:spcAft>
                <a:spcPts val="0"/>
              </a:spcAft>
              <a:buClrTx/>
              <a:buSzTx/>
              <a:buFontTx/>
              <a:buNone/>
              <a:tabLst/>
              <a:defRPr/>
            </a:pPr>
            <a:r>
              <a:rPr kumimoji="0" lang="en-US" sz="3200" b="0" i="0" u="none" strike="noStrike" kern="1200" cap="none" spc="320" normalizeH="0" baseline="0" noProof="0">
                <a:ln>
                  <a:noFill/>
                </a:ln>
                <a:solidFill>
                  <a:srgbClr val="FBF3E4"/>
                </a:solidFill>
                <a:effectLst/>
                <a:uLnTx/>
                <a:uFillTx/>
                <a:latin typeface="Bebas Neue Bold"/>
                <a:ea typeface="+mn-ea"/>
                <a:cs typeface="+mn-cs"/>
              </a:rPr>
              <a:t>ON THE JOB TRAINING</a:t>
            </a:r>
          </a:p>
        </p:txBody>
      </p:sp>
      <p:sp>
        <p:nvSpPr>
          <p:cNvPr id="27" name="TextBox 27"/>
          <p:cNvSpPr txBox="1"/>
          <p:nvPr/>
        </p:nvSpPr>
        <p:spPr>
          <a:xfrm>
            <a:off x="12510678" y="4497822"/>
            <a:ext cx="5066281" cy="1614169"/>
          </a:xfrm>
          <a:prstGeom prst="rect">
            <a:avLst/>
          </a:prstGeom>
        </p:spPr>
        <p:txBody>
          <a:bodyPr lIns="0" tIns="0" rIns="0" bIns="0" rtlCol="0" anchor="t">
            <a:spAutoFit/>
          </a:bodyPr>
          <a:lstStyle/>
          <a:p>
            <a:pPr marL="0" marR="0" lvl="0" indent="0" algn="l" defTabSz="914400" rtl="0" eaLnBrk="1" fontAlgn="auto" latinLnBrk="0" hangingPunct="1">
              <a:lnSpc>
                <a:spcPts val="256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Poppins"/>
                <a:ea typeface="+mn-ea"/>
                <a:cs typeface="+mn-cs"/>
              </a:rPr>
              <a:t>On the job training is training or education that takes place whilst in a job. This might be informal learning from a manager or mentor, but may also be formal learning for a professional qualification that is needed to progress in the job.</a:t>
            </a:r>
          </a:p>
        </p:txBody>
      </p:sp>
      <p:grpSp>
        <p:nvGrpSpPr>
          <p:cNvPr id="28" name="Group 28"/>
          <p:cNvGrpSpPr/>
          <p:nvPr/>
        </p:nvGrpSpPr>
        <p:grpSpPr>
          <a:xfrm>
            <a:off x="829318" y="7001442"/>
            <a:ext cx="4714172" cy="781940"/>
            <a:chOff x="0" y="0"/>
            <a:chExt cx="6216766" cy="1031175"/>
          </a:xfrm>
        </p:grpSpPr>
        <p:sp>
          <p:nvSpPr>
            <p:cNvPr id="29" name="Freeform 29"/>
            <p:cNvSpPr/>
            <p:nvPr/>
          </p:nvSpPr>
          <p:spPr>
            <a:xfrm>
              <a:off x="31750" y="31750"/>
              <a:ext cx="6153266" cy="967675"/>
            </a:xfrm>
            <a:custGeom>
              <a:avLst/>
              <a:gdLst/>
              <a:ahLst/>
              <a:cxnLst/>
              <a:rect l="l" t="t" r="r" b="b"/>
              <a:pathLst>
                <a:path w="6153266" h="967675">
                  <a:moveTo>
                    <a:pt x="6060556" y="967675"/>
                  </a:moveTo>
                  <a:lnTo>
                    <a:pt x="92710" y="967675"/>
                  </a:lnTo>
                  <a:cubicBezTo>
                    <a:pt x="41910" y="967675"/>
                    <a:pt x="0" y="925765"/>
                    <a:pt x="0" y="874965"/>
                  </a:cubicBezTo>
                  <a:lnTo>
                    <a:pt x="0" y="92710"/>
                  </a:lnTo>
                  <a:cubicBezTo>
                    <a:pt x="0" y="41910"/>
                    <a:pt x="41910" y="0"/>
                    <a:pt x="92710" y="0"/>
                  </a:cubicBezTo>
                  <a:lnTo>
                    <a:pt x="6059286" y="0"/>
                  </a:lnTo>
                  <a:cubicBezTo>
                    <a:pt x="6110086" y="0"/>
                    <a:pt x="6151996" y="41910"/>
                    <a:pt x="6151996" y="92710"/>
                  </a:cubicBezTo>
                  <a:lnTo>
                    <a:pt x="6151996" y="873695"/>
                  </a:lnTo>
                  <a:cubicBezTo>
                    <a:pt x="6153266" y="925765"/>
                    <a:pt x="6111356" y="967675"/>
                    <a:pt x="6060556" y="967675"/>
                  </a:cubicBezTo>
                  <a:close/>
                </a:path>
              </a:pathLst>
            </a:custGeom>
            <a:solidFill>
              <a:srgbClr val="B91646"/>
            </a:solidFill>
          </p:spPr>
        </p:sp>
        <p:sp>
          <p:nvSpPr>
            <p:cNvPr id="30" name="Freeform 30"/>
            <p:cNvSpPr/>
            <p:nvPr/>
          </p:nvSpPr>
          <p:spPr>
            <a:xfrm>
              <a:off x="0" y="0"/>
              <a:ext cx="6216766" cy="1031175"/>
            </a:xfrm>
            <a:custGeom>
              <a:avLst/>
              <a:gdLst/>
              <a:ahLst/>
              <a:cxnLst/>
              <a:rect l="l" t="t" r="r" b="b"/>
              <a:pathLst>
                <a:path w="6216766" h="1031175">
                  <a:moveTo>
                    <a:pt x="6092306" y="59690"/>
                  </a:moveTo>
                  <a:cubicBezTo>
                    <a:pt x="6127866" y="59690"/>
                    <a:pt x="6157076" y="88900"/>
                    <a:pt x="6157076" y="124460"/>
                  </a:cubicBezTo>
                  <a:lnTo>
                    <a:pt x="6157076" y="906715"/>
                  </a:lnTo>
                  <a:cubicBezTo>
                    <a:pt x="6157076" y="942275"/>
                    <a:pt x="6127866" y="971485"/>
                    <a:pt x="6092306" y="971485"/>
                  </a:cubicBezTo>
                  <a:lnTo>
                    <a:pt x="124460" y="971485"/>
                  </a:lnTo>
                  <a:cubicBezTo>
                    <a:pt x="88900" y="971485"/>
                    <a:pt x="59690" y="942275"/>
                    <a:pt x="59690" y="906715"/>
                  </a:cubicBezTo>
                  <a:lnTo>
                    <a:pt x="59690" y="124460"/>
                  </a:lnTo>
                  <a:cubicBezTo>
                    <a:pt x="59690" y="88900"/>
                    <a:pt x="88900" y="59690"/>
                    <a:pt x="124460" y="59690"/>
                  </a:cubicBezTo>
                  <a:lnTo>
                    <a:pt x="6092306" y="59690"/>
                  </a:lnTo>
                  <a:moveTo>
                    <a:pt x="6092306" y="0"/>
                  </a:moveTo>
                  <a:lnTo>
                    <a:pt x="124460" y="0"/>
                  </a:lnTo>
                  <a:cubicBezTo>
                    <a:pt x="55880" y="0"/>
                    <a:pt x="0" y="55880"/>
                    <a:pt x="0" y="124460"/>
                  </a:cubicBezTo>
                  <a:lnTo>
                    <a:pt x="0" y="906715"/>
                  </a:lnTo>
                  <a:cubicBezTo>
                    <a:pt x="0" y="975295"/>
                    <a:pt x="55880" y="1031175"/>
                    <a:pt x="124460" y="1031175"/>
                  </a:cubicBezTo>
                  <a:lnTo>
                    <a:pt x="6092306" y="1031175"/>
                  </a:lnTo>
                  <a:cubicBezTo>
                    <a:pt x="6160886" y="1031175"/>
                    <a:pt x="6216766" y="975295"/>
                    <a:pt x="6216766" y="906715"/>
                  </a:cubicBezTo>
                  <a:lnTo>
                    <a:pt x="6216766" y="124460"/>
                  </a:lnTo>
                  <a:cubicBezTo>
                    <a:pt x="6216766" y="55880"/>
                    <a:pt x="6160886" y="0"/>
                    <a:pt x="6092306" y="0"/>
                  </a:cubicBezTo>
                  <a:close/>
                </a:path>
              </a:pathLst>
            </a:custGeom>
            <a:solidFill>
              <a:srgbClr val="000000"/>
            </a:solidFill>
          </p:spPr>
        </p:sp>
      </p:grpSp>
      <p:grpSp>
        <p:nvGrpSpPr>
          <p:cNvPr id="31" name="Group 31"/>
          <p:cNvGrpSpPr/>
          <p:nvPr/>
        </p:nvGrpSpPr>
        <p:grpSpPr>
          <a:xfrm>
            <a:off x="368509" y="6835422"/>
            <a:ext cx="5635789" cy="3047705"/>
            <a:chOff x="0" y="0"/>
            <a:chExt cx="1484323" cy="802688"/>
          </a:xfrm>
        </p:grpSpPr>
        <p:sp>
          <p:nvSpPr>
            <p:cNvPr id="32" name="Freeform 32"/>
            <p:cNvSpPr/>
            <p:nvPr/>
          </p:nvSpPr>
          <p:spPr>
            <a:xfrm>
              <a:off x="0" y="0"/>
              <a:ext cx="1484323" cy="802688"/>
            </a:xfrm>
            <a:custGeom>
              <a:avLst/>
              <a:gdLst/>
              <a:ahLst/>
              <a:cxnLst/>
              <a:rect l="l" t="t" r="r" b="b"/>
              <a:pathLst>
                <a:path w="1484323" h="802688">
                  <a:moveTo>
                    <a:pt x="70059" y="0"/>
                  </a:moveTo>
                  <a:lnTo>
                    <a:pt x="1414264" y="0"/>
                  </a:lnTo>
                  <a:cubicBezTo>
                    <a:pt x="1452956" y="0"/>
                    <a:pt x="1484323" y="31366"/>
                    <a:pt x="1484323" y="70059"/>
                  </a:cubicBezTo>
                  <a:lnTo>
                    <a:pt x="1484323" y="732629"/>
                  </a:lnTo>
                  <a:cubicBezTo>
                    <a:pt x="1484323" y="751210"/>
                    <a:pt x="1476942" y="769029"/>
                    <a:pt x="1463803" y="782168"/>
                  </a:cubicBezTo>
                  <a:cubicBezTo>
                    <a:pt x="1450665" y="795307"/>
                    <a:pt x="1432845" y="802688"/>
                    <a:pt x="1414264" y="802688"/>
                  </a:cubicBezTo>
                  <a:lnTo>
                    <a:pt x="70059" y="802688"/>
                  </a:lnTo>
                  <a:cubicBezTo>
                    <a:pt x="51478" y="802688"/>
                    <a:pt x="33658" y="795307"/>
                    <a:pt x="20520" y="782168"/>
                  </a:cubicBezTo>
                  <a:cubicBezTo>
                    <a:pt x="7381" y="769029"/>
                    <a:pt x="0" y="751210"/>
                    <a:pt x="0" y="732629"/>
                  </a:cubicBezTo>
                  <a:lnTo>
                    <a:pt x="0" y="70059"/>
                  </a:lnTo>
                  <a:cubicBezTo>
                    <a:pt x="0" y="51478"/>
                    <a:pt x="7381" y="33658"/>
                    <a:pt x="20520" y="20520"/>
                  </a:cubicBezTo>
                  <a:cubicBezTo>
                    <a:pt x="33658" y="7381"/>
                    <a:pt x="51478" y="0"/>
                    <a:pt x="70059" y="0"/>
                  </a:cubicBezTo>
                  <a:close/>
                </a:path>
              </a:pathLst>
            </a:custGeom>
            <a:solidFill>
              <a:srgbClr val="000000">
                <a:alpha val="0"/>
              </a:srgbClr>
            </a:solidFill>
            <a:ln w="38100">
              <a:solidFill>
                <a:srgbClr val="000000"/>
              </a:solidFill>
            </a:ln>
          </p:spPr>
        </p:sp>
        <p:sp>
          <p:nvSpPr>
            <p:cNvPr id="33" name="TextBox 33"/>
            <p:cNvSpPr txBox="1"/>
            <p:nvPr/>
          </p:nvSpPr>
          <p:spPr>
            <a:xfrm>
              <a:off x="0" y="-47625"/>
              <a:ext cx="812800" cy="860425"/>
            </a:xfrm>
            <a:prstGeom prst="rect">
              <a:avLst/>
            </a:prstGeom>
          </p:spPr>
          <p:txBody>
            <a:bodyPr lIns="50800" tIns="50800" rIns="50800" bIns="50800" rtlCol="0" anchor="ctr"/>
            <a:lstStyle/>
            <a:p>
              <a:pPr marL="0" marR="0" lvl="0" indent="0" algn="ctr" defTabSz="914400" rtl="0" eaLnBrk="1" fontAlgn="auto" latinLnBrk="0" hangingPunct="1">
                <a:lnSpc>
                  <a:spcPts val="223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34" name="TextBox 34"/>
          <p:cNvSpPr txBox="1"/>
          <p:nvPr/>
        </p:nvSpPr>
        <p:spPr>
          <a:xfrm>
            <a:off x="1286936" y="7096692"/>
            <a:ext cx="3798935" cy="537845"/>
          </a:xfrm>
          <a:prstGeom prst="rect">
            <a:avLst/>
          </a:prstGeom>
        </p:spPr>
        <p:txBody>
          <a:bodyPr lIns="0" tIns="0" rIns="0" bIns="0" rtlCol="0" anchor="t">
            <a:spAutoFit/>
          </a:bodyPr>
          <a:lstStyle/>
          <a:p>
            <a:pPr marL="0" marR="0" lvl="0" indent="0" algn="ctr" defTabSz="914400" rtl="0" eaLnBrk="1" fontAlgn="auto" latinLnBrk="0" hangingPunct="1">
              <a:lnSpc>
                <a:spcPts val="4480"/>
              </a:lnSpc>
              <a:spcBef>
                <a:spcPts val="0"/>
              </a:spcBef>
              <a:spcAft>
                <a:spcPts val="0"/>
              </a:spcAft>
              <a:buClrTx/>
              <a:buSzTx/>
              <a:buFontTx/>
              <a:buNone/>
              <a:tabLst/>
              <a:defRPr/>
            </a:pPr>
            <a:r>
              <a:rPr kumimoji="0" lang="en-US" sz="3200" b="0" i="0" u="none" strike="noStrike" kern="1200" cap="none" spc="320" normalizeH="0" baseline="0" noProof="0">
                <a:ln>
                  <a:noFill/>
                </a:ln>
                <a:solidFill>
                  <a:srgbClr val="FBF3E4"/>
                </a:solidFill>
                <a:effectLst/>
                <a:uLnTx/>
                <a:uFillTx/>
                <a:latin typeface="Bebas Neue Bold"/>
                <a:ea typeface="+mn-ea"/>
                <a:cs typeface="+mn-cs"/>
              </a:rPr>
              <a:t>TECHNICAL EDUCATION</a:t>
            </a:r>
          </a:p>
        </p:txBody>
      </p:sp>
      <p:sp>
        <p:nvSpPr>
          <p:cNvPr id="35" name="TextBox 35"/>
          <p:cNvSpPr txBox="1"/>
          <p:nvPr/>
        </p:nvSpPr>
        <p:spPr>
          <a:xfrm>
            <a:off x="653263" y="7910762"/>
            <a:ext cx="5066281" cy="1614169"/>
          </a:xfrm>
          <a:prstGeom prst="rect">
            <a:avLst/>
          </a:prstGeom>
        </p:spPr>
        <p:txBody>
          <a:bodyPr lIns="0" tIns="0" rIns="0" bIns="0" rtlCol="0" anchor="t">
            <a:spAutoFit/>
          </a:bodyPr>
          <a:lstStyle/>
          <a:p>
            <a:pPr marL="0" marR="0" lvl="0" indent="0" algn="l" defTabSz="914400" rtl="0" eaLnBrk="1" fontAlgn="auto" latinLnBrk="0" hangingPunct="1">
              <a:lnSpc>
                <a:spcPts val="256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Poppins"/>
                <a:ea typeface="+mn-ea"/>
                <a:cs typeface="+mn-cs"/>
              </a:rPr>
              <a:t>Technical education is a career focused option, with T Levels a technical alternative to A Levels, and Higher Technical Qualifications (HTQ) an alternative to  degree, developed with businesses, with specific skill requirements in mind.</a:t>
            </a:r>
          </a:p>
        </p:txBody>
      </p:sp>
      <p:grpSp>
        <p:nvGrpSpPr>
          <p:cNvPr id="36" name="Group 36"/>
          <p:cNvGrpSpPr/>
          <p:nvPr/>
        </p:nvGrpSpPr>
        <p:grpSpPr>
          <a:xfrm>
            <a:off x="6758025" y="7001442"/>
            <a:ext cx="4714172" cy="781940"/>
            <a:chOff x="0" y="0"/>
            <a:chExt cx="6216766" cy="1031175"/>
          </a:xfrm>
        </p:grpSpPr>
        <p:sp>
          <p:nvSpPr>
            <p:cNvPr id="37" name="Freeform 37"/>
            <p:cNvSpPr/>
            <p:nvPr/>
          </p:nvSpPr>
          <p:spPr>
            <a:xfrm>
              <a:off x="31750" y="31750"/>
              <a:ext cx="6153266" cy="967675"/>
            </a:xfrm>
            <a:custGeom>
              <a:avLst/>
              <a:gdLst/>
              <a:ahLst/>
              <a:cxnLst/>
              <a:rect l="l" t="t" r="r" b="b"/>
              <a:pathLst>
                <a:path w="6153266" h="967675">
                  <a:moveTo>
                    <a:pt x="6060556" y="967675"/>
                  </a:moveTo>
                  <a:lnTo>
                    <a:pt x="92710" y="967675"/>
                  </a:lnTo>
                  <a:cubicBezTo>
                    <a:pt x="41910" y="967675"/>
                    <a:pt x="0" y="925765"/>
                    <a:pt x="0" y="874965"/>
                  </a:cubicBezTo>
                  <a:lnTo>
                    <a:pt x="0" y="92710"/>
                  </a:lnTo>
                  <a:cubicBezTo>
                    <a:pt x="0" y="41910"/>
                    <a:pt x="41910" y="0"/>
                    <a:pt x="92710" y="0"/>
                  </a:cubicBezTo>
                  <a:lnTo>
                    <a:pt x="6059286" y="0"/>
                  </a:lnTo>
                  <a:cubicBezTo>
                    <a:pt x="6110086" y="0"/>
                    <a:pt x="6151996" y="41910"/>
                    <a:pt x="6151996" y="92710"/>
                  </a:cubicBezTo>
                  <a:lnTo>
                    <a:pt x="6151996" y="873695"/>
                  </a:lnTo>
                  <a:cubicBezTo>
                    <a:pt x="6153266" y="925765"/>
                    <a:pt x="6111356" y="967675"/>
                    <a:pt x="6060556" y="967675"/>
                  </a:cubicBezTo>
                  <a:close/>
                </a:path>
              </a:pathLst>
            </a:custGeom>
            <a:solidFill>
              <a:srgbClr val="B91646"/>
            </a:solidFill>
          </p:spPr>
        </p:sp>
        <p:sp>
          <p:nvSpPr>
            <p:cNvPr id="38" name="Freeform 38"/>
            <p:cNvSpPr/>
            <p:nvPr/>
          </p:nvSpPr>
          <p:spPr>
            <a:xfrm>
              <a:off x="0" y="0"/>
              <a:ext cx="6216766" cy="1031175"/>
            </a:xfrm>
            <a:custGeom>
              <a:avLst/>
              <a:gdLst/>
              <a:ahLst/>
              <a:cxnLst/>
              <a:rect l="l" t="t" r="r" b="b"/>
              <a:pathLst>
                <a:path w="6216766" h="1031175">
                  <a:moveTo>
                    <a:pt x="6092306" y="59690"/>
                  </a:moveTo>
                  <a:cubicBezTo>
                    <a:pt x="6127866" y="59690"/>
                    <a:pt x="6157076" y="88900"/>
                    <a:pt x="6157076" y="124460"/>
                  </a:cubicBezTo>
                  <a:lnTo>
                    <a:pt x="6157076" y="906715"/>
                  </a:lnTo>
                  <a:cubicBezTo>
                    <a:pt x="6157076" y="942275"/>
                    <a:pt x="6127866" y="971485"/>
                    <a:pt x="6092306" y="971485"/>
                  </a:cubicBezTo>
                  <a:lnTo>
                    <a:pt x="124460" y="971485"/>
                  </a:lnTo>
                  <a:cubicBezTo>
                    <a:pt x="88900" y="971485"/>
                    <a:pt x="59690" y="942275"/>
                    <a:pt x="59690" y="906715"/>
                  </a:cubicBezTo>
                  <a:lnTo>
                    <a:pt x="59690" y="124460"/>
                  </a:lnTo>
                  <a:cubicBezTo>
                    <a:pt x="59690" y="88900"/>
                    <a:pt x="88900" y="59690"/>
                    <a:pt x="124460" y="59690"/>
                  </a:cubicBezTo>
                  <a:lnTo>
                    <a:pt x="6092306" y="59690"/>
                  </a:lnTo>
                  <a:moveTo>
                    <a:pt x="6092306" y="0"/>
                  </a:moveTo>
                  <a:lnTo>
                    <a:pt x="124460" y="0"/>
                  </a:lnTo>
                  <a:cubicBezTo>
                    <a:pt x="55880" y="0"/>
                    <a:pt x="0" y="55880"/>
                    <a:pt x="0" y="124460"/>
                  </a:cubicBezTo>
                  <a:lnTo>
                    <a:pt x="0" y="906715"/>
                  </a:lnTo>
                  <a:cubicBezTo>
                    <a:pt x="0" y="975295"/>
                    <a:pt x="55880" y="1031175"/>
                    <a:pt x="124460" y="1031175"/>
                  </a:cubicBezTo>
                  <a:lnTo>
                    <a:pt x="6092306" y="1031175"/>
                  </a:lnTo>
                  <a:cubicBezTo>
                    <a:pt x="6160886" y="1031175"/>
                    <a:pt x="6216766" y="975295"/>
                    <a:pt x="6216766" y="906715"/>
                  </a:cubicBezTo>
                  <a:lnTo>
                    <a:pt x="6216766" y="124460"/>
                  </a:lnTo>
                  <a:cubicBezTo>
                    <a:pt x="6216766" y="55880"/>
                    <a:pt x="6160886" y="0"/>
                    <a:pt x="6092306" y="0"/>
                  </a:cubicBezTo>
                  <a:close/>
                </a:path>
              </a:pathLst>
            </a:custGeom>
            <a:solidFill>
              <a:srgbClr val="000000"/>
            </a:solidFill>
          </p:spPr>
        </p:sp>
      </p:grpSp>
      <p:grpSp>
        <p:nvGrpSpPr>
          <p:cNvPr id="39" name="Group 39"/>
          <p:cNvGrpSpPr/>
          <p:nvPr/>
        </p:nvGrpSpPr>
        <p:grpSpPr>
          <a:xfrm>
            <a:off x="6297217" y="6835422"/>
            <a:ext cx="5635789" cy="3047705"/>
            <a:chOff x="0" y="0"/>
            <a:chExt cx="1484323" cy="802688"/>
          </a:xfrm>
        </p:grpSpPr>
        <p:sp>
          <p:nvSpPr>
            <p:cNvPr id="40" name="Freeform 40"/>
            <p:cNvSpPr/>
            <p:nvPr/>
          </p:nvSpPr>
          <p:spPr>
            <a:xfrm>
              <a:off x="0" y="0"/>
              <a:ext cx="1484323" cy="802688"/>
            </a:xfrm>
            <a:custGeom>
              <a:avLst/>
              <a:gdLst/>
              <a:ahLst/>
              <a:cxnLst/>
              <a:rect l="l" t="t" r="r" b="b"/>
              <a:pathLst>
                <a:path w="1484323" h="802688">
                  <a:moveTo>
                    <a:pt x="70059" y="0"/>
                  </a:moveTo>
                  <a:lnTo>
                    <a:pt x="1414264" y="0"/>
                  </a:lnTo>
                  <a:cubicBezTo>
                    <a:pt x="1452956" y="0"/>
                    <a:pt x="1484323" y="31366"/>
                    <a:pt x="1484323" y="70059"/>
                  </a:cubicBezTo>
                  <a:lnTo>
                    <a:pt x="1484323" y="732629"/>
                  </a:lnTo>
                  <a:cubicBezTo>
                    <a:pt x="1484323" y="751210"/>
                    <a:pt x="1476942" y="769029"/>
                    <a:pt x="1463803" y="782168"/>
                  </a:cubicBezTo>
                  <a:cubicBezTo>
                    <a:pt x="1450665" y="795307"/>
                    <a:pt x="1432845" y="802688"/>
                    <a:pt x="1414264" y="802688"/>
                  </a:cubicBezTo>
                  <a:lnTo>
                    <a:pt x="70059" y="802688"/>
                  </a:lnTo>
                  <a:cubicBezTo>
                    <a:pt x="51478" y="802688"/>
                    <a:pt x="33658" y="795307"/>
                    <a:pt x="20520" y="782168"/>
                  </a:cubicBezTo>
                  <a:cubicBezTo>
                    <a:pt x="7381" y="769029"/>
                    <a:pt x="0" y="751210"/>
                    <a:pt x="0" y="732629"/>
                  </a:cubicBezTo>
                  <a:lnTo>
                    <a:pt x="0" y="70059"/>
                  </a:lnTo>
                  <a:cubicBezTo>
                    <a:pt x="0" y="51478"/>
                    <a:pt x="7381" y="33658"/>
                    <a:pt x="20520" y="20520"/>
                  </a:cubicBezTo>
                  <a:cubicBezTo>
                    <a:pt x="33658" y="7381"/>
                    <a:pt x="51478" y="0"/>
                    <a:pt x="70059" y="0"/>
                  </a:cubicBezTo>
                  <a:close/>
                </a:path>
              </a:pathLst>
            </a:custGeom>
            <a:solidFill>
              <a:srgbClr val="000000">
                <a:alpha val="0"/>
              </a:srgbClr>
            </a:solidFill>
            <a:ln w="38100">
              <a:solidFill>
                <a:srgbClr val="000000"/>
              </a:solidFill>
            </a:ln>
          </p:spPr>
        </p:sp>
        <p:sp>
          <p:nvSpPr>
            <p:cNvPr id="41" name="TextBox 41"/>
            <p:cNvSpPr txBox="1"/>
            <p:nvPr/>
          </p:nvSpPr>
          <p:spPr>
            <a:xfrm>
              <a:off x="0" y="-47625"/>
              <a:ext cx="812800" cy="860425"/>
            </a:xfrm>
            <a:prstGeom prst="rect">
              <a:avLst/>
            </a:prstGeom>
          </p:spPr>
          <p:txBody>
            <a:bodyPr lIns="50800" tIns="50800" rIns="50800" bIns="50800" rtlCol="0" anchor="ctr"/>
            <a:lstStyle/>
            <a:p>
              <a:pPr marL="0" marR="0" lvl="0" indent="0" algn="ctr" defTabSz="914400" rtl="0" eaLnBrk="1" fontAlgn="auto" latinLnBrk="0" hangingPunct="1">
                <a:lnSpc>
                  <a:spcPts val="223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42" name="TextBox 42"/>
          <p:cNvSpPr txBox="1"/>
          <p:nvPr/>
        </p:nvSpPr>
        <p:spPr>
          <a:xfrm>
            <a:off x="7215644" y="7096692"/>
            <a:ext cx="3798935" cy="537845"/>
          </a:xfrm>
          <a:prstGeom prst="rect">
            <a:avLst/>
          </a:prstGeom>
        </p:spPr>
        <p:txBody>
          <a:bodyPr lIns="0" tIns="0" rIns="0" bIns="0" rtlCol="0" anchor="t">
            <a:spAutoFit/>
          </a:bodyPr>
          <a:lstStyle/>
          <a:p>
            <a:pPr marL="0" marR="0" lvl="0" indent="0" algn="ctr" defTabSz="914400" rtl="0" eaLnBrk="1" fontAlgn="auto" latinLnBrk="0" hangingPunct="1">
              <a:lnSpc>
                <a:spcPts val="4480"/>
              </a:lnSpc>
              <a:spcBef>
                <a:spcPts val="0"/>
              </a:spcBef>
              <a:spcAft>
                <a:spcPts val="0"/>
              </a:spcAft>
              <a:buClrTx/>
              <a:buSzTx/>
              <a:buFontTx/>
              <a:buNone/>
              <a:tabLst/>
              <a:defRPr/>
            </a:pPr>
            <a:r>
              <a:rPr kumimoji="0" lang="en-US" sz="3200" b="0" i="0" u="none" strike="noStrike" kern="1200" cap="none" spc="320" normalizeH="0" baseline="0" noProof="0">
                <a:ln>
                  <a:noFill/>
                </a:ln>
                <a:solidFill>
                  <a:srgbClr val="FBF3E4"/>
                </a:solidFill>
                <a:effectLst/>
                <a:uLnTx/>
                <a:uFillTx/>
                <a:latin typeface="Bebas Neue Bold"/>
                <a:ea typeface="+mn-ea"/>
                <a:cs typeface="+mn-cs"/>
              </a:rPr>
              <a:t>WORK EXPERIENCE</a:t>
            </a:r>
          </a:p>
        </p:txBody>
      </p:sp>
      <p:sp>
        <p:nvSpPr>
          <p:cNvPr id="43" name="TextBox 43"/>
          <p:cNvSpPr txBox="1"/>
          <p:nvPr/>
        </p:nvSpPr>
        <p:spPr>
          <a:xfrm>
            <a:off x="6581971" y="7910762"/>
            <a:ext cx="5066281" cy="1828799"/>
          </a:xfrm>
          <a:prstGeom prst="rect">
            <a:avLst/>
          </a:prstGeom>
        </p:spPr>
        <p:txBody>
          <a:bodyPr lIns="0" tIns="0" rIns="0" bIns="0" rtlCol="0" anchor="t">
            <a:spAutoFit/>
          </a:bodyPr>
          <a:lstStyle/>
          <a:p>
            <a:pPr marL="0" marR="0" lvl="0" indent="0" algn="l" defTabSz="914400" rtl="0" eaLnBrk="1" fontAlgn="auto" latinLnBrk="0" hangingPunct="1">
              <a:lnSpc>
                <a:spcPts val="24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Poppins"/>
                <a:ea typeface="+mn-ea"/>
                <a:cs typeface="+mn-cs"/>
              </a:rPr>
              <a:t>Work experience is where you gain experience of what it is like to work within a particular job or company. It is usually short and runs for one or two weeks, and is usually unpaid. Work experience is often organised by schools and usually takes place whilst you are still in education.</a:t>
            </a:r>
          </a:p>
        </p:txBody>
      </p:sp>
      <p:grpSp>
        <p:nvGrpSpPr>
          <p:cNvPr id="44" name="Group 44"/>
          <p:cNvGrpSpPr/>
          <p:nvPr/>
        </p:nvGrpSpPr>
        <p:grpSpPr>
          <a:xfrm>
            <a:off x="12686732" y="6990275"/>
            <a:ext cx="4714172" cy="781940"/>
            <a:chOff x="0" y="0"/>
            <a:chExt cx="6216766" cy="1031175"/>
          </a:xfrm>
        </p:grpSpPr>
        <p:sp>
          <p:nvSpPr>
            <p:cNvPr id="45" name="Freeform 45"/>
            <p:cNvSpPr/>
            <p:nvPr/>
          </p:nvSpPr>
          <p:spPr>
            <a:xfrm>
              <a:off x="31750" y="31750"/>
              <a:ext cx="6153266" cy="967675"/>
            </a:xfrm>
            <a:custGeom>
              <a:avLst/>
              <a:gdLst/>
              <a:ahLst/>
              <a:cxnLst/>
              <a:rect l="l" t="t" r="r" b="b"/>
              <a:pathLst>
                <a:path w="6153266" h="967675">
                  <a:moveTo>
                    <a:pt x="6060556" y="967675"/>
                  </a:moveTo>
                  <a:lnTo>
                    <a:pt x="92710" y="967675"/>
                  </a:lnTo>
                  <a:cubicBezTo>
                    <a:pt x="41910" y="967675"/>
                    <a:pt x="0" y="925765"/>
                    <a:pt x="0" y="874965"/>
                  </a:cubicBezTo>
                  <a:lnTo>
                    <a:pt x="0" y="92710"/>
                  </a:lnTo>
                  <a:cubicBezTo>
                    <a:pt x="0" y="41910"/>
                    <a:pt x="41910" y="0"/>
                    <a:pt x="92710" y="0"/>
                  </a:cubicBezTo>
                  <a:lnTo>
                    <a:pt x="6059286" y="0"/>
                  </a:lnTo>
                  <a:cubicBezTo>
                    <a:pt x="6110086" y="0"/>
                    <a:pt x="6151996" y="41910"/>
                    <a:pt x="6151996" y="92710"/>
                  </a:cubicBezTo>
                  <a:lnTo>
                    <a:pt x="6151996" y="873695"/>
                  </a:lnTo>
                  <a:cubicBezTo>
                    <a:pt x="6153266" y="925765"/>
                    <a:pt x="6111356" y="967675"/>
                    <a:pt x="6060556" y="967675"/>
                  </a:cubicBezTo>
                  <a:close/>
                </a:path>
              </a:pathLst>
            </a:custGeom>
            <a:solidFill>
              <a:srgbClr val="B91646"/>
            </a:solidFill>
          </p:spPr>
        </p:sp>
        <p:sp>
          <p:nvSpPr>
            <p:cNvPr id="46" name="Freeform 46"/>
            <p:cNvSpPr/>
            <p:nvPr/>
          </p:nvSpPr>
          <p:spPr>
            <a:xfrm>
              <a:off x="0" y="0"/>
              <a:ext cx="6216766" cy="1031175"/>
            </a:xfrm>
            <a:custGeom>
              <a:avLst/>
              <a:gdLst/>
              <a:ahLst/>
              <a:cxnLst/>
              <a:rect l="l" t="t" r="r" b="b"/>
              <a:pathLst>
                <a:path w="6216766" h="1031175">
                  <a:moveTo>
                    <a:pt x="6092306" y="59690"/>
                  </a:moveTo>
                  <a:cubicBezTo>
                    <a:pt x="6127866" y="59690"/>
                    <a:pt x="6157076" y="88900"/>
                    <a:pt x="6157076" y="124460"/>
                  </a:cubicBezTo>
                  <a:lnTo>
                    <a:pt x="6157076" y="906715"/>
                  </a:lnTo>
                  <a:cubicBezTo>
                    <a:pt x="6157076" y="942275"/>
                    <a:pt x="6127866" y="971485"/>
                    <a:pt x="6092306" y="971485"/>
                  </a:cubicBezTo>
                  <a:lnTo>
                    <a:pt x="124460" y="971485"/>
                  </a:lnTo>
                  <a:cubicBezTo>
                    <a:pt x="88900" y="971485"/>
                    <a:pt x="59690" y="942275"/>
                    <a:pt x="59690" y="906715"/>
                  </a:cubicBezTo>
                  <a:lnTo>
                    <a:pt x="59690" y="124460"/>
                  </a:lnTo>
                  <a:cubicBezTo>
                    <a:pt x="59690" y="88900"/>
                    <a:pt x="88900" y="59690"/>
                    <a:pt x="124460" y="59690"/>
                  </a:cubicBezTo>
                  <a:lnTo>
                    <a:pt x="6092306" y="59690"/>
                  </a:lnTo>
                  <a:moveTo>
                    <a:pt x="6092306" y="0"/>
                  </a:moveTo>
                  <a:lnTo>
                    <a:pt x="124460" y="0"/>
                  </a:lnTo>
                  <a:cubicBezTo>
                    <a:pt x="55880" y="0"/>
                    <a:pt x="0" y="55880"/>
                    <a:pt x="0" y="124460"/>
                  </a:cubicBezTo>
                  <a:lnTo>
                    <a:pt x="0" y="906715"/>
                  </a:lnTo>
                  <a:cubicBezTo>
                    <a:pt x="0" y="975295"/>
                    <a:pt x="55880" y="1031175"/>
                    <a:pt x="124460" y="1031175"/>
                  </a:cubicBezTo>
                  <a:lnTo>
                    <a:pt x="6092306" y="1031175"/>
                  </a:lnTo>
                  <a:cubicBezTo>
                    <a:pt x="6160886" y="1031175"/>
                    <a:pt x="6216766" y="975295"/>
                    <a:pt x="6216766" y="906715"/>
                  </a:cubicBezTo>
                  <a:lnTo>
                    <a:pt x="6216766" y="124460"/>
                  </a:lnTo>
                  <a:cubicBezTo>
                    <a:pt x="6216766" y="55880"/>
                    <a:pt x="6160886" y="0"/>
                    <a:pt x="6092306" y="0"/>
                  </a:cubicBezTo>
                  <a:close/>
                </a:path>
              </a:pathLst>
            </a:custGeom>
            <a:solidFill>
              <a:srgbClr val="000000"/>
            </a:solidFill>
          </p:spPr>
        </p:sp>
      </p:grpSp>
      <p:grpSp>
        <p:nvGrpSpPr>
          <p:cNvPr id="47" name="Group 47"/>
          <p:cNvGrpSpPr/>
          <p:nvPr/>
        </p:nvGrpSpPr>
        <p:grpSpPr>
          <a:xfrm>
            <a:off x="12225924" y="6824254"/>
            <a:ext cx="5635789" cy="3047705"/>
            <a:chOff x="0" y="0"/>
            <a:chExt cx="1484323" cy="802688"/>
          </a:xfrm>
        </p:grpSpPr>
        <p:sp>
          <p:nvSpPr>
            <p:cNvPr id="48" name="Freeform 48"/>
            <p:cNvSpPr/>
            <p:nvPr/>
          </p:nvSpPr>
          <p:spPr>
            <a:xfrm>
              <a:off x="0" y="0"/>
              <a:ext cx="1484323" cy="802688"/>
            </a:xfrm>
            <a:custGeom>
              <a:avLst/>
              <a:gdLst/>
              <a:ahLst/>
              <a:cxnLst/>
              <a:rect l="l" t="t" r="r" b="b"/>
              <a:pathLst>
                <a:path w="1484323" h="802688">
                  <a:moveTo>
                    <a:pt x="70059" y="0"/>
                  </a:moveTo>
                  <a:lnTo>
                    <a:pt x="1414264" y="0"/>
                  </a:lnTo>
                  <a:cubicBezTo>
                    <a:pt x="1452956" y="0"/>
                    <a:pt x="1484323" y="31366"/>
                    <a:pt x="1484323" y="70059"/>
                  </a:cubicBezTo>
                  <a:lnTo>
                    <a:pt x="1484323" y="732629"/>
                  </a:lnTo>
                  <a:cubicBezTo>
                    <a:pt x="1484323" y="751210"/>
                    <a:pt x="1476942" y="769029"/>
                    <a:pt x="1463803" y="782168"/>
                  </a:cubicBezTo>
                  <a:cubicBezTo>
                    <a:pt x="1450665" y="795307"/>
                    <a:pt x="1432845" y="802688"/>
                    <a:pt x="1414264" y="802688"/>
                  </a:cubicBezTo>
                  <a:lnTo>
                    <a:pt x="70059" y="802688"/>
                  </a:lnTo>
                  <a:cubicBezTo>
                    <a:pt x="51478" y="802688"/>
                    <a:pt x="33658" y="795307"/>
                    <a:pt x="20520" y="782168"/>
                  </a:cubicBezTo>
                  <a:cubicBezTo>
                    <a:pt x="7381" y="769029"/>
                    <a:pt x="0" y="751210"/>
                    <a:pt x="0" y="732629"/>
                  </a:cubicBezTo>
                  <a:lnTo>
                    <a:pt x="0" y="70059"/>
                  </a:lnTo>
                  <a:cubicBezTo>
                    <a:pt x="0" y="51478"/>
                    <a:pt x="7381" y="33658"/>
                    <a:pt x="20520" y="20520"/>
                  </a:cubicBezTo>
                  <a:cubicBezTo>
                    <a:pt x="33658" y="7381"/>
                    <a:pt x="51478" y="0"/>
                    <a:pt x="70059" y="0"/>
                  </a:cubicBezTo>
                  <a:close/>
                </a:path>
              </a:pathLst>
            </a:custGeom>
            <a:solidFill>
              <a:srgbClr val="000000">
                <a:alpha val="0"/>
              </a:srgbClr>
            </a:solidFill>
            <a:ln w="38100">
              <a:solidFill>
                <a:srgbClr val="000000"/>
              </a:solidFill>
            </a:ln>
          </p:spPr>
        </p:sp>
        <p:sp>
          <p:nvSpPr>
            <p:cNvPr id="49" name="TextBox 49"/>
            <p:cNvSpPr txBox="1"/>
            <p:nvPr/>
          </p:nvSpPr>
          <p:spPr>
            <a:xfrm>
              <a:off x="0" y="-47625"/>
              <a:ext cx="812800" cy="860425"/>
            </a:xfrm>
            <a:prstGeom prst="rect">
              <a:avLst/>
            </a:prstGeom>
          </p:spPr>
          <p:txBody>
            <a:bodyPr lIns="50800" tIns="50800" rIns="50800" bIns="50800" rtlCol="0" anchor="ctr"/>
            <a:lstStyle/>
            <a:p>
              <a:pPr marL="0" marR="0" lvl="0" indent="0" algn="ctr" defTabSz="914400" rtl="0" eaLnBrk="1" fontAlgn="auto" latinLnBrk="0" hangingPunct="1">
                <a:lnSpc>
                  <a:spcPts val="223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50" name="TextBox 50"/>
          <p:cNvSpPr txBox="1"/>
          <p:nvPr/>
        </p:nvSpPr>
        <p:spPr>
          <a:xfrm>
            <a:off x="13144351" y="7085525"/>
            <a:ext cx="3798935" cy="448310"/>
          </a:xfrm>
          <a:prstGeom prst="rect">
            <a:avLst/>
          </a:prstGeom>
        </p:spPr>
        <p:txBody>
          <a:bodyPr lIns="0" tIns="0" rIns="0" bIns="0" rtlCol="0" anchor="t">
            <a:spAutoFit/>
          </a:bodyPr>
          <a:lstStyle/>
          <a:p>
            <a:pPr marL="0" marR="0" lvl="0" indent="0" algn="ctr" defTabSz="914400" rtl="0" eaLnBrk="1" fontAlgn="auto" latinLnBrk="0" hangingPunct="1">
              <a:lnSpc>
                <a:spcPts val="3640"/>
              </a:lnSpc>
              <a:spcBef>
                <a:spcPts val="0"/>
              </a:spcBef>
              <a:spcAft>
                <a:spcPts val="0"/>
              </a:spcAft>
              <a:buClrTx/>
              <a:buSzTx/>
              <a:buFontTx/>
              <a:buNone/>
              <a:tabLst/>
              <a:defRPr/>
            </a:pPr>
            <a:r>
              <a:rPr kumimoji="0" lang="en-US" sz="2600" b="0" i="0" u="none" strike="noStrike" kern="1200" cap="none" spc="260" normalizeH="0" baseline="0" noProof="0">
                <a:ln>
                  <a:noFill/>
                </a:ln>
                <a:solidFill>
                  <a:srgbClr val="FBF3E4"/>
                </a:solidFill>
                <a:effectLst/>
                <a:uLnTx/>
                <a:uFillTx/>
                <a:latin typeface="Bebas Neue Bold"/>
                <a:ea typeface="+mn-ea"/>
                <a:cs typeface="+mn-cs"/>
              </a:rPr>
              <a:t>ROUTES TO FURTHER STUDY</a:t>
            </a:r>
          </a:p>
        </p:txBody>
      </p:sp>
      <p:sp>
        <p:nvSpPr>
          <p:cNvPr id="51" name="TextBox 51"/>
          <p:cNvSpPr txBox="1"/>
          <p:nvPr/>
        </p:nvSpPr>
        <p:spPr>
          <a:xfrm>
            <a:off x="12510678" y="7909120"/>
            <a:ext cx="5066281" cy="1864995"/>
          </a:xfrm>
          <a:prstGeom prst="rect">
            <a:avLst/>
          </a:prstGeom>
        </p:spPr>
        <p:txBody>
          <a:bodyPr lIns="0" tIns="0" rIns="0" bIns="0" rtlCol="0" anchor="t">
            <a:spAutoFit/>
          </a:bodyPr>
          <a:lstStyle/>
          <a:p>
            <a:pPr marL="0" marR="0" lvl="0" indent="0" algn="l" defTabSz="914400" rtl="0" eaLnBrk="1" fontAlgn="auto" latinLnBrk="0" hangingPunct="1">
              <a:lnSpc>
                <a:spcPts val="2160"/>
              </a:lnSpc>
              <a:spcBef>
                <a:spcPts val="0"/>
              </a:spcBef>
              <a:spcAft>
                <a:spcPts val="0"/>
              </a:spcAft>
              <a:buClrTx/>
              <a:buSzTx/>
              <a:buFontTx/>
              <a:buNone/>
              <a:tabLst/>
              <a:defRPr/>
            </a:pPr>
            <a:r>
              <a:rPr kumimoji="0" lang="en-US" sz="1350" b="0" i="0" u="none" strike="noStrike" kern="1200" cap="none" spc="0" normalizeH="0" baseline="0" noProof="0">
                <a:ln>
                  <a:noFill/>
                </a:ln>
                <a:solidFill>
                  <a:srgbClr val="000000"/>
                </a:solidFill>
                <a:effectLst/>
                <a:uLnTx/>
                <a:uFillTx/>
                <a:latin typeface="Poppins"/>
                <a:ea typeface="+mn-ea"/>
                <a:cs typeface="+mn-cs"/>
              </a:rPr>
              <a:t>GCSEs remain a compulsory qualification in the UK, and moving into some forms of further study will require five passes at GCSE, including Maths and English. Resitting these qualifications is an option in order to progress to further study or work. Alternatively, Level 2 BTECs, NVQs, and Functional Skills are also a pathway into further education.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sp>
        <p:nvSpPr>
          <p:cNvPr id="2" name="TextBox 2"/>
          <p:cNvSpPr txBox="1"/>
          <p:nvPr/>
        </p:nvSpPr>
        <p:spPr>
          <a:xfrm>
            <a:off x="3951428" y="1092468"/>
            <a:ext cx="10627056" cy="1601637"/>
          </a:xfrm>
          <a:prstGeom prst="rect">
            <a:avLst/>
          </a:prstGeom>
        </p:spPr>
        <p:txBody>
          <a:bodyPr lIns="0" tIns="0" rIns="0" bIns="0" rtlCol="0" anchor="t">
            <a:spAutoFit/>
          </a:bodyPr>
          <a:lstStyle/>
          <a:p>
            <a:pPr marL="0" marR="0" lvl="0" indent="0" algn="ctr" defTabSz="914400" rtl="0" eaLnBrk="1" fontAlgn="auto" latinLnBrk="0" hangingPunct="1">
              <a:lnSpc>
                <a:spcPts val="11883"/>
              </a:lnSpc>
              <a:spcBef>
                <a:spcPts val="0"/>
              </a:spcBef>
              <a:spcAft>
                <a:spcPts val="0"/>
              </a:spcAft>
              <a:buClrTx/>
              <a:buSzTx/>
              <a:buFontTx/>
              <a:buNone/>
              <a:tabLst/>
              <a:defRPr/>
            </a:pPr>
            <a:r>
              <a:rPr kumimoji="0" lang="en-US" sz="11883" b="0" i="0" u="none" strike="noStrike" kern="1200" cap="none" spc="0" normalizeH="0" baseline="0" noProof="0">
                <a:ln>
                  <a:noFill/>
                </a:ln>
                <a:solidFill>
                  <a:srgbClr val="000000"/>
                </a:solidFill>
                <a:effectLst/>
                <a:uLnTx/>
                <a:uFillTx/>
                <a:latin typeface="Bebas Neue Bold"/>
                <a:ea typeface="+mn-ea"/>
                <a:cs typeface="+mn-cs"/>
              </a:rPr>
              <a:t>FURTHER STUDY</a:t>
            </a:r>
          </a:p>
        </p:txBody>
      </p:sp>
      <p:sp>
        <p:nvSpPr>
          <p:cNvPr id="3" name="TextBox 3"/>
          <p:cNvSpPr txBox="1"/>
          <p:nvPr/>
        </p:nvSpPr>
        <p:spPr>
          <a:xfrm>
            <a:off x="2505540" y="2579805"/>
            <a:ext cx="13276920" cy="478156"/>
          </a:xfrm>
          <a:prstGeom prst="rect">
            <a:avLst/>
          </a:prstGeom>
        </p:spPr>
        <p:txBody>
          <a:bodyPr lIns="0" tIns="0" rIns="0" bIns="0" rtlCol="0" anchor="t">
            <a:spAutoFit/>
          </a:bodyPr>
          <a:lstStyle/>
          <a:p>
            <a:pPr marL="0" marR="0" lvl="0" indent="0" algn="ctr" defTabSz="914400" rtl="0" eaLnBrk="1" fontAlgn="auto" latinLnBrk="0" hangingPunct="1">
              <a:lnSpc>
                <a:spcPts val="3839"/>
              </a:lnSpc>
              <a:spcBef>
                <a:spcPts val="0"/>
              </a:spcBef>
              <a:spcAft>
                <a:spcPts val="0"/>
              </a:spcAft>
              <a:buClrTx/>
              <a:buSzTx/>
              <a:buFontTx/>
              <a:buNone/>
              <a:tabLst/>
              <a:defRPr/>
            </a:pPr>
            <a:r>
              <a:rPr kumimoji="0" lang="en-US" sz="2399" b="0" i="0" u="none" strike="noStrike" kern="1200" cap="none" spc="0" normalizeH="0" baseline="0" noProof="0">
                <a:ln>
                  <a:noFill/>
                </a:ln>
                <a:solidFill>
                  <a:srgbClr val="000000"/>
                </a:solidFill>
                <a:effectLst/>
                <a:uLnTx/>
                <a:uFillTx/>
                <a:latin typeface="Poppins"/>
                <a:ea typeface="+mn-ea"/>
                <a:cs typeface="+mn-cs"/>
              </a:rPr>
              <a:t>Local education providers in Cambridgeshire &amp; Peterborough</a:t>
            </a:r>
          </a:p>
        </p:txBody>
      </p:sp>
      <p:grpSp>
        <p:nvGrpSpPr>
          <p:cNvPr id="4" name="Group 4"/>
          <p:cNvGrpSpPr/>
          <p:nvPr/>
        </p:nvGrpSpPr>
        <p:grpSpPr>
          <a:xfrm>
            <a:off x="12488865" y="3437862"/>
            <a:ext cx="5012346" cy="781940"/>
            <a:chOff x="0" y="0"/>
            <a:chExt cx="6609980" cy="1031175"/>
          </a:xfrm>
        </p:grpSpPr>
        <p:sp>
          <p:nvSpPr>
            <p:cNvPr id="5" name="Freeform 5"/>
            <p:cNvSpPr/>
            <p:nvPr/>
          </p:nvSpPr>
          <p:spPr>
            <a:xfrm>
              <a:off x="31750" y="31750"/>
              <a:ext cx="6546479" cy="967675"/>
            </a:xfrm>
            <a:custGeom>
              <a:avLst/>
              <a:gdLst/>
              <a:ahLst/>
              <a:cxnLst/>
              <a:rect l="l" t="t" r="r" b="b"/>
              <a:pathLst>
                <a:path w="6546479" h="967675">
                  <a:moveTo>
                    <a:pt x="6453770" y="967675"/>
                  </a:moveTo>
                  <a:lnTo>
                    <a:pt x="92710" y="967675"/>
                  </a:lnTo>
                  <a:cubicBezTo>
                    <a:pt x="41910" y="967675"/>
                    <a:pt x="0" y="925765"/>
                    <a:pt x="0" y="874965"/>
                  </a:cubicBezTo>
                  <a:lnTo>
                    <a:pt x="0" y="92710"/>
                  </a:lnTo>
                  <a:cubicBezTo>
                    <a:pt x="0" y="41910"/>
                    <a:pt x="41910" y="0"/>
                    <a:pt x="92710" y="0"/>
                  </a:cubicBezTo>
                  <a:lnTo>
                    <a:pt x="6452500" y="0"/>
                  </a:lnTo>
                  <a:cubicBezTo>
                    <a:pt x="6503300" y="0"/>
                    <a:pt x="6545210" y="41910"/>
                    <a:pt x="6545210" y="92710"/>
                  </a:cubicBezTo>
                  <a:lnTo>
                    <a:pt x="6545210" y="873695"/>
                  </a:lnTo>
                  <a:cubicBezTo>
                    <a:pt x="6546479" y="925765"/>
                    <a:pt x="6504570" y="967675"/>
                    <a:pt x="6453770" y="967675"/>
                  </a:cubicBezTo>
                  <a:close/>
                </a:path>
              </a:pathLst>
            </a:custGeom>
            <a:solidFill>
              <a:srgbClr val="105652"/>
            </a:solidFill>
          </p:spPr>
        </p:sp>
        <p:sp>
          <p:nvSpPr>
            <p:cNvPr id="6" name="Freeform 6"/>
            <p:cNvSpPr/>
            <p:nvPr/>
          </p:nvSpPr>
          <p:spPr>
            <a:xfrm>
              <a:off x="0" y="0"/>
              <a:ext cx="6609979" cy="1031175"/>
            </a:xfrm>
            <a:custGeom>
              <a:avLst/>
              <a:gdLst/>
              <a:ahLst/>
              <a:cxnLst/>
              <a:rect l="l" t="t" r="r" b="b"/>
              <a:pathLst>
                <a:path w="6609979" h="1031175">
                  <a:moveTo>
                    <a:pt x="6485520" y="59690"/>
                  </a:moveTo>
                  <a:cubicBezTo>
                    <a:pt x="6521079" y="59690"/>
                    <a:pt x="6550289" y="88900"/>
                    <a:pt x="6550289" y="124460"/>
                  </a:cubicBezTo>
                  <a:lnTo>
                    <a:pt x="6550289" y="906715"/>
                  </a:lnTo>
                  <a:cubicBezTo>
                    <a:pt x="6550289" y="942275"/>
                    <a:pt x="6521079" y="971485"/>
                    <a:pt x="6485520" y="971485"/>
                  </a:cubicBezTo>
                  <a:lnTo>
                    <a:pt x="124460" y="971485"/>
                  </a:lnTo>
                  <a:cubicBezTo>
                    <a:pt x="88900" y="971485"/>
                    <a:pt x="59690" y="942275"/>
                    <a:pt x="59690" y="906715"/>
                  </a:cubicBezTo>
                  <a:lnTo>
                    <a:pt x="59690" y="124460"/>
                  </a:lnTo>
                  <a:cubicBezTo>
                    <a:pt x="59690" y="88900"/>
                    <a:pt x="88900" y="59690"/>
                    <a:pt x="124460" y="59690"/>
                  </a:cubicBezTo>
                  <a:lnTo>
                    <a:pt x="6485520" y="59690"/>
                  </a:lnTo>
                  <a:moveTo>
                    <a:pt x="6485520" y="0"/>
                  </a:moveTo>
                  <a:lnTo>
                    <a:pt x="124460" y="0"/>
                  </a:lnTo>
                  <a:cubicBezTo>
                    <a:pt x="55880" y="0"/>
                    <a:pt x="0" y="55880"/>
                    <a:pt x="0" y="124460"/>
                  </a:cubicBezTo>
                  <a:lnTo>
                    <a:pt x="0" y="906715"/>
                  </a:lnTo>
                  <a:cubicBezTo>
                    <a:pt x="0" y="975295"/>
                    <a:pt x="55880" y="1031175"/>
                    <a:pt x="124460" y="1031175"/>
                  </a:cubicBezTo>
                  <a:lnTo>
                    <a:pt x="6485520" y="1031175"/>
                  </a:lnTo>
                  <a:cubicBezTo>
                    <a:pt x="6554100" y="1031175"/>
                    <a:pt x="6609979" y="975295"/>
                    <a:pt x="6609979" y="906715"/>
                  </a:cubicBezTo>
                  <a:lnTo>
                    <a:pt x="6609979" y="124460"/>
                  </a:lnTo>
                  <a:cubicBezTo>
                    <a:pt x="6609979" y="55880"/>
                    <a:pt x="6554100" y="0"/>
                    <a:pt x="6485520" y="0"/>
                  </a:cubicBezTo>
                  <a:close/>
                </a:path>
              </a:pathLst>
            </a:custGeom>
            <a:solidFill>
              <a:srgbClr val="000000"/>
            </a:solidFill>
          </p:spPr>
        </p:sp>
      </p:grpSp>
      <p:grpSp>
        <p:nvGrpSpPr>
          <p:cNvPr id="7" name="Group 7"/>
          <p:cNvGrpSpPr/>
          <p:nvPr/>
        </p:nvGrpSpPr>
        <p:grpSpPr>
          <a:xfrm>
            <a:off x="1028700" y="3449173"/>
            <a:ext cx="5012346" cy="781940"/>
            <a:chOff x="0" y="0"/>
            <a:chExt cx="6609980" cy="1031175"/>
          </a:xfrm>
        </p:grpSpPr>
        <p:sp>
          <p:nvSpPr>
            <p:cNvPr id="8" name="Freeform 8"/>
            <p:cNvSpPr/>
            <p:nvPr/>
          </p:nvSpPr>
          <p:spPr>
            <a:xfrm>
              <a:off x="31750" y="31750"/>
              <a:ext cx="6546479" cy="967675"/>
            </a:xfrm>
            <a:custGeom>
              <a:avLst/>
              <a:gdLst/>
              <a:ahLst/>
              <a:cxnLst/>
              <a:rect l="l" t="t" r="r" b="b"/>
              <a:pathLst>
                <a:path w="6546479" h="967675">
                  <a:moveTo>
                    <a:pt x="6453770" y="967675"/>
                  </a:moveTo>
                  <a:lnTo>
                    <a:pt x="92710" y="967675"/>
                  </a:lnTo>
                  <a:cubicBezTo>
                    <a:pt x="41910" y="967675"/>
                    <a:pt x="0" y="925765"/>
                    <a:pt x="0" y="874965"/>
                  </a:cubicBezTo>
                  <a:lnTo>
                    <a:pt x="0" y="92710"/>
                  </a:lnTo>
                  <a:cubicBezTo>
                    <a:pt x="0" y="41910"/>
                    <a:pt x="41910" y="0"/>
                    <a:pt x="92710" y="0"/>
                  </a:cubicBezTo>
                  <a:lnTo>
                    <a:pt x="6452500" y="0"/>
                  </a:lnTo>
                  <a:cubicBezTo>
                    <a:pt x="6503300" y="0"/>
                    <a:pt x="6545210" y="41910"/>
                    <a:pt x="6545210" y="92710"/>
                  </a:cubicBezTo>
                  <a:lnTo>
                    <a:pt x="6545210" y="873695"/>
                  </a:lnTo>
                  <a:cubicBezTo>
                    <a:pt x="6546479" y="925765"/>
                    <a:pt x="6504570" y="967675"/>
                    <a:pt x="6453770" y="967675"/>
                  </a:cubicBezTo>
                  <a:close/>
                </a:path>
              </a:pathLst>
            </a:custGeom>
            <a:solidFill>
              <a:srgbClr val="B91646"/>
            </a:solidFill>
          </p:spPr>
        </p:sp>
        <p:sp>
          <p:nvSpPr>
            <p:cNvPr id="9" name="Freeform 9"/>
            <p:cNvSpPr/>
            <p:nvPr/>
          </p:nvSpPr>
          <p:spPr>
            <a:xfrm>
              <a:off x="0" y="0"/>
              <a:ext cx="6609979" cy="1031175"/>
            </a:xfrm>
            <a:custGeom>
              <a:avLst/>
              <a:gdLst/>
              <a:ahLst/>
              <a:cxnLst/>
              <a:rect l="l" t="t" r="r" b="b"/>
              <a:pathLst>
                <a:path w="6609979" h="1031175">
                  <a:moveTo>
                    <a:pt x="6485520" y="59690"/>
                  </a:moveTo>
                  <a:cubicBezTo>
                    <a:pt x="6521079" y="59690"/>
                    <a:pt x="6550289" y="88900"/>
                    <a:pt x="6550289" y="124460"/>
                  </a:cubicBezTo>
                  <a:lnTo>
                    <a:pt x="6550289" y="906715"/>
                  </a:lnTo>
                  <a:cubicBezTo>
                    <a:pt x="6550289" y="942275"/>
                    <a:pt x="6521079" y="971485"/>
                    <a:pt x="6485520" y="971485"/>
                  </a:cubicBezTo>
                  <a:lnTo>
                    <a:pt x="124460" y="971485"/>
                  </a:lnTo>
                  <a:cubicBezTo>
                    <a:pt x="88900" y="971485"/>
                    <a:pt x="59690" y="942275"/>
                    <a:pt x="59690" y="906715"/>
                  </a:cubicBezTo>
                  <a:lnTo>
                    <a:pt x="59690" y="124460"/>
                  </a:lnTo>
                  <a:cubicBezTo>
                    <a:pt x="59690" y="88900"/>
                    <a:pt x="88900" y="59690"/>
                    <a:pt x="124460" y="59690"/>
                  </a:cubicBezTo>
                  <a:lnTo>
                    <a:pt x="6485520" y="59690"/>
                  </a:lnTo>
                  <a:moveTo>
                    <a:pt x="6485520" y="0"/>
                  </a:moveTo>
                  <a:lnTo>
                    <a:pt x="124460" y="0"/>
                  </a:lnTo>
                  <a:cubicBezTo>
                    <a:pt x="55880" y="0"/>
                    <a:pt x="0" y="55880"/>
                    <a:pt x="0" y="124460"/>
                  </a:cubicBezTo>
                  <a:lnTo>
                    <a:pt x="0" y="906715"/>
                  </a:lnTo>
                  <a:cubicBezTo>
                    <a:pt x="0" y="975295"/>
                    <a:pt x="55880" y="1031175"/>
                    <a:pt x="124460" y="1031175"/>
                  </a:cubicBezTo>
                  <a:lnTo>
                    <a:pt x="6485520" y="1031175"/>
                  </a:lnTo>
                  <a:cubicBezTo>
                    <a:pt x="6554100" y="1031175"/>
                    <a:pt x="6609979" y="975295"/>
                    <a:pt x="6609979" y="906715"/>
                  </a:cubicBezTo>
                  <a:lnTo>
                    <a:pt x="6609979" y="124460"/>
                  </a:lnTo>
                  <a:cubicBezTo>
                    <a:pt x="6609979" y="55880"/>
                    <a:pt x="6554100" y="0"/>
                    <a:pt x="6485520" y="0"/>
                  </a:cubicBezTo>
                  <a:close/>
                </a:path>
              </a:pathLst>
            </a:custGeom>
            <a:solidFill>
              <a:srgbClr val="000000"/>
            </a:solidFill>
          </p:spPr>
        </p:sp>
      </p:grpSp>
      <p:sp>
        <p:nvSpPr>
          <p:cNvPr id="10" name="TextBox 10"/>
          <p:cNvSpPr txBox="1"/>
          <p:nvPr/>
        </p:nvSpPr>
        <p:spPr>
          <a:xfrm>
            <a:off x="1635406" y="3553958"/>
            <a:ext cx="3798935" cy="537845"/>
          </a:xfrm>
          <a:prstGeom prst="rect">
            <a:avLst/>
          </a:prstGeom>
        </p:spPr>
        <p:txBody>
          <a:bodyPr lIns="0" tIns="0" rIns="0" bIns="0" rtlCol="0" anchor="t">
            <a:spAutoFit/>
          </a:bodyPr>
          <a:lstStyle/>
          <a:p>
            <a:pPr marL="0" marR="0" lvl="0" indent="0" algn="ctr" defTabSz="914400" rtl="0" eaLnBrk="1" fontAlgn="auto" latinLnBrk="0" hangingPunct="1">
              <a:lnSpc>
                <a:spcPts val="4480"/>
              </a:lnSpc>
              <a:spcBef>
                <a:spcPts val="0"/>
              </a:spcBef>
              <a:spcAft>
                <a:spcPts val="0"/>
              </a:spcAft>
              <a:buClrTx/>
              <a:buSzTx/>
              <a:buFontTx/>
              <a:buNone/>
              <a:tabLst/>
              <a:defRPr/>
            </a:pPr>
            <a:r>
              <a:rPr kumimoji="0" lang="en-US" sz="3200" b="0" i="0" u="none" strike="noStrike" kern="1200" cap="none" spc="320" normalizeH="0" baseline="0" noProof="0">
                <a:ln>
                  <a:noFill/>
                </a:ln>
                <a:solidFill>
                  <a:srgbClr val="FBF3E4"/>
                </a:solidFill>
                <a:effectLst/>
                <a:uLnTx/>
                <a:uFillTx/>
                <a:latin typeface="Bebas Neue"/>
                <a:ea typeface="+mn-ea"/>
                <a:cs typeface="+mn-cs"/>
              </a:rPr>
              <a:t>COLLEGES</a:t>
            </a:r>
          </a:p>
        </p:txBody>
      </p:sp>
      <p:sp>
        <p:nvSpPr>
          <p:cNvPr id="11" name="TextBox 11"/>
          <p:cNvSpPr txBox="1"/>
          <p:nvPr/>
        </p:nvSpPr>
        <p:spPr>
          <a:xfrm>
            <a:off x="12943171" y="3542646"/>
            <a:ext cx="3798935" cy="537845"/>
          </a:xfrm>
          <a:prstGeom prst="rect">
            <a:avLst/>
          </a:prstGeom>
        </p:spPr>
        <p:txBody>
          <a:bodyPr lIns="0" tIns="0" rIns="0" bIns="0" rtlCol="0" anchor="t">
            <a:spAutoFit/>
          </a:bodyPr>
          <a:lstStyle/>
          <a:p>
            <a:pPr marL="0" marR="0" lvl="0" indent="0" algn="ctr" defTabSz="914400" rtl="0" eaLnBrk="1" fontAlgn="auto" latinLnBrk="0" hangingPunct="1">
              <a:lnSpc>
                <a:spcPts val="4480"/>
              </a:lnSpc>
              <a:spcBef>
                <a:spcPts val="0"/>
              </a:spcBef>
              <a:spcAft>
                <a:spcPts val="0"/>
              </a:spcAft>
              <a:buClrTx/>
              <a:buSzTx/>
              <a:buFontTx/>
              <a:buNone/>
              <a:tabLst/>
              <a:defRPr/>
            </a:pPr>
            <a:r>
              <a:rPr kumimoji="0" lang="en-US" sz="3200" b="0" i="0" u="none" strike="noStrike" kern="1200" cap="none" spc="320" normalizeH="0" baseline="0" noProof="0">
                <a:ln>
                  <a:noFill/>
                </a:ln>
                <a:solidFill>
                  <a:srgbClr val="FBF3E4"/>
                </a:solidFill>
                <a:effectLst/>
                <a:uLnTx/>
                <a:uFillTx/>
                <a:latin typeface="Bebas Neue"/>
                <a:ea typeface="+mn-ea"/>
                <a:cs typeface="+mn-cs"/>
              </a:rPr>
              <a:t>ADULT LEARNING</a:t>
            </a:r>
          </a:p>
        </p:txBody>
      </p:sp>
      <p:sp>
        <p:nvSpPr>
          <p:cNvPr id="12" name="TextBox 12"/>
          <p:cNvSpPr txBox="1"/>
          <p:nvPr/>
        </p:nvSpPr>
        <p:spPr>
          <a:xfrm>
            <a:off x="1028700" y="4396105"/>
            <a:ext cx="5012346" cy="5785483"/>
          </a:xfrm>
          <a:prstGeom prst="rect">
            <a:avLst/>
          </a:prstGeom>
        </p:spPr>
        <p:txBody>
          <a:bodyPr lIns="0" tIns="0" rIns="0" bIns="0" rtlCol="0" anchor="t">
            <a:spAutoFit/>
          </a:bodyPr>
          <a:lstStyle/>
          <a:p>
            <a:pPr marL="0" marR="0" lvl="0" indent="0" algn="l" defTabSz="914400" rtl="0" eaLnBrk="1" fontAlgn="auto" latinLnBrk="0" hangingPunct="1">
              <a:lnSpc>
                <a:spcPts val="288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Local colleges include:</a:t>
            </a:r>
          </a:p>
          <a:p>
            <a:pPr marL="0" marR="0" lvl="0" indent="0" algn="l" defTabSz="914400" rtl="0" eaLnBrk="1" fontAlgn="auto" latinLnBrk="0" hangingPunct="1">
              <a:lnSpc>
                <a:spcPts val="288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Poppins"/>
              <a:ea typeface="+mn-ea"/>
              <a:cs typeface="+mn-cs"/>
            </a:endParaRPr>
          </a:p>
          <a:p>
            <a:pPr marL="388628" marR="0" lvl="1" indent="-194314" algn="l" defTabSz="914400" rtl="0" eaLnBrk="1" fontAlgn="auto" latinLnBrk="0" hangingPunct="1">
              <a:lnSpc>
                <a:spcPts val="288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Inspire Education Group – Peterborough College and Stamford College</a:t>
            </a:r>
          </a:p>
          <a:p>
            <a:pPr marL="388628" marR="0" lvl="1" indent="-194314" algn="l" defTabSz="914400" rtl="0" eaLnBrk="1" fontAlgn="auto" latinLnBrk="0" hangingPunct="1">
              <a:lnSpc>
                <a:spcPts val="288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Cambridge Regional College</a:t>
            </a:r>
          </a:p>
          <a:p>
            <a:pPr marL="388628" marR="0" lvl="1" indent="-194314" algn="l" defTabSz="914400" rtl="0" eaLnBrk="1" fontAlgn="auto" latinLnBrk="0" hangingPunct="1">
              <a:lnSpc>
                <a:spcPts val="288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College of West Anglia</a:t>
            </a:r>
          </a:p>
          <a:p>
            <a:pPr marL="388628" marR="0" lvl="1" indent="-194314" algn="l" defTabSz="914400" rtl="0" eaLnBrk="1" fontAlgn="auto" latinLnBrk="0" hangingPunct="1">
              <a:lnSpc>
                <a:spcPts val="288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Bedford College</a:t>
            </a:r>
          </a:p>
          <a:p>
            <a:pPr marL="388628" marR="0" lvl="1" indent="-194314" algn="l" defTabSz="914400" rtl="0" eaLnBrk="1" fontAlgn="auto" latinLnBrk="0" hangingPunct="1">
              <a:lnSpc>
                <a:spcPts val="288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West Suffolk College</a:t>
            </a:r>
          </a:p>
          <a:p>
            <a:pPr marL="388628" marR="0" lvl="1" indent="-194314" algn="l" defTabSz="914400" rtl="0" eaLnBrk="1" fontAlgn="auto" latinLnBrk="0" hangingPunct="1">
              <a:lnSpc>
                <a:spcPts val="288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North Hertfordshire College</a:t>
            </a:r>
          </a:p>
          <a:p>
            <a:pPr marL="388628" marR="0" lvl="1" indent="-194314" algn="l" defTabSz="914400" rtl="0" eaLnBrk="1" fontAlgn="auto" latinLnBrk="0" hangingPunct="1">
              <a:lnSpc>
                <a:spcPts val="288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North Cambridgeshire Training Centre</a:t>
            </a:r>
          </a:p>
          <a:p>
            <a:pPr marL="0" marR="0" lvl="0" indent="0" algn="l" defTabSz="914400" rtl="0" eaLnBrk="1" fontAlgn="auto" latinLnBrk="0" hangingPunct="1">
              <a:lnSpc>
                <a:spcPts val="288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Poppins"/>
              <a:ea typeface="+mn-ea"/>
              <a:cs typeface="+mn-cs"/>
            </a:endParaRPr>
          </a:p>
          <a:p>
            <a:pPr marL="0" marR="0" lvl="0" indent="0" algn="l" defTabSz="914400" rtl="0" eaLnBrk="1" fontAlgn="auto" latinLnBrk="0" hangingPunct="1">
              <a:lnSpc>
                <a:spcPts val="288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In addition, a large proportion of our secondary schools offer Sixth Form colleges, where students can study A Levels, T Levels, BTECs and wider curriculum offers.</a:t>
            </a:r>
          </a:p>
        </p:txBody>
      </p:sp>
      <p:sp>
        <p:nvSpPr>
          <p:cNvPr id="13" name="TextBox 13"/>
          <p:cNvSpPr txBox="1"/>
          <p:nvPr/>
        </p:nvSpPr>
        <p:spPr>
          <a:xfrm>
            <a:off x="12488865" y="4396105"/>
            <a:ext cx="5012346" cy="5785483"/>
          </a:xfrm>
          <a:prstGeom prst="rect">
            <a:avLst/>
          </a:prstGeom>
        </p:spPr>
        <p:txBody>
          <a:bodyPr lIns="0" tIns="0" rIns="0" bIns="0" rtlCol="0" anchor="t">
            <a:spAutoFit/>
          </a:bodyPr>
          <a:lstStyle/>
          <a:p>
            <a:pPr marL="0" marR="0" lvl="0" indent="0" algn="l" defTabSz="914400" rtl="0" eaLnBrk="1" fontAlgn="auto" latinLnBrk="0" hangingPunct="1">
              <a:lnSpc>
                <a:spcPts val="288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Local training providers include:</a:t>
            </a:r>
          </a:p>
          <a:p>
            <a:pPr marL="0" marR="0" lvl="0" indent="0" algn="l" defTabSz="914400" rtl="0" eaLnBrk="1" fontAlgn="auto" latinLnBrk="0" hangingPunct="1">
              <a:lnSpc>
                <a:spcPts val="288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Poppins"/>
              <a:ea typeface="+mn-ea"/>
              <a:cs typeface="+mn-cs"/>
            </a:endParaRPr>
          </a:p>
          <a:p>
            <a:pPr marL="388628" marR="0" lvl="1" indent="-194314" algn="l" defTabSz="914400" rtl="0" eaLnBrk="1" fontAlgn="auto" latinLnBrk="0" hangingPunct="1">
              <a:lnSpc>
                <a:spcPts val="288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The Skills Network</a:t>
            </a:r>
          </a:p>
          <a:p>
            <a:pPr marL="388628" marR="0" lvl="1" indent="-194314" algn="l" defTabSz="914400" rtl="0" eaLnBrk="1" fontAlgn="auto" latinLnBrk="0" hangingPunct="1">
              <a:lnSpc>
                <a:spcPts val="288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Purple Beard </a:t>
            </a:r>
          </a:p>
          <a:p>
            <a:pPr marL="388628" marR="0" lvl="1" indent="-194314" algn="l" defTabSz="914400" rtl="0" eaLnBrk="1" fontAlgn="auto" latinLnBrk="0" hangingPunct="1">
              <a:lnSpc>
                <a:spcPts val="288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Capita Public Service</a:t>
            </a:r>
          </a:p>
          <a:p>
            <a:pPr marL="388628" marR="0" lvl="1" indent="-194314" algn="l" defTabSz="914400" rtl="0" eaLnBrk="1" fontAlgn="auto" latinLnBrk="0" hangingPunct="1">
              <a:lnSpc>
                <a:spcPts val="288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Construction Skills People Ltd</a:t>
            </a:r>
          </a:p>
          <a:p>
            <a:pPr marL="388628" marR="0" lvl="1" indent="-194314" algn="l" defTabSz="914400" rtl="0" eaLnBrk="1" fontAlgn="auto" latinLnBrk="0" hangingPunct="1">
              <a:lnSpc>
                <a:spcPts val="288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Duplex Business Services</a:t>
            </a:r>
          </a:p>
          <a:p>
            <a:pPr marL="388628" marR="0" lvl="1" indent="-194314" algn="l" defTabSz="914400" rtl="0" eaLnBrk="1" fontAlgn="auto" latinLnBrk="0" hangingPunct="1">
              <a:lnSpc>
                <a:spcPts val="288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Imeta Training Ltd</a:t>
            </a:r>
          </a:p>
          <a:p>
            <a:pPr marL="388628" marR="0" lvl="1" indent="-194314" algn="l" defTabSz="914400" rtl="0" eaLnBrk="1" fontAlgn="auto" latinLnBrk="0" hangingPunct="1">
              <a:lnSpc>
                <a:spcPts val="288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Retrofit Academy</a:t>
            </a:r>
          </a:p>
          <a:p>
            <a:pPr marL="388628" marR="0" lvl="1" indent="-194314" algn="l" defTabSz="914400" rtl="0" eaLnBrk="1" fontAlgn="auto" latinLnBrk="0" hangingPunct="1">
              <a:lnSpc>
                <a:spcPts val="288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Steadfast Training </a:t>
            </a:r>
          </a:p>
          <a:p>
            <a:pPr marL="388628" marR="0" lvl="1" indent="-194314" algn="l" defTabSz="914400" rtl="0" eaLnBrk="1" fontAlgn="auto" latinLnBrk="0" hangingPunct="1">
              <a:lnSpc>
                <a:spcPts val="288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Back to Work</a:t>
            </a:r>
          </a:p>
          <a:p>
            <a:pPr marL="388628" marR="0" lvl="1" indent="-194314" algn="l" defTabSz="914400" rtl="0" eaLnBrk="1" fontAlgn="auto" latinLnBrk="0" hangingPunct="1">
              <a:lnSpc>
                <a:spcPts val="288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NACRO</a:t>
            </a:r>
          </a:p>
          <a:p>
            <a:pPr marL="388628" marR="0" lvl="1" indent="-194314" algn="l" defTabSz="914400" rtl="0" eaLnBrk="1" fontAlgn="auto" latinLnBrk="0" hangingPunct="1">
              <a:lnSpc>
                <a:spcPts val="288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SERCO</a:t>
            </a:r>
          </a:p>
          <a:p>
            <a:pPr marL="388628" marR="0" lvl="1" indent="-194314" algn="l" defTabSz="914400" rtl="0" eaLnBrk="1" fontAlgn="auto" latinLnBrk="0" hangingPunct="1">
              <a:lnSpc>
                <a:spcPts val="288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Ixion</a:t>
            </a:r>
          </a:p>
          <a:p>
            <a:pPr marL="388628" marR="0" lvl="1" indent="-194314" algn="l" defTabSz="914400" rtl="0" eaLnBrk="1" fontAlgn="auto" latinLnBrk="0" hangingPunct="1">
              <a:lnSpc>
                <a:spcPts val="288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New Meaning Foundation</a:t>
            </a:r>
          </a:p>
          <a:p>
            <a:pPr marL="388628" marR="0" lvl="1" indent="-194314" algn="l" defTabSz="914400" rtl="0" eaLnBrk="1" fontAlgn="auto" latinLnBrk="0" hangingPunct="1">
              <a:lnSpc>
                <a:spcPts val="288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Cambridgeshire Skills</a:t>
            </a:r>
          </a:p>
        </p:txBody>
      </p:sp>
      <p:grpSp>
        <p:nvGrpSpPr>
          <p:cNvPr id="14" name="Group 14"/>
          <p:cNvGrpSpPr/>
          <p:nvPr/>
        </p:nvGrpSpPr>
        <p:grpSpPr>
          <a:xfrm>
            <a:off x="6758782" y="3437862"/>
            <a:ext cx="5012346" cy="781940"/>
            <a:chOff x="0" y="0"/>
            <a:chExt cx="6609980" cy="1031175"/>
          </a:xfrm>
        </p:grpSpPr>
        <p:sp>
          <p:nvSpPr>
            <p:cNvPr id="15" name="Freeform 15"/>
            <p:cNvSpPr/>
            <p:nvPr/>
          </p:nvSpPr>
          <p:spPr>
            <a:xfrm>
              <a:off x="31750" y="31750"/>
              <a:ext cx="6546479" cy="967675"/>
            </a:xfrm>
            <a:custGeom>
              <a:avLst/>
              <a:gdLst/>
              <a:ahLst/>
              <a:cxnLst/>
              <a:rect l="l" t="t" r="r" b="b"/>
              <a:pathLst>
                <a:path w="6546479" h="967675">
                  <a:moveTo>
                    <a:pt x="6453770" y="967675"/>
                  </a:moveTo>
                  <a:lnTo>
                    <a:pt x="92710" y="967675"/>
                  </a:lnTo>
                  <a:cubicBezTo>
                    <a:pt x="41910" y="967675"/>
                    <a:pt x="0" y="925765"/>
                    <a:pt x="0" y="874965"/>
                  </a:cubicBezTo>
                  <a:lnTo>
                    <a:pt x="0" y="92710"/>
                  </a:lnTo>
                  <a:cubicBezTo>
                    <a:pt x="0" y="41910"/>
                    <a:pt x="41910" y="0"/>
                    <a:pt x="92710" y="0"/>
                  </a:cubicBezTo>
                  <a:lnTo>
                    <a:pt x="6452500" y="0"/>
                  </a:lnTo>
                  <a:cubicBezTo>
                    <a:pt x="6503300" y="0"/>
                    <a:pt x="6545210" y="41910"/>
                    <a:pt x="6545210" y="92710"/>
                  </a:cubicBezTo>
                  <a:lnTo>
                    <a:pt x="6545210" y="873695"/>
                  </a:lnTo>
                  <a:cubicBezTo>
                    <a:pt x="6546479" y="925765"/>
                    <a:pt x="6504570" y="967675"/>
                    <a:pt x="6453770" y="967675"/>
                  </a:cubicBezTo>
                  <a:close/>
                </a:path>
              </a:pathLst>
            </a:custGeom>
            <a:solidFill>
              <a:srgbClr val="004AAD"/>
            </a:solidFill>
          </p:spPr>
        </p:sp>
        <p:sp>
          <p:nvSpPr>
            <p:cNvPr id="16" name="Freeform 16"/>
            <p:cNvSpPr/>
            <p:nvPr/>
          </p:nvSpPr>
          <p:spPr>
            <a:xfrm>
              <a:off x="0" y="0"/>
              <a:ext cx="6609979" cy="1031175"/>
            </a:xfrm>
            <a:custGeom>
              <a:avLst/>
              <a:gdLst/>
              <a:ahLst/>
              <a:cxnLst/>
              <a:rect l="l" t="t" r="r" b="b"/>
              <a:pathLst>
                <a:path w="6609979" h="1031175">
                  <a:moveTo>
                    <a:pt x="6485520" y="59690"/>
                  </a:moveTo>
                  <a:cubicBezTo>
                    <a:pt x="6521079" y="59690"/>
                    <a:pt x="6550289" y="88900"/>
                    <a:pt x="6550289" y="124460"/>
                  </a:cubicBezTo>
                  <a:lnTo>
                    <a:pt x="6550289" y="906715"/>
                  </a:lnTo>
                  <a:cubicBezTo>
                    <a:pt x="6550289" y="942275"/>
                    <a:pt x="6521079" y="971485"/>
                    <a:pt x="6485520" y="971485"/>
                  </a:cubicBezTo>
                  <a:lnTo>
                    <a:pt x="124460" y="971485"/>
                  </a:lnTo>
                  <a:cubicBezTo>
                    <a:pt x="88900" y="971485"/>
                    <a:pt x="59690" y="942275"/>
                    <a:pt x="59690" y="906715"/>
                  </a:cubicBezTo>
                  <a:lnTo>
                    <a:pt x="59690" y="124460"/>
                  </a:lnTo>
                  <a:cubicBezTo>
                    <a:pt x="59690" y="88900"/>
                    <a:pt x="88900" y="59690"/>
                    <a:pt x="124460" y="59690"/>
                  </a:cubicBezTo>
                  <a:lnTo>
                    <a:pt x="6485520" y="59690"/>
                  </a:lnTo>
                  <a:moveTo>
                    <a:pt x="6485520" y="0"/>
                  </a:moveTo>
                  <a:lnTo>
                    <a:pt x="124460" y="0"/>
                  </a:lnTo>
                  <a:cubicBezTo>
                    <a:pt x="55880" y="0"/>
                    <a:pt x="0" y="55880"/>
                    <a:pt x="0" y="124460"/>
                  </a:cubicBezTo>
                  <a:lnTo>
                    <a:pt x="0" y="906715"/>
                  </a:lnTo>
                  <a:cubicBezTo>
                    <a:pt x="0" y="975295"/>
                    <a:pt x="55880" y="1031175"/>
                    <a:pt x="124460" y="1031175"/>
                  </a:cubicBezTo>
                  <a:lnTo>
                    <a:pt x="6485520" y="1031175"/>
                  </a:lnTo>
                  <a:cubicBezTo>
                    <a:pt x="6554100" y="1031175"/>
                    <a:pt x="6609979" y="975295"/>
                    <a:pt x="6609979" y="906715"/>
                  </a:cubicBezTo>
                  <a:lnTo>
                    <a:pt x="6609979" y="124460"/>
                  </a:lnTo>
                  <a:cubicBezTo>
                    <a:pt x="6609979" y="55880"/>
                    <a:pt x="6554100" y="0"/>
                    <a:pt x="6485520" y="0"/>
                  </a:cubicBezTo>
                  <a:close/>
                </a:path>
              </a:pathLst>
            </a:custGeom>
            <a:solidFill>
              <a:srgbClr val="000000"/>
            </a:solidFill>
          </p:spPr>
        </p:sp>
      </p:grpSp>
      <p:sp>
        <p:nvSpPr>
          <p:cNvPr id="17" name="TextBox 17"/>
          <p:cNvSpPr txBox="1"/>
          <p:nvPr/>
        </p:nvSpPr>
        <p:spPr>
          <a:xfrm>
            <a:off x="7365488" y="3542646"/>
            <a:ext cx="3798935" cy="537845"/>
          </a:xfrm>
          <a:prstGeom prst="rect">
            <a:avLst/>
          </a:prstGeom>
        </p:spPr>
        <p:txBody>
          <a:bodyPr lIns="0" tIns="0" rIns="0" bIns="0" rtlCol="0" anchor="t">
            <a:spAutoFit/>
          </a:bodyPr>
          <a:lstStyle/>
          <a:p>
            <a:pPr marL="0" marR="0" lvl="0" indent="0" algn="ctr" defTabSz="914400" rtl="0" eaLnBrk="1" fontAlgn="auto" latinLnBrk="0" hangingPunct="1">
              <a:lnSpc>
                <a:spcPts val="4480"/>
              </a:lnSpc>
              <a:spcBef>
                <a:spcPts val="0"/>
              </a:spcBef>
              <a:spcAft>
                <a:spcPts val="0"/>
              </a:spcAft>
              <a:buClrTx/>
              <a:buSzTx/>
              <a:buFontTx/>
              <a:buNone/>
              <a:tabLst/>
              <a:defRPr/>
            </a:pPr>
            <a:r>
              <a:rPr kumimoji="0" lang="en-US" sz="3200" b="0" i="0" u="none" strike="noStrike" kern="1200" cap="none" spc="320" normalizeH="0" baseline="0" noProof="0">
                <a:ln>
                  <a:noFill/>
                </a:ln>
                <a:solidFill>
                  <a:srgbClr val="FBF3E4"/>
                </a:solidFill>
                <a:effectLst/>
                <a:uLnTx/>
                <a:uFillTx/>
                <a:latin typeface="Bebas Neue"/>
                <a:ea typeface="+mn-ea"/>
                <a:cs typeface="+mn-cs"/>
              </a:rPr>
              <a:t>HIGHER EDUCATION</a:t>
            </a:r>
          </a:p>
        </p:txBody>
      </p:sp>
      <p:sp>
        <p:nvSpPr>
          <p:cNvPr id="18" name="TextBox 18"/>
          <p:cNvSpPr txBox="1"/>
          <p:nvPr/>
        </p:nvSpPr>
        <p:spPr>
          <a:xfrm>
            <a:off x="6758782" y="4398646"/>
            <a:ext cx="5012346" cy="2889883"/>
          </a:xfrm>
          <a:prstGeom prst="rect">
            <a:avLst/>
          </a:prstGeom>
        </p:spPr>
        <p:txBody>
          <a:bodyPr lIns="0" tIns="0" rIns="0" bIns="0" rtlCol="0" anchor="t">
            <a:spAutoFit/>
          </a:bodyPr>
          <a:lstStyle/>
          <a:p>
            <a:pPr marL="0" marR="0" lvl="0" indent="0" algn="l" defTabSz="914400" rtl="0" eaLnBrk="1" fontAlgn="auto" latinLnBrk="0" hangingPunct="1">
              <a:lnSpc>
                <a:spcPts val="288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Local Higher Education providers include:</a:t>
            </a:r>
          </a:p>
          <a:p>
            <a:pPr marL="0" marR="0" lvl="0" indent="0" algn="l" defTabSz="914400" rtl="0" eaLnBrk="1" fontAlgn="auto" latinLnBrk="0" hangingPunct="1">
              <a:lnSpc>
                <a:spcPts val="288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Poppins"/>
              <a:ea typeface="+mn-ea"/>
              <a:cs typeface="+mn-cs"/>
            </a:endParaRPr>
          </a:p>
          <a:p>
            <a:pPr marL="388628" marR="0" lvl="1" indent="-194314" algn="l" defTabSz="914400" rtl="0" eaLnBrk="1" fontAlgn="auto" latinLnBrk="0" hangingPunct="1">
              <a:lnSpc>
                <a:spcPts val="288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University of Cambridge</a:t>
            </a:r>
          </a:p>
          <a:p>
            <a:pPr marL="388628" marR="0" lvl="1" indent="-194314" algn="l" defTabSz="914400" rtl="0" eaLnBrk="1" fontAlgn="auto" latinLnBrk="0" hangingPunct="1">
              <a:lnSpc>
                <a:spcPts val="288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Anglia Ruskin University Cambridge</a:t>
            </a:r>
          </a:p>
          <a:p>
            <a:pPr marL="388628" marR="0" lvl="1" indent="-194314" algn="l" defTabSz="914400" rtl="0" eaLnBrk="1" fontAlgn="auto" latinLnBrk="0" hangingPunct="1">
              <a:lnSpc>
                <a:spcPts val="288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ARU Peterborough</a:t>
            </a:r>
          </a:p>
          <a:p>
            <a:pPr marL="388628" marR="0" lvl="1" indent="-194314" algn="l" defTabSz="914400" rtl="0" eaLnBrk="1" fontAlgn="auto" latinLnBrk="0" hangingPunct="1">
              <a:lnSpc>
                <a:spcPts val="288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University Centre Peterborough</a:t>
            </a:r>
          </a:p>
          <a:p>
            <a:pPr marL="388628" marR="0" lvl="1" indent="-194314" algn="l" defTabSz="914400" rtl="0" eaLnBrk="1" fontAlgn="auto" latinLnBrk="0" hangingPunct="1">
              <a:lnSpc>
                <a:spcPts val="288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Cambridge Regional College</a:t>
            </a:r>
          </a:p>
          <a:p>
            <a:pPr marL="388628" marR="0" lvl="1" indent="-194314" algn="l" defTabSz="914400" rtl="0" eaLnBrk="1" fontAlgn="auto" latinLnBrk="0" hangingPunct="1">
              <a:lnSpc>
                <a:spcPts val="288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Inspire Education Group - Peterborough</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sp>
        <p:nvSpPr>
          <p:cNvPr id="2" name="TextBox 2"/>
          <p:cNvSpPr txBox="1"/>
          <p:nvPr/>
        </p:nvSpPr>
        <p:spPr>
          <a:xfrm>
            <a:off x="3534868" y="1285439"/>
            <a:ext cx="11790946" cy="1601637"/>
          </a:xfrm>
          <a:prstGeom prst="rect">
            <a:avLst/>
          </a:prstGeom>
        </p:spPr>
        <p:txBody>
          <a:bodyPr lIns="0" tIns="0" rIns="0" bIns="0" rtlCol="0" anchor="t">
            <a:spAutoFit/>
          </a:bodyPr>
          <a:lstStyle/>
          <a:p>
            <a:pPr marL="0" marR="0" lvl="0" indent="0" algn="ctr" defTabSz="914400" rtl="0" eaLnBrk="1" fontAlgn="auto" latinLnBrk="0" hangingPunct="1">
              <a:lnSpc>
                <a:spcPts val="11883"/>
              </a:lnSpc>
              <a:spcBef>
                <a:spcPts val="0"/>
              </a:spcBef>
              <a:spcAft>
                <a:spcPts val="0"/>
              </a:spcAft>
              <a:buClrTx/>
              <a:buSzTx/>
              <a:buFontTx/>
              <a:buNone/>
              <a:tabLst/>
              <a:defRPr/>
            </a:pPr>
            <a:r>
              <a:rPr kumimoji="0" lang="en-US" sz="11883" b="0" i="0" u="none" strike="noStrike" kern="1200" cap="none" spc="0" normalizeH="0" baseline="0" noProof="0">
                <a:ln>
                  <a:noFill/>
                </a:ln>
                <a:solidFill>
                  <a:srgbClr val="000000"/>
                </a:solidFill>
                <a:effectLst/>
                <a:uLnTx/>
                <a:uFillTx/>
                <a:latin typeface="Bebas Neue Bold"/>
                <a:ea typeface="+mn-ea"/>
                <a:cs typeface="+mn-cs"/>
              </a:rPr>
              <a:t>LOCAL CAREERS SERVICES</a:t>
            </a:r>
          </a:p>
        </p:txBody>
      </p:sp>
      <p:sp>
        <p:nvSpPr>
          <p:cNvPr id="3" name="AutoShape 3"/>
          <p:cNvSpPr/>
          <p:nvPr/>
        </p:nvSpPr>
        <p:spPr>
          <a:xfrm rot="2017">
            <a:off x="1028699" y="2959816"/>
            <a:ext cx="16230603" cy="0"/>
          </a:xfrm>
          <a:prstGeom prst="line">
            <a:avLst/>
          </a:prstGeom>
          <a:ln w="19050" cap="flat">
            <a:solidFill>
              <a:srgbClr val="000000"/>
            </a:solidFill>
            <a:prstDash val="solid"/>
            <a:headEnd type="none" w="sm" len="sm"/>
            <a:tailEnd type="none" w="sm" len="sm"/>
          </a:ln>
        </p:spPr>
      </p:sp>
      <p:grpSp>
        <p:nvGrpSpPr>
          <p:cNvPr id="4" name="Group 4"/>
          <p:cNvGrpSpPr/>
          <p:nvPr/>
        </p:nvGrpSpPr>
        <p:grpSpPr>
          <a:xfrm>
            <a:off x="5171834" y="3210453"/>
            <a:ext cx="7944332" cy="781940"/>
            <a:chOff x="0" y="0"/>
            <a:chExt cx="10476506" cy="1031175"/>
          </a:xfrm>
        </p:grpSpPr>
        <p:sp>
          <p:nvSpPr>
            <p:cNvPr id="5" name="Freeform 5"/>
            <p:cNvSpPr/>
            <p:nvPr/>
          </p:nvSpPr>
          <p:spPr>
            <a:xfrm>
              <a:off x="31750" y="31750"/>
              <a:ext cx="10413005" cy="967675"/>
            </a:xfrm>
            <a:custGeom>
              <a:avLst/>
              <a:gdLst/>
              <a:ahLst/>
              <a:cxnLst/>
              <a:rect l="l" t="t" r="r" b="b"/>
              <a:pathLst>
                <a:path w="10413005" h="967675">
                  <a:moveTo>
                    <a:pt x="10320296" y="967675"/>
                  </a:moveTo>
                  <a:lnTo>
                    <a:pt x="92710" y="967675"/>
                  </a:lnTo>
                  <a:cubicBezTo>
                    <a:pt x="41910" y="967675"/>
                    <a:pt x="0" y="925765"/>
                    <a:pt x="0" y="874965"/>
                  </a:cubicBezTo>
                  <a:lnTo>
                    <a:pt x="0" y="92710"/>
                  </a:lnTo>
                  <a:cubicBezTo>
                    <a:pt x="0" y="41910"/>
                    <a:pt x="41910" y="0"/>
                    <a:pt x="92710" y="0"/>
                  </a:cubicBezTo>
                  <a:lnTo>
                    <a:pt x="10319026" y="0"/>
                  </a:lnTo>
                  <a:cubicBezTo>
                    <a:pt x="10369826" y="0"/>
                    <a:pt x="10411736" y="41910"/>
                    <a:pt x="10411736" y="92710"/>
                  </a:cubicBezTo>
                  <a:lnTo>
                    <a:pt x="10411736" y="873695"/>
                  </a:lnTo>
                  <a:cubicBezTo>
                    <a:pt x="10413005" y="925765"/>
                    <a:pt x="10371096" y="967675"/>
                    <a:pt x="10320296" y="967675"/>
                  </a:cubicBezTo>
                  <a:close/>
                </a:path>
              </a:pathLst>
            </a:custGeom>
            <a:solidFill>
              <a:srgbClr val="B91646"/>
            </a:solidFill>
          </p:spPr>
        </p:sp>
        <p:sp>
          <p:nvSpPr>
            <p:cNvPr id="6" name="Freeform 6"/>
            <p:cNvSpPr/>
            <p:nvPr/>
          </p:nvSpPr>
          <p:spPr>
            <a:xfrm>
              <a:off x="0" y="0"/>
              <a:ext cx="10476505" cy="1031175"/>
            </a:xfrm>
            <a:custGeom>
              <a:avLst/>
              <a:gdLst/>
              <a:ahLst/>
              <a:cxnLst/>
              <a:rect l="l" t="t" r="r" b="b"/>
              <a:pathLst>
                <a:path w="10476505" h="1031175">
                  <a:moveTo>
                    <a:pt x="10352046" y="59690"/>
                  </a:moveTo>
                  <a:cubicBezTo>
                    <a:pt x="10387605" y="59690"/>
                    <a:pt x="10416815" y="88900"/>
                    <a:pt x="10416815" y="124460"/>
                  </a:cubicBezTo>
                  <a:lnTo>
                    <a:pt x="10416815" y="906715"/>
                  </a:lnTo>
                  <a:cubicBezTo>
                    <a:pt x="10416815" y="942275"/>
                    <a:pt x="10387605" y="971485"/>
                    <a:pt x="10352046" y="971485"/>
                  </a:cubicBezTo>
                  <a:lnTo>
                    <a:pt x="124460" y="971485"/>
                  </a:lnTo>
                  <a:cubicBezTo>
                    <a:pt x="88900" y="971485"/>
                    <a:pt x="59690" y="942275"/>
                    <a:pt x="59690" y="906715"/>
                  </a:cubicBezTo>
                  <a:lnTo>
                    <a:pt x="59690" y="124460"/>
                  </a:lnTo>
                  <a:cubicBezTo>
                    <a:pt x="59690" y="88900"/>
                    <a:pt x="88900" y="59690"/>
                    <a:pt x="124460" y="59690"/>
                  </a:cubicBezTo>
                  <a:lnTo>
                    <a:pt x="10352046" y="59690"/>
                  </a:lnTo>
                  <a:moveTo>
                    <a:pt x="10352046" y="0"/>
                  </a:moveTo>
                  <a:lnTo>
                    <a:pt x="124460" y="0"/>
                  </a:lnTo>
                  <a:cubicBezTo>
                    <a:pt x="55880" y="0"/>
                    <a:pt x="0" y="55880"/>
                    <a:pt x="0" y="124460"/>
                  </a:cubicBezTo>
                  <a:lnTo>
                    <a:pt x="0" y="906715"/>
                  </a:lnTo>
                  <a:cubicBezTo>
                    <a:pt x="0" y="975295"/>
                    <a:pt x="55880" y="1031175"/>
                    <a:pt x="124460" y="1031175"/>
                  </a:cubicBezTo>
                  <a:lnTo>
                    <a:pt x="10352046" y="1031175"/>
                  </a:lnTo>
                  <a:cubicBezTo>
                    <a:pt x="10420626" y="1031175"/>
                    <a:pt x="10476505" y="975295"/>
                    <a:pt x="10476505" y="906715"/>
                  </a:cubicBezTo>
                  <a:lnTo>
                    <a:pt x="10476505" y="124460"/>
                  </a:lnTo>
                  <a:cubicBezTo>
                    <a:pt x="10476505" y="55880"/>
                    <a:pt x="10420626" y="0"/>
                    <a:pt x="10352046" y="0"/>
                  </a:cubicBezTo>
                  <a:close/>
                </a:path>
              </a:pathLst>
            </a:custGeom>
            <a:solidFill>
              <a:srgbClr val="000000"/>
            </a:solidFill>
          </p:spPr>
        </p:sp>
      </p:grpSp>
      <p:sp>
        <p:nvSpPr>
          <p:cNvPr id="7" name="TextBox 7"/>
          <p:cNvSpPr txBox="1"/>
          <p:nvPr/>
        </p:nvSpPr>
        <p:spPr>
          <a:xfrm>
            <a:off x="5301045" y="3303926"/>
            <a:ext cx="7685910" cy="537845"/>
          </a:xfrm>
          <a:prstGeom prst="rect">
            <a:avLst/>
          </a:prstGeom>
        </p:spPr>
        <p:txBody>
          <a:bodyPr lIns="0" tIns="0" rIns="0" bIns="0" rtlCol="0" anchor="t">
            <a:spAutoFit/>
          </a:bodyPr>
          <a:lstStyle/>
          <a:p>
            <a:pPr marL="0" marR="0" lvl="0" indent="0" algn="ctr" defTabSz="914400" rtl="0" eaLnBrk="1" fontAlgn="auto" latinLnBrk="0" hangingPunct="1">
              <a:lnSpc>
                <a:spcPts val="4480"/>
              </a:lnSpc>
              <a:spcBef>
                <a:spcPts val="0"/>
              </a:spcBef>
              <a:spcAft>
                <a:spcPts val="0"/>
              </a:spcAft>
              <a:buClrTx/>
              <a:buSzTx/>
              <a:buFontTx/>
              <a:buNone/>
              <a:tabLst/>
              <a:defRPr/>
            </a:pPr>
            <a:r>
              <a:rPr kumimoji="0" lang="en-US" sz="3200" b="0" i="0" u="none" strike="noStrike" kern="1200" cap="none" spc="320" normalizeH="0" baseline="0" noProof="0">
                <a:ln>
                  <a:noFill/>
                </a:ln>
                <a:solidFill>
                  <a:srgbClr val="FBF3E4"/>
                </a:solidFill>
                <a:effectLst/>
                <a:uLnTx/>
                <a:uFillTx/>
                <a:latin typeface="Bebas Neue Bold"/>
                <a:ea typeface="+mn-ea"/>
                <a:cs typeface="+mn-cs"/>
              </a:rPr>
              <a:t>local careers services available include</a:t>
            </a:r>
          </a:p>
        </p:txBody>
      </p:sp>
      <p:sp>
        <p:nvSpPr>
          <p:cNvPr id="8" name="TextBox 8"/>
          <p:cNvSpPr txBox="1"/>
          <p:nvPr/>
        </p:nvSpPr>
        <p:spPr>
          <a:xfrm>
            <a:off x="1028700" y="4335293"/>
            <a:ext cx="16346266" cy="4486909"/>
          </a:xfrm>
          <a:prstGeom prst="rect">
            <a:avLst/>
          </a:prstGeom>
        </p:spPr>
        <p:txBody>
          <a:bodyPr lIns="0" tIns="0" rIns="0" bIns="0" rtlCol="0" anchor="t">
            <a:spAutoFit/>
          </a:bodyPr>
          <a:lstStyle/>
          <a:p>
            <a:pPr marL="604523" marR="0" lvl="1" indent="-302261" algn="l" defTabSz="914400" rtl="0" eaLnBrk="1" fontAlgn="auto" latinLnBrk="0" hangingPunct="1">
              <a:lnSpc>
                <a:spcPts val="4480"/>
              </a:lnSpc>
              <a:spcBef>
                <a:spcPts val="0"/>
              </a:spcBef>
              <a:spcAft>
                <a:spcPts val="0"/>
              </a:spcAft>
              <a:buClrTx/>
              <a:buSzTx/>
              <a:buFont typeface="Arial"/>
              <a:buChar char="•"/>
              <a:tabLst/>
              <a:defRPr/>
            </a:pPr>
            <a:r>
              <a:rPr kumimoji="0" lang="en-US" sz="2800" b="0" i="0" u="sng" strike="noStrike" kern="1200" cap="none" spc="0" normalizeH="0" baseline="0" noProof="0" dirty="0">
                <a:ln>
                  <a:noFill/>
                </a:ln>
                <a:solidFill>
                  <a:srgbClr val="000000"/>
                </a:solidFill>
                <a:effectLst/>
                <a:uLnTx/>
                <a:uFillTx/>
                <a:latin typeface="Poppins"/>
                <a:ea typeface="+mn-ea"/>
                <a:cs typeface="+mn-cs"/>
                <a:hlinkClick r:id="rId2" tooltip="https://www.careerfocuscambridge.co.uk"/>
              </a:rPr>
              <a:t>Career Focus Cambridge</a:t>
            </a:r>
          </a:p>
          <a:p>
            <a:pPr marL="604523" marR="0" lvl="1" indent="-302261" algn="l" defTabSz="914400" rtl="0" eaLnBrk="1" fontAlgn="auto" latinLnBrk="0" hangingPunct="1">
              <a:lnSpc>
                <a:spcPts val="4480"/>
              </a:lnSpc>
              <a:spcBef>
                <a:spcPts val="0"/>
              </a:spcBef>
              <a:spcAft>
                <a:spcPts val="0"/>
              </a:spcAft>
              <a:buClrTx/>
              <a:buSzTx/>
              <a:buFont typeface="Arial"/>
              <a:buChar char="•"/>
              <a:tabLst/>
              <a:defRPr/>
            </a:pPr>
            <a:r>
              <a:rPr kumimoji="0" lang="en-US" sz="2800" b="0" i="0" u="sng" strike="noStrike" kern="1200" cap="none" spc="0" normalizeH="0" baseline="0" noProof="0" dirty="0">
                <a:ln>
                  <a:noFill/>
                </a:ln>
                <a:solidFill>
                  <a:srgbClr val="000000"/>
                </a:solidFill>
                <a:effectLst/>
                <a:uLnTx/>
                <a:uFillTx/>
                <a:latin typeface="Poppins"/>
                <a:ea typeface="+mn-ea"/>
                <a:cs typeface="+mn-cs"/>
                <a:hlinkClick r:id="rId3" tooltip="https://www.careers.cam.ac.uk"/>
              </a:rPr>
              <a:t>University of Cambridge Careers Service</a:t>
            </a:r>
          </a:p>
          <a:p>
            <a:pPr marL="604523" marR="0" lvl="1" indent="-302261" algn="l" defTabSz="914400" rtl="0" eaLnBrk="1" fontAlgn="auto" latinLnBrk="0" hangingPunct="1">
              <a:lnSpc>
                <a:spcPts val="4480"/>
              </a:lnSpc>
              <a:spcBef>
                <a:spcPts val="0"/>
              </a:spcBef>
              <a:spcAft>
                <a:spcPts val="0"/>
              </a:spcAft>
              <a:buClrTx/>
              <a:buSzTx/>
              <a:buFont typeface="Arial"/>
              <a:buChar char="•"/>
              <a:tabLst/>
              <a:defRPr/>
            </a:pPr>
            <a:r>
              <a:rPr kumimoji="0" lang="en-US" sz="2800" b="0" i="0" u="sng" strike="noStrike" kern="1200" cap="none" spc="0" normalizeH="0" baseline="0" noProof="0" dirty="0" err="1">
                <a:ln>
                  <a:noFill/>
                </a:ln>
                <a:solidFill>
                  <a:srgbClr val="000000"/>
                </a:solidFill>
                <a:effectLst/>
                <a:uLnTx/>
                <a:uFillTx/>
                <a:latin typeface="Poppins"/>
                <a:ea typeface="+mn-ea"/>
                <a:cs typeface="+mn-cs"/>
                <a:hlinkClick r:id="rId4" tooltip="https://www.cambsals.co.uk/advice-guidance"/>
              </a:rPr>
              <a:t>Cambridgeshire</a:t>
            </a:r>
            <a:r>
              <a:rPr kumimoji="0" lang="en-US" sz="2800" b="0" i="0" u="sng" strike="noStrike" kern="1200" cap="none" spc="0" normalizeH="0" baseline="0" noProof="0" dirty="0">
                <a:ln>
                  <a:noFill/>
                </a:ln>
                <a:solidFill>
                  <a:srgbClr val="000000"/>
                </a:solidFill>
                <a:effectLst/>
                <a:uLnTx/>
                <a:uFillTx/>
                <a:latin typeface="Poppins"/>
                <a:ea typeface="+mn-ea"/>
                <a:cs typeface="+mn-cs"/>
                <a:hlinkClick r:id="rId4" tooltip="https://www.cambsals.co.uk/advice-guidance"/>
              </a:rPr>
              <a:t> Skills</a:t>
            </a:r>
          </a:p>
          <a:p>
            <a:pPr marL="604523" marR="0" lvl="1" indent="-302261" algn="l" defTabSz="914400" rtl="0" eaLnBrk="1" fontAlgn="auto" latinLnBrk="0" hangingPunct="1">
              <a:lnSpc>
                <a:spcPts val="4480"/>
              </a:lnSpc>
              <a:spcBef>
                <a:spcPts val="0"/>
              </a:spcBef>
              <a:spcAft>
                <a:spcPts val="0"/>
              </a:spcAft>
              <a:buClrTx/>
              <a:buSzTx/>
              <a:buFont typeface="Arial"/>
              <a:buChar char="•"/>
              <a:tabLst/>
              <a:defRPr/>
            </a:pPr>
            <a:r>
              <a:rPr kumimoji="0" lang="en-US" sz="2800" b="0" i="0" u="sng" strike="noStrike" kern="1200" cap="none" spc="0" normalizeH="0" baseline="0" noProof="0" dirty="0" err="1">
                <a:ln>
                  <a:noFill/>
                </a:ln>
                <a:solidFill>
                  <a:srgbClr val="000000"/>
                </a:solidFill>
                <a:effectLst/>
                <a:uLnTx/>
                <a:uFillTx/>
                <a:latin typeface="Poppins"/>
                <a:ea typeface="+mn-ea"/>
                <a:cs typeface="+mn-cs"/>
                <a:hlinkClick r:id="rId5" tooltip="https://cambridgeshirepeterborough-ca.gov.uk/what-we-deliver/skills/careers-education/"/>
              </a:rPr>
              <a:t>Cambridgeshire</a:t>
            </a:r>
            <a:r>
              <a:rPr kumimoji="0" lang="en-US" sz="2800" b="0" i="0" u="sng" strike="noStrike" kern="1200" cap="none" spc="0" normalizeH="0" baseline="0" noProof="0" dirty="0">
                <a:ln>
                  <a:noFill/>
                </a:ln>
                <a:solidFill>
                  <a:srgbClr val="000000"/>
                </a:solidFill>
                <a:effectLst/>
                <a:uLnTx/>
                <a:uFillTx/>
                <a:latin typeface="Poppins"/>
                <a:ea typeface="+mn-ea"/>
                <a:cs typeface="+mn-cs"/>
                <a:hlinkClick r:id="rId5" tooltip="https://cambridgeshirepeterborough-ca.gov.uk/what-we-deliver/skills/careers-education/"/>
              </a:rPr>
              <a:t> &amp; Peterborough Careers Hub</a:t>
            </a:r>
          </a:p>
          <a:p>
            <a:pPr marL="604523" marR="0" lvl="1" indent="-302261" algn="l" defTabSz="914400" rtl="0" eaLnBrk="1" fontAlgn="auto" latinLnBrk="0" hangingPunct="1">
              <a:lnSpc>
                <a:spcPts val="4480"/>
              </a:lnSpc>
              <a:spcBef>
                <a:spcPts val="0"/>
              </a:spcBef>
              <a:spcAft>
                <a:spcPts val="0"/>
              </a:spcAft>
              <a:buClrTx/>
              <a:buSzTx/>
              <a:buFont typeface="Arial"/>
              <a:buChar char="•"/>
              <a:tabLst/>
              <a:defRPr/>
            </a:pPr>
            <a:r>
              <a:rPr kumimoji="0" lang="en-US" sz="2800" b="0" i="0" u="sng" strike="noStrike" kern="1200" cap="none" spc="0" normalizeH="0" baseline="0" noProof="0" dirty="0">
                <a:ln>
                  <a:noFill/>
                </a:ln>
                <a:solidFill>
                  <a:srgbClr val="000000"/>
                </a:solidFill>
                <a:effectLst/>
                <a:uLnTx/>
                <a:uFillTx/>
                <a:latin typeface="Poppins"/>
                <a:ea typeface="+mn-ea"/>
                <a:cs typeface="+mn-cs"/>
                <a:hlinkClick r:id="rId6" tooltip="https://nationalcareers.service.gov.uk"/>
              </a:rPr>
              <a:t>National Careers Service</a:t>
            </a:r>
          </a:p>
          <a:p>
            <a:pPr marL="604523" marR="0" lvl="1" indent="-302261" algn="l" defTabSz="914400" rtl="0" eaLnBrk="1" fontAlgn="auto" latinLnBrk="0" hangingPunct="1">
              <a:lnSpc>
                <a:spcPts val="4480"/>
              </a:lnSpc>
              <a:spcBef>
                <a:spcPts val="0"/>
              </a:spcBef>
              <a:spcAft>
                <a:spcPts val="0"/>
              </a:spcAft>
              <a:buClrTx/>
              <a:buSzTx/>
              <a:buFont typeface="Arial"/>
              <a:buChar char="•"/>
              <a:tabLst/>
              <a:defRPr/>
            </a:pPr>
            <a:r>
              <a:rPr kumimoji="0" lang="en-US" sz="2800" b="0" i="0" u="sng" strike="noStrike" kern="1200" cap="none" spc="0" normalizeH="0" baseline="0" noProof="0" dirty="0" err="1">
                <a:ln>
                  <a:noFill/>
                </a:ln>
                <a:solidFill>
                  <a:srgbClr val="000000"/>
                </a:solidFill>
                <a:effectLst/>
                <a:uLnTx/>
                <a:uFillTx/>
                <a:latin typeface="Poppins"/>
                <a:ea typeface="+mn-ea"/>
                <a:cs typeface="+mn-cs"/>
                <a:hlinkClick r:id="rId7" tooltip="https://www.youthemployment.org.uk/careers-advice-help/choices/getting-a-job/jobcentre-plus-services-for-young-people/"/>
              </a:rPr>
              <a:t>JobCentrePlus</a:t>
            </a:r>
            <a:endParaRPr kumimoji="0" lang="en-US" sz="2800" b="0" i="0" u="sng" strike="noStrike" kern="1200" cap="none" spc="0" normalizeH="0" baseline="0" noProof="0" dirty="0">
              <a:ln>
                <a:noFill/>
              </a:ln>
              <a:solidFill>
                <a:srgbClr val="000000"/>
              </a:solidFill>
              <a:effectLst/>
              <a:uLnTx/>
              <a:uFillTx/>
              <a:latin typeface="Poppins"/>
              <a:ea typeface="+mn-ea"/>
              <a:cs typeface="+mn-cs"/>
              <a:hlinkClick r:id="rId7" tooltip="https://www.youthemployment.org.uk/careers-advice-help/choices/getting-a-job/jobcentre-plus-services-for-young-people/"/>
            </a:endParaRPr>
          </a:p>
          <a:p>
            <a:pPr marL="604523" marR="0" lvl="1" indent="-302261" algn="l" defTabSz="914400" rtl="0" eaLnBrk="1" fontAlgn="auto" latinLnBrk="0" hangingPunct="1">
              <a:lnSpc>
                <a:spcPts val="4480"/>
              </a:lnSpc>
              <a:spcBef>
                <a:spcPts val="0"/>
              </a:spcBef>
              <a:spcAft>
                <a:spcPts val="0"/>
              </a:spcAft>
              <a:buClrTx/>
              <a:buSzTx/>
              <a:buFont typeface="Arial"/>
              <a:buChar char="•"/>
              <a:tabLst/>
              <a:defRPr/>
            </a:pPr>
            <a:r>
              <a:rPr kumimoji="0" lang="en-US" sz="2800" b="0" i="0" u="sng" strike="noStrike" kern="1200" cap="none" spc="0" normalizeH="0" baseline="0" noProof="0" dirty="0">
                <a:ln>
                  <a:noFill/>
                </a:ln>
                <a:solidFill>
                  <a:srgbClr val="000000"/>
                </a:solidFill>
                <a:effectLst/>
                <a:uLnTx/>
                <a:uFillTx/>
                <a:latin typeface="Poppins"/>
                <a:ea typeface="+mn-ea"/>
                <a:cs typeface="+mn-cs"/>
                <a:hlinkClick r:id="rId8" tooltip="https://formthefuture.org.uk"/>
              </a:rPr>
              <a:t>Form The Future</a:t>
            </a:r>
          </a:p>
          <a:p>
            <a:pPr marL="604523" marR="0" lvl="1" indent="-302261" algn="l" defTabSz="914400" rtl="0" eaLnBrk="1" fontAlgn="auto" latinLnBrk="0" hangingPunct="1">
              <a:lnSpc>
                <a:spcPts val="4480"/>
              </a:lnSpc>
              <a:spcBef>
                <a:spcPts val="0"/>
              </a:spcBef>
              <a:spcAft>
                <a:spcPts val="0"/>
              </a:spcAft>
              <a:buClrTx/>
              <a:buSzTx/>
              <a:buFont typeface="Arial"/>
              <a:buChar char="•"/>
              <a:tabLst/>
              <a:defRPr/>
            </a:pPr>
            <a:r>
              <a:rPr kumimoji="0" lang="en-US" sz="2800" b="0" i="0" u="sng" strike="noStrike" kern="1200" cap="none" spc="0" normalizeH="0" baseline="0" noProof="0" dirty="0">
                <a:ln>
                  <a:noFill/>
                </a:ln>
                <a:solidFill>
                  <a:srgbClr val="000000"/>
                </a:solidFill>
                <a:effectLst/>
                <a:uLnTx/>
                <a:uFillTx/>
                <a:latin typeface="Poppins"/>
                <a:ea typeface="+mn-ea"/>
                <a:cs typeface="+mn-cs"/>
                <a:hlinkClick r:id="rId9" tooltip="https://fis.peterborough.gov.uk/kb5/peterborough/directory/service.page?id=BnLbic-AoL8&amp;familychannel=0"/>
              </a:rPr>
              <a:t>Peterborough Online Careers Service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4EBEC658E20454D8BD4C6FF3AF04AF3" ma:contentTypeVersion="12" ma:contentTypeDescription="Create a new document." ma:contentTypeScope="" ma:versionID="6617e43143008b6e5c4b3bc1d9782592">
  <xsd:schema xmlns:xsd="http://www.w3.org/2001/XMLSchema" xmlns:xs="http://www.w3.org/2001/XMLSchema" xmlns:p="http://schemas.microsoft.com/office/2006/metadata/properties" xmlns:ns2="eeaceda8-c325-46e4-bfd7-4fb4eff24764" xmlns:ns3="d734a628-6f2a-41b8-ad7d-d485df23cf33" targetNamespace="http://schemas.microsoft.com/office/2006/metadata/properties" ma:root="true" ma:fieldsID="1049ddfd2b997e0cc6f99aa85c4e2b87" ns2:_="" ns3:_="">
    <xsd:import namespace="eeaceda8-c325-46e4-bfd7-4fb4eff24764"/>
    <xsd:import namespace="d734a628-6f2a-41b8-ad7d-d485df23cf3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aceda8-c325-46e4-bfd7-4fb4eff2476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7e383a25-59b7-4832-aab6-d6494e285e02"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734a628-6f2a-41b8-ad7d-d485df23cf33"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c1109746-6972-427f-9520-670e15768aff}" ma:internalName="TaxCatchAll" ma:showField="CatchAllData" ma:web="d734a628-6f2a-41b8-ad7d-d485df23cf33">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eaceda8-c325-46e4-bfd7-4fb4eff24764">
      <Terms xmlns="http://schemas.microsoft.com/office/infopath/2007/PartnerControls"/>
    </lcf76f155ced4ddcb4097134ff3c332f>
    <TaxCatchAll xmlns="d734a628-6f2a-41b8-ad7d-d485df23cf33" xsi:nil="true"/>
  </documentManagement>
</p:properties>
</file>

<file path=customXml/itemProps1.xml><?xml version="1.0" encoding="utf-8"?>
<ds:datastoreItem xmlns:ds="http://schemas.openxmlformats.org/officeDocument/2006/customXml" ds:itemID="{31CBA346-4D4D-47A5-8C35-16DD43879F2B}">
  <ds:schemaRefs>
    <ds:schemaRef ds:uri="http://schemas.microsoft.com/sharepoint/v3/contenttype/forms"/>
  </ds:schemaRefs>
</ds:datastoreItem>
</file>

<file path=customXml/itemProps2.xml><?xml version="1.0" encoding="utf-8"?>
<ds:datastoreItem xmlns:ds="http://schemas.openxmlformats.org/officeDocument/2006/customXml" ds:itemID="{9C17E06C-9C6F-4EC9-BB90-101FE071AB9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eaceda8-c325-46e4-bfd7-4fb4eff24764"/>
    <ds:schemaRef ds:uri="d734a628-6f2a-41b8-ad7d-d485df23cf3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71E65DC-0C4A-4A9C-AF42-BDEB68642029}">
  <ds:schemaRefs>
    <ds:schemaRef ds:uri="http://purl.org/dc/elements/1.1/"/>
    <ds:schemaRef ds:uri="http://schemas.microsoft.com/office/2006/metadata/properties"/>
    <ds:schemaRef ds:uri="http://purl.org/dc/terms/"/>
    <ds:schemaRef ds:uri="eeaceda8-c325-46e4-bfd7-4fb4eff24764"/>
    <ds:schemaRef ds:uri="http://schemas.microsoft.com/office/infopath/2007/PartnerControls"/>
    <ds:schemaRef ds:uri="http://schemas.microsoft.com/office/2006/documentManagement/types"/>
    <ds:schemaRef ds:uri="d734a628-6f2a-41b8-ad7d-d485df23cf33"/>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98</TotalTime>
  <Words>1233</Words>
  <Application>Microsoft Office PowerPoint</Application>
  <PresentationFormat>Custom</PresentationFormat>
  <Paragraphs>221</Paragraphs>
  <Slides>9</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9</vt:i4>
      </vt:variant>
    </vt:vector>
  </HeadingPairs>
  <TitlesOfParts>
    <vt:vector size="21" baseType="lpstr">
      <vt:lpstr>Canva Sans 1 Bold</vt:lpstr>
      <vt:lpstr>Arial</vt:lpstr>
      <vt:lpstr>Bebas Neue Bold</vt:lpstr>
      <vt:lpstr>Bebas Neue</vt:lpstr>
      <vt:lpstr>Calibri</vt:lpstr>
      <vt:lpstr>Canva Sans Bold</vt:lpstr>
      <vt:lpstr>Canva Sans 1</vt:lpstr>
      <vt:lpstr>Canva Sans</vt:lpstr>
      <vt:lpstr>Poppins Bold</vt:lpstr>
      <vt:lpstr>Poppins</vt:lpstr>
      <vt:lpstr>Canva Sans 2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CPCA LMI template</dc:title>
  <dc:creator>Joshua Roberts</dc:creator>
  <cp:lastModifiedBy>Rebecca Butland</cp:lastModifiedBy>
  <cp:revision>14</cp:revision>
  <dcterms:created xsi:type="dcterms:W3CDTF">2006-08-16T00:00:00Z</dcterms:created>
  <dcterms:modified xsi:type="dcterms:W3CDTF">2023-02-21T13:15:06Z</dcterms:modified>
  <dc:identifier>DAFM3Xo11NY</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b0448d4-1b6c-4670-88b9-0606aa4680da_Enabled">
    <vt:lpwstr>true</vt:lpwstr>
  </property>
  <property fmtid="{D5CDD505-2E9C-101B-9397-08002B2CF9AE}" pid="3" name="MSIP_Label_bb0448d4-1b6c-4670-88b9-0606aa4680da_SetDate">
    <vt:lpwstr>2023-01-06T09:45:13Z</vt:lpwstr>
  </property>
  <property fmtid="{D5CDD505-2E9C-101B-9397-08002B2CF9AE}" pid="4" name="MSIP_Label_bb0448d4-1b6c-4670-88b9-0606aa4680da_Method">
    <vt:lpwstr>Standard</vt:lpwstr>
  </property>
  <property fmtid="{D5CDD505-2E9C-101B-9397-08002B2CF9AE}" pid="5" name="MSIP_Label_bb0448d4-1b6c-4670-88b9-0606aa4680da_Name">
    <vt:lpwstr>OFFICIAL</vt:lpwstr>
  </property>
  <property fmtid="{D5CDD505-2E9C-101B-9397-08002B2CF9AE}" pid="6" name="MSIP_Label_bb0448d4-1b6c-4670-88b9-0606aa4680da_SiteId">
    <vt:lpwstr>66c9b3de-4a43-4c2b-b3a2-a3f312c01394</vt:lpwstr>
  </property>
  <property fmtid="{D5CDD505-2E9C-101B-9397-08002B2CF9AE}" pid="7" name="MSIP_Label_bb0448d4-1b6c-4670-88b9-0606aa4680da_ActionId">
    <vt:lpwstr>206270de-73b2-4d43-840b-3904094477b3</vt:lpwstr>
  </property>
  <property fmtid="{D5CDD505-2E9C-101B-9397-08002B2CF9AE}" pid="8" name="MSIP_Label_bb0448d4-1b6c-4670-88b9-0606aa4680da_ContentBits">
    <vt:lpwstr>0</vt:lpwstr>
  </property>
  <property fmtid="{D5CDD505-2E9C-101B-9397-08002B2CF9AE}" pid="9" name="ContentTypeId">
    <vt:lpwstr>0x010100C0D598AA8F22C74F8B6D2B93491D9F57</vt:lpwstr>
  </property>
</Properties>
</file>