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0" r:id="rId2"/>
    <p:sldId id="261" r:id="rId3"/>
    <p:sldId id="263" r:id="rId4"/>
    <p:sldId id="264" r:id="rId5"/>
    <p:sldId id="265" r:id="rId6"/>
    <p:sldId id="271" r:id="rId7"/>
    <p:sldId id="272" r:id="rId8"/>
    <p:sldId id="268" r:id="rId9"/>
    <p:sldId id="269" r:id="rId10"/>
    <p:sldId id="270" r:id="rId11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CC00CC"/>
    <a:srgbClr val="9900CC"/>
    <a:srgbClr val="CC66FF"/>
    <a:srgbClr val="CC99FF"/>
    <a:srgbClr val="FFCCFF"/>
    <a:srgbClr val="E600E6"/>
    <a:srgbClr val="0000CC"/>
    <a:srgbClr val="0000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6/17/2025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6/17/2025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785" y="-41027"/>
            <a:ext cx="11745545" cy="682869"/>
          </a:xfrm>
        </p:spPr>
        <p:txBody>
          <a:bodyPr>
            <a:normAutofit/>
          </a:bodyPr>
          <a:lstStyle/>
          <a:p>
            <a:r>
              <a:rPr lang="en-GB" sz="2000" dirty="0" smtClean="0">
                <a:solidFill>
                  <a:srgbClr val="33CCFF"/>
                </a:solidFill>
              </a:rPr>
              <a:t>PE Curriculum Plan – Blue Pathway</a:t>
            </a:r>
            <a:endParaRPr lang="en-GB" sz="2000" dirty="0">
              <a:solidFill>
                <a:srgbClr val="33CCFF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09223"/>
              </p:ext>
            </p:extLst>
          </p:nvPr>
        </p:nvGraphicFramePr>
        <p:xfrm>
          <a:off x="101599" y="317991"/>
          <a:ext cx="11983916" cy="65269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11988">
                  <a:extLst>
                    <a:ext uri="{9D8B030D-6E8A-4147-A177-3AD203B41FA5}">
                      <a16:colId xmlns:a16="http://schemas.microsoft.com/office/drawing/2014/main" val="2952733959"/>
                    </a:ext>
                  </a:extLst>
                </a:gridCol>
                <a:gridCol w="1711988">
                  <a:extLst>
                    <a:ext uri="{9D8B030D-6E8A-4147-A177-3AD203B41FA5}">
                      <a16:colId xmlns:a16="http://schemas.microsoft.com/office/drawing/2014/main" val="2710008939"/>
                    </a:ext>
                  </a:extLst>
                </a:gridCol>
                <a:gridCol w="1711988">
                  <a:extLst>
                    <a:ext uri="{9D8B030D-6E8A-4147-A177-3AD203B41FA5}">
                      <a16:colId xmlns:a16="http://schemas.microsoft.com/office/drawing/2014/main" val="643228517"/>
                    </a:ext>
                  </a:extLst>
                </a:gridCol>
                <a:gridCol w="1711988">
                  <a:extLst>
                    <a:ext uri="{9D8B030D-6E8A-4147-A177-3AD203B41FA5}">
                      <a16:colId xmlns:a16="http://schemas.microsoft.com/office/drawing/2014/main" val="2646182090"/>
                    </a:ext>
                  </a:extLst>
                </a:gridCol>
                <a:gridCol w="1711988">
                  <a:extLst>
                    <a:ext uri="{9D8B030D-6E8A-4147-A177-3AD203B41FA5}">
                      <a16:colId xmlns:a16="http://schemas.microsoft.com/office/drawing/2014/main" val="3071578237"/>
                    </a:ext>
                  </a:extLst>
                </a:gridCol>
                <a:gridCol w="1711988">
                  <a:extLst>
                    <a:ext uri="{9D8B030D-6E8A-4147-A177-3AD203B41FA5}">
                      <a16:colId xmlns:a16="http://schemas.microsoft.com/office/drawing/2014/main" val="3555592630"/>
                    </a:ext>
                  </a:extLst>
                </a:gridCol>
                <a:gridCol w="1711988">
                  <a:extLst>
                    <a:ext uri="{9D8B030D-6E8A-4147-A177-3AD203B41FA5}">
                      <a16:colId xmlns:a16="http://schemas.microsoft.com/office/drawing/2014/main" val="156131265"/>
                    </a:ext>
                  </a:extLst>
                </a:gridCol>
              </a:tblGrid>
              <a:tr h="322565"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Autumn</a:t>
                      </a:r>
                      <a:r>
                        <a:rPr lang="en-GB" sz="1200" baseline="0" dirty="0" smtClean="0"/>
                        <a:t> 1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Autumn 2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Spring 1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Spring 2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Summer 1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Summer 2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0593290"/>
                  </a:ext>
                </a:extLst>
              </a:tr>
              <a:tr h="280823">
                <a:tc gridSpan="7"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Year One</a:t>
                      </a:r>
                      <a:endParaRPr lang="en-GB" sz="1200" dirty="0"/>
                    </a:p>
                  </a:txBody>
                  <a:tcP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5418976"/>
                  </a:ext>
                </a:extLst>
              </a:tr>
              <a:tr h="1466204">
                <a:tc>
                  <a:txBody>
                    <a:bodyPr/>
                    <a:lstStyle/>
                    <a:p>
                      <a:pPr algn="ctr"/>
                      <a:endParaRPr lang="en-GB" sz="14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Parachute</a:t>
                      </a:r>
                      <a:r>
                        <a:rPr lang="en-GB" sz="1200" baseline="0" dirty="0" smtClean="0"/>
                        <a:t> games</a:t>
                      </a:r>
                    </a:p>
                    <a:p>
                      <a:pPr algn="l"/>
                      <a:r>
                        <a:rPr lang="en-GB" sz="1200" baseline="0" dirty="0" smtClean="0"/>
                        <a:t>Action songs</a:t>
                      </a:r>
                    </a:p>
                    <a:p>
                      <a:pPr algn="l"/>
                      <a:r>
                        <a:rPr lang="en-GB" sz="1200" baseline="0" dirty="0" smtClean="0"/>
                        <a:t>TACPAC</a:t>
                      </a:r>
                    </a:p>
                    <a:p>
                      <a:pPr algn="l"/>
                      <a:r>
                        <a:rPr lang="en-GB" sz="1200" baseline="0" dirty="0" err="1" smtClean="0"/>
                        <a:t>Boccia</a:t>
                      </a:r>
                      <a:endParaRPr lang="en-GB" sz="1200" baseline="0" dirty="0" smtClean="0"/>
                    </a:p>
                    <a:p>
                      <a:pPr algn="l"/>
                      <a:r>
                        <a:rPr lang="en-GB" sz="1200" baseline="0" dirty="0" smtClean="0"/>
                        <a:t>Ball games</a:t>
                      </a:r>
                    </a:p>
                    <a:p>
                      <a:pPr algn="l"/>
                      <a:r>
                        <a:rPr lang="en-GB" sz="1200" baseline="0" dirty="0" smtClean="0"/>
                        <a:t>Interaction games</a:t>
                      </a:r>
                      <a:r>
                        <a:rPr lang="en-GB" sz="1400" baseline="0" dirty="0" smtClean="0"/>
                        <a:t> </a:t>
                      </a:r>
                    </a:p>
                    <a:p>
                      <a:pPr algn="ctr"/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Body Awareness</a:t>
                      </a:r>
                    </a:p>
                    <a:p>
                      <a:pPr algn="l"/>
                      <a:r>
                        <a:rPr lang="en-GB" sz="1200" dirty="0" smtClean="0"/>
                        <a:t>Positional changes (e.g. stretches)</a:t>
                      </a:r>
                    </a:p>
                    <a:p>
                      <a:pPr algn="l"/>
                      <a:r>
                        <a:rPr lang="en-GB" sz="1200" dirty="0" smtClean="0"/>
                        <a:t>PE</a:t>
                      </a:r>
                      <a:r>
                        <a:rPr lang="en-GB" sz="1200" baseline="0" dirty="0" smtClean="0"/>
                        <a:t> based intensive interaction</a:t>
                      </a:r>
                    </a:p>
                    <a:p>
                      <a:pPr algn="l"/>
                      <a:r>
                        <a:rPr lang="en-GB" sz="1200" baseline="0" dirty="0" smtClean="0"/>
                        <a:t>TACPAC</a:t>
                      </a:r>
                    </a:p>
                    <a:p>
                      <a:pPr algn="l"/>
                      <a:r>
                        <a:rPr lang="en-GB" sz="1200" baseline="0" dirty="0" smtClean="0"/>
                        <a:t>Massage</a:t>
                      </a:r>
                      <a:endParaRPr lang="en-GB" sz="1200" dirty="0" smtClean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Body Awareness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Space dance</a:t>
                      </a:r>
                      <a:endParaRPr lang="en-GB" sz="1200" baseline="0" dirty="0" smtClean="0"/>
                    </a:p>
                    <a:p>
                      <a:pPr algn="l"/>
                      <a:r>
                        <a:rPr lang="en-GB" sz="1200" baseline="0" dirty="0" smtClean="0"/>
                        <a:t>Yoga</a:t>
                      </a:r>
                    </a:p>
                    <a:p>
                      <a:pPr algn="l"/>
                      <a:r>
                        <a:rPr lang="en-GB" sz="1200" baseline="0" dirty="0" smtClean="0"/>
                        <a:t>Dance massage</a:t>
                      </a:r>
                    </a:p>
                    <a:p>
                      <a:pPr algn="l"/>
                      <a:r>
                        <a:rPr lang="en-GB" sz="1200" baseline="0" dirty="0" smtClean="0"/>
                        <a:t>Resonance board</a:t>
                      </a:r>
                    </a:p>
                    <a:p>
                      <a:pPr algn="l"/>
                      <a:r>
                        <a:rPr lang="en-GB" sz="1200" baseline="0" dirty="0" smtClean="0"/>
                        <a:t>TACPAC</a:t>
                      </a:r>
                    </a:p>
                    <a:p>
                      <a:pPr algn="l"/>
                      <a:r>
                        <a:rPr lang="en-GB" sz="1200" baseline="0" dirty="0" smtClean="0"/>
                        <a:t>Gymnastics games</a:t>
                      </a:r>
                      <a:endParaRPr lang="en-GB" sz="1200" dirty="0" smtClean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Fitness</a:t>
                      </a:r>
                    </a:p>
                    <a:p>
                      <a:pPr algn="l"/>
                      <a:r>
                        <a:rPr lang="en-GB" sz="1200" dirty="0" smtClean="0"/>
                        <a:t>Action</a:t>
                      </a:r>
                      <a:r>
                        <a:rPr lang="en-GB" sz="1200" baseline="0" dirty="0" smtClean="0"/>
                        <a:t> songs</a:t>
                      </a:r>
                    </a:p>
                    <a:p>
                      <a:pPr algn="l"/>
                      <a:r>
                        <a:rPr lang="en-GB" sz="1200" baseline="0" dirty="0" smtClean="0"/>
                        <a:t>Bowling</a:t>
                      </a:r>
                    </a:p>
                    <a:p>
                      <a:pPr algn="l"/>
                      <a:r>
                        <a:rPr lang="en-GB" sz="1200" baseline="0" dirty="0" smtClean="0"/>
                        <a:t>Curling</a:t>
                      </a:r>
                    </a:p>
                    <a:p>
                      <a:pPr algn="l"/>
                      <a:r>
                        <a:rPr lang="en-GB" sz="1200" baseline="0" dirty="0" smtClean="0"/>
                        <a:t>Rolling/throwing</a:t>
                      </a:r>
                    </a:p>
                    <a:p>
                      <a:pPr algn="l"/>
                      <a:r>
                        <a:rPr lang="en-GB" sz="1200" baseline="0" dirty="0" smtClean="0"/>
                        <a:t>Walk/standing frame</a:t>
                      </a:r>
                      <a:endParaRPr lang="en-GB" sz="1200" dirty="0" smtClean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Jungle</a:t>
                      </a:r>
                      <a:r>
                        <a:rPr lang="en-GB" sz="1200" baseline="0" dirty="0" smtClean="0"/>
                        <a:t> dance</a:t>
                      </a:r>
                    </a:p>
                    <a:p>
                      <a:pPr algn="l"/>
                      <a:r>
                        <a:rPr lang="en-GB" sz="1200" baseline="0" dirty="0" smtClean="0"/>
                        <a:t>Yoga</a:t>
                      </a:r>
                    </a:p>
                    <a:p>
                      <a:pPr algn="l"/>
                      <a:r>
                        <a:rPr lang="en-GB" sz="1200" baseline="0" dirty="0" smtClean="0"/>
                        <a:t>Dance massage</a:t>
                      </a:r>
                    </a:p>
                    <a:p>
                      <a:pPr algn="l"/>
                      <a:r>
                        <a:rPr lang="en-GB" sz="1200" baseline="0" dirty="0" smtClean="0"/>
                        <a:t>Resonance board</a:t>
                      </a:r>
                    </a:p>
                    <a:p>
                      <a:pPr algn="l"/>
                      <a:r>
                        <a:rPr lang="en-GB" sz="1200" baseline="0" dirty="0" smtClean="0"/>
                        <a:t>TACPAC</a:t>
                      </a:r>
                    </a:p>
                    <a:p>
                      <a:pPr algn="l"/>
                      <a:r>
                        <a:rPr lang="en-GB" sz="1200" baseline="0" dirty="0" smtClean="0"/>
                        <a:t>Gymnastics games</a:t>
                      </a:r>
                      <a:endParaRPr lang="en-GB" sz="1200" dirty="0" smtClean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Sensory</a:t>
                      </a:r>
                      <a:r>
                        <a:rPr lang="en-GB" sz="1200" baseline="0" dirty="0" smtClean="0"/>
                        <a:t> Athletics</a:t>
                      </a:r>
                    </a:p>
                    <a:p>
                      <a:pPr algn="l"/>
                      <a:r>
                        <a:rPr lang="en-GB" sz="1200" baseline="0" dirty="0" smtClean="0"/>
                        <a:t>Body awareness</a:t>
                      </a:r>
                    </a:p>
                    <a:p>
                      <a:pPr algn="l"/>
                      <a:r>
                        <a:rPr lang="en-GB" sz="1200" baseline="0" dirty="0" smtClean="0"/>
                        <a:t>Sports day athletics</a:t>
                      </a:r>
                    </a:p>
                    <a:p>
                      <a:pPr algn="l"/>
                      <a:r>
                        <a:rPr lang="en-GB" sz="1200" baseline="0" dirty="0" smtClean="0"/>
                        <a:t>Throwing/rolling</a:t>
                      </a:r>
                    </a:p>
                    <a:p>
                      <a:pPr algn="l"/>
                      <a:r>
                        <a:rPr lang="en-GB" sz="1200" baseline="0" dirty="0" err="1" smtClean="0"/>
                        <a:t>Boccia</a:t>
                      </a:r>
                      <a:endParaRPr lang="en-GB" sz="1200" baseline="0" dirty="0" smtClean="0"/>
                    </a:p>
                    <a:p>
                      <a:pPr algn="l"/>
                      <a:r>
                        <a:rPr lang="en-GB" sz="1200" baseline="0" dirty="0" smtClean="0"/>
                        <a:t>Parachute games</a:t>
                      </a:r>
                      <a:endParaRPr lang="en-GB" sz="1200" dirty="0" smtClean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  <a:endParaRPr lang="en-GB" sz="1400" dirty="0" smtClean="0">
                        <a:solidFill>
                          <a:srgbClr val="99FF33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0032136"/>
                  </a:ext>
                </a:extLst>
              </a:tr>
              <a:tr h="249255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Topic</a:t>
                      </a:r>
                      <a:endParaRPr lang="en-GB" sz="11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Home</a:t>
                      </a:r>
                      <a:endParaRPr lang="en-GB" sz="11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Out of this World</a:t>
                      </a:r>
                      <a:endParaRPr lang="en-GB" sz="11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Animal Kingdom</a:t>
                      </a:r>
                      <a:endParaRPr lang="en-GB" sz="11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6536152"/>
                  </a:ext>
                </a:extLst>
              </a:tr>
              <a:tr h="280823">
                <a:tc gridSpan="7"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Year Two</a:t>
                      </a:r>
                      <a:endParaRPr lang="en-GB" sz="1200" dirty="0"/>
                    </a:p>
                  </a:txBody>
                  <a:tcPr>
                    <a:solidFill>
                      <a:srgbClr val="66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844042"/>
                  </a:ext>
                </a:extLst>
              </a:tr>
              <a:tr h="1466204">
                <a:tc>
                  <a:txBody>
                    <a:bodyPr/>
                    <a:lstStyle/>
                    <a:p>
                      <a:pPr algn="ctr"/>
                      <a:endParaRPr lang="en-GB" sz="10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Festival dance</a:t>
                      </a:r>
                      <a:endParaRPr lang="en-GB" sz="1200" baseline="0" dirty="0" smtClean="0"/>
                    </a:p>
                    <a:p>
                      <a:pPr algn="l"/>
                      <a:r>
                        <a:rPr lang="en-GB" sz="1200" baseline="0" dirty="0" smtClean="0"/>
                        <a:t>Yoga</a:t>
                      </a:r>
                    </a:p>
                    <a:p>
                      <a:pPr algn="l"/>
                      <a:r>
                        <a:rPr lang="en-GB" sz="1200" baseline="0" dirty="0" smtClean="0"/>
                        <a:t>Dance massage</a:t>
                      </a:r>
                    </a:p>
                    <a:p>
                      <a:pPr algn="l"/>
                      <a:r>
                        <a:rPr lang="en-GB" sz="1200" baseline="0" dirty="0" smtClean="0"/>
                        <a:t>Resonance board</a:t>
                      </a:r>
                    </a:p>
                    <a:p>
                      <a:pPr algn="l"/>
                      <a:r>
                        <a:rPr lang="en-GB" sz="1200" baseline="0" dirty="0" smtClean="0"/>
                        <a:t>TACPAC</a:t>
                      </a:r>
                    </a:p>
                    <a:p>
                      <a:pPr algn="l"/>
                      <a:r>
                        <a:rPr lang="en-GB" sz="1200" baseline="0" dirty="0" smtClean="0"/>
                        <a:t>Gymnastics games</a:t>
                      </a:r>
                      <a:endParaRPr lang="en-GB" sz="1200" dirty="0" smtClean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Parachute</a:t>
                      </a:r>
                      <a:r>
                        <a:rPr lang="en-GB" sz="1200" baseline="0" dirty="0" smtClean="0"/>
                        <a:t> games</a:t>
                      </a:r>
                    </a:p>
                    <a:p>
                      <a:pPr algn="l"/>
                      <a:r>
                        <a:rPr lang="en-GB" sz="1200" baseline="0" dirty="0" smtClean="0"/>
                        <a:t>Action songs</a:t>
                      </a:r>
                    </a:p>
                    <a:p>
                      <a:pPr algn="l"/>
                      <a:r>
                        <a:rPr lang="en-GB" sz="1200" baseline="0" dirty="0" smtClean="0"/>
                        <a:t>TACPAC</a:t>
                      </a:r>
                    </a:p>
                    <a:p>
                      <a:pPr algn="l"/>
                      <a:r>
                        <a:rPr lang="en-GB" sz="1200" baseline="0" dirty="0" err="1" smtClean="0"/>
                        <a:t>Boccia</a:t>
                      </a:r>
                      <a:endParaRPr lang="en-GB" sz="1200" baseline="0" dirty="0" smtClean="0"/>
                    </a:p>
                    <a:p>
                      <a:pPr algn="l"/>
                      <a:r>
                        <a:rPr lang="en-GB" sz="1200" baseline="0" dirty="0" smtClean="0"/>
                        <a:t>Ball games</a:t>
                      </a:r>
                    </a:p>
                    <a:p>
                      <a:pPr algn="l"/>
                      <a:r>
                        <a:rPr lang="en-GB" sz="1200" baseline="0" dirty="0" smtClean="0"/>
                        <a:t>Interaction games</a:t>
                      </a:r>
                      <a:r>
                        <a:rPr lang="en-GB" sz="1400" baseline="0" dirty="0" smtClean="0"/>
                        <a:t> </a:t>
                      </a:r>
                    </a:p>
                    <a:p>
                      <a:pPr algn="ctr"/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Fitness</a:t>
                      </a:r>
                    </a:p>
                    <a:p>
                      <a:pPr algn="l"/>
                      <a:r>
                        <a:rPr lang="en-GB" sz="1200" dirty="0" smtClean="0"/>
                        <a:t>Action</a:t>
                      </a:r>
                      <a:r>
                        <a:rPr lang="en-GB" sz="1200" baseline="0" dirty="0" smtClean="0"/>
                        <a:t> songs</a:t>
                      </a:r>
                    </a:p>
                    <a:p>
                      <a:pPr algn="l"/>
                      <a:r>
                        <a:rPr lang="en-GB" sz="1200" baseline="0" dirty="0" smtClean="0"/>
                        <a:t>Bowling</a:t>
                      </a:r>
                    </a:p>
                    <a:p>
                      <a:pPr algn="l"/>
                      <a:r>
                        <a:rPr lang="en-GB" sz="1200" baseline="0" dirty="0" smtClean="0"/>
                        <a:t>Curling</a:t>
                      </a:r>
                    </a:p>
                    <a:p>
                      <a:pPr algn="l"/>
                      <a:r>
                        <a:rPr lang="en-GB" sz="1200" baseline="0" dirty="0" smtClean="0"/>
                        <a:t>Rolling/throwing</a:t>
                      </a:r>
                    </a:p>
                    <a:p>
                      <a:pPr algn="l"/>
                      <a:r>
                        <a:rPr lang="en-GB" sz="1200" baseline="0" dirty="0" smtClean="0"/>
                        <a:t>Walk/standing frame</a:t>
                      </a:r>
                      <a:endParaRPr lang="en-GB" sz="1200" dirty="0" smtClean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Body Awareness</a:t>
                      </a:r>
                    </a:p>
                    <a:p>
                      <a:pPr algn="l"/>
                      <a:r>
                        <a:rPr lang="en-GB" sz="1200" dirty="0" smtClean="0"/>
                        <a:t>Positional changes (e.g. stretches)</a:t>
                      </a:r>
                    </a:p>
                    <a:p>
                      <a:pPr algn="l"/>
                      <a:r>
                        <a:rPr lang="en-GB" sz="1200" dirty="0" smtClean="0"/>
                        <a:t>PE</a:t>
                      </a:r>
                      <a:r>
                        <a:rPr lang="en-GB" sz="1200" baseline="0" dirty="0" smtClean="0"/>
                        <a:t> based intensive interaction</a:t>
                      </a:r>
                    </a:p>
                    <a:p>
                      <a:pPr algn="l"/>
                      <a:r>
                        <a:rPr lang="en-GB" sz="1200" baseline="0" dirty="0" smtClean="0"/>
                        <a:t>TACPAC</a:t>
                      </a:r>
                    </a:p>
                    <a:p>
                      <a:pPr algn="l"/>
                      <a:r>
                        <a:rPr lang="en-GB" sz="1200" baseline="0" dirty="0" smtClean="0"/>
                        <a:t>Massage</a:t>
                      </a:r>
                      <a:endParaRPr lang="en-GB" sz="1200" dirty="0" smtClean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Body Awareness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baseline="0" dirty="0" smtClean="0"/>
                        <a:t>Seaside dance</a:t>
                      </a:r>
                    </a:p>
                    <a:p>
                      <a:pPr algn="l"/>
                      <a:r>
                        <a:rPr lang="en-GB" sz="1200" baseline="0" dirty="0" smtClean="0"/>
                        <a:t>Yoga</a:t>
                      </a:r>
                    </a:p>
                    <a:p>
                      <a:pPr algn="l"/>
                      <a:r>
                        <a:rPr lang="en-GB" sz="1200" baseline="0" dirty="0" smtClean="0"/>
                        <a:t>Dance massage</a:t>
                      </a:r>
                    </a:p>
                    <a:p>
                      <a:pPr algn="l"/>
                      <a:r>
                        <a:rPr lang="en-GB" sz="1200" baseline="0" dirty="0" smtClean="0"/>
                        <a:t>Resonance board</a:t>
                      </a:r>
                    </a:p>
                    <a:p>
                      <a:pPr algn="l"/>
                      <a:r>
                        <a:rPr lang="en-GB" sz="1200" baseline="0" dirty="0" smtClean="0"/>
                        <a:t>TACPAC</a:t>
                      </a:r>
                    </a:p>
                    <a:p>
                      <a:pPr algn="l"/>
                      <a:r>
                        <a:rPr lang="en-GB" sz="1200" baseline="0" dirty="0" smtClean="0"/>
                        <a:t>Gymnastics games</a:t>
                      </a:r>
                      <a:endParaRPr lang="en-GB" sz="1200" dirty="0" smtClean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Sensory</a:t>
                      </a:r>
                      <a:r>
                        <a:rPr lang="en-GB" sz="1200" baseline="0" dirty="0" smtClean="0"/>
                        <a:t> Athletics</a:t>
                      </a:r>
                    </a:p>
                    <a:p>
                      <a:pPr algn="l"/>
                      <a:r>
                        <a:rPr lang="en-GB" sz="1200" baseline="0" dirty="0" smtClean="0"/>
                        <a:t>Body awareness</a:t>
                      </a:r>
                    </a:p>
                    <a:p>
                      <a:pPr algn="l"/>
                      <a:r>
                        <a:rPr lang="en-GB" sz="1200" baseline="0" dirty="0" smtClean="0"/>
                        <a:t>Sports day athletics</a:t>
                      </a:r>
                    </a:p>
                    <a:p>
                      <a:pPr algn="l"/>
                      <a:r>
                        <a:rPr lang="en-GB" sz="1200" baseline="0" dirty="0" smtClean="0"/>
                        <a:t>Throwing/rolling</a:t>
                      </a:r>
                    </a:p>
                    <a:p>
                      <a:pPr algn="l"/>
                      <a:r>
                        <a:rPr lang="en-GB" sz="1200" baseline="0" dirty="0" err="1" smtClean="0"/>
                        <a:t>Boccia</a:t>
                      </a:r>
                      <a:endParaRPr lang="en-GB" sz="1200" baseline="0" dirty="0" smtClean="0"/>
                    </a:p>
                    <a:p>
                      <a:pPr algn="l"/>
                      <a:r>
                        <a:rPr lang="en-GB" sz="1200" baseline="0" dirty="0" smtClean="0"/>
                        <a:t>Parachute games</a:t>
                      </a:r>
                      <a:endParaRPr lang="en-GB" sz="1200" dirty="0" smtClean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  <a:endParaRPr lang="en-GB" sz="1400" dirty="0" smtClean="0">
                        <a:solidFill>
                          <a:srgbClr val="99FF33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3510574"/>
                  </a:ext>
                </a:extLst>
              </a:tr>
              <a:tr h="249255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Topic</a:t>
                      </a:r>
                      <a:endParaRPr lang="en-GB" sz="11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Celebrations</a:t>
                      </a:r>
                      <a:endParaRPr lang="en-GB" sz="11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Green Fingers</a:t>
                      </a:r>
                      <a:endParaRPr lang="en-GB" sz="11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Journeys</a:t>
                      </a:r>
                      <a:r>
                        <a:rPr lang="en-GB" sz="1100" baseline="0" dirty="0" smtClean="0"/>
                        <a:t> and Transport</a:t>
                      </a:r>
                      <a:endParaRPr lang="en-GB" sz="11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5943197"/>
                  </a:ext>
                </a:extLst>
              </a:tr>
              <a:tr h="280823">
                <a:tc gridSpan="7"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Year Three</a:t>
                      </a:r>
                      <a:endParaRPr lang="en-GB" sz="1200" dirty="0"/>
                    </a:p>
                  </a:txBody>
                  <a:tcPr>
                    <a:solidFill>
                      <a:srgbClr val="3399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9382302"/>
                  </a:ext>
                </a:extLst>
              </a:tr>
              <a:tr h="1466204">
                <a:tc>
                  <a:txBody>
                    <a:bodyPr/>
                    <a:lstStyle/>
                    <a:p>
                      <a:pPr algn="ctr"/>
                      <a:endParaRPr lang="en-GB" sz="10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Fitness</a:t>
                      </a:r>
                    </a:p>
                    <a:p>
                      <a:pPr algn="l"/>
                      <a:r>
                        <a:rPr lang="en-GB" sz="1200" dirty="0" smtClean="0"/>
                        <a:t>Action</a:t>
                      </a:r>
                      <a:r>
                        <a:rPr lang="en-GB" sz="1200" baseline="0" dirty="0" smtClean="0"/>
                        <a:t> songs</a:t>
                      </a:r>
                    </a:p>
                    <a:p>
                      <a:pPr algn="l"/>
                      <a:r>
                        <a:rPr lang="en-GB" sz="1200" baseline="0" dirty="0" smtClean="0"/>
                        <a:t>Bowling</a:t>
                      </a:r>
                    </a:p>
                    <a:p>
                      <a:pPr algn="l"/>
                      <a:r>
                        <a:rPr lang="en-GB" sz="1200" baseline="0" dirty="0" smtClean="0"/>
                        <a:t>Curling</a:t>
                      </a:r>
                    </a:p>
                    <a:p>
                      <a:pPr algn="l"/>
                      <a:r>
                        <a:rPr lang="en-GB" sz="1200" baseline="0" dirty="0" smtClean="0"/>
                        <a:t>Rolling/throwing</a:t>
                      </a:r>
                    </a:p>
                    <a:p>
                      <a:pPr algn="l"/>
                      <a:r>
                        <a:rPr lang="en-GB" sz="1200" baseline="0" dirty="0" smtClean="0"/>
                        <a:t>Walk/standing frame</a:t>
                      </a:r>
                      <a:endParaRPr lang="en-GB" sz="1200" dirty="0" smtClean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baseline="0" dirty="0" smtClean="0"/>
                        <a:t>Superhero dance</a:t>
                      </a:r>
                    </a:p>
                    <a:p>
                      <a:pPr algn="l"/>
                      <a:r>
                        <a:rPr lang="en-GB" sz="1200" baseline="0" dirty="0" smtClean="0"/>
                        <a:t>Yoga</a:t>
                      </a:r>
                    </a:p>
                    <a:p>
                      <a:pPr algn="l"/>
                      <a:r>
                        <a:rPr lang="en-GB" sz="1200" baseline="0" dirty="0" smtClean="0"/>
                        <a:t>Dance massage</a:t>
                      </a:r>
                    </a:p>
                    <a:p>
                      <a:pPr algn="l"/>
                      <a:r>
                        <a:rPr lang="en-GB" sz="1200" baseline="0" dirty="0" smtClean="0"/>
                        <a:t>Resonance board</a:t>
                      </a:r>
                    </a:p>
                    <a:p>
                      <a:pPr algn="l"/>
                      <a:r>
                        <a:rPr lang="en-GB" sz="1200" baseline="0" dirty="0" smtClean="0"/>
                        <a:t>TACPAC</a:t>
                      </a:r>
                    </a:p>
                    <a:p>
                      <a:pPr algn="l"/>
                      <a:r>
                        <a:rPr lang="en-GB" sz="1200" baseline="0" dirty="0" smtClean="0"/>
                        <a:t>Gymnastics games</a:t>
                      </a:r>
                      <a:endParaRPr lang="en-GB" sz="1200" dirty="0" smtClean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Parachute</a:t>
                      </a:r>
                      <a:r>
                        <a:rPr lang="en-GB" sz="1200" baseline="0" dirty="0" smtClean="0"/>
                        <a:t> games</a:t>
                      </a:r>
                    </a:p>
                    <a:p>
                      <a:pPr algn="l"/>
                      <a:r>
                        <a:rPr lang="en-GB" sz="1200" baseline="0" dirty="0" smtClean="0"/>
                        <a:t>Action songs</a:t>
                      </a:r>
                    </a:p>
                    <a:p>
                      <a:pPr algn="l"/>
                      <a:r>
                        <a:rPr lang="en-GB" sz="1200" baseline="0" dirty="0" smtClean="0"/>
                        <a:t>TACPAC</a:t>
                      </a:r>
                    </a:p>
                    <a:p>
                      <a:pPr algn="l"/>
                      <a:r>
                        <a:rPr lang="en-GB" sz="1200" baseline="0" dirty="0" err="1" smtClean="0"/>
                        <a:t>Boccia</a:t>
                      </a:r>
                      <a:endParaRPr lang="en-GB" sz="1200" baseline="0" dirty="0" smtClean="0"/>
                    </a:p>
                    <a:p>
                      <a:pPr algn="l"/>
                      <a:r>
                        <a:rPr lang="en-GB" sz="1200" baseline="0" dirty="0" smtClean="0"/>
                        <a:t>Ball games</a:t>
                      </a:r>
                    </a:p>
                    <a:p>
                      <a:pPr algn="l"/>
                      <a:r>
                        <a:rPr lang="en-GB" sz="1200" baseline="0" dirty="0" smtClean="0"/>
                        <a:t>Interaction games</a:t>
                      </a:r>
                      <a:r>
                        <a:rPr lang="en-GB" sz="1400" baseline="0" dirty="0" smtClean="0"/>
                        <a:t> </a:t>
                      </a:r>
                    </a:p>
                    <a:p>
                      <a:pPr algn="ctr"/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Body Awareness</a:t>
                      </a:r>
                    </a:p>
                    <a:p>
                      <a:pPr algn="l"/>
                      <a:r>
                        <a:rPr lang="en-GB" sz="1200" dirty="0" smtClean="0"/>
                        <a:t>Positional changes (e.g. stretches)</a:t>
                      </a:r>
                    </a:p>
                    <a:p>
                      <a:pPr algn="l"/>
                      <a:r>
                        <a:rPr lang="en-GB" sz="1200" dirty="0" smtClean="0"/>
                        <a:t>PE</a:t>
                      </a:r>
                      <a:r>
                        <a:rPr lang="en-GB" sz="1200" baseline="0" dirty="0" smtClean="0"/>
                        <a:t> based intensive interaction</a:t>
                      </a:r>
                    </a:p>
                    <a:p>
                      <a:pPr algn="l"/>
                      <a:r>
                        <a:rPr lang="en-GB" sz="1200" baseline="0" dirty="0" smtClean="0"/>
                        <a:t>TACPAC</a:t>
                      </a:r>
                    </a:p>
                    <a:p>
                      <a:pPr algn="l"/>
                      <a:r>
                        <a:rPr lang="en-GB" sz="1200" baseline="0" dirty="0" smtClean="0"/>
                        <a:t>Massage</a:t>
                      </a:r>
                      <a:endParaRPr lang="en-GB" sz="1200" dirty="0" smtClean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Body Awareness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baseline="0" dirty="0" smtClean="0"/>
                        <a:t>Jungle dance</a:t>
                      </a:r>
                    </a:p>
                    <a:p>
                      <a:pPr algn="l"/>
                      <a:r>
                        <a:rPr lang="en-GB" sz="1200" baseline="0" dirty="0" smtClean="0"/>
                        <a:t>Yoga</a:t>
                      </a:r>
                    </a:p>
                    <a:p>
                      <a:pPr algn="l"/>
                      <a:r>
                        <a:rPr lang="en-GB" sz="1200" baseline="0" dirty="0" smtClean="0"/>
                        <a:t>Dance massage</a:t>
                      </a:r>
                    </a:p>
                    <a:p>
                      <a:pPr algn="l"/>
                      <a:r>
                        <a:rPr lang="en-GB" sz="1200" baseline="0" dirty="0" smtClean="0"/>
                        <a:t>Resonance board</a:t>
                      </a:r>
                    </a:p>
                    <a:p>
                      <a:pPr algn="l"/>
                      <a:r>
                        <a:rPr lang="en-GB" sz="1200" baseline="0" dirty="0" smtClean="0"/>
                        <a:t>TACPAC</a:t>
                      </a:r>
                    </a:p>
                    <a:p>
                      <a:pPr algn="l"/>
                      <a:r>
                        <a:rPr lang="en-GB" sz="1200" baseline="0" dirty="0" smtClean="0"/>
                        <a:t>Gymnastics games</a:t>
                      </a:r>
                      <a:endParaRPr lang="en-GB" sz="1200" dirty="0" smtClean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Sensory</a:t>
                      </a:r>
                      <a:r>
                        <a:rPr lang="en-GB" sz="1200" baseline="0" dirty="0" smtClean="0"/>
                        <a:t> Athletics</a:t>
                      </a:r>
                    </a:p>
                    <a:p>
                      <a:pPr algn="l"/>
                      <a:r>
                        <a:rPr lang="en-GB" sz="1200" baseline="0" dirty="0" smtClean="0"/>
                        <a:t>Body awareness</a:t>
                      </a:r>
                    </a:p>
                    <a:p>
                      <a:pPr algn="l"/>
                      <a:r>
                        <a:rPr lang="en-GB" sz="1200" baseline="0" dirty="0" smtClean="0"/>
                        <a:t>Sports day athletics</a:t>
                      </a:r>
                    </a:p>
                    <a:p>
                      <a:pPr algn="l"/>
                      <a:r>
                        <a:rPr lang="en-GB" sz="1200" baseline="0" dirty="0" smtClean="0"/>
                        <a:t>Throwing/rolling</a:t>
                      </a:r>
                    </a:p>
                    <a:p>
                      <a:pPr algn="l"/>
                      <a:r>
                        <a:rPr lang="en-GB" sz="1200" baseline="0" dirty="0" err="1" smtClean="0"/>
                        <a:t>Boccia</a:t>
                      </a:r>
                      <a:endParaRPr lang="en-GB" sz="1200" baseline="0" dirty="0" smtClean="0"/>
                    </a:p>
                    <a:p>
                      <a:pPr algn="l"/>
                      <a:r>
                        <a:rPr lang="en-GB" sz="1200" baseline="0" dirty="0" smtClean="0"/>
                        <a:t>Parachute games</a:t>
                      </a:r>
                      <a:endParaRPr lang="en-GB" sz="1200" dirty="0" smtClean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  <a:endParaRPr lang="en-GB" sz="1400" dirty="0" smtClean="0">
                        <a:solidFill>
                          <a:srgbClr val="99FF33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5467636"/>
                  </a:ext>
                </a:extLst>
              </a:tr>
              <a:tr h="249255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Topic</a:t>
                      </a:r>
                      <a:endParaRPr lang="en-GB" sz="11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Marvellous Me</a:t>
                      </a:r>
                      <a:endParaRPr lang="en-GB" sz="11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Fabulous Food</a:t>
                      </a:r>
                      <a:endParaRPr lang="en-GB" sz="11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Wonderful Water</a:t>
                      </a:r>
                      <a:endParaRPr lang="en-GB" sz="11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39190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31817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785" y="-32235"/>
            <a:ext cx="11745545" cy="682869"/>
          </a:xfrm>
        </p:spPr>
        <p:txBody>
          <a:bodyPr>
            <a:normAutofit/>
          </a:bodyPr>
          <a:lstStyle/>
          <a:p>
            <a:r>
              <a:rPr lang="en-GB" sz="2800" dirty="0" smtClean="0">
                <a:solidFill>
                  <a:srgbClr val="00B0F0"/>
                </a:solidFill>
              </a:rPr>
              <a:t>PE Curriculum Plan – LINC Blue</a:t>
            </a:r>
            <a:endParaRPr lang="en-GB" sz="2800" dirty="0">
              <a:solidFill>
                <a:srgbClr val="00B0F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3581805"/>
              </p:ext>
            </p:extLst>
          </p:nvPr>
        </p:nvGraphicFramePr>
        <p:xfrm>
          <a:off x="87925" y="430830"/>
          <a:ext cx="12010292" cy="6400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15756">
                  <a:extLst>
                    <a:ext uri="{9D8B030D-6E8A-4147-A177-3AD203B41FA5}">
                      <a16:colId xmlns:a16="http://schemas.microsoft.com/office/drawing/2014/main" val="2952733959"/>
                    </a:ext>
                  </a:extLst>
                </a:gridCol>
                <a:gridCol w="1715756">
                  <a:extLst>
                    <a:ext uri="{9D8B030D-6E8A-4147-A177-3AD203B41FA5}">
                      <a16:colId xmlns:a16="http://schemas.microsoft.com/office/drawing/2014/main" val="2710008939"/>
                    </a:ext>
                  </a:extLst>
                </a:gridCol>
                <a:gridCol w="1715756">
                  <a:extLst>
                    <a:ext uri="{9D8B030D-6E8A-4147-A177-3AD203B41FA5}">
                      <a16:colId xmlns:a16="http://schemas.microsoft.com/office/drawing/2014/main" val="643228517"/>
                    </a:ext>
                  </a:extLst>
                </a:gridCol>
                <a:gridCol w="1715756">
                  <a:extLst>
                    <a:ext uri="{9D8B030D-6E8A-4147-A177-3AD203B41FA5}">
                      <a16:colId xmlns:a16="http://schemas.microsoft.com/office/drawing/2014/main" val="2646182090"/>
                    </a:ext>
                  </a:extLst>
                </a:gridCol>
                <a:gridCol w="1715756">
                  <a:extLst>
                    <a:ext uri="{9D8B030D-6E8A-4147-A177-3AD203B41FA5}">
                      <a16:colId xmlns:a16="http://schemas.microsoft.com/office/drawing/2014/main" val="3071578237"/>
                    </a:ext>
                  </a:extLst>
                </a:gridCol>
                <a:gridCol w="1715756">
                  <a:extLst>
                    <a:ext uri="{9D8B030D-6E8A-4147-A177-3AD203B41FA5}">
                      <a16:colId xmlns:a16="http://schemas.microsoft.com/office/drawing/2014/main" val="3555592630"/>
                    </a:ext>
                  </a:extLst>
                </a:gridCol>
                <a:gridCol w="1715756">
                  <a:extLst>
                    <a:ext uri="{9D8B030D-6E8A-4147-A177-3AD203B41FA5}">
                      <a16:colId xmlns:a16="http://schemas.microsoft.com/office/drawing/2014/main" val="15613126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Autumn</a:t>
                      </a:r>
                      <a:r>
                        <a:rPr lang="en-GB" sz="1400" baseline="0" dirty="0" smtClean="0"/>
                        <a:t> 1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Autumn 2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Spring 1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Spring 2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Summer 1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Summer 2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0593290"/>
                  </a:ext>
                </a:extLst>
              </a:tr>
              <a:tr h="225250">
                <a:tc gridSpan="7"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Year One</a:t>
                      </a:r>
                      <a:endParaRPr lang="en-GB" sz="1400" dirty="0"/>
                    </a:p>
                  </a:txBody>
                  <a:tcPr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5418976"/>
                  </a:ext>
                </a:extLst>
              </a:tr>
              <a:tr h="1351502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LINC</a:t>
                      </a:r>
                      <a:r>
                        <a:rPr lang="en-GB" sz="1400" baseline="0" dirty="0" smtClean="0"/>
                        <a:t> Blue</a:t>
                      </a:r>
                    </a:p>
                    <a:p>
                      <a:pPr algn="ctr"/>
                      <a:endParaRPr lang="en-GB" sz="14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Parachute Games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Action Songs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TACPAC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rgbClr val="33CCFF"/>
                          </a:solidFill>
                        </a:rPr>
                        <a:t>Ball Games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err="1" smtClean="0">
                          <a:solidFill>
                            <a:srgbClr val="33CCFF"/>
                          </a:solidFill>
                        </a:rPr>
                        <a:t>Boccia</a:t>
                      </a:r>
                      <a:endParaRPr lang="en-GB" sz="1300" baseline="0" dirty="0" smtClean="0">
                        <a:solidFill>
                          <a:srgbClr val="33CCFF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Body Awareness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dirty="0" smtClean="0">
                          <a:solidFill>
                            <a:srgbClr val="33CCFF"/>
                          </a:solidFill>
                        </a:rPr>
                        <a:t>Dance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dirty="0" smtClean="0">
                          <a:solidFill>
                            <a:srgbClr val="33CCFF"/>
                          </a:solidFill>
                        </a:rPr>
                        <a:t>Yoga</a:t>
                      </a:r>
                      <a:r>
                        <a:rPr lang="en-GB" sz="1300" baseline="0" dirty="0" smtClean="0">
                          <a:solidFill>
                            <a:srgbClr val="33CCFF"/>
                          </a:solidFill>
                        </a:rPr>
                        <a:t>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Dance Massage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Resonance Board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TACPAC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Gymnastics games</a:t>
                      </a:r>
                      <a:endParaRPr lang="en-GB" sz="13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Body Awareness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Positional Changes, e.g. stretching songs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Movement based intensive interaction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TACPAC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Massage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Body</a:t>
                      </a:r>
                      <a:r>
                        <a:rPr lang="en-GB" sz="1000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 Awareness</a:t>
                      </a:r>
                      <a:endParaRPr lang="en-GB" sz="1000" dirty="0" smtClean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dirty="0" smtClean="0">
                          <a:solidFill>
                            <a:srgbClr val="33CCFF"/>
                          </a:solidFill>
                        </a:rPr>
                        <a:t>Fitness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Parachute Games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Action songs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Bowling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Curling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Rolling/throwing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Walk/standing frames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dirty="0" smtClean="0">
                          <a:solidFill>
                            <a:srgbClr val="33CCFF"/>
                          </a:solidFill>
                        </a:rPr>
                        <a:t>Dance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dirty="0" smtClean="0">
                          <a:solidFill>
                            <a:srgbClr val="33CCFF"/>
                          </a:solidFill>
                        </a:rPr>
                        <a:t>Yoga</a:t>
                      </a:r>
                      <a:r>
                        <a:rPr lang="en-GB" sz="1300" baseline="0" dirty="0" smtClean="0">
                          <a:solidFill>
                            <a:srgbClr val="33CCFF"/>
                          </a:solidFill>
                        </a:rPr>
                        <a:t>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Dance Massage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Resonance Board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TACPAC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Gymnastics games</a:t>
                      </a:r>
                      <a:endParaRPr lang="en-GB" sz="13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Sensory Athletics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Body Awareness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rgbClr val="33CCFF"/>
                          </a:solidFill>
                        </a:rPr>
                        <a:t>Sports Day Activities and Games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Throwing/Rolling Games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err="1" smtClean="0">
                          <a:solidFill>
                            <a:srgbClr val="33CCFF"/>
                          </a:solidFill>
                        </a:rPr>
                        <a:t>Boccia</a:t>
                      </a:r>
                      <a:endParaRPr lang="en-GB" sz="1300" baseline="0" dirty="0" smtClean="0">
                        <a:solidFill>
                          <a:srgbClr val="33CCFF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Parachute Games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3061235"/>
                  </a:ext>
                </a:extLst>
              </a:tr>
              <a:tr h="22525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Interventions</a:t>
                      </a:r>
                      <a:endParaRPr lang="en-GB" sz="1400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Swimming,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Rebound,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Hydro,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Gym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0032136"/>
                  </a:ext>
                </a:extLst>
              </a:tr>
              <a:tr h="439238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Topics</a:t>
                      </a:r>
                      <a:endParaRPr lang="en-GB" sz="14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A: Africa</a:t>
                      </a:r>
                    </a:p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B: Films</a:t>
                      </a:r>
                    </a:p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C: Rainforest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A: Space</a:t>
                      </a:r>
                    </a:p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B: France</a:t>
                      </a:r>
                    </a:p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C: Wood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A: Animals</a:t>
                      </a:r>
                    </a:p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B: India</a:t>
                      </a:r>
                    </a:p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C: Water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6536152"/>
                  </a:ext>
                </a:extLst>
              </a:tr>
              <a:tr h="225250">
                <a:tc gridSpan="7"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Year Two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33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844042"/>
                  </a:ext>
                </a:extLst>
              </a:tr>
              <a:tr h="1351502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LINC Blue</a:t>
                      </a:r>
                    </a:p>
                    <a:p>
                      <a:pPr algn="ctr"/>
                      <a:endParaRPr lang="en-GB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dirty="0" smtClean="0">
                          <a:solidFill>
                            <a:srgbClr val="33CCFF"/>
                          </a:solidFill>
                        </a:rPr>
                        <a:t>Dance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dirty="0" smtClean="0">
                          <a:solidFill>
                            <a:srgbClr val="33CCFF"/>
                          </a:solidFill>
                        </a:rPr>
                        <a:t>Yoga</a:t>
                      </a:r>
                      <a:r>
                        <a:rPr lang="en-GB" sz="1300" baseline="0" dirty="0" smtClean="0">
                          <a:solidFill>
                            <a:srgbClr val="33CCFF"/>
                          </a:solidFill>
                        </a:rPr>
                        <a:t>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Dance Massage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Resonance Board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TACPAC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Gymnastics games</a:t>
                      </a:r>
                      <a:endParaRPr lang="en-GB" sz="13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dirty="0" smtClean="0">
                          <a:solidFill>
                            <a:srgbClr val="33CCFF"/>
                          </a:solidFill>
                        </a:rPr>
                        <a:t>Fitness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Parachute Games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Action songs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Bowling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Curling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Rolling/throwing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Walk/standing frames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Parachute Games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Action Songs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TACPAC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rgbClr val="33CCFF"/>
                          </a:solidFill>
                        </a:rPr>
                        <a:t>Ball Games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err="1" smtClean="0">
                          <a:solidFill>
                            <a:srgbClr val="33CCFF"/>
                          </a:solidFill>
                        </a:rPr>
                        <a:t>Boccia</a:t>
                      </a:r>
                      <a:endParaRPr lang="en-GB" sz="1300" baseline="0" dirty="0" smtClean="0">
                        <a:solidFill>
                          <a:srgbClr val="33CCFF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Body Awareness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dirty="0" smtClean="0">
                          <a:solidFill>
                            <a:srgbClr val="33CCFF"/>
                          </a:solidFill>
                        </a:rPr>
                        <a:t>Dance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dirty="0" smtClean="0">
                          <a:solidFill>
                            <a:srgbClr val="33CCFF"/>
                          </a:solidFill>
                        </a:rPr>
                        <a:t>Yoga</a:t>
                      </a:r>
                      <a:r>
                        <a:rPr lang="en-GB" sz="1300" baseline="0" dirty="0" smtClean="0">
                          <a:solidFill>
                            <a:srgbClr val="33CCFF"/>
                          </a:solidFill>
                        </a:rPr>
                        <a:t>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Dance Massage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Resonance Board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TACPAC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Gymnastics games</a:t>
                      </a:r>
                      <a:endParaRPr lang="en-GB" sz="13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Body Awareness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Positional Changes, e.g. stretching songs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Movement based intensive interaction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TACPAC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Massage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Body</a:t>
                      </a:r>
                      <a:r>
                        <a:rPr lang="en-GB" sz="1000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 Awareness</a:t>
                      </a:r>
                      <a:endParaRPr lang="en-GB" sz="1000" dirty="0" smtClean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Sensory Athletics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Body Awareness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rgbClr val="33CCFF"/>
                          </a:solidFill>
                        </a:rPr>
                        <a:t>Sports Day Activities and Games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Throwing/Rolling Games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err="1" smtClean="0">
                          <a:solidFill>
                            <a:srgbClr val="33CCFF"/>
                          </a:solidFill>
                        </a:rPr>
                        <a:t>Boccia</a:t>
                      </a:r>
                      <a:endParaRPr lang="en-GB" sz="1300" baseline="0" dirty="0" smtClean="0">
                        <a:solidFill>
                          <a:srgbClr val="33CCFF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Parachute Games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3483233"/>
                  </a:ext>
                </a:extLst>
              </a:tr>
              <a:tr h="22525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Interventions</a:t>
                      </a:r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Swimming,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Rebound,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Hydro,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Gym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3510574"/>
                  </a:ext>
                </a:extLst>
              </a:tr>
              <a:tr h="439238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Topics</a:t>
                      </a:r>
                      <a:endParaRPr lang="en-GB" sz="14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A: Food</a:t>
                      </a:r>
                    </a:p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B: Celebrations</a:t>
                      </a:r>
                    </a:p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C: China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A: Italy</a:t>
                      </a:r>
                    </a:p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B: Farm</a:t>
                      </a:r>
                    </a:p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C: Myths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</a:rPr>
                        <a:t> and Legends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A: Environment</a:t>
                      </a:r>
                    </a:p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B: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</a:rPr>
                        <a:t> Brazil</a:t>
                      </a:r>
                    </a:p>
                    <a:p>
                      <a:pPr algn="ctr"/>
                      <a:r>
                        <a:rPr lang="en-GB" sz="1100" baseline="0" dirty="0" smtClean="0">
                          <a:solidFill>
                            <a:schemeClr val="tx1"/>
                          </a:solidFill>
                        </a:rPr>
                        <a:t>C: Transport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59431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862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785" y="-32235"/>
            <a:ext cx="11745545" cy="682869"/>
          </a:xfrm>
        </p:spPr>
        <p:txBody>
          <a:bodyPr>
            <a:normAutofit/>
          </a:bodyPr>
          <a:lstStyle/>
          <a:p>
            <a:r>
              <a:rPr lang="en-GB" sz="2000" dirty="0" smtClean="0">
                <a:solidFill>
                  <a:srgbClr val="33CCFF"/>
                </a:solidFill>
              </a:rPr>
              <a:t>PE Curriculum Plan – Blue Pathway</a:t>
            </a:r>
            <a:endParaRPr lang="en-GB" sz="2000" dirty="0">
              <a:solidFill>
                <a:srgbClr val="33CCFF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4783326"/>
              </p:ext>
            </p:extLst>
          </p:nvPr>
        </p:nvGraphicFramePr>
        <p:xfrm>
          <a:off x="220785" y="378076"/>
          <a:ext cx="11745545" cy="445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7935">
                  <a:extLst>
                    <a:ext uri="{9D8B030D-6E8A-4147-A177-3AD203B41FA5}">
                      <a16:colId xmlns:a16="http://schemas.microsoft.com/office/drawing/2014/main" val="2952733959"/>
                    </a:ext>
                  </a:extLst>
                </a:gridCol>
                <a:gridCol w="1677935">
                  <a:extLst>
                    <a:ext uri="{9D8B030D-6E8A-4147-A177-3AD203B41FA5}">
                      <a16:colId xmlns:a16="http://schemas.microsoft.com/office/drawing/2014/main" val="2710008939"/>
                    </a:ext>
                  </a:extLst>
                </a:gridCol>
                <a:gridCol w="1677935">
                  <a:extLst>
                    <a:ext uri="{9D8B030D-6E8A-4147-A177-3AD203B41FA5}">
                      <a16:colId xmlns:a16="http://schemas.microsoft.com/office/drawing/2014/main" val="643228517"/>
                    </a:ext>
                  </a:extLst>
                </a:gridCol>
                <a:gridCol w="1677935">
                  <a:extLst>
                    <a:ext uri="{9D8B030D-6E8A-4147-A177-3AD203B41FA5}">
                      <a16:colId xmlns:a16="http://schemas.microsoft.com/office/drawing/2014/main" val="2646182090"/>
                    </a:ext>
                  </a:extLst>
                </a:gridCol>
                <a:gridCol w="1677935">
                  <a:extLst>
                    <a:ext uri="{9D8B030D-6E8A-4147-A177-3AD203B41FA5}">
                      <a16:colId xmlns:a16="http://schemas.microsoft.com/office/drawing/2014/main" val="3071578237"/>
                    </a:ext>
                  </a:extLst>
                </a:gridCol>
                <a:gridCol w="1677935">
                  <a:extLst>
                    <a:ext uri="{9D8B030D-6E8A-4147-A177-3AD203B41FA5}">
                      <a16:colId xmlns:a16="http://schemas.microsoft.com/office/drawing/2014/main" val="3555592630"/>
                    </a:ext>
                  </a:extLst>
                </a:gridCol>
                <a:gridCol w="1677935">
                  <a:extLst>
                    <a:ext uri="{9D8B030D-6E8A-4147-A177-3AD203B41FA5}">
                      <a16:colId xmlns:a16="http://schemas.microsoft.com/office/drawing/2014/main" val="156131265"/>
                    </a:ext>
                  </a:extLst>
                </a:gridCol>
              </a:tblGrid>
              <a:tr h="216500"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Autumn</a:t>
                      </a:r>
                      <a:r>
                        <a:rPr lang="en-GB" sz="1200" baseline="0" dirty="0" smtClean="0"/>
                        <a:t> 1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Autumn 2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Spring 1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Spring 2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Summer 1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Summer 2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0593290"/>
                  </a:ext>
                </a:extLst>
              </a:tr>
              <a:tr h="197182">
                <a:tc gridSpan="7"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Year Four</a:t>
                      </a:r>
                      <a:endParaRPr lang="en-GB" sz="1200" dirty="0"/>
                    </a:p>
                  </a:txBody>
                  <a:tcPr>
                    <a:solidFill>
                      <a:srgbClr val="0066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5418976"/>
                  </a:ext>
                </a:extLst>
              </a:tr>
              <a:tr h="885681">
                <a:tc>
                  <a:txBody>
                    <a:bodyPr/>
                    <a:lstStyle/>
                    <a:p>
                      <a:pPr algn="ctr"/>
                      <a:endParaRPr lang="en-GB" sz="10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Fairy</a:t>
                      </a:r>
                      <a:r>
                        <a:rPr lang="en-GB" sz="1200" baseline="0" dirty="0" smtClean="0"/>
                        <a:t> Tale</a:t>
                      </a:r>
                      <a:r>
                        <a:rPr lang="en-GB" sz="1200" dirty="0" smtClean="0"/>
                        <a:t> dance</a:t>
                      </a:r>
                      <a:endParaRPr lang="en-GB" sz="1200" baseline="0" dirty="0" smtClean="0"/>
                    </a:p>
                    <a:p>
                      <a:pPr algn="l"/>
                      <a:r>
                        <a:rPr lang="en-GB" sz="1200" baseline="0" dirty="0" smtClean="0"/>
                        <a:t>Yoga</a:t>
                      </a:r>
                    </a:p>
                    <a:p>
                      <a:pPr algn="l"/>
                      <a:r>
                        <a:rPr lang="en-GB" sz="1200" baseline="0" dirty="0" smtClean="0"/>
                        <a:t>Dance massage</a:t>
                      </a:r>
                    </a:p>
                    <a:p>
                      <a:pPr algn="l"/>
                      <a:r>
                        <a:rPr lang="en-GB" sz="1200" baseline="0" dirty="0" smtClean="0"/>
                        <a:t>Resonance board</a:t>
                      </a:r>
                    </a:p>
                    <a:p>
                      <a:pPr algn="l"/>
                      <a:r>
                        <a:rPr lang="en-GB" sz="1200" baseline="0" dirty="0" smtClean="0"/>
                        <a:t>TACPAC</a:t>
                      </a:r>
                    </a:p>
                    <a:p>
                      <a:pPr algn="l"/>
                      <a:r>
                        <a:rPr lang="en-GB" sz="1200" baseline="0" dirty="0" smtClean="0"/>
                        <a:t>Gymnastics games</a:t>
                      </a:r>
                      <a:endParaRPr lang="en-GB" sz="1200" dirty="0" smtClean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Body Awareness</a:t>
                      </a:r>
                    </a:p>
                    <a:p>
                      <a:pPr algn="l"/>
                      <a:r>
                        <a:rPr lang="en-GB" sz="1200" dirty="0" smtClean="0"/>
                        <a:t>Positional changes (e.g. stretches)</a:t>
                      </a:r>
                    </a:p>
                    <a:p>
                      <a:pPr algn="l"/>
                      <a:r>
                        <a:rPr lang="en-GB" sz="1200" dirty="0" smtClean="0"/>
                        <a:t>PE</a:t>
                      </a:r>
                      <a:r>
                        <a:rPr lang="en-GB" sz="1200" baseline="0" dirty="0" smtClean="0"/>
                        <a:t> based intensive interaction</a:t>
                      </a:r>
                    </a:p>
                    <a:p>
                      <a:pPr algn="l"/>
                      <a:r>
                        <a:rPr lang="en-GB" sz="1200" baseline="0" dirty="0" smtClean="0"/>
                        <a:t>TACPAC</a:t>
                      </a:r>
                    </a:p>
                    <a:p>
                      <a:pPr algn="l"/>
                      <a:r>
                        <a:rPr lang="en-GB" sz="1200" baseline="0" dirty="0" smtClean="0"/>
                        <a:t>Massage</a:t>
                      </a:r>
                      <a:endParaRPr lang="en-GB" sz="1200" dirty="0" smtClean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Body Awareness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Parachute</a:t>
                      </a:r>
                      <a:r>
                        <a:rPr lang="en-GB" sz="1200" baseline="0" dirty="0" smtClean="0"/>
                        <a:t> games</a:t>
                      </a:r>
                    </a:p>
                    <a:p>
                      <a:pPr algn="l"/>
                      <a:r>
                        <a:rPr lang="en-GB" sz="1200" baseline="0" dirty="0" smtClean="0"/>
                        <a:t>Action songs</a:t>
                      </a:r>
                    </a:p>
                    <a:p>
                      <a:pPr algn="l"/>
                      <a:r>
                        <a:rPr lang="en-GB" sz="1200" baseline="0" dirty="0" smtClean="0"/>
                        <a:t>TACPAC</a:t>
                      </a:r>
                    </a:p>
                    <a:p>
                      <a:pPr algn="l"/>
                      <a:r>
                        <a:rPr lang="en-GB" sz="1200" baseline="0" dirty="0" err="1" smtClean="0"/>
                        <a:t>Boccia</a:t>
                      </a:r>
                      <a:endParaRPr lang="en-GB" sz="1200" baseline="0" dirty="0" smtClean="0"/>
                    </a:p>
                    <a:p>
                      <a:pPr algn="l"/>
                      <a:r>
                        <a:rPr lang="en-GB" sz="1200" baseline="0" dirty="0" smtClean="0"/>
                        <a:t>Ball games</a:t>
                      </a:r>
                    </a:p>
                    <a:p>
                      <a:pPr algn="l"/>
                      <a:r>
                        <a:rPr lang="en-GB" sz="1200" baseline="0" dirty="0" smtClean="0"/>
                        <a:t>Interaction games</a:t>
                      </a:r>
                      <a:r>
                        <a:rPr lang="en-GB" sz="1400" baseline="0" dirty="0" smtClean="0"/>
                        <a:t> </a:t>
                      </a:r>
                    </a:p>
                    <a:p>
                      <a:pPr algn="ctr"/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Fitness</a:t>
                      </a:r>
                    </a:p>
                    <a:p>
                      <a:pPr algn="l"/>
                      <a:r>
                        <a:rPr lang="en-GB" sz="1200" dirty="0" smtClean="0"/>
                        <a:t>Action</a:t>
                      </a:r>
                      <a:r>
                        <a:rPr lang="en-GB" sz="1200" baseline="0" dirty="0" smtClean="0"/>
                        <a:t> songs</a:t>
                      </a:r>
                    </a:p>
                    <a:p>
                      <a:pPr algn="l"/>
                      <a:r>
                        <a:rPr lang="en-GB" sz="1200" baseline="0" dirty="0" smtClean="0"/>
                        <a:t>Bowling</a:t>
                      </a:r>
                    </a:p>
                    <a:p>
                      <a:pPr algn="l"/>
                      <a:r>
                        <a:rPr lang="en-GB" sz="1200" baseline="0" dirty="0" smtClean="0"/>
                        <a:t>Curling</a:t>
                      </a:r>
                    </a:p>
                    <a:p>
                      <a:pPr algn="l"/>
                      <a:r>
                        <a:rPr lang="en-GB" sz="1200" baseline="0" dirty="0" smtClean="0"/>
                        <a:t>Rolling/throwing</a:t>
                      </a:r>
                    </a:p>
                    <a:p>
                      <a:pPr algn="l"/>
                      <a:r>
                        <a:rPr lang="en-GB" sz="1200" baseline="0" dirty="0" smtClean="0"/>
                        <a:t>Walk/standing frame</a:t>
                      </a:r>
                      <a:endParaRPr lang="en-GB" sz="1200" dirty="0" smtClean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Seaside dance</a:t>
                      </a:r>
                      <a:endParaRPr lang="en-GB" sz="1200" baseline="0" dirty="0" smtClean="0"/>
                    </a:p>
                    <a:p>
                      <a:pPr algn="l"/>
                      <a:r>
                        <a:rPr lang="en-GB" sz="1200" baseline="0" dirty="0" smtClean="0"/>
                        <a:t>Yoga</a:t>
                      </a:r>
                    </a:p>
                    <a:p>
                      <a:pPr algn="l"/>
                      <a:r>
                        <a:rPr lang="en-GB" sz="1200" baseline="0" dirty="0" smtClean="0"/>
                        <a:t>Dance massage</a:t>
                      </a:r>
                    </a:p>
                    <a:p>
                      <a:pPr algn="l"/>
                      <a:r>
                        <a:rPr lang="en-GB" sz="1200" baseline="0" dirty="0" smtClean="0"/>
                        <a:t>Resonance board</a:t>
                      </a:r>
                    </a:p>
                    <a:p>
                      <a:pPr algn="l"/>
                      <a:r>
                        <a:rPr lang="en-GB" sz="1200" baseline="0" dirty="0" smtClean="0"/>
                        <a:t>TACPAC</a:t>
                      </a:r>
                    </a:p>
                    <a:p>
                      <a:pPr algn="l"/>
                      <a:r>
                        <a:rPr lang="en-GB" sz="1200" baseline="0" dirty="0" smtClean="0"/>
                        <a:t>Gymnastics games</a:t>
                      </a:r>
                      <a:endParaRPr lang="en-GB" sz="1200" dirty="0" smtClean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  <a:p>
                      <a:pPr algn="ctr"/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Sensory</a:t>
                      </a:r>
                      <a:r>
                        <a:rPr lang="en-GB" sz="1200" baseline="0" dirty="0" smtClean="0"/>
                        <a:t> Athletics</a:t>
                      </a:r>
                    </a:p>
                    <a:p>
                      <a:pPr algn="l"/>
                      <a:r>
                        <a:rPr lang="en-GB" sz="1200" baseline="0" dirty="0" smtClean="0"/>
                        <a:t>Body awareness</a:t>
                      </a:r>
                    </a:p>
                    <a:p>
                      <a:pPr algn="l"/>
                      <a:r>
                        <a:rPr lang="en-GB" sz="1200" baseline="0" dirty="0" smtClean="0"/>
                        <a:t>Sports day athletics</a:t>
                      </a:r>
                    </a:p>
                    <a:p>
                      <a:pPr algn="l"/>
                      <a:r>
                        <a:rPr lang="en-GB" sz="1200" baseline="0" dirty="0" smtClean="0"/>
                        <a:t>Throwing/rolling</a:t>
                      </a:r>
                    </a:p>
                    <a:p>
                      <a:pPr algn="l"/>
                      <a:r>
                        <a:rPr lang="en-GB" sz="1200" baseline="0" dirty="0" err="1" smtClean="0"/>
                        <a:t>Boccia</a:t>
                      </a:r>
                      <a:endParaRPr lang="en-GB" sz="1200" baseline="0" dirty="0" smtClean="0"/>
                    </a:p>
                    <a:p>
                      <a:pPr algn="l"/>
                      <a:r>
                        <a:rPr lang="en-GB" sz="1200" baseline="0" dirty="0" smtClean="0"/>
                        <a:t>Parachute games</a:t>
                      </a:r>
                      <a:endParaRPr lang="en-GB" sz="1200" dirty="0" smtClean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  <a:endParaRPr lang="en-GB" sz="1400" dirty="0" smtClean="0">
                        <a:solidFill>
                          <a:srgbClr val="99FF33"/>
                        </a:solidFill>
                      </a:endParaRPr>
                    </a:p>
                    <a:p>
                      <a:pPr algn="ctr"/>
                      <a:endParaRPr lang="en-GB" sz="12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0032136"/>
                  </a:ext>
                </a:extLst>
              </a:tr>
              <a:tr h="167295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Topic</a:t>
                      </a:r>
                      <a:endParaRPr lang="en-GB" sz="11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Once upon</a:t>
                      </a:r>
                      <a:r>
                        <a:rPr lang="en-GB" sz="1100" baseline="0" dirty="0" smtClean="0"/>
                        <a:t> a Time</a:t>
                      </a:r>
                      <a:endParaRPr lang="en-GB" sz="11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To the Rescue</a:t>
                      </a:r>
                      <a:endParaRPr lang="en-GB" sz="11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Around</a:t>
                      </a:r>
                      <a:r>
                        <a:rPr lang="en-GB" sz="1100" baseline="0" dirty="0" smtClean="0"/>
                        <a:t> the World</a:t>
                      </a:r>
                      <a:endParaRPr lang="en-GB" sz="11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1097736"/>
                  </a:ext>
                </a:extLst>
              </a:tr>
              <a:tr h="197182">
                <a:tc gridSpan="7"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Year Five</a:t>
                      </a:r>
                      <a:endParaRPr lang="en-GB" sz="1200" dirty="0"/>
                    </a:p>
                  </a:txBody>
                  <a:tcPr>
                    <a:solidFill>
                      <a:srgbClr val="0000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844042"/>
                  </a:ext>
                </a:extLst>
              </a:tr>
              <a:tr h="885681">
                <a:tc>
                  <a:txBody>
                    <a:bodyPr/>
                    <a:lstStyle/>
                    <a:p>
                      <a:pPr algn="ctr"/>
                      <a:endParaRPr lang="en-GB" sz="10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Body Awareness</a:t>
                      </a:r>
                    </a:p>
                    <a:p>
                      <a:pPr algn="l"/>
                      <a:r>
                        <a:rPr lang="en-GB" sz="1200" dirty="0" smtClean="0"/>
                        <a:t>Positional changes (e.g. stretches)</a:t>
                      </a:r>
                    </a:p>
                    <a:p>
                      <a:pPr algn="l"/>
                      <a:r>
                        <a:rPr lang="en-GB" sz="1200" dirty="0" smtClean="0"/>
                        <a:t>PE</a:t>
                      </a:r>
                      <a:r>
                        <a:rPr lang="en-GB" sz="1200" baseline="0" dirty="0" smtClean="0"/>
                        <a:t> based intensive interaction</a:t>
                      </a:r>
                    </a:p>
                    <a:p>
                      <a:pPr algn="l"/>
                      <a:r>
                        <a:rPr lang="en-GB" sz="1200" baseline="0" dirty="0" smtClean="0"/>
                        <a:t>TACPAC</a:t>
                      </a:r>
                    </a:p>
                    <a:p>
                      <a:pPr algn="l"/>
                      <a:r>
                        <a:rPr lang="en-GB" sz="1200" baseline="0" dirty="0" smtClean="0"/>
                        <a:t>Massage</a:t>
                      </a:r>
                      <a:endParaRPr lang="en-GB" sz="1200" dirty="0" smtClean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Body Awareness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Dinosaur dance</a:t>
                      </a:r>
                      <a:endParaRPr lang="en-GB" sz="1200" baseline="0" dirty="0" smtClean="0"/>
                    </a:p>
                    <a:p>
                      <a:pPr algn="l"/>
                      <a:r>
                        <a:rPr lang="en-GB" sz="1200" baseline="0" dirty="0" smtClean="0"/>
                        <a:t>Yoga</a:t>
                      </a:r>
                    </a:p>
                    <a:p>
                      <a:pPr algn="l"/>
                      <a:r>
                        <a:rPr lang="en-GB" sz="1200" baseline="0" dirty="0" smtClean="0"/>
                        <a:t>Dance massage</a:t>
                      </a:r>
                    </a:p>
                    <a:p>
                      <a:pPr algn="l"/>
                      <a:r>
                        <a:rPr lang="en-GB" sz="1200" baseline="0" dirty="0" smtClean="0"/>
                        <a:t>Resonance board</a:t>
                      </a:r>
                    </a:p>
                    <a:p>
                      <a:pPr algn="l"/>
                      <a:r>
                        <a:rPr lang="en-GB" sz="1200" baseline="0" dirty="0" smtClean="0"/>
                        <a:t>TACPAC</a:t>
                      </a:r>
                    </a:p>
                    <a:p>
                      <a:pPr algn="l"/>
                      <a:r>
                        <a:rPr lang="en-GB" sz="1200" baseline="0" dirty="0" smtClean="0"/>
                        <a:t>Gymnastics games</a:t>
                      </a:r>
                      <a:endParaRPr lang="en-GB" sz="1200" dirty="0" smtClean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Fitness</a:t>
                      </a:r>
                    </a:p>
                    <a:p>
                      <a:pPr algn="l"/>
                      <a:r>
                        <a:rPr lang="en-GB" sz="1200" dirty="0" smtClean="0"/>
                        <a:t>Action</a:t>
                      </a:r>
                      <a:r>
                        <a:rPr lang="en-GB" sz="1200" baseline="0" dirty="0" smtClean="0"/>
                        <a:t> songs</a:t>
                      </a:r>
                    </a:p>
                    <a:p>
                      <a:pPr algn="l"/>
                      <a:r>
                        <a:rPr lang="en-GB" sz="1200" baseline="0" dirty="0" smtClean="0"/>
                        <a:t>Bowling</a:t>
                      </a:r>
                    </a:p>
                    <a:p>
                      <a:pPr algn="l"/>
                      <a:r>
                        <a:rPr lang="en-GB" sz="1200" baseline="0" dirty="0" smtClean="0"/>
                        <a:t>Curling</a:t>
                      </a:r>
                    </a:p>
                    <a:p>
                      <a:pPr algn="l"/>
                      <a:r>
                        <a:rPr lang="en-GB" sz="1200" baseline="0" dirty="0" smtClean="0"/>
                        <a:t>Rolling/throwing</a:t>
                      </a:r>
                    </a:p>
                    <a:p>
                      <a:pPr algn="l"/>
                      <a:r>
                        <a:rPr lang="en-GB" sz="1200" baseline="0" dirty="0" smtClean="0"/>
                        <a:t>Walk/standing frame</a:t>
                      </a:r>
                      <a:endParaRPr lang="en-GB" sz="1200" dirty="0" smtClean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Superhero dance</a:t>
                      </a:r>
                      <a:endParaRPr lang="en-GB" sz="1200" baseline="0" dirty="0" smtClean="0"/>
                    </a:p>
                    <a:p>
                      <a:pPr algn="l"/>
                      <a:r>
                        <a:rPr lang="en-GB" sz="1200" baseline="0" dirty="0" smtClean="0"/>
                        <a:t>Yoga</a:t>
                      </a:r>
                    </a:p>
                    <a:p>
                      <a:pPr algn="l"/>
                      <a:r>
                        <a:rPr lang="en-GB" sz="1200" baseline="0" dirty="0" smtClean="0"/>
                        <a:t>Dance massage</a:t>
                      </a:r>
                    </a:p>
                    <a:p>
                      <a:pPr algn="l"/>
                      <a:r>
                        <a:rPr lang="en-GB" sz="1200" baseline="0" dirty="0" smtClean="0"/>
                        <a:t>Resonance board</a:t>
                      </a:r>
                    </a:p>
                    <a:p>
                      <a:pPr algn="l"/>
                      <a:r>
                        <a:rPr lang="en-GB" sz="1200" baseline="0" dirty="0" smtClean="0"/>
                        <a:t>TACPAC</a:t>
                      </a:r>
                    </a:p>
                    <a:p>
                      <a:pPr algn="l"/>
                      <a:r>
                        <a:rPr lang="en-GB" sz="1200" baseline="0" dirty="0" smtClean="0"/>
                        <a:t>Gymnastics games</a:t>
                      </a:r>
                      <a:endParaRPr lang="en-GB" sz="1200" dirty="0" smtClean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Parachute</a:t>
                      </a:r>
                      <a:r>
                        <a:rPr lang="en-GB" sz="1200" baseline="0" dirty="0" smtClean="0"/>
                        <a:t> games</a:t>
                      </a:r>
                    </a:p>
                    <a:p>
                      <a:pPr algn="l"/>
                      <a:r>
                        <a:rPr lang="en-GB" sz="1200" baseline="0" dirty="0" smtClean="0"/>
                        <a:t>Action songs</a:t>
                      </a:r>
                    </a:p>
                    <a:p>
                      <a:pPr algn="l"/>
                      <a:r>
                        <a:rPr lang="en-GB" sz="1200" baseline="0" dirty="0" smtClean="0"/>
                        <a:t>TACPAC</a:t>
                      </a:r>
                    </a:p>
                    <a:p>
                      <a:pPr algn="l"/>
                      <a:r>
                        <a:rPr lang="en-GB" sz="1200" baseline="0" dirty="0" err="1" smtClean="0"/>
                        <a:t>Boccia</a:t>
                      </a:r>
                      <a:endParaRPr lang="en-GB" sz="1200" baseline="0" dirty="0" smtClean="0"/>
                    </a:p>
                    <a:p>
                      <a:pPr algn="l"/>
                      <a:r>
                        <a:rPr lang="en-GB" sz="1200" baseline="0" dirty="0" smtClean="0"/>
                        <a:t>Ball games</a:t>
                      </a:r>
                    </a:p>
                    <a:p>
                      <a:pPr algn="l"/>
                      <a:r>
                        <a:rPr lang="en-GB" sz="1200" baseline="0" dirty="0" smtClean="0"/>
                        <a:t>Interaction games</a:t>
                      </a:r>
                      <a:r>
                        <a:rPr lang="en-GB" sz="1400" baseline="0" dirty="0" smtClean="0"/>
                        <a:t> </a:t>
                      </a:r>
                    </a:p>
                    <a:p>
                      <a:pPr algn="ctr"/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Sensory</a:t>
                      </a:r>
                      <a:r>
                        <a:rPr lang="en-GB" sz="1200" baseline="0" dirty="0" smtClean="0"/>
                        <a:t> Athletics</a:t>
                      </a:r>
                    </a:p>
                    <a:p>
                      <a:pPr algn="l"/>
                      <a:r>
                        <a:rPr lang="en-GB" sz="1200" baseline="0" dirty="0" smtClean="0"/>
                        <a:t>Body awareness</a:t>
                      </a:r>
                    </a:p>
                    <a:p>
                      <a:pPr algn="l"/>
                      <a:r>
                        <a:rPr lang="en-GB" sz="1200" baseline="0" dirty="0" smtClean="0"/>
                        <a:t>Sports day athletics</a:t>
                      </a:r>
                    </a:p>
                    <a:p>
                      <a:pPr algn="l"/>
                      <a:r>
                        <a:rPr lang="en-GB" sz="1200" baseline="0" dirty="0" smtClean="0"/>
                        <a:t>Throwing/rolling</a:t>
                      </a:r>
                    </a:p>
                    <a:p>
                      <a:pPr algn="l"/>
                      <a:r>
                        <a:rPr lang="en-GB" sz="1200" baseline="0" dirty="0" err="1" smtClean="0"/>
                        <a:t>Boccia</a:t>
                      </a:r>
                      <a:endParaRPr lang="en-GB" sz="1200" baseline="0" dirty="0" smtClean="0"/>
                    </a:p>
                    <a:p>
                      <a:pPr algn="l"/>
                      <a:r>
                        <a:rPr lang="en-GB" sz="1200" baseline="0" dirty="0" smtClean="0"/>
                        <a:t>Parachute games</a:t>
                      </a:r>
                      <a:endParaRPr lang="en-GB" sz="1200" dirty="0" smtClean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  <a:endParaRPr lang="en-GB" sz="1400" smtClean="0">
                        <a:solidFill>
                          <a:srgbClr val="99FF33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3510574"/>
                  </a:ext>
                </a:extLst>
              </a:tr>
              <a:tr h="167295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Topic</a:t>
                      </a:r>
                      <a:endParaRPr lang="en-GB" sz="11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Travel</a:t>
                      </a:r>
                      <a:r>
                        <a:rPr lang="en-GB" sz="1100" baseline="0" dirty="0" smtClean="0"/>
                        <a:t> Through Time</a:t>
                      </a:r>
                      <a:endParaRPr lang="en-GB" sz="11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My Imagination</a:t>
                      </a:r>
                      <a:endParaRPr lang="en-GB" sz="11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Environment</a:t>
                      </a:r>
                      <a:endParaRPr lang="en-GB" sz="11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75893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9188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785" y="-32235"/>
            <a:ext cx="11745545" cy="682869"/>
          </a:xfrm>
        </p:spPr>
        <p:txBody>
          <a:bodyPr>
            <a:normAutofit/>
          </a:bodyPr>
          <a:lstStyle/>
          <a:p>
            <a:r>
              <a:rPr lang="en-GB" sz="2800" dirty="0" smtClean="0">
                <a:solidFill>
                  <a:schemeClr val="accent2">
                    <a:lumMod val="50000"/>
                  </a:schemeClr>
                </a:solidFill>
              </a:rPr>
              <a:t>PE Curriculum Plan – Green Pathway</a:t>
            </a:r>
            <a:endParaRPr lang="en-GB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342412"/>
              </p:ext>
            </p:extLst>
          </p:nvPr>
        </p:nvGraphicFramePr>
        <p:xfrm>
          <a:off x="220785" y="474790"/>
          <a:ext cx="11842264" cy="62484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91752">
                  <a:extLst>
                    <a:ext uri="{9D8B030D-6E8A-4147-A177-3AD203B41FA5}">
                      <a16:colId xmlns:a16="http://schemas.microsoft.com/office/drawing/2014/main" val="2952733959"/>
                    </a:ext>
                  </a:extLst>
                </a:gridCol>
                <a:gridCol w="1691752">
                  <a:extLst>
                    <a:ext uri="{9D8B030D-6E8A-4147-A177-3AD203B41FA5}">
                      <a16:colId xmlns:a16="http://schemas.microsoft.com/office/drawing/2014/main" val="2710008939"/>
                    </a:ext>
                  </a:extLst>
                </a:gridCol>
                <a:gridCol w="1691752">
                  <a:extLst>
                    <a:ext uri="{9D8B030D-6E8A-4147-A177-3AD203B41FA5}">
                      <a16:colId xmlns:a16="http://schemas.microsoft.com/office/drawing/2014/main" val="643228517"/>
                    </a:ext>
                  </a:extLst>
                </a:gridCol>
                <a:gridCol w="1691752">
                  <a:extLst>
                    <a:ext uri="{9D8B030D-6E8A-4147-A177-3AD203B41FA5}">
                      <a16:colId xmlns:a16="http://schemas.microsoft.com/office/drawing/2014/main" val="2646182090"/>
                    </a:ext>
                  </a:extLst>
                </a:gridCol>
                <a:gridCol w="1691752">
                  <a:extLst>
                    <a:ext uri="{9D8B030D-6E8A-4147-A177-3AD203B41FA5}">
                      <a16:colId xmlns:a16="http://schemas.microsoft.com/office/drawing/2014/main" val="3071578237"/>
                    </a:ext>
                  </a:extLst>
                </a:gridCol>
                <a:gridCol w="1691752">
                  <a:extLst>
                    <a:ext uri="{9D8B030D-6E8A-4147-A177-3AD203B41FA5}">
                      <a16:colId xmlns:a16="http://schemas.microsoft.com/office/drawing/2014/main" val="3555592630"/>
                    </a:ext>
                  </a:extLst>
                </a:gridCol>
                <a:gridCol w="1691752">
                  <a:extLst>
                    <a:ext uri="{9D8B030D-6E8A-4147-A177-3AD203B41FA5}">
                      <a16:colId xmlns:a16="http://schemas.microsoft.com/office/drawing/2014/main" val="156131265"/>
                    </a:ext>
                  </a:extLst>
                </a:gridCol>
              </a:tblGrid>
              <a:tr h="352813"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Autumn</a:t>
                      </a:r>
                      <a:r>
                        <a:rPr lang="en-GB" sz="1600" baseline="0" dirty="0" smtClean="0"/>
                        <a:t> 1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Autumn 2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Spring 1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Spring 2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Summer 1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Summer 2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0593290"/>
                  </a:ext>
                </a:extLst>
              </a:tr>
              <a:tr h="352813">
                <a:tc gridSpan="7"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Year One</a:t>
                      </a:r>
                      <a:endParaRPr lang="en-GB" sz="16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5418976"/>
                  </a:ext>
                </a:extLst>
              </a:tr>
              <a:tr h="513183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Primary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Fitness and FMS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Athletics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  <a:endParaRPr lang="en-GB" sz="1400" dirty="0" smtClean="0">
                        <a:solidFill>
                          <a:srgbClr val="99FF3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Enjoy a Ball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Tennis Funs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Jungle Dance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  <a:endParaRPr lang="en-GB" sz="1400" dirty="0" smtClean="0">
                        <a:solidFill>
                          <a:srgbClr val="CC00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Gymnastics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3061235"/>
                  </a:ext>
                </a:extLst>
              </a:tr>
              <a:tr h="705627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Secondary</a:t>
                      </a:r>
                      <a:endParaRPr lang="en-GB" sz="16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Fitness and FMS or </a:t>
                      </a:r>
                      <a:r>
                        <a:rPr lang="en-GB" sz="1300" dirty="0" err="1" smtClean="0">
                          <a:solidFill>
                            <a:schemeClr val="tx1"/>
                          </a:solidFill>
                        </a:rPr>
                        <a:t>Multiskills</a:t>
                      </a:r>
                      <a:endParaRPr lang="en-GB" sz="13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Enjoy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a ball or Ball Skills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Gymnastics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Athletics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or Indoor Athletics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  <a:endParaRPr lang="en-GB" sz="1400" dirty="0" smtClean="0">
                        <a:solidFill>
                          <a:srgbClr val="99FF3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Dance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/Zumba </a:t>
                      </a: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err="1" smtClean="0">
                          <a:solidFill>
                            <a:schemeClr val="tx1"/>
                          </a:solidFill>
                        </a:rPr>
                        <a:t>Boccia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 or Social Dodgeball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0032136"/>
                  </a:ext>
                </a:extLst>
              </a:tr>
              <a:tr h="28866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Topic</a:t>
                      </a:r>
                      <a:endParaRPr lang="en-GB" sz="12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Home</a:t>
                      </a:r>
                      <a:endParaRPr lang="en-GB" sz="12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Out of this World</a:t>
                      </a:r>
                      <a:endParaRPr lang="en-GB" sz="12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Animal Kingdom</a:t>
                      </a:r>
                      <a:endParaRPr lang="en-GB" sz="12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6536152"/>
                  </a:ext>
                </a:extLst>
              </a:tr>
              <a:tr h="352813">
                <a:tc gridSpan="7"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Year Two</a:t>
                      </a:r>
                      <a:endParaRPr lang="en-GB" sz="16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844042"/>
                  </a:ext>
                </a:extLst>
              </a:tr>
              <a:tr h="616207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Primary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First PE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</a:p>
                    <a:p>
                      <a:pPr algn="ctr"/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Bonfire</a:t>
                      </a:r>
                      <a:r>
                        <a:rPr lang="en-GB" sz="1400" baseline="0" dirty="0" smtClean="0"/>
                        <a:t> Night or Diwali Dance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err="1" smtClean="0"/>
                        <a:t>Multiskills</a:t>
                      </a:r>
                      <a:endParaRPr lang="en-GB" sz="1400" dirty="0" smtClean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Football Fundamentals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Gymnastics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  <a:endParaRPr lang="en-GB" sz="1400" dirty="0" smtClean="0">
                        <a:solidFill>
                          <a:srgbClr val="CC00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Athletics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3483233"/>
                  </a:ext>
                </a:extLst>
              </a:tr>
              <a:tr h="705627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Secondary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Fitness + FMS or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aseline="0" dirty="0" err="1" smtClean="0">
                          <a:solidFill>
                            <a:schemeClr val="tx1"/>
                          </a:solidFill>
                        </a:rPr>
                        <a:t>Multiskills</a:t>
                      </a:r>
                      <a:endParaRPr lang="en-GB" sz="1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Dance/Zumba </a:t>
                      </a: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Tennis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or Cricket</a:t>
                      </a:r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Ball Skills or Ball Games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Athletics or Indoor Athletics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  <a:endParaRPr lang="en-GB" sz="1400" dirty="0" smtClean="0">
                        <a:solidFill>
                          <a:srgbClr val="99FF3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Yoga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E600E6"/>
                          </a:solidFill>
                        </a:rPr>
                        <a:t>Aesthetics</a:t>
                      </a:r>
                      <a:endParaRPr lang="en-GB" sz="1400" dirty="0" smtClean="0">
                        <a:solidFill>
                          <a:srgbClr val="E600E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3510574"/>
                  </a:ext>
                </a:extLst>
              </a:tr>
              <a:tr h="28866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Topic</a:t>
                      </a:r>
                      <a:endParaRPr lang="en-GB" sz="12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Celebrations</a:t>
                      </a:r>
                      <a:endParaRPr lang="en-GB" sz="12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Green Fingers</a:t>
                      </a:r>
                      <a:endParaRPr lang="en-GB" sz="12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Journeys</a:t>
                      </a:r>
                      <a:r>
                        <a:rPr lang="en-GB" sz="1200" baseline="0" dirty="0" smtClean="0"/>
                        <a:t> and Transport</a:t>
                      </a:r>
                      <a:endParaRPr lang="en-GB" sz="12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5943197"/>
                  </a:ext>
                </a:extLst>
              </a:tr>
              <a:tr h="352813">
                <a:tc gridSpan="7"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Year Three</a:t>
                      </a:r>
                      <a:endParaRPr lang="en-GB" sz="16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9382302"/>
                  </a:ext>
                </a:extLst>
              </a:tr>
              <a:tr h="513183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Primary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Athletics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  <a:endParaRPr lang="en-GB" sz="1400" dirty="0" smtClean="0">
                        <a:solidFill>
                          <a:srgbClr val="99FF3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Fitness and</a:t>
                      </a:r>
                      <a:r>
                        <a:rPr lang="en-GB" sz="1400" baseline="0" dirty="0" smtClean="0"/>
                        <a:t> FMS or First PE</a:t>
                      </a:r>
                    </a:p>
                    <a:p>
                      <a:pPr algn="ctr"/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Gymnastics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Enjoy a Ball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Pirate Fitness or </a:t>
                      </a:r>
                      <a:r>
                        <a:rPr lang="en-GB" sz="1400" dirty="0" err="1" smtClean="0"/>
                        <a:t>Multiskills</a:t>
                      </a:r>
                      <a:endParaRPr lang="en-GB" sz="1400" dirty="0" smtClean="0"/>
                    </a:p>
                    <a:p>
                      <a:pPr algn="ctr"/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Seaside Dance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0728997"/>
                  </a:ext>
                </a:extLst>
              </a:tr>
              <a:tr h="705627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Secondary</a:t>
                      </a: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err="1" smtClean="0">
                          <a:solidFill>
                            <a:schemeClr val="tx1"/>
                          </a:solidFill>
                        </a:rPr>
                        <a:t>Boccia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or Social Dodgeball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Gymnastics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Tennis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or Cricket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Athletics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or Indoor Athletics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  <a:endParaRPr lang="en-GB" sz="1400" dirty="0" smtClean="0">
                        <a:solidFill>
                          <a:srgbClr val="99FF3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Pirate Fitness or </a:t>
                      </a:r>
                      <a:r>
                        <a:rPr lang="en-GB" sz="1400" dirty="0" err="1" smtClean="0">
                          <a:solidFill>
                            <a:schemeClr val="tx1"/>
                          </a:solidFill>
                        </a:rPr>
                        <a:t>Multiskills</a:t>
                      </a:r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Dance/Zumba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5467636"/>
                  </a:ext>
                </a:extLst>
              </a:tr>
              <a:tr h="28866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Topic</a:t>
                      </a:r>
                      <a:endParaRPr lang="en-GB" sz="12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Marvellous Me</a:t>
                      </a:r>
                      <a:endParaRPr lang="en-GB" sz="12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Fabulous Food</a:t>
                      </a:r>
                      <a:endParaRPr lang="en-GB" sz="12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Wonderful Water</a:t>
                      </a:r>
                      <a:endParaRPr lang="en-GB" sz="12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39190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2147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785" y="-32235"/>
            <a:ext cx="11745545" cy="682869"/>
          </a:xfrm>
        </p:spPr>
        <p:txBody>
          <a:bodyPr>
            <a:normAutofit/>
          </a:bodyPr>
          <a:lstStyle/>
          <a:p>
            <a:r>
              <a:rPr lang="en-GB" sz="2800" dirty="0" smtClean="0">
                <a:solidFill>
                  <a:schemeClr val="accent2">
                    <a:lumMod val="50000"/>
                  </a:schemeClr>
                </a:solidFill>
              </a:rPr>
              <a:t>PE Curriculum Plan – Green Pathway</a:t>
            </a:r>
            <a:endParaRPr lang="en-GB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6830359"/>
              </p:ext>
            </p:extLst>
          </p:nvPr>
        </p:nvGraphicFramePr>
        <p:xfrm>
          <a:off x="220785" y="483581"/>
          <a:ext cx="11745545" cy="557465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7935">
                  <a:extLst>
                    <a:ext uri="{9D8B030D-6E8A-4147-A177-3AD203B41FA5}">
                      <a16:colId xmlns:a16="http://schemas.microsoft.com/office/drawing/2014/main" val="2952733959"/>
                    </a:ext>
                  </a:extLst>
                </a:gridCol>
                <a:gridCol w="1677935">
                  <a:extLst>
                    <a:ext uri="{9D8B030D-6E8A-4147-A177-3AD203B41FA5}">
                      <a16:colId xmlns:a16="http://schemas.microsoft.com/office/drawing/2014/main" val="2710008939"/>
                    </a:ext>
                  </a:extLst>
                </a:gridCol>
                <a:gridCol w="1677935">
                  <a:extLst>
                    <a:ext uri="{9D8B030D-6E8A-4147-A177-3AD203B41FA5}">
                      <a16:colId xmlns:a16="http://schemas.microsoft.com/office/drawing/2014/main" val="643228517"/>
                    </a:ext>
                  </a:extLst>
                </a:gridCol>
                <a:gridCol w="1677935">
                  <a:extLst>
                    <a:ext uri="{9D8B030D-6E8A-4147-A177-3AD203B41FA5}">
                      <a16:colId xmlns:a16="http://schemas.microsoft.com/office/drawing/2014/main" val="2646182090"/>
                    </a:ext>
                  </a:extLst>
                </a:gridCol>
                <a:gridCol w="1677935">
                  <a:extLst>
                    <a:ext uri="{9D8B030D-6E8A-4147-A177-3AD203B41FA5}">
                      <a16:colId xmlns:a16="http://schemas.microsoft.com/office/drawing/2014/main" val="3071578237"/>
                    </a:ext>
                  </a:extLst>
                </a:gridCol>
                <a:gridCol w="1677935">
                  <a:extLst>
                    <a:ext uri="{9D8B030D-6E8A-4147-A177-3AD203B41FA5}">
                      <a16:colId xmlns:a16="http://schemas.microsoft.com/office/drawing/2014/main" val="3555592630"/>
                    </a:ext>
                  </a:extLst>
                </a:gridCol>
                <a:gridCol w="1677935">
                  <a:extLst>
                    <a:ext uri="{9D8B030D-6E8A-4147-A177-3AD203B41FA5}">
                      <a16:colId xmlns:a16="http://schemas.microsoft.com/office/drawing/2014/main" val="156131265"/>
                    </a:ext>
                  </a:extLst>
                </a:gridCol>
              </a:tblGrid>
              <a:tr h="416085"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Autumn</a:t>
                      </a:r>
                      <a:r>
                        <a:rPr lang="en-GB" sz="1600" baseline="0" dirty="0" smtClean="0"/>
                        <a:t> 1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Autumn 2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Spring 1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Spring 2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Summer 1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Summer 2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0593290"/>
                  </a:ext>
                </a:extLst>
              </a:tr>
              <a:tr h="416085">
                <a:tc gridSpan="7"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Year Four</a:t>
                      </a:r>
                      <a:endParaRPr lang="en-GB" sz="16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5418976"/>
                  </a:ext>
                </a:extLst>
              </a:tr>
              <a:tr h="832169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Primary</a:t>
                      </a:r>
                      <a:endParaRPr lang="en-GB" sz="1000" dirty="0" smtClean="0"/>
                    </a:p>
                    <a:p>
                      <a:pPr algn="ctr"/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First</a:t>
                      </a:r>
                      <a:r>
                        <a:rPr lang="en-GB" sz="1400" baseline="0" dirty="0" smtClean="0"/>
                        <a:t> PE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err="1" smtClean="0"/>
                        <a:t>Fairytale</a:t>
                      </a:r>
                      <a:r>
                        <a:rPr lang="en-GB" sz="1400" dirty="0" smtClean="0"/>
                        <a:t> Dance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err="1" smtClean="0"/>
                        <a:t>Multiskills</a:t>
                      </a:r>
                      <a:r>
                        <a:rPr lang="en-GB" sz="1400" dirty="0" smtClean="0"/>
                        <a:t> or Fitness and FMS</a:t>
                      </a:r>
                    </a:p>
                    <a:p>
                      <a:pPr algn="ctr"/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Gymnastics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Athletics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  <a:endParaRPr lang="en-GB" sz="1400" dirty="0" smtClean="0">
                        <a:solidFill>
                          <a:srgbClr val="99FF3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Enjoy</a:t>
                      </a:r>
                      <a:r>
                        <a:rPr lang="en-GB" sz="1400" baseline="0" dirty="0" smtClean="0"/>
                        <a:t> a Ball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3061235"/>
                  </a:ext>
                </a:extLst>
              </a:tr>
              <a:tr h="832169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Secondary</a:t>
                      </a: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Fitness + FMS or </a:t>
                      </a:r>
                      <a:r>
                        <a:rPr lang="en-GB" sz="1400" baseline="0" dirty="0" err="1" smtClean="0">
                          <a:solidFill>
                            <a:schemeClr val="tx1"/>
                          </a:solidFill>
                        </a:rPr>
                        <a:t>Multiskills</a:t>
                      </a:r>
                      <a:endParaRPr lang="en-GB" sz="1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Dance/Zumba (e.g. Fairy Tale, Superhero)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Football or Football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Fundamentals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Yoga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Enjoy a Ball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or Rugby Fundamentals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Athletics or Indoor Athletics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  <a:endParaRPr lang="en-GB" sz="1400" dirty="0" smtClean="0">
                        <a:solidFill>
                          <a:srgbClr val="99FF33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0032136"/>
                  </a:ext>
                </a:extLst>
              </a:tr>
              <a:tr h="340433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Topic</a:t>
                      </a:r>
                      <a:endParaRPr lang="en-GB" sz="12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Once upon</a:t>
                      </a:r>
                      <a:r>
                        <a:rPr lang="en-GB" sz="1200" baseline="0" dirty="0" smtClean="0"/>
                        <a:t> a Time</a:t>
                      </a:r>
                      <a:endParaRPr lang="en-GB" sz="12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To the Rescue</a:t>
                      </a:r>
                      <a:endParaRPr lang="en-GB" sz="12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Around</a:t>
                      </a:r>
                      <a:r>
                        <a:rPr lang="en-GB" sz="1200" baseline="0" dirty="0" smtClean="0"/>
                        <a:t> the World</a:t>
                      </a:r>
                      <a:endParaRPr lang="en-GB" sz="12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1097736"/>
                  </a:ext>
                </a:extLst>
              </a:tr>
              <a:tr h="416085">
                <a:tc gridSpan="7"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Year Five</a:t>
                      </a:r>
                      <a:endParaRPr lang="en-GB" sz="16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844042"/>
                  </a:ext>
                </a:extLst>
              </a:tr>
              <a:tr h="832169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Primary</a:t>
                      </a: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Athletics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  <a:endParaRPr lang="en-GB" sz="1400" dirty="0" smtClean="0">
                        <a:solidFill>
                          <a:srgbClr val="99FF3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Dinosaur</a:t>
                      </a:r>
                      <a:r>
                        <a:rPr lang="en-GB" sz="1400" baseline="0" dirty="0" smtClean="0"/>
                        <a:t> Dance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Gymnastics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Pirate Fitness</a:t>
                      </a:r>
                    </a:p>
                    <a:p>
                      <a:pPr algn="ctr"/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Football Fundamentals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Olympic Dance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3483233"/>
                  </a:ext>
                </a:extLst>
              </a:tr>
              <a:tr h="832169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Secondary</a:t>
                      </a: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Dance/Zumba (e.g. Dinosaur, Great Fire of London)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Gymnastics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Pirate Fitness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Ball Skills,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Ball Games or Football Fundamentals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Athletics or Indoor Athletics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  <a:endParaRPr lang="en-GB" sz="1400" dirty="0" smtClean="0">
                        <a:solidFill>
                          <a:srgbClr val="99FF3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Cricket or Tennis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3510574"/>
                  </a:ext>
                </a:extLst>
              </a:tr>
              <a:tr h="340433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Topic</a:t>
                      </a:r>
                      <a:endParaRPr lang="en-GB" sz="12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Travel</a:t>
                      </a:r>
                      <a:r>
                        <a:rPr lang="en-GB" sz="1200" baseline="0" dirty="0" smtClean="0"/>
                        <a:t> Through Time</a:t>
                      </a:r>
                      <a:endParaRPr lang="en-GB" sz="12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My Imagination</a:t>
                      </a:r>
                      <a:endParaRPr lang="en-GB" sz="12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Environment</a:t>
                      </a:r>
                      <a:endParaRPr lang="en-GB" sz="12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75893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9620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785" y="-32235"/>
            <a:ext cx="11745545" cy="682869"/>
          </a:xfrm>
        </p:spPr>
        <p:txBody>
          <a:bodyPr>
            <a:normAutofit/>
          </a:bodyPr>
          <a:lstStyle/>
          <a:p>
            <a:r>
              <a:rPr lang="en-GB" sz="2800" dirty="0" smtClean="0">
                <a:solidFill>
                  <a:srgbClr val="9900CC"/>
                </a:solidFill>
              </a:rPr>
              <a:t>PE Curriculum Plan – Purple Pathway</a:t>
            </a:r>
            <a:endParaRPr lang="en-GB" sz="2800" dirty="0">
              <a:solidFill>
                <a:srgbClr val="9900CC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4935099"/>
              </p:ext>
            </p:extLst>
          </p:nvPr>
        </p:nvGraphicFramePr>
        <p:xfrm>
          <a:off x="220785" y="483581"/>
          <a:ext cx="11745545" cy="5791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7935">
                  <a:extLst>
                    <a:ext uri="{9D8B030D-6E8A-4147-A177-3AD203B41FA5}">
                      <a16:colId xmlns:a16="http://schemas.microsoft.com/office/drawing/2014/main" val="2952733959"/>
                    </a:ext>
                  </a:extLst>
                </a:gridCol>
                <a:gridCol w="1677935">
                  <a:extLst>
                    <a:ext uri="{9D8B030D-6E8A-4147-A177-3AD203B41FA5}">
                      <a16:colId xmlns:a16="http://schemas.microsoft.com/office/drawing/2014/main" val="2710008939"/>
                    </a:ext>
                  </a:extLst>
                </a:gridCol>
                <a:gridCol w="1677935">
                  <a:extLst>
                    <a:ext uri="{9D8B030D-6E8A-4147-A177-3AD203B41FA5}">
                      <a16:colId xmlns:a16="http://schemas.microsoft.com/office/drawing/2014/main" val="643228517"/>
                    </a:ext>
                  </a:extLst>
                </a:gridCol>
                <a:gridCol w="1677935">
                  <a:extLst>
                    <a:ext uri="{9D8B030D-6E8A-4147-A177-3AD203B41FA5}">
                      <a16:colId xmlns:a16="http://schemas.microsoft.com/office/drawing/2014/main" val="2646182090"/>
                    </a:ext>
                  </a:extLst>
                </a:gridCol>
                <a:gridCol w="1677935">
                  <a:extLst>
                    <a:ext uri="{9D8B030D-6E8A-4147-A177-3AD203B41FA5}">
                      <a16:colId xmlns:a16="http://schemas.microsoft.com/office/drawing/2014/main" val="3071578237"/>
                    </a:ext>
                  </a:extLst>
                </a:gridCol>
                <a:gridCol w="1677935">
                  <a:extLst>
                    <a:ext uri="{9D8B030D-6E8A-4147-A177-3AD203B41FA5}">
                      <a16:colId xmlns:a16="http://schemas.microsoft.com/office/drawing/2014/main" val="3555592630"/>
                    </a:ext>
                  </a:extLst>
                </a:gridCol>
                <a:gridCol w="1677935">
                  <a:extLst>
                    <a:ext uri="{9D8B030D-6E8A-4147-A177-3AD203B41FA5}">
                      <a16:colId xmlns:a16="http://schemas.microsoft.com/office/drawing/2014/main" val="156131265"/>
                    </a:ext>
                  </a:extLst>
                </a:gridCol>
              </a:tblGrid>
              <a:tr h="219253"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Autumn</a:t>
                      </a:r>
                      <a:r>
                        <a:rPr lang="en-GB" sz="1600" baseline="0" dirty="0" smtClean="0"/>
                        <a:t> 1</a:t>
                      </a:r>
                      <a:endParaRPr lang="en-GB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Autumn 2</a:t>
                      </a:r>
                      <a:endParaRPr lang="en-GB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Spring 1</a:t>
                      </a:r>
                      <a:endParaRPr lang="en-GB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Spring 2</a:t>
                      </a:r>
                      <a:endParaRPr lang="en-GB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Summer 1</a:t>
                      </a:r>
                      <a:endParaRPr lang="en-GB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Summer 2</a:t>
                      </a:r>
                      <a:endParaRPr lang="en-GB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0593290"/>
                  </a:ext>
                </a:extLst>
              </a:tr>
              <a:tr h="219253">
                <a:tc gridSpan="7"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Year One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99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5418976"/>
                  </a:ext>
                </a:extLst>
              </a:tr>
              <a:tr h="438505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Lower Primary</a:t>
                      </a:r>
                      <a:endParaRPr lang="en-GB" sz="1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Ball</a:t>
                      </a:r>
                      <a:r>
                        <a:rPr lang="en-GB" sz="1400" baseline="0" dirty="0" smtClean="0"/>
                        <a:t> Skills</a:t>
                      </a:r>
                      <a:r>
                        <a:rPr lang="en-GB" sz="1400" baseline="0" dirty="0"/>
                        <a:t> </a:t>
                      </a:r>
                      <a:r>
                        <a:rPr lang="en-GB" sz="1400" baseline="0" dirty="0" smtClean="0"/>
                        <a:t>or Ball Games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err="1" smtClean="0"/>
                        <a:t>Multiskills</a:t>
                      </a:r>
                      <a:endParaRPr lang="en-GB" sz="1400" dirty="0" smtClean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  <a:endParaRPr lang="en-GB" sz="1000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Space Dance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Tennis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Athletics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Gymnastics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6569266"/>
                  </a:ext>
                </a:extLst>
              </a:tr>
              <a:tr h="438505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Upper</a:t>
                      </a:r>
                      <a:r>
                        <a:rPr lang="en-GB" sz="1600" baseline="0" dirty="0" smtClean="0"/>
                        <a:t> Primary</a:t>
                      </a:r>
                      <a:endParaRPr lang="en-GB" sz="1000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Tag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Rugby or Netball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Fitness or Mini </a:t>
                      </a:r>
                      <a:r>
                        <a:rPr lang="en-GB" sz="1400" dirty="0" err="1" smtClean="0">
                          <a:solidFill>
                            <a:schemeClr val="tx1"/>
                          </a:solidFill>
                        </a:rPr>
                        <a:t>Muay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 Thai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  <a:endParaRPr lang="en-GB" sz="1000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Dance/Zumba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(e.g. Romans)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Tennis or Dodgeball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Athletics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  <a:endParaRPr lang="en-GB" sz="1400" dirty="0" smtClean="0">
                        <a:solidFill>
                          <a:srgbClr val="99FF33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Cricket or </a:t>
                      </a:r>
                      <a:r>
                        <a:rPr lang="en-GB" sz="1400" dirty="0" err="1" smtClean="0">
                          <a:solidFill>
                            <a:schemeClr val="tx1"/>
                          </a:solidFill>
                        </a:rPr>
                        <a:t>Rounders</a:t>
                      </a:r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743061235"/>
                  </a:ext>
                </a:extLst>
              </a:tr>
              <a:tr h="438505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Secondary</a:t>
                      </a: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Fitness</a:t>
                      </a: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 and FMS or </a:t>
                      </a:r>
                      <a:r>
                        <a:rPr lang="en-GB" sz="1300" baseline="0" dirty="0" err="1" smtClean="0">
                          <a:solidFill>
                            <a:schemeClr val="tx1"/>
                          </a:solidFill>
                        </a:rPr>
                        <a:t>Multiskills</a:t>
                      </a:r>
                      <a:endParaRPr lang="en-GB" sz="13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Enjoy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a ball or Ball Skills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Gymnastics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Athletics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or Indoor Athletics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  <a:endParaRPr lang="en-GB" sz="1400" dirty="0" smtClean="0">
                        <a:solidFill>
                          <a:srgbClr val="99FF3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Dance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/Zumba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err="1" smtClean="0">
                          <a:solidFill>
                            <a:schemeClr val="tx1"/>
                          </a:solidFill>
                        </a:rPr>
                        <a:t>Boccia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 or Social Dodgeball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7792634"/>
                  </a:ext>
                </a:extLst>
              </a:tr>
              <a:tr h="179389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Topic</a:t>
                      </a:r>
                      <a:endParaRPr lang="en-GB" sz="12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Home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Out of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</a:rPr>
                        <a:t> this World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Animal Kingdom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1097736"/>
                  </a:ext>
                </a:extLst>
              </a:tr>
              <a:tr h="219253">
                <a:tc gridSpan="7"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Year Two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C66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844042"/>
                  </a:ext>
                </a:extLst>
              </a:tr>
              <a:tr h="438505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Lower Primary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Ball</a:t>
                      </a:r>
                      <a:r>
                        <a:rPr lang="en-GB" sz="1400" baseline="0" dirty="0" smtClean="0"/>
                        <a:t> Skills or Ball Games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Tennis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3"/>
                          </a:solidFill>
                        </a:rPr>
                        <a:t>Tennis</a:t>
                      </a:r>
                      <a:r>
                        <a:rPr lang="en-GB" sz="1000" baseline="0" dirty="0" smtClean="0">
                          <a:solidFill>
                            <a:schemeClr val="accent3"/>
                          </a:solidFill>
                        </a:rPr>
                        <a:t> Coaches</a:t>
                      </a:r>
                      <a:endParaRPr lang="en-GB" sz="1000" dirty="0" smtClean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Indoor Athletics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  <a:endParaRPr lang="en-GB" sz="1400" dirty="0" smtClean="0">
                        <a:solidFill>
                          <a:srgbClr val="99FF3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Football Funs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Yoga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Pirate Fitness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  <a:endParaRPr lang="en-GB" sz="1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6613155"/>
                  </a:ext>
                </a:extLst>
              </a:tr>
              <a:tr h="438505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Upper</a:t>
                      </a:r>
                      <a:r>
                        <a:rPr lang="en-GB" sz="1600" baseline="0" dirty="0" smtClean="0"/>
                        <a:t> Primary</a:t>
                      </a: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Tennis or Handball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Indoor Athletics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  <a:endParaRPr lang="en-GB" sz="1400" dirty="0" smtClean="0">
                        <a:solidFill>
                          <a:srgbClr val="99FF3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err="1" smtClean="0">
                          <a:solidFill>
                            <a:schemeClr val="tx1"/>
                          </a:solidFill>
                        </a:rPr>
                        <a:t>Multiskills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 or Self Defence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Gymnastics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Football or </a:t>
                      </a:r>
                      <a:r>
                        <a:rPr lang="en-GB" sz="1400" dirty="0" err="1" smtClean="0">
                          <a:solidFill>
                            <a:schemeClr val="tx1"/>
                          </a:solidFill>
                        </a:rPr>
                        <a:t>Quicksticks</a:t>
                      </a:r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Cricket or </a:t>
                      </a:r>
                      <a:r>
                        <a:rPr lang="en-GB" sz="1400" dirty="0" err="1" smtClean="0">
                          <a:solidFill>
                            <a:schemeClr val="tx1"/>
                          </a:solidFill>
                        </a:rPr>
                        <a:t>Rounders</a:t>
                      </a:r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3483233"/>
                  </a:ext>
                </a:extLst>
              </a:tr>
              <a:tr h="438505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Secondary</a:t>
                      </a: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Fitness + FMS or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aseline="0" dirty="0" err="1" smtClean="0">
                          <a:solidFill>
                            <a:schemeClr val="tx1"/>
                          </a:solidFill>
                        </a:rPr>
                        <a:t>Multiskills</a:t>
                      </a:r>
                      <a:endParaRPr lang="en-GB" sz="1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Dance/Zumba </a:t>
                      </a: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Tennis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or Cricket</a:t>
                      </a:r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Enjoy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a Ball, Ball Skills or Ball Games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Athletics or Indoor Athletics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  <a:endParaRPr lang="en-GB" sz="1400" dirty="0" smtClean="0">
                        <a:solidFill>
                          <a:srgbClr val="99FF3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Yoga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E600E6"/>
                          </a:solidFill>
                        </a:rPr>
                        <a:t>Aesthetics</a:t>
                      </a:r>
                      <a:endParaRPr lang="en-GB" sz="1400" dirty="0" smtClean="0">
                        <a:solidFill>
                          <a:srgbClr val="E600E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5356760"/>
                  </a:ext>
                </a:extLst>
              </a:tr>
              <a:tr h="179389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Topic</a:t>
                      </a:r>
                      <a:endParaRPr lang="en-GB" sz="12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Celebrations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Green Fingers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Journeys and Transport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75893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299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785" y="-32235"/>
            <a:ext cx="11745545" cy="682869"/>
          </a:xfrm>
        </p:spPr>
        <p:txBody>
          <a:bodyPr>
            <a:normAutofit/>
          </a:bodyPr>
          <a:lstStyle/>
          <a:p>
            <a:r>
              <a:rPr lang="en-GB" sz="2800" dirty="0" smtClean="0">
                <a:solidFill>
                  <a:srgbClr val="9900CC"/>
                </a:solidFill>
              </a:rPr>
              <a:t>PE Curriculum Plan – Purple Pathway</a:t>
            </a:r>
            <a:endParaRPr lang="en-GB" sz="2800" dirty="0">
              <a:solidFill>
                <a:srgbClr val="9900CC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367430"/>
              </p:ext>
            </p:extLst>
          </p:nvPr>
        </p:nvGraphicFramePr>
        <p:xfrm>
          <a:off x="220785" y="483581"/>
          <a:ext cx="11745545" cy="600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7935">
                  <a:extLst>
                    <a:ext uri="{9D8B030D-6E8A-4147-A177-3AD203B41FA5}">
                      <a16:colId xmlns:a16="http://schemas.microsoft.com/office/drawing/2014/main" val="2952733959"/>
                    </a:ext>
                  </a:extLst>
                </a:gridCol>
                <a:gridCol w="1677935">
                  <a:extLst>
                    <a:ext uri="{9D8B030D-6E8A-4147-A177-3AD203B41FA5}">
                      <a16:colId xmlns:a16="http://schemas.microsoft.com/office/drawing/2014/main" val="2710008939"/>
                    </a:ext>
                  </a:extLst>
                </a:gridCol>
                <a:gridCol w="1677935">
                  <a:extLst>
                    <a:ext uri="{9D8B030D-6E8A-4147-A177-3AD203B41FA5}">
                      <a16:colId xmlns:a16="http://schemas.microsoft.com/office/drawing/2014/main" val="643228517"/>
                    </a:ext>
                  </a:extLst>
                </a:gridCol>
                <a:gridCol w="1677935">
                  <a:extLst>
                    <a:ext uri="{9D8B030D-6E8A-4147-A177-3AD203B41FA5}">
                      <a16:colId xmlns:a16="http://schemas.microsoft.com/office/drawing/2014/main" val="2646182090"/>
                    </a:ext>
                  </a:extLst>
                </a:gridCol>
                <a:gridCol w="1677935">
                  <a:extLst>
                    <a:ext uri="{9D8B030D-6E8A-4147-A177-3AD203B41FA5}">
                      <a16:colId xmlns:a16="http://schemas.microsoft.com/office/drawing/2014/main" val="3071578237"/>
                    </a:ext>
                  </a:extLst>
                </a:gridCol>
                <a:gridCol w="1677935">
                  <a:extLst>
                    <a:ext uri="{9D8B030D-6E8A-4147-A177-3AD203B41FA5}">
                      <a16:colId xmlns:a16="http://schemas.microsoft.com/office/drawing/2014/main" val="3555592630"/>
                    </a:ext>
                  </a:extLst>
                </a:gridCol>
                <a:gridCol w="1677935">
                  <a:extLst>
                    <a:ext uri="{9D8B030D-6E8A-4147-A177-3AD203B41FA5}">
                      <a16:colId xmlns:a16="http://schemas.microsoft.com/office/drawing/2014/main" val="156131265"/>
                    </a:ext>
                  </a:extLst>
                </a:gridCol>
              </a:tblGrid>
              <a:tr h="219253"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Autumn</a:t>
                      </a:r>
                      <a:r>
                        <a:rPr lang="en-GB" sz="1600" baseline="0" dirty="0" smtClean="0"/>
                        <a:t> 1</a:t>
                      </a:r>
                      <a:endParaRPr lang="en-GB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Autumn 2</a:t>
                      </a:r>
                      <a:endParaRPr lang="en-GB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Spring 1</a:t>
                      </a:r>
                      <a:endParaRPr lang="en-GB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Spring 2</a:t>
                      </a:r>
                      <a:endParaRPr lang="en-GB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Summer 1</a:t>
                      </a:r>
                      <a:endParaRPr lang="en-GB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Summer 2</a:t>
                      </a:r>
                      <a:endParaRPr lang="en-GB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0593290"/>
                  </a:ext>
                </a:extLst>
              </a:tr>
              <a:tr h="219253">
                <a:tc gridSpan="7"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Year Three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5418976"/>
                  </a:ext>
                </a:extLst>
              </a:tr>
              <a:tr h="438505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Lower Primary</a:t>
                      </a:r>
                      <a:endParaRPr lang="en-GB" sz="1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err="1" smtClean="0"/>
                        <a:t>Boccia</a:t>
                      </a:r>
                      <a:r>
                        <a:rPr lang="en-GB" sz="1400" dirty="0" smtClean="0"/>
                        <a:t> or Social Dodgeball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Gymnastics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Tennis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or Cricket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Athletics</a:t>
                      </a:r>
                      <a:endParaRPr lang="en-GB" sz="1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  <a:endParaRPr lang="en-GB" sz="1400" dirty="0" smtClean="0">
                        <a:solidFill>
                          <a:srgbClr val="99FF33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Pirate Fitness or Fitness and FMS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  <a:endParaRPr lang="en-GB" sz="1000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Dance (e.g. Seaside or Olympic)</a:t>
                      </a:r>
                    </a:p>
                    <a:p>
                      <a:pPr algn="ctr"/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6569266"/>
                  </a:ext>
                </a:extLst>
              </a:tr>
              <a:tr h="438505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Upper</a:t>
                      </a:r>
                      <a:r>
                        <a:rPr lang="en-GB" sz="1600" baseline="0" dirty="0" smtClean="0"/>
                        <a:t> Primary</a:t>
                      </a:r>
                      <a:endParaRPr lang="en-GB" sz="1000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Dodgeball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or Basketball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Football or Handball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Yoga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Fitness or </a:t>
                      </a:r>
                      <a:r>
                        <a:rPr lang="en-GB" sz="1400" dirty="0" err="1" smtClean="0">
                          <a:solidFill>
                            <a:schemeClr val="tx1"/>
                          </a:solidFill>
                        </a:rPr>
                        <a:t>Multiskills</a:t>
                      </a:r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  <a:endParaRPr lang="en-GB" sz="1000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Tennis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or </a:t>
                      </a:r>
                      <a:r>
                        <a:rPr lang="en-GB" sz="1400" baseline="0" dirty="0" err="1" smtClean="0">
                          <a:solidFill>
                            <a:schemeClr val="tx1"/>
                          </a:solidFill>
                        </a:rPr>
                        <a:t>Rounders</a:t>
                      </a:r>
                      <a:endParaRPr lang="en-GB" sz="1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Athletics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  <a:endParaRPr lang="en-GB" sz="1400" dirty="0" smtClean="0">
                        <a:solidFill>
                          <a:srgbClr val="99FF33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743061235"/>
                  </a:ext>
                </a:extLst>
              </a:tr>
              <a:tr h="438505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Secondary</a:t>
                      </a: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Football or 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Dodgeball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Gymnastics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Tennis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or Cricket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Athletics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or Indoor Athletics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  <a:endParaRPr lang="en-GB" sz="1400" dirty="0" smtClean="0">
                        <a:solidFill>
                          <a:srgbClr val="99FF3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Fitness or </a:t>
                      </a:r>
                      <a:r>
                        <a:rPr lang="en-GB" sz="1400" dirty="0" err="1" smtClean="0">
                          <a:solidFill>
                            <a:schemeClr val="tx1"/>
                          </a:solidFill>
                        </a:rPr>
                        <a:t>Multiskills</a:t>
                      </a:r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Dance/Zumba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7792634"/>
                  </a:ext>
                </a:extLst>
              </a:tr>
              <a:tr h="179389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Topic</a:t>
                      </a:r>
                      <a:endParaRPr lang="en-GB" sz="12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Marvellous Me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Fabulous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</a:rPr>
                        <a:t> Food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Wonderful Water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1097736"/>
                  </a:ext>
                </a:extLst>
              </a:tr>
              <a:tr h="219253">
                <a:tc gridSpan="7"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Year Four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C00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844042"/>
                  </a:ext>
                </a:extLst>
              </a:tr>
              <a:tr h="438505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Lower Primary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Ball Skills or Ball Games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Fairy Tale Dance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Indoor Athletics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  <a:endParaRPr lang="en-GB" sz="1400" dirty="0" smtClean="0">
                        <a:solidFill>
                          <a:srgbClr val="99FF3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Yoga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err="1" smtClean="0"/>
                        <a:t>Multiskills</a:t>
                      </a:r>
                      <a:endParaRPr lang="en-GB" sz="1400" dirty="0" smtClean="0"/>
                    </a:p>
                    <a:p>
                      <a:pPr algn="ctr"/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Cricket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6613155"/>
                  </a:ext>
                </a:extLst>
              </a:tr>
              <a:tr h="438505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Upper</a:t>
                      </a:r>
                      <a:r>
                        <a:rPr lang="en-GB" sz="1600" baseline="0" dirty="0" smtClean="0"/>
                        <a:t> Primary</a:t>
                      </a: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Rugby or Netball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Indoor Athletics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  <a:endParaRPr lang="en-GB" sz="1400" dirty="0" smtClean="0">
                        <a:solidFill>
                          <a:srgbClr val="99FF3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err="1" smtClean="0">
                          <a:solidFill>
                            <a:schemeClr val="tx1"/>
                          </a:solidFill>
                        </a:rPr>
                        <a:t>Multiskills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 or Self Defence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Basketball or Handball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Dance/Zumba (e.g. Egypt)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err="1" smtClean="0">
                          <a:solidFill>
                            <a:schemeClr val="tx1"/>
                          </a:solidFill>
                        </a:rPr>
                        <a:t>Rounders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 or Cricket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3483233"/>
                  </a:ext>
                </a:extLst>
              </a:tr>
              <a:tr h="438505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Secondary</a:t>
                      </a: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Fitness + FMS or </a:t>
                      </a:r>
                      <a:r>
                        <a:rPr lang="en-GB" sz="1400" baseline="0" dirty="0" err="1" smtClean="0">
                          <a:solidFill>
                            <a:schemeClr val="tx1"/>
                          </a:solidFill>
                        </a:rPr>
                        <a:t>Multiskills</a:t>
                      </a:r>
                      <a:endParaRPr lang="en-GB" sz="1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Dance/Zumba </a:t>
                      </a: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Football or Football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Fundamentals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Yoga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Enjoy a Ball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or Rugby Fundamentals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Athletics or Indoor Athletics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  <a:endParaRPr lang="en-GB" sz="1400" dirty="0" smtClean="0">
                        <a:solidFill>
                          <a:srgbClr val="99FF33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5356760"/>
                  </a:ext>
                </a:extLst>
              </a:tr>
              <a:tr h="179389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Topic</a:t>
                      </a:r>
                      <a:endParaRPr lang="en-GB" sz="12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Once Upon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</a:rPr>
                        <a:t> a Time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To the Rescue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Around the World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75893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9419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785" y="-32235"/>
            <a:ext cx="11745545" cy="682869"/>
          </a:xfrm>
        </p:spPr>
        <p:txBody>
          <a:bodyPr>
            <a:normAutofit/>
          </a:bodyPr>
          <a:lstStyle/>
          <a:p>
            <a:r>
              <a:rPr lang="en-GB" sz="2800" dirty="0" smtClean="0">
                <a:solidFill>
                  <a:srgbClr val="9900CC"/>
                </a:solidFill>
              </a:rPr>
              <a:t>PE Curriculum Plan – Purple Pathway</a:t>
            </a:r>
            <a:endParaRPr lang="en-GB" sz="2800" dirty="0">
              <a:solidFill>
                <a:srgbClr val="9900CC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9545221"/>
              </p:ext>
            </p:extLst>
          </p:nvPr>
        </p:nvGraphicFramePr>
        <p:xfrm>
          <a:off x="220785" y="483581"/>
          <a:ext cx="11745545" cy="3596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7935">
                  <a:extLst>
                    <a:ext uri="{9D8B030D-6E8A-4147-A177-3AD203B41FA5}">
                      <a16:colId xmlns:a16="http://schemas.microsoft.com/office/drawing/2014/main" val="2952733959"/>
                    </a:ext>
                  </a:extLst>
                </a:gridCol>
                <a:gridCol w="1677935">
                  <a:extLst>
                    <a:ext uri="{9D8B030D-6E8A-4147-A177-3AD203B41FA5}">
                      <a16:colId xmlns:a16="http://schemas.microsoft.com/office/drawing/2014/main" val="2710008939"/>
                    </a:ext>
                  </a:extLst>
                </a:gridCol>
                <a:gridCol w="1677935">
                  <a:extLst>
                    <a:ext uri="{9D8B030D-6E8A-4147-A177-3AD203B41FA5}">
                      <a16:colId xmlns:a16="http://schemas.microsoft.com/office/drawing/2014/main" val="643228517"/>
                    </a:ext>
                  </a:extLst>
                </a:gridCol>
                <a:gridCol w="1677935">
                  <a:extLst>
                    <a:ext uri="{9D8B030D-6E8A-4147-A177-3AD203B41FA5}">
                      <a16:colId xmlns:a16="http://schemas.microsoft.com/office/drawing/2014/main" val="2646182090"/>
                    </a:ext>
                  </a:extLst>
                </a:gridCol>
                <a:gridCol w="1677935">
                  <a:extLst>
                    <a:ext uri="{9D8B030D-6E8A-4147-A177-3AD203B41FA5}">
                      <a16:colId xmlns:a16="http://schemas.microsoft.com/office/drawing/2014/main" val="3071578237"/>
                    </a:ext>
                  </a:extLst>
                </a:gridCol>
                <a:gridCol w="1677935">
                  <a:extLst>
                    <a:ext uri="{9D8B030D-6E8A-4147-A177-3AD203B41FA5}">
                      <a16:colId xmlns:a16="http://schemas.microsoft.com/office/drawing/2014/main" val="3555592630"/>
                    </a:ext>
                  </a:extLst>
                </a:gridCol>
                <a:gridCol w="1677935">
                  <a:extLst>
                    <a:ext uri="{9D8B030D-6E8A-4147-A177-3AD203B41FA5}">
                      <a16:colId xmlns:a16="http://schemas.microsoft.com/office/drawing/2014/main" val="156131265"/>
                    </a:ext>
                  </a:extLst>
                </a:gridCol>
              </a:tblGrid>
              <a:tr h="219253"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Autumn</a:t>
                      </a:r>
                      <a:r>
                        <a:rPr lang="en-GB" sz="1600" baseline="0" dirty="0" smtClean="0"/>
                        <a:t> 1</a:t>
                      </a:r>
                      <a:endParaRPr lang="en-GB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Autumn 2</a:t>
                      </a:r>
                      <a:endParaRPr lang="en-GB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Spring 1</a:t>
                      </a:r>
                      <a:endParaRPr lang="en-GB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Spring 2</a:t>
                      </a:r>
                      <a:endParaRPr lang="en-GB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Summer 1</a:t>
                      </a:r>
                      <a:endParaRPr lang="en-GB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Summer 2</a:t>
                      </a:r>
                      <a:endParaRPr lang="en-GB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0593290"/>
                  </a:ext>
                </a:extLst>
              </a:tr>
              <a:tr h="219253">
                <a:tc gridSpan="7"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Year Five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008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5418976"/>
                  </a:ext>
                </a:extLst>
              </a:tr>
              <a:tr h="438505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Lower Primary</a:t>
                      </a:r>
                      <a:endParaRPr lang="en-GB" sz="1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Ball Skills or</a:t>
                      </a:r>
                      <a:r>
                        <a:rPr lang="en-GB" sz="1400" baseline="0" dirty="0" smtClean="0"/>
                        <a:t> Ball Games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Dinosaur Dance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Yoga or Gymnastics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Pirate Fitness</a:t>
                      </a:r>
                    </a:p>
                    <a:p>
                      <a:pPr algn="ctr"/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  <a:endParaRPr lang="en-GB" sz="1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Athletics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  <a:endParaRPr lang="en-GB" sz="1400" dirty="0" smtClean="0">
                        <a:solidFill>
                          <a:srgbClr val="99FF33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Rugby </a:t>
                      </a:r>
                      <a:r>
                        <a:rPr lang="en-GB" sz="1400" dirty="0" err="1" smtClean="0"/>
                        <a:t>FUNdamentals</a:t>
                      </a:r>
                      <a:r>
                        <a:rPr lang="en-GB" sz="1400" baseline="0" dirty="0" smtClean="0"/>
                        <a:t> or Football </a:t>
                      </a:r>
                      <a:r>
                        <a:rPr lang="en-GB" sz="1400" baseline="0" dirty="0" err="1" smtClean="0"/>
                        <a:t>FUNdamentals</a:t>
                      </a:r>
                      <a:endParaRPr lang="en-GB" sz="1400" dirty="0" smtClean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6569266"/>
                  </a:ext>
                </a:extLst>
              </a:tr>
              <a:tr h="438505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Upper</a:t>
                      </a:r>
                      <a:r>
                        <a:rPr lang="en-GB" sz="1600" baseline="0" dirty="0" smtClean="0"/>
                        <a:t> Primary</a:t>
                      </a:r>
                      <a:endParaRPr lang="en-GB" sz="1000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err="1" smtClean="0">
                          <a:solidFill>
                            <a:schemeClr val="tx1"/>
                          </a:solidFill>
                        </a:rPr>
                        <a:t>Quicksticks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 or Cricket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Basketball or Rugby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Fitness or </a:t>
                      </a:r>
                      <a:r>
                        <a:rPr lang="en-GB" sz="1400" dirty="0" err="1" smtClean="0">
                          <a:solidFill>
                            <a:schemeClr val="tx1"/>
                          </a:solidFill>
                        </a:rPr>
                        <a:t>Multiskills</a:t>
                      </a:r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  <a:endParaRPr lang="en-GB" sz="1000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Gymnastics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Athletics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  <a:endParaRPr lang="en-GB" sz="1400" dirty="0" smtClean="0">
                        <a:solidFill>
                          <a:srgbClr val="99FF33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Football or Dodgeball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743061235"/>
                  </a:ext>
                </a:extLst>
              </a:tr>
              <a:tr h="438505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Secondary</a:t>
                      </a: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Dance/Zumba </a:t>
                      </a: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Gymnastics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Fitness or </a:t>
                      </a:r>
                      <a:r>
                        <a:rPr lang="en-GB" sz="1400" dirty="0" err="1" smtClean="0">
                          <a:solidFill>
                            <a:schemeClr val="tx1"/>
                          </a:solidFill>
                        </a:rPr>
                        <a:t>Multiskills</a:t>
                      </a:r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Ball Skills,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Ball Games or Football Fundamentals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Athletics or Indoor Athletics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  <a:endParaRPr lang="en-GB" sz="1400" dirty="0" smtClean="0">
                        <a:solidFill>
                          <a:srgbClr val="99FF3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Cricket or Tennis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7792634"/>
                  </a:ext>
                </a:extLst>
              </a:tr>
              <a:tr h="179389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Topic</a:t>
                      </a:r>
                      <a:endParaRPr lang="en-GB" sz="12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Travel Through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</a:rPr>
                        <a:t> Time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My Imagination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Environment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10977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75889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785" y="-49818"/>
            <a:ext cx="11745545" cy="682869"/>
          </a:xfrm>
        </p:spPr>
        <p:txBody>
          <a:bodyPr>
            <a:normAutofit/>
          </a:bodyPr>
          <a:lstStyle/>
          <a:p>
            <a:r>
              <a:rPr lang="en-GB" sz="2800" dirty="0" smtClean="0">
                <a:solidFill>
                  <a:schemeClr val="accent3"/>
                </a:solidFill>
              </a:rPr>
              <a:t>PE Curriculum Plan – Yellow Pathway</a:t>
            </a:r>
            <a:endParaRPr lang="en-GB" sz="2800" dirty="0">
              <a:solidFill>
                <a:schemeClr val="accent3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9542837"/>
              </p:ext>
            </p:extLst>
          </p:nvPr>
        </p:nvGraphicFramePr>
        <p:xfrm>
          <a:off x="220782" y="413240"/>
          <a:ext cx="11859848" cy="63426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94264">
                  <a:extLst>
                    <a:ext uri="{9D8B030D-6E8A-4147-A177-3AD203B41FA5}">
                      <a16:colId xmlns:a16="http://schemas.microsoft.com/office/drawing/2014/main" val="2952733959"/>
                    </a:ext>
                  </a:extLst>
                </a:gridCol>
                <a:gridCol w="1694264">
                  <a:extLst>
                    <a:ext uri="{9D8B030D-6E8A-4147-A177-3AD203B41FA5}">
                      <a16:colId xmlns:a16="http://schemas.microsoft.com/office/drawing/2014/main" val="2710008939"/>
                    </a:ext>
                  </a:extLst>
                </a:gridCol>
                <a:gridCol w="1694264">
                  <a:extLst>
                    <a:ext uri="{9D8B030D-6E8A-4147-A177-3AD203B41FA5}">
                      <a16:colId xmlns:a16="http://schemas.microsoft.com/office/drawing/2014/main" val="643228517"/>
                    </a:ext>
                  </a:extLst>
                </a:gridCol>
                <a:gridCol w="1694264">
                  <a:extLst>
                    <a:ext uri="{9D8B030D-6E8A-4147-A177-3AD203B41FA5}">
                      <a16:colId xmlns:a16="http://schemas.microsoft.com/office/drawing/2014/main" val="2646182090"/>
                    </a:ext>
                  </a:extLst>
                </a:gridCol>
                <a:gridCol w="1694264">
                  <a:extLst>
                    <a:ext uri="{9D8B030D-6E8A-4147-A177-3AD203B41FA5}">
                      <a16:colId xmlns:a16="http://schemas.microsoft.com/office/drawing/2014/main" val="3071578237"/>
                    </a:ext>
                  </a:extLst>
                </a:gridCol>
                <a:gridCol w="1694264">
                  <a:extLst>
                    <a:ext uri="{9D8B030D-6E8A-4147-A177-3AD203B41FA5}">
                      <a16:colId xmlns:a16="http://schemas.microsoft.com/office/drawing/2014/main" val="3555592630"/>
                    </a:ext>
                  </a:extLst>
                </a:gridCol>
                <a:gridCol w="1694264">
                  <a:extLst>
                    <a:ext uri="{9D8B030D-6E8A-4147-A177-3AD203B41FA5}">
                      <a16:colId xmlns:a16="http://schemas.microsoft.com/office/drawing/2014/main" val="156131265"/>
                    </a:ext>
                  </a:extLst>
                </a:gridCol>
              </a:tblGrid>
              <a:tr h="361410"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Autumn</a:t>
                      </a:r>
                      <a:r>
                        <a:rPr lang="en-GB" sz="1600" baseline="0" dirty="0" smtClean="0"/>
                        <a:t> 1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Autumn 2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Spring 1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Spring 2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Summer 1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Summer 2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0593290"/>
                  </a:ext>
                </a:extLst>
              </a:tr>
              <a:tr h="361410">
                <a:tc gridSpan="7"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Year One</a:t>
                      </a:r>
                      <a:endParaRPr lang="en-GB" sz="16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5418976"/>
                  </a:ext>
                </a:extLst>
              </a:tr>
              <a:tr h="952808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Key Stage </a:t>
                      </a:r>
                      <a:r>
                        <a:rPr lang="en-GB" sz="1600" dirty="0" smtClean="0"/>
                        <a:t>3</a:t>
                      </a:r>
                      <a:endParaRPr lang="en-GB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Football or </a:t>
                      </a:r>
                      <a:r>
                        <a:rPr lang="en-GB" sz="1400" dirty="0" err="1" smtClean="0">
                          <a:solidFill>
                            <a:schemeClr val="tx1"/>
                          </a:solidFill>
                        </a:rPr>
                        <a:t>Quicksticks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/ Hockey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000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Cricket or </a:t>
                      </a:r>
                      <a:r>
                        <a:rPr lang="en-GB" sz="1400" dirty="0" err="1" smtClean="0"/>
                        <a:t>Rounders</a:t>
                      </a:r>
                      <a:endParaRPr lang="en-GB" sz="1400" dirty="0" smtClean="0"/>
                    </a:p>
                    <a:p>
                      <a:pPr algn="ctr"/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Gymnastics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Fitness or Mini </a:t>
                      </a:r>
                      <a:r>
                        <a:rPr lang="en-GB" sz="1400" dirty="0" err="1" smtClean="0"/>
                        <a:t>Muay</a:t>
                      </a:r>
                      <a:r>
                        <a:rPr lang="en-GB" sz="1400" dirty="0" smtClean="0"/>
                        <a:t> Thai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Tennis</a:t>
                      </a:r>
                      <a:r>
                        <a:rPr lang="en-GB" sz="1400" baseline="0" dirty="0" smtClean="0"/>
                        <a:t> or Dodgeball</a:t>
                      </a:r>
                    </a:p>
                    <a:p>
                      <a:pPr algn="ctr"/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Athletics or </a:t>
                      </a:r>
                      <a:r>
                        <a:rPr lang="en-GB" sz="1400" dirty="0" err="1" smtClean="0"/>
                        <a:t>Multiskills</a:t>
                      </a:r>
                      <a:endParaRPr lang="en-GB" sz="1400" dirty="0" smtClean="0"/>
                    </a:p>
                    <a:p>
                      <a:pPr algn="ctr"/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  <a:endParaRPr lang="en-GB" sz="1000" dirty="0">
                        <a:solidFill>
                          <a:srgbClr val="99FF33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3061235"/>
                  </a:ext>
                </a:extLst>
              </a:tr>
              <a:tr h="952808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Key Stage 4</a:t>
                      </a:r>
                      <a:endParaRPr lang="en-GB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Tennis or Badminton</a:t>
                      </a:r>
                    </a:p>
                    <a:p>
                      <a:pPr algn="ctr"/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Fitness or Self Defence</a:t>
                      </a:r>
                    </a:p>
                    <a:p>
                      <a:pPr algn="ctr"/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Dance or Zumba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Football</a:t>
                      </a:r>
                      <a:r>
                        <a:rPr lang="en-GB" sz="1400" baseline="0" dirty="0" smtClean="0"/>
                        <a:t> or </a:t>
                      </a:r>
                      <a:r>
                        <a:rPr lang="en-GB" sz="1400" baseline="0" dirty="0" err="1" smtClean="0"/>
                        <a:t>Quicksticks</a:t>
                      </a:r>
                      <a:r>
                        <a:rPr lang="en-GB" sz="1400" baseline="0" dirty="0" smtClean="0"/>
                        <a:t> / Hockey</a:t>
                      </a:r>
                    </a:p>
                    <a:p>
                      <a:pPr algn="ctr"/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Cricket or </a:t>
                      </a:r>
                      <a:r>
                        <a:rPr lang="en-GB" sz="1400" dirty="0" err="1" smtClean="0"/>
                        <a:t>Rounders</a:t>
                      </a:r>
                      <a:endParaRPr lang="en-GB" sz="1400" dirty="0" smtClean="0"/>
                    </a:p>
                    <a:p>
                      <a:pPr algn="ctr"/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Athletics or </a:t>
                      </a:r>
                      <a:r>
                        <a:rPr lang="en-GB" sz="1400" dirty="0" err="1" smtClean="0"/>
                        <a:t>Multiskills</a:t>
                      </a:r>
                      <a:endParaRPr lang="en-GB" sz="1400" dirty="0" smtClean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0032136"/>
                  </a:ext>
                </a:extLst>
              </a:tr>
              <a:tr h="361410">
                <a:tc gridSpan="7"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Year Two</a:t>
                      </a:r>
                      <a:endParaRPr lang="en-GB" sz="16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844042"/>
                  </a:ext>
                </a:extLst>
              </a:tr>
              <a:tr h="72282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Key</a:t>
                      </a:r>
                      <a:r>
                        <a:rPr lang="en-GB" sz="1600" baseline="0" dirty="0" smtClean="0"/>
                        <a:t> Stage </a:t>
                      </a:r>
                      <a:r>
                        <a:rPr lang="en-GB" sz="1600" baseline="0" dirty="0" smtClean="0"/>
                        <a:t>3</a:t>
                      </a:r>
                      <a:endParaRPr lang="en-GB" sz="16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Tag Rugby or Netball</a:t>
                      </a:r>
                    </a:p>
                    <a:p>
                      <a:pPr algn="ctr"/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Fitness or </a:t>
                      </a:r>
                      <a:r>
                        <a:rPr lang="en-GB" sz="1400" dirty="0" err="1" smtClean="0"/>
                        <a:t>Multiskills</a:t>
                      </a:r>
                      <a:endParaRPr lang="en-GB" sz="1400" dirty="0" smtClean="0"/>
                    </a:p>
                    <a:p>
                      <a:pPr algn="ctr"/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Yoga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  <a:p>
                      <a:pPr algn="ctr"/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Tennis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3"/>
                          </a:solidFill>
                        </a:rPr>
                        <a:t>Tennis</a:t>
                      </a:r>
                      <a:r>
                        <a:rPr lang="en-GB" sz="1000" baseline="0" dirty="0" smtClean="0">
                          <a:solidFill>
                            <a:schemeClr val="accent3"/>
                          </a:solidFill>
                        </a:rPr>
                        <a:t> Coaches</a:t>
                      </a:r>
                      <a:endParaRPr lang="en-GB" sz="1000" dirty="0" smtClean="0">
                        <a:solidFill>
                          <a:schemeClr val="accent3"/>
                        </a:solidFill>
                      </a:endParaRPr>
                    </a:p>
                    <a:p>
                      <a:pPr algn="ctr"/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Leadership Games or Athletics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Cricket or </a:t>
                      </a:r>
                      <a:r>
                        <a:rPr lang="en-GB" sz="1400" dirty="0" err="1" smtClean="0"/>
                        <a:t>Rounders</a:t>
                      </a:r>
                      <a:endParaRPr lang="en-GB" sz="1400" dirty="0" smtClean="0"/>
                    </a:p>
                    <a:p>
                      <a:pPr algn="ctr"/>
                      <a:r>
                        <a:rPr lang="en-GB" sz="100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0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3483233"/>
                  </a:ext>
                </a:extLst>
              </a:tr>
              <a:tr h="72282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Key Stage 4</a:t>
                      </a:r>
                      <a:endParaRPr lang="en-GB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Basketball or Netball</a:t>
                      </a:r>
                    </a:p>
                    <a:p>
                      <a:pPr algn="ctr"/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Tennis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3"/>
                          </a:solidFill>
                        </a:rPr>
                        <a:t>Tennis</a:t>
                      </a:r>
                      <a:r>
                        <a:rPr lang="en-GB" sz="1000" baseline="0" dirty="0" smtClean="0">
                          <a:solidFill>
                            <a:schemeClr val="accent3"/>
                          </a:solidFill>
                        </a:rPr>
                        <a:t> Coaches</a:t>
                      </a:r>
                      <a:endParaRPr lang="en-GB" sz="1000" dirty="0" smtClean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Cricket or </a:t>
                      </a:r>
                      <a:r>
                        <a:rPr lang="en-GB" sz="1400" dirty="0" err="1" smtClean="0"/>
                        <a:t>Rounders</a:t>
                      </a:r>
                      <a:endParaRPr lang="en-GB" sz="1400" dirty="0" smtClean="0"/>
                    </a:p>
                    <a:p>
                      <a:pPr algn="ctr"/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000" dirty="0" smtClean="0"/>
                    </a:p>
                    <a:p>
                      <a:pPr algn="ctr"/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Athletics or Leadership Games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Fitness or </a:t>
                      </a:r>
                      <a:r>
                        <a:rPr lang="en-GB" sz="1400" dirty="0" err="1" smtClean="0"/>
                        <a:t>Multiskills</a:t>
                      </a:r>
                      <a:endParaRPr lang="en-GB" sz="1400" dirty="0" smtClean="0"/>
                    </a:p>
                    <a:p>
                      <a:pPr algn="ctr"/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Yoga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3510574"/>
                  </a:ext>
                </a:extLst>
              </a:tr>
              <a:tr h="361410">
                <a:tc gridSpan="7"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Year Three</a:t>
                      </a:r>
                      <a:endParaRPr lang="en-GB" sz="16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9382302"/>
                  </a:ext>
                </a:extLst>
              </a:tr>
              <a:tr h="72282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Key</a:t>
                      </a:r>
                      <a:r>
                        <a:rPr lang="en-GB" sz="1600" baseline="0" dirty="0" smtClean="0"/>
                        <a:t> Stage </a:t>
                      </a:r>
                      <a:r>
                        <a:rPr lang="en-GB" sz="1600" baseline="0" dirty="0" smtClean="0"/>
                        <a:t>3</a:t>
                      </a:r>
                      <a:endParaRPr lang="en-GB" sz="16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Tennis or Badminton</a:t>
                      </a:r>
                    </a:p>
                    <a:p>
                      <a:pPr algn="ctr"/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Basketball or Netball</a:t>
                      </a:r>
                    </a:p>
                    <a:p>
                      <a:pPr algn="ctr"/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Dance or Zumba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  <a:p>
                      <a:pPr algn="ctr"/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Fitness</a:t>
                      </a:r>
                      <a:r>
                        <a:rPr lang="en-GB" sz="1400" baseline="0" dirty="0" smtClean="0"/>
                        <a:t> or Dodgeball</a:t>
                      </a:r>
                    </a:p>
                    <a:p>
                      <a:pPr algn="ctr"/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Football or </a:t>
                      </a:r>
                      <a:r>
                        <a:rPr lang="en-GB" sz="1400" dirty="0" err="1" smtClean="0"/>
                        <a:t>Rounders</a:t>
                      </a:r>
                      <a:endParaRPr lang="en-GB" sz="1400" dirty="0" smtClean="0"/>
                    </a:p>
                    <a:p>
                      <a:pPr algn="ctr"/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Athletics or Indoor Athletics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0728997"/>
                  </a:ext>
                </a:extLst>
              </a:tr>
              <a:tr h="72282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Key</a:t>
                      </a:r>
                      <a:r>
                        <a:rPr lang="en-GB" sz="1600" baseline="0" dirty="0" smtClean="0"/>
                        <a:t> Stage 4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Football or Quick sticks / Hockey</a:t>
                      </a:r>
                    </a:p>
                    <a:p>
                      <a:pPr algn="ctr"/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Tag Rugby</a:t>
                      </a:r>
                      <a:r>
                        <a:rPr lang="en-GB" sz="1400" baseline="0" dirty="0" smtClean="0"/>
                        <a:t> or Netball</a:t>
                      </a:r>
                    </a:p>
                    <a:p>
                      <a:pPr algn="ctr"/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Gymnastics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Fitness or Mini </a:t>
                      </a:r>
                      <a:r>
                        <a:rPr lang="en-GB" sz="1400" dirty="0" err="1" smtClean="0"/>
                        <a:t>Muay</a:t>
                      </a:r>
                      <a:r>
                        <a:rPr lang="en-GB" sz="1400" dirty="0" smtClean="0"/>
                        <a:t> Thai</a:t>
                      </a:r>
                    </a:p>
                    <a:p>
                      <a:pPr algn="ctr"/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Athletics or Indoor Athletics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Tennis or Dodgeball</a:t>
                      </a:r>
                    </a:p>
                    <a:p>
                      <a:pPr algn="ctr"/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54676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60931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785" y="-32235"/>
            <a:ext cx="11745545" cy="682869"/>
          </a:xfrm>
        </p:spPr>
        <p:txBody>
          <a:bodyPr>
            <a:normAutofit/>
          </a:bodyPr>
          <a:lstStyle/>
          <a:p>
            <a:r>
              <a:rPr lang="en-GB" sz="2800" dirty="0" smtClean="0">
                <a:solidFill>
                  <a:schemeClr val="accent2">
                    <a:lumMod val="50000"/>
                  </a:schemeClr>
                </a:solidFill>
              </a:rPr>
              <a:t>PE Curriculum Plan – LINC Green</a:t>
            </a:r>
            <a:endParaRPr lang="en-GB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2945008"/>
              </p:ext>
            </p:extLst>
          </p:nvPr>
        </p:nvGraphicFramePr>
        <p:xfrm>
          <a:off x="87925" y="474790"/>
          <a:ext cx="12010292" cy="59330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15756">
                  <a:extLst>
                    <a:ext uri="{9D8B030D-6E8A-4147-A177-3AD203B41FA5}">
                      <a16:colId xmlns:a16="http://schemas.microsoft.com/office/drawing/2014/main" val="2952733959"/>
                    </a:ext>
                  </a:extLst>
                </a:gridCol>
                <a:gridCol w="1715756">
                  <a:extLst>
                    <a:ext uri="{9D8B030D-6E8A-4147-A177-3AD203B41FA5}">
                      <a16:colId xmlns:a16="http://schemas.microsoft.com/office/drawing/2014/main" val="2710008939"/>
                    </a:ext>
                  </a:extLst>
                </a:gridCol>
                <a:gridCol w="1715756">
                  <a:extLst>
                    <a:ext uri="{9D8B030D-6E8A-4147-A177-3AD203B41FA5}">
                      <a16:colId xmlns:a16="http://schemas.microsoft.com/office/drawing/2014/main" val="643228517"/>
                    </a:ext>
                  </a:extLst>
                </a:gridCol>
                <a:gridCol w="1715756">
                  <a:extLst>
                    <a:ext uri="{9D8B030D-6E8A-4147-A177-3AD203B41FA5}">
                      <a16:colId xmlns:a16="http://schemas.microsoft.com/office/drawing/2014/main" val="2646182090"/>
                    </a:ext>
                  </a:extLst>
                </a:gridCol>
                <a:gridCol w="1715756">
                  <a:extLst>
                    <a:ext uri="{9D8B030D-6E8A-4147-A177-3AD203B41FA5}">
                      <a16:colId xmlns:a16="http://schemas.microsoft.com/office/drawing/2014/main" val="3071578237"/>
                    </a:ext>
                  </a:extLst>
                </a:gridCol>
                <a:gridCol w="1715756">
                  <a:extLst>
                    <a:ext uri="{9D8B030D-6E8A-4147-A177-3AD203B41FA5}">
                      <a16:colId xmlns:a16="http://schemas.microsoft.com/office/drawing/2014/main" val="3555592630"/>
                    </a:ext>
                  </a:extLst>
                </a:gridCol>
                <a:gridCol w="1715756">
                  <a:extLst>
                    <a:ext uri="{9D8B030D-6E8A-4147-A177-3AD203B41FA5}">
                      <a16:colId xmlns:a16="http://schemas.microsoft.com/office/drawing/2014/main" val="156131265"/>
                    </a:ext>
                  </a:extLst>
                </a:gridCol>
              </a:tblGrid>
              <a:tr h="352813"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Autumn</a:t>
                      </a:r>
                      <a:r>
                        <a:rPr lang="en-GB" sz="1600" baseline="0" dirty="0" smtClean="0"/>
                        <a:t> 1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Autumn 2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Spring 1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Spring 2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Summer 1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Summer 2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0593290"/>
                  </a:ext>
                </a:extLst>
              </a:tr>
              <a:tr h="332982">
                <a:tc gridSpan="7"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Year One</a:t>
                      </a:r>
                      <a:endParaRPr lang="en-GB" sz="16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5418976"/>
                  </a:ext>
                </a:extLst>
              </a:tr>
              <a:tr h="513183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LINC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baseline="0" dirty="0" smtClean="0"/>
                        <a:t>Green</a:t>
                      </a:r>
                      <a:endParaRPr lang="en-GB" sz="14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Games:</a:t>
                      </a: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Enjoy a Ball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Football Fundamentals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Ball Skills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Ball Games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Gymnastics: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Gymnastics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Yoga (Jungle Theme)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Dance: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Music</a:t>
                      </a: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 and Movement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Space Dance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Jungle Dance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Fitness: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Fitness +</a:t>
                      </a: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 FMS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 err="1" smtClean="0">
                          <a:solidFill>
                            <a:schemeClr val="tx1"/>
                          </a:solidFill>
                        </a:rPr>
                        <a:t>Multiskills</a:t>
                      </a:r>
                      <a:endParaRPr lang="en-GB" sz="13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 err="1" smtClean="0">
                          <a:solidFill>
                            <a:schemeClr val="tx1"/>
                          </a:solidFill>
                        </a:rPr>
                        <a:t>Multiskills</a:t>
                      </a: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 and FUNs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Athletics: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Athletics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Indoor</a:t>
                      </a: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 Athletics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Sports Day Activities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 err="1" smtClean="0">
                          <a:solidFill>
                            <a:schemeClr val="tx1"/>
                          </a:solidFill>
                        </a:rPr>
                        <a:t>Multiskills</a:t>
                      </a:r>
                      <a:endParaRPr lang="en-GB" sz="13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Games: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Tennis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 err="1" smtClean="0">
                          <a:solidFill>
                            <a:schemeClr val="tx1"/>
                          </a:solidFill>
                        </a:rPr>
                        <a:t>Boccia</a:t>
                      </a:r>
                      <a:endParaRPr lang="en-GB" sz="13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Social Dodgeball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Enjoy</a:t>
                      </a: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 a Ball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3061235"/>
                  </a:ext>
                </a:extLst>
              </a:tr>
              <a:tr h="279642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Interventions</a:t>
                      </a:r>
                      <a:endParaRPr lang="en-GB" sz="1400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Swimming,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Rebound,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Hydro,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Gym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0032136"/>
                  </a:ext>
                </a:extLst>
              </a:tr>
              <a:tr h="288666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Topics</a:t>
                      </a:r>
                      <a:endParaRPr lang="en-GB" sz="14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A: Africa</a:t>
                      </a:r>
                    </a:p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B: Films</a:t>
                      </a:r>
                    </a:p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C: Rainforest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A: Space</a:t>
                      </a:r>
                    </a:p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B: France</a:t>
                      </a:r>
                    </a:p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C: Wood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A: Animals</a:t>
                      </a:r>
                    </a:p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B: India</a:t>
                      </a:r>
                    </a:p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C: Water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6536152"/>
                  </a:ext>
                </a:extLst>
              </a:tr>
              <a:tr h="352813">
                <a:tc gridSpan="7"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Year Two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844042"/>
                  </a:ext>
                </a:extLst>
              </a:tr>
              <a:tr h="865997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LINC Green</a:t>
                      </a:r>
                    </a:p>
                    <a:p>
                      <a:pPr algn="ctr"/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Games: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Enjoy a Ball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 err="1" smtClean="0">
                          <a:solidFill>
                            <a:schemeClr val="tx1"/>
                          </a:solidFill>
                        </a:rPr>
                        <a:t>Boccia</a:t>
                      </a:r>
                      <a:endParaRPr lang="en-GB" sz="13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Tennis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Cricket/Table</a:t>
                      </a: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 Cricket</a:t>
                      </a:r>
                      <a:endParaRPr lang="en-GB" sz="130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Dance: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Music and Movement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Chinese</a:t>
                      </a: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 New Year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Diwali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Bonfire Night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Fitness: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Fitness +</a:t>
                      </a: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 FMS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 err="1" smtClean="0">
                          <a:solidFill>
                            <a:schemeClr val="tx1"/>
                          </a:solidFill>
                        </a:rPr>
                        <a:t>Multiskills</a:t>
                      </a:r>
                      <a:endParaRPr lang="en-GB" sz="13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 err="1" smtClean="0">
                          <a:solidFill>
                            <a:schemeClr val="tx1"/>
                          </a:solidFill>
                        </a:rPr>
                        <a:t>Multiskills</a:t>
                      </a: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 and FUNS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Games: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Enjoy a Ball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Social</a:t>
                      </a: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 Dodgeball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Ball Games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Football Funs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Rugby Funs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Gymnastics: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Gymnastics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Yoga (Jungle Theme)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Athletics: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Athletics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Indoor</a:t>
                      </a: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 Athletics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 err="1" smtClean="0">
                          <a:solidFill>
                            <a:schemeClr val="tx1"/>
                          </a:solidFill>
                        </a:rPr>
                        <a:t>Multiskills</a:t>
                      </a:r>
                      <a:endParaRPr lang="en-GB" sz="13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Sports Day Activities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3483233"/>
                  </a:ext>
                </a:extLst>
              </a:tr>
              <a:tr h="335378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Interventions</a:t>
                      </a:r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Swimming,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Rebound,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Hydro,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Gym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3510574"/>
                  </a:ext>
                </a:extLst>
              </a:tr>
              <a:tr h="288666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Topics</a:t>
                      </a:r>
                      <a:endParaRPr lang="en-GB" sz="14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A: Food</a:t>
                      </a:r>
                    </a:p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B: Celebrations</a:t>
                      </a:r>
                    </a:p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C: China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A: Italy</a:t>
                      </a:r>
                    </a:p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B: Farm</a:t>
                      </a:r>
                    </a:p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C: Myths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</a:rPr>
                        <a:t> and Legends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A: Environment</a:t>
                      </a:r>
                    </a:p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B: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</a:rPr>
                        <a:t> Brazil</a:t>
                      </a:r>
                    </a:p>
                    <a:p>
                      <a:pPr algn="ctr"/>
                      <a:r>
                        <a:rPr lang="en-GB" sz="1100" baseline="0" dirty="0" smtClean="0">
                          <a:solidFill>
                            <a:schemeClr val="tx1"/>
                          </a:solidFill>
                        </a:rPr>
                        <a:t>C: Transport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59431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577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660</TotalTime>
  <Words>1931</Words>
  <Application>Microsoft Office PowerPoint</Application>
  <PresentationFormat>Widescreen</PresentationFormat>
  <Paragraphs>955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Facet</vt:lpstr>
      <vt:lpstr>PE Curriculum Plan – Blue Pathway</vt:lpstr>
      <vt:lpstr>PE Curriculum Plan – Blue Pathway</vt:lpstr>
      <vt:lpstr>PE Curriculum Plan – Green Pathway</vt:lpstr>
      <vt:lpstr>PE Curriculum Plan – Green Pathway</vt:lpstr>
      <vt:lpstr>PE Curriculum Plan – Purple Pathway</vt:lpstr>
      <vt:lpstr>PE Curriculum Plan – Purple Pathway</vt:lpstr>
      <vt:lpstr>PE Curriculum Plan – Purple Pathway</vt:lpstr>
      <vt:lpstr>PE Curriculum Plan – Yellow Pathway</vt:lpstr>
      <vt:lpstr>PE Curriculum Plan – LINC Green</vt:lpstr>
      <vt:lpstr>PE Curriculum Plan – LINC Blue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 Curriculum Plan – Yellow Pathway</dc:title>
  <dc:creator>Cathy Brown (HEA)</dc:creator>
  <cp:lastModifiedBy>Cathy Brown (HEA)</cp:lastModifiedBy>
  <cp:revision>40</cp:revision>
  <cp:lastPrinted>2025-06-17T10:30:46Z</cp:lastPrinted>
  <dcterms:created xsi:type="dcterms:W3CDTF">2024-06-25T10:47:27Z</dcterms:created>
  <dcterms:modified xsi:type="dcterms:W3CDTF">2025-06-17T13:28:03Z</dcterms:modified>
</cp:coreProperties>
</file>