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56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248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51226"/>
              </p:ext>
            </p:extLst>
          </p:nvPr>
        </p:nvGraphicFramePr>
        <p:xfrm>
          <a:off x="130629" y="369332"/>
          <a:ext cx="1144306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49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209097">
                  <a:extLst>
                    <a:ext uri="{9D8B030D-6E8A-4147-A177-3AD203B41FA5}">
                      <a16:colId xmlns:a16="http://schemas.microsoft.com/office/drawing/2014/main" val="598830855"/>
                    </a:ext>
                  </a:extLst>
                </a:gridCol>
                <a:gridCol w="1988733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12353612"/>
                    </a:ext>
                  </a:extLst>
                </a:gridCol>
                <a:gridCol w="2586312">
                  <a:extLst>
                    <a:ext uri="{9D8B030D-6E8A-4147-A177-3AD203B41FA5}">
                      <a16:colId xmlns:a16="http://schemas.microsoft.com/office/drawing/2014/main" val="1606304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4472637"/>
                    </a:ext>
                  </a:extLst>
                </a:gridCol>
                <a:gridCol w="2251191">
                  <a:extLst>
                    <a:ext uri="{9D8B030D-6E8A-4147-A177-3AD203B41FA5}">
                      <a16:colId xmlns:a16="http://schemas.microsoft.com/office/drawing/2014/main" val="15732203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6108723"/>
                    </a:ext>
                  </a:extLst>
                </a:gridCol>
                <a:gridCol w="1901839">
                  <a:extLst>
                    <a:ext uri="{9D8B030D-6E8A-4147-A177-3AD203B41FA5}">
                      <a16:colId xmlns:a16="http://schemas.microsoft.com/office/drawing/2014/main" val="2669841458"/>
                    </a:ext>
                  </a:extLst>
                </a:gridCol>
              </a:tblGrid>
              <a:tr h="905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Engagement Model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</a:t>
                      </a:r>
                      <a:r>
                        <a:rPr lang="en-GB" baseline="0" dirty="0" smtClean="0"/>
                        <a:t>y Thinking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communication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body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Play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442366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Initiation - investigating to bring about a desired outcome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Persistence – sustain attention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Anticipation – predicting, expecting and making associations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Exploration – building on an initial reaction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Realisation – interacting and noticing</a:t>
                      </a:r>
                      <a:r>
                        <a:rPr lang="en-GB" sz="1200" baseline="0" dirty="0" smtClean="0"/>
                        <a:t> something new</a:t>
                      </a:r>
                      <a:endParaRPr lang="en-GB" sz="12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Problem solving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Cause</a:t>
                      </a:r>
                      <a:r>
                        <a:rPr lang="en-GB" sz="1200" baseline="0" dirty="0" smtClean="0"/>
                        <a:t> and effect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Investigative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Following a sequence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Use of now/next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Experiencing number, shape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Object permanence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Attention building – focusing on a task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Encountering and experiencing money exchange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Locating places and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Purposeful use of switches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Tracking objects and sounds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Visual skills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Cause and effect using switches related to number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Timers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Money exchange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Adding things/taking things out of a container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Responsiveness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Intentional communication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Using switches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Use of PECs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Eye Gaze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Makaton signing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Engaging and understanding objects of reference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Gesture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Communicating a choice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Eye gaze programmes - shapes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Maths bucket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Use of maths object of reference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Following a sequence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Copying</a:t>
                      </a:r>
                      <a:r>
                        <a:rPr lang="en-GB" sz="1200" baseline="0" dirty="0" smtClean="0"/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Anticipating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Rhythm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Action and gesture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Social interaction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Appropriate movement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Fine motor development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Following visual timetables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Now and next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Morning routines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Morning circle time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Maths songs – body rhythm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Physio- following a sequence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Shared attention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Motivating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Encountering</a:t>
                      </a:r>
                      <a:r>
                        <a:rPr lang="en-GB" sz="1200" baseline="0" dirty="0" smtClean="0"/>
                        <a:t> and exploring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Interacting with peers and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Musical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Parallel play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Number songs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Manipulating shapes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Stacking towers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Water/sand/messy play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Matching activities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5827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629" y="0"/>
            <a:ext cx="48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Blue Pathway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65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28892"/>
              </p:ext>
            </p:extLst>
          </p:nvPr>
        </p:nvGraphicFramePr>
        <p:xfrm>
          <a:off x="143690" y="365761"/>
          <a:ext cx="11913326" cy="623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691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1294353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611336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2713234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1716446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  <a:gridCol w="1687362">
                  <a:extLst>
                    <a:ext uri="{9D8B030D-6E8A-4147-A177-3AD203B41FA5}">
                      <a16:colId xmlns:a16="http://schemas.microsoft.com/office/drawing/2014/main" val="1606304826"/>
                    </a:ext>
                  </a:extLst>
                </a:gridCol>
                <a:gridCol w="1701904">
                  <a:extLst>
                    <a:ext uri="{9D8B030D-6E8A-4147-A177-3AD203B41FA5}">
                      <a16:colId xmlns:a16="http://schemas.microsoft.com/office/drawing/2014/main" val="2928135260"/>
                    </a:ext>
                  </a:extLst>
                </a:gridCol>
              </a:tblGrid>
              <a:tr h="3871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Autumn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Autumn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Spring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Spring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545093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Rolling</a:t>
                      </a:r>
                      <a:r>
                        <a:rPr lang="en-GB" sz="1400" b="1" baseline="0" dirty="0" smtClean="0"/>
                        <a:t> 5 year programme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Number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Recites some number names in sequence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Creates and experiments with symbols and marks representing ideas of number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Begins to make comparisons between quantities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some language of quantities such as ‘more’ or ‘a lot’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Knows that a group of things changes in quantity when something is added or taken away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some number names and number language spontaneously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some number names accurately in play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Recites numbers in order to 10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Knows that numbers identify how many objects are in a set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Beginning to represent numbers using fingers, marks on paper or pictures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Sometimes matches numeral and quantity correctly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Shows curiosity about numbers by offering comments or asking questions</a:t>
                      </a:r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Begins to make comparisons between quantities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Beginning to use everyday language related to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Estimate, compare and calculate different measures, including money in pounds and pence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Number / Shape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Begins to use the language of size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Shows and interest in shape and space by playing with shapes or making arrangements with objects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Shows awareness of similarities of shapes in the environment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positional language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Shows interest in shape by sustained construction activity or by talking about shapes or arrangements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Shows interest in shapes in the environment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shapes appropriately for tasks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Beginning to talk about the shapes of everyday objects –round, tall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Beginning to use mathematical names for ‘solid’ 3D shapes ‘flat’ 2D shapes, and mathematical terms to describe shapes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Selects a particular named shape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Can describe the relative positive such as ‘behind’ or ‘next to’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Uses familiar objects and common shapes to create and recreate patterns and build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Time</a:t>
                      </a:r>
                    </a:p>
                    <a:p>
                      <a:r>
                        <a:rPr lang="en-GB" sz="1400" b="1" dirty="0" smtClean="0"/>
                        <a:t>Problem solving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Understands some talk about immediate past and future – before, later, soon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Anticipates specific time-based events such as mealtimes or home time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Uses everyday language related to time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Orders and sequences familiar events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Measures short periods of time in simple ways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Compare and sequence intervals of time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Number</a:t>
                      </a:r>
                    </a:p>
                    <a:p>
                      <a:pPr lvl="0"/>
                      <a:r>
                        <a:rPr lang="en-GB" sz="800" dirty="0" smtClean="0"/>
                        <a:t>Recites some number names in sequence</a:t>
                      </a:r>
                    </a:p>
                    <a:p>
                      <a:pPr lvl="0"/>
                      <a:r>
                        <a:rPr lang="en-GB" sz="800" dirty="0" smtClean="0"/>
                        <a:t>Creates and experiments with symbols and marks representing ideas of number</a:t>
                      </a:r>
                    </a:p>
                    <a:p>
                      <a:pPr lvl="0"/>
                      <a:r>
                        <a:rPr lang="en-GB" sz="800" dirty="0" smtClean="0"/>
                        <a:t>Begins to make comparisons between quantities</a:t>
                      </a:r>
                    </a:p>
                    <a:p>
                      <a:pPr lvl="0"/>
                      <a:r>
                        <a:rPr lang="en-GB" sz="800" dirty="0" smtClean="0"/>
                        <a:t>Uses some language of quantities such as ‘more’ or ‘a lot’</a:t>
                      </a:r>
                    </a:p>
                    <a:p>
                      <a:pPr lvl="0"/>
                      <a:r>
                        <a:rPr lang="en-GB" sz="800" dirty="0" smtClean="0"/>
                        <a:t>Knows that a group of things changes in quantity when something is added or taken away </a:t>
                      </a:r>
                    </a:p>
                    <a:p>
                      <a:pPr lvl="0"/>
                      <a:r>
                        <a:rPr lang="en-GB" sz="800" dirty="0" smtClean="0"/>
                        <a:t>Uses some number names and number language spontaneously </a:t>
                      </a:r>
                    </a:p>
                    <a:p>
                      <a:pPr lvl="0"/>
                      <a:r>
                        <a:rPr lang="en-GB" sz="800" dirty="0" smtClean="0"/>
                        <a:t>Uses some number names accurately in play</a:t>
                      </a:r>
                    </a:p>
                    <a:p>
                      <a:pPr lvl="0"/>
                      <a:r>
                        <a:rPr lang="en-GB" sz="800" dirty="0" smtClean="0"/>
                        <a:t>Recites numbers in order to 10</a:t>
                      </a:r>
                    </a:p>
                    <a:p>
                      <a:pPr lvl="0"/>
                      <a:r>
                        <a:rPr lang="en-GB" sz="800" dirty="0" smtClean="0"/>
                        <a:t>Knows that numbers identify how many objects are in a set</a:t>
                      </a:r>
                    </a:p>
                    <a:p>
                      <a:pPr lvl="0"/>
                      <a:r>
                        <a:rPr lang="en-GB" sz="800" dirty="0" smtClean="0"/>
                        <a:t>Beginning to represent numbers using fingers, marks on paper or pictures </a:t>
                      </a:r>
                    </a:p>
                    <a:p>
                      <a:pPr lvl="0"/>
                      <a:r>
                        <a:rPr lang="en-GB" sz="800" dirty="0" smtClean="0"/>
                        <a:t>Sometimes matches numeral and quantity correctly</a:t>
                      </a:r>
                    </a:p>
                    <a:p>
                      <a:pPr lvl="0"/>
                      <a:r>
                        <a:rPr lang="en-GB" sz="800" dirty="0" smtClean="0"/>
                        <a:t>Shows curiosity about numbers by offering comments or asking questions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Measurement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Begins to use the language of size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Begins to use the language of size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Orders two or three items by length or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Orders two items by weight or capacity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360534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Green Pathway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8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91" y="91440"/>
            <a:ext cx="48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Yellow Pathway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14043"/>
              </p:ext>
            </p:extLst>
          </p:nvPr>
        </p:nvGraphicFramePr>
        <p:xfrm>
          <a:off x="219144" y="561141"/>
          <a:ext cx="11601738" cy="5663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509">
                  <a:extLst>
                    <a:ext uri="{9D8B030D-6E8A-4147-A177-3AD203B41FA5}">
                      <a16:colId xmlns:a16="http://schemas.microsoft.com/office/drawing/2014/main" val="933179542"/>
                    </a:ext>
                  </a:extLst>
                </a:gridCol>
                <a:gridCol w="1723292">
                  <a:extLst>
                    <a:ext uri="{9D8B030D-6E8A-4147-A177-3AD203B41FA5}">
                      <a16:colId xmlns:a16="http://schemas.microsoft.com/office/drawing/2014/main" val="3103380226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val="4114477754"/>
                    </a:ext>
                  </a:extLst>
                </a:gridCol>
                <a:gridCol w="1680169">
                  <a:extLst>
                    <a:ext uri="{9D8B030D-6E8A-4147-A177-3AD203B41FA5}">
                      <a16:colId xmlns:a16="http://schemas.microsoft.com/office/drawing/2014/main" val="3472682572"/>
                    </a:ext>
                  </a:extLst>
                </a:gridCol>
                <a:gridCol w="1932332">
                  <a:extLst>
                    <a:ext uri="{9D8B030D-6E8A-4147-A177-3AD203B41FA5}">
                      <a16:colId xmlns:a16="http://schemas.microsoft.com/office/drawing/2014/main" val="443404907"/>
                    </a:ext>
                  </a:extLst>
                </a:gridCol>
                <a:gridCol w="1842788">
                  <a:extLst>
                    <a:ext uri="{9D8B030D-6E8A-4147-A177-3AD203B41FA5}">
                      <a16:colId xmlns:a16="http://schemas.microsoft.com/office/drawing/2014/main" val="1053735803"/>
                    </a:ext>
                  </a:extLst>
                </a:gridCol>
                <a:gridCol w="1723254">
                  <a:extLst>
                    <a:ext uri="{9D8B030D-6E8A-4147-A177-3AD203B41FA5}">
                      <a16:colId xmlns:a16="http://schemas.microsoft.com/office/drawing/2014/main" val="4132230572"/>
                    </a:ext>
                  </a:extLst>
                </a:gridCol>
              </a:tblGrid>
              <a:tr h="479868">
                <a:tc>
                  <a:txBody>
                    <a:bodyPr/>
                    <a:lstStyle/>
                    <a:p>
                      <a:endParaRPr lang="en-GB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Autumn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Autumn 2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Spring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smtClean="0">
                          <a:solidFill>
                            <a:schemeClr val="bg1"/>
                          </a:solidFill>
                        </a:rPr>
                        <a:t>Spring</a:t>
                      </a:r>
                      <a:r>
                        <a:rPr lang="en-GB" sz="1800" b="1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baseline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</a:rPr>
                        <a:t>Summer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</a:rPr>
                        <a:t>Summer 2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14085"/>
                  </a:ext>
                </a:extLst>
              </a:tr>
              <a:tr h="255674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Maths – Number skills</a:t>
                      </a: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Maths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- topic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Yellow 1 and 2 – Place Value, sequencing and order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 to and across 100, forwards and backwards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from any given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Count, read and write numbers to 100 in numerals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language of: equal to, more than, less than (fewer), most, least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Given a number, identify one more or less than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 the place value of each digit in a two-digit number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1 – 2D and 3D shape</a:t>
                      </a: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  <a:endParaRPr lang="en-U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2 -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Interpreting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 and construct simple pictograms, tally charts, block diagrams and simple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Sort objects, numbers and shapes to a given criterion and their own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Addition and Subtraction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Add and subtract numbers using concrete objects, pictorial representations, and mentally, including : a two-digit number and ones, a two-digit numbers and tens, two two-digit numbers, adding three-digit numbers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addition and subtraction facts to 20 fluently, and derive and use related facts up to 100</a:t>
                      </a: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 1 –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2 -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and 2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 – Multiplication and Division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multiplication and division facts for the 2,5 and 10 multiplication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Solve problems involving multiplication and division (including those with remainders), using materials, arrays, repeated addition, mental methods, and multiplication and division facts, including problems in contexts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Show that multiplication of two numbers can be done in any order (commutative) and division of one number by another cannot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–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2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Fractions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that a fraction can describe part of a 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Recognise, find, name and write fractions 1/3, ¼, 2/4 and ¾ of a length, shape, set of objects or quantity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the larger the denominator is, the more pieces it is split into and therefore the smaller each part will be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2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Percentages and decimals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per cent symbol (%) and understand that per cent relates to ‘number of parts per hundred’ and write percentages as a fraction with denominator 100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1 and 2 – 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assoonPrimary" panose="020B0500000000000000" pitchFamily="34" charset="0"/>
                        </a:rPr>
                        <a:t>and records the results using &lt;,&gt; and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Revision of previous objectives related to each of the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1 – Interpreting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 and construct simple pictograms, tally charts, block diagrams and simple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Sort objects, numbers and shapes to a given criterion and their 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2 - Perimeter and Area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 and calculate the perimeter of a rectilinear figure (including squares) in cm and 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Knows area is a measure of surface within a given boundary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Finds the area of rectilinear shapes by counting squares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67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202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554</TotalTime>
  <Words>1459</Words>
  <Application>Microsoft Office PowerPoint</Application>
  <PresentationFormat>Widescreen</PresentationFormat>
  <Paragraphs>270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SassoonPrimary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Nadine Long</cp:lastModifiedBy>
  <cp:revision>27</cp:revision>
  <cp:lastPrinted>2023-04-17T10:32:58Z</cp:lastPrinted>
  <dcterms:created xsi:type="dcterms:W3CDTF">2023-03-29T10:31:44Z</dcterms:created>
  <dcterms:modified xsi:type="dcterms:W3CDTF">2023-06-22T11:58:52Z</dcterms:modified>
</cp:coreProperties>
</file>