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1" r:id="rId4"/>
    <p:sldId id="262" r:id="rId5"/>
    <p:sldId id="263" r:id="rId6"/>
    <p:sldId id="264" r:id="rId7"/>
    <p:sldId id="270" r:id="rId8"/>
    <p:sldId id="271" r:id="rId9"/>
    <p:sldId id="272" r:id="rId10"/>
    <p:sldId id="273" r:id="rId11"/>
    <p:sldId id="274" r:id="rId12"/>
    <p:sldId id="275" r:id="rId13"/>
    <p:sldId id="278" r:id="rId14"/>
    <p:sldId id="277" r:id="rId15"/>
    <p:sldId id="276" r:id="rId16"/>
    <p:sldId id="279" r:id="rId17"/>
    <p:sldId id="280" r:id="rId18"/>
    <p:sldId id="281" r:id="rId19"/>
    <p:sldId id="282" r:id="rId20"/>
    <p:sldId id="283" r:id="rId2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24" autoAdjust="0"/>
    <p:restoredTop sz="94660"/>
  </p:normalViewPr>
  <p:slideViewPr>
    <p:cSldViewPr snapToGrid="0">
      <p:cViewPr varScale="1">
        <p:scale>
          <a:sx n="73" d="100"/>
          <a:sy n="73" d="100"/>
        </p:scale>
        <p:origin x="6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21585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5873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87851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68655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40086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40448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40709976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15664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32120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83488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986650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8077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75987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72942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202849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23415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755452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03472760"/>
              </p:ext>
            </p:extLst>
          </p:nvPr>
        </p:nvGraphicFramePr>
        <p:xfrm>
          <a:off x="108064" y="114003"/>
          <a:ext cx="11962015" cy="6536179"/>
        </p:xfrm>
        <a:graphic>
          <a:graphicData uri="http://schemas.openxmlformats.org/drawingml/2006/table">
            <a:tbl>
              <a:tblPr firstRow="1" bandRow="1">
                <a:tableStyleId>{5C22544A-7EE6-4342-B048-85BDC9FD1C3A}</a:tableStyleId>
              </a:tblPr>
              <a:tblGrid>
                <a:gridCol w="2003369">
                  <a:extLst>
                    <a:ext uri="{9D8B030D-6E8A-4147-A177-3AD203B41FA5}">
                      <a16:colId xmlns:a16="http://schemas.microsoft.com/office/drawing/2014/main" val="247793490"/>
                    </a:ext>
                  </a:extLst>
                </a:gridCol>
                <a:gridCol w="3004276">
                  <a:extLst>
                    <a:ext uri="{9D8B030D-6E8A-4147-A177-3AD203B41FA5}">
                      <a16:colId xmlns:a16="http://schemas.microsoft.com/office/drawing/2014/main" val="1883087294"/>
                    </a:ext>
                  </a:extLst>
                </a:gridCol>
                <a:gridCol w="3250799">
                  <a:extLst>
                    <a:ext uri="{9D8B030D-6E8A-4147-A177-3AD203B41FA5}">
                      <a16:colId xmlns:a16="http://schemas.microsoft.com/office/drawing/2014/main" val="4003275180"/>
                    </a:ext>
                  </a:extLst>
                </a:gridCol>
                <a:gridCol w="3703571">
                  <a:extLst>
                    <a:ext uri="{9D8B030D-6E8A-4147-A177-3AD203B41FA5}">
                      <a16:colId xmlns:a16="http://schemas.microsoft.com/office/drawing/2014/main" val="3187682562"/>
                    </a:ext>
                  </a:extLst>
                </a:gridCol>
              </a:tblGrid>
              <a:tr h="996214">
                <a:tc>
                  <a:txBody>
                    <a:bodyPr/>
                    <a:lstStyle/>
                    <a:p>
                      <a:r>
                        <a:rPr lang="en-GB" dirty="0" smtClean="0">
                          <a:solidFill>
                            <a:srgbClr val="0070C0"/>
                          </a:solidFill>
                        </a:rPr>
                        <a:t>PSHE Blue</a:t>
                      </a:r>
                    </a:p>
                    <a:p>
                      <a:endParaRPr lang="en-GB" dirty="0" smtClean="0"/>
                    </a:p>
                    <a:p>
                      <a:endParaRPr lang="en-GB" dirty="0"/>
                    </a:p>
                  </a:txBody>
                  <a:tcPr/>
                </a:tc>
                <a:tc>
                  <a:txBody>
                    <a:bodyPr/>
                    <a:lstStyle/>
                    <a:p>
                      <a:pPr algn="ctr"/>
                      <a:r>
                        <a:rPr lang="en-GB" dirty="0" smtClean="0">
                          <a:solidFill>
                            <a:schemeClr val="bg1"/>
                          </a:solidFill>
                        </a:rPr>
                        <a:t>Autumn </a:t>
                      </a:r>
                      <a:endParaRPr lang="en-GB" dirty="0">
                        <a:solidFill>
                          <a:schemeClr val="bg1"/>
                        </a:solidFill>
                      </a:endParaRPr>
                    </a:p>
                  </a:txBody>
                  <a:tcPr/>
                </a:tc>
                <a:tc>
                  <a:txBody>
                    <a:bodyPr/>
                    <a:lstStyle/>
                    <a:p>
                      <a:pPr algn="ctr"/>
                      <a:r>
                        <a:rPr lang="en-GB" dirty="0" smtClean="0">
                          <a:solidFill>
                            <a:schemeClr val="bg1"/>
                          </a:solidFill>
                        </a:rPr>
                        <a:t>Spring </a:t>
                      </a:r>
                      <a:endParaRPr lang="en-GB" dirty="0">
                        <a:solidFill>
                          <a:schemeClr val="bg1"/>
                        </a:solidFill>
                      </a:endParaRPr>
                    </a:p>
                    <a:p>
                      <a:pPr algn="ctr"/>
                      <a:r>
                        <a:rPr lang="en-GB" dirty="0" smtClean="0">
                          <a:solidFill>
                            <a:schemeClr val="bg1"/>
                          </a:solidFill>
                        </a:rPr>
                        <a:t> </a:t>
                      </a:r>
                      <a:endParaRPr lang="en-GB" dirty="0">
                        <a:solidFill>
                          <a:schemeClr val="bg1"/>
                        </a:solidFill>
                      </a:endParaRPr>
                    </a:p>
                  </a:txBody>
                  <a:tcPr/>
                </a:tc>
                <a:tc>
                  <a:txBody>
                    <a:bodyPr/>
                    <a:lstStyle/>
                    <a:p>
                      <a:r>
                        <a:rPr lang="en-GB" dirty="0" smtClean="0">
                          <a:solidFill>
                            <a:schemeClr val="bg1"/>
                          </a:solidFill>
                        </a:rPr>
                        <a:t>Summer </a:t>
                      </a:r>
                      <a:endParaRPr lang="en-GB" dirty="0">
                        <a:solidFill>
                          <a:schemeClr val="bg1"/>
                        </a:solidFill>
                      </a:endParaRPr>
                    </a:p>
                  </a:txBody>
                  <a:tcPr/>
                </a:tc>
                <a:extLst>
                  <a:ext uri="{0D108BD9-81ED-4DB2-BD59-A6C34878D82A}">
                    <a16:rowId xmlns:a16="http://schemas.microsoft.com/office/drawing/2014/main" val="4227228883"/>
                  </a:ext>
                </a:extLst>
              </a:tr>
              <a:tr h="327187">
                <a:tc>
                  <a:txBody>
                    <a:bodyPr/>
                    <a:lstStyle/>
                    <a:p>
                      <a:r>
                        <a:rPr lang="en-GB" sz="1400" b="1" dirty="0" smtClean="0">
                          <a:solidFill>
                            <a:schemeClr val="tx1"/>
                          </a:solidFill>
                        </a:rPr>
                        <a:t>Year 1</a:t>
                      </a:r>
                      <a:endParaRPr lang="en-GB" sz="1400" b="1" dirty="0">
                        <a:solidFill>
                          <a:schemeClr val="tx1"/>
                        </a:solidFill>
                      </a:endParaRPr>
                    </a:p>
                  </a:txBody>
                  <a:tcPr/>
                </a:tc>
                <a:tc>
                  <a:txBody>
                    <a:bodyPr/>
                    <a:lstStyle/>
                    <a:p>
                      <a:r>
                        <a:rPr lang="en-GB" sz="1400" b="1" dirty="0" smtClean="0"/>
                        <a:t>Topic: Home</a:t>
                      </a:r>
                      <a:endParaRPr lang="en-GB" sz="1400" b="1" dirty="0"/>
                    </a:p>
                  </a:txBody>
                  <a:tcPr/>
                </a:tc>
                <a:tc>
                  <a:txBody>
                    <a:bodyPr/>
                    <a:lstStyle/>
                    <a:p>
                      <a:r>
                        <a:rPr lang="en-GB" sz="1400" b="1" dirty="0" smtClean="0"/>
                        <a:t>Topic: Out of this world</a:t>
                      </a:r>
                      <a:endParaRPr lang="en-GB" sz="1400" b="1" dirty="0"/>
                    </a:p>
                  </a:txBody>
                  <a:tcPr/>
                </a:tc>
                <a:tc>
                  <a:txBody>
                    <a:bodyPr/>
                    <a:lstStyle/>
                    <a:p>
                      <a:r>
                        <a:rPr lang="en-GB" sz="1400" b="1" dirty="0" smtClean="0"/>
                        <a:t>Topic: Animal Kingdom</a:t>
                      </a:r>
                      <a:endParaRPr lang="en-GB" sz="1400" b="1" dirty="0"/>
                    </a:p>
                  </a:txBody>
                  <a:tcPr/>
                </a:tc>
                <a:extLst>
                  <a:ext uri="{0D108BD9-81ED-4DB2-BD59-A6C34878D82A}">
                    <a16:rowId xmlns:a16="http://schemas.microsoft.com/office/drawing/2014/main" val="2608281354"/>
                  </a:ext>
                </a:extLst>
              </a:tr>
              <a:tr h="1534396">
                <a:tc>
                  <a:txBody>
                    <a:bodyPr/>
                    <a:lstStyle/>
                    <a:p>
                      <a:r>
                        <a:rPr lang="en-GB" sz="1200" dirty="0" smtClean="0">
                          <a:solidFill>
                            <a:schemeClr val="tx1"/>
                          </a:solidFill>
                        </a:rPr>
                        <a:t>Every term through: </a:t>
                      </a:r>
                    </a:p>
                    <a:p>
                      <a:r>
                        <a:rPr lang="en-GB" sz="1200" dirty="0" smtClean="0">
                          <a:solidFill>
                            <a:schemeClr val="tx1"/>
                          </a:solidFill>
                        </a:rPr>
                        <a:t>My Body</a:t>
                      </a:r>
                    </a:p>
                    <a:p>
                      <a:r>
                        <a:rPr lang="en-GB" sz="1200" dirty="0" smtClean="0">
                          <a:solidFill>
                            <a:schemeClr val="tx1"/>
                          </a:solidFill>
                        </a:rPr>
                        <a:t>My Social Development</a:t>
                      </a:r>
                    </a:p>
                    <a:p>
                      <a:r>
                        <a:rPr lang="en-GB" sz="1200" dirty="0" smtClean="0">
                          <a:solidFill>
                            <a:schemeClr val="tx1"/>
                          </a:solidFill>
                        </a:rPr>
                        <a:t>My Independence</a:t>
                      </a:r>
                      <a:endParaRPr lang="en-GB" sz="1200" dirty="0">
                        <a:solidFill>
                          <a:schemeClr val="tx1"/>
                        </a:solidFill>
                      </a:endParaRPr>
                    </a:p>
                  </a:txBody>
                  <a:tcPr/>
                </a:tc>
                <a:tc>
                  <a:txBody>
                    <a:bodyPr/>
                    <a:lstStyle/>
                    <a:p>
                      <a:r>
                        <a:rPr lang="en-GB" sz="1050" dirty="0" smtClean="0"/>
                        <a:t>Wellbeing</a:t>
                      </a:r>
                    </a:p>
                    <a:p>
                      <a:r>
                        <a:rPr lang="en-GB" sz="1050" dirty="0" smtClean="0"/>
                        <a:t>Keeping safe </a:t>
                      </a:r>
                    </a:p>
                    <a:p>
                      <a:r>
                        <a:rPr lang="en-GB" sz="1050" dirty="0" smtClean="0"/>
                        <a:t>Forming relationships (positive relationships)</a:t>
                      </a:r>
                    </a:p>
                    <a:p>
                      <a:r>
                        <a:rPr lang="en-GB" sz="1050" dirty="0" smtClean="0"/>
                        <a:t>Body awareness(including saying no/consent)</a:t>
                      </a:r>
                    </a:p>
                    <a:p>
                      <a:r>
                        <a:rPr lang="en-GB" sz="1050" dirty="0" smtClean="0"/>
                        <a:t>Self</a:t>
                      </a:r>
                      <a:r>
                        <a:rPr lang="en-GB" sz="1050" baseline="0" dirty="0" smtClean="0"/>
                        <a:t> care</a:t>
                      </a:r>
                      <a:endParaRPr lang="en-GB" sz="1050" dirty="0" smtClean="0"/>
                    </a:p>
                    <a:p>
                      <a:endParaRPr lang="en-GB" sz="1050" dirty="0" smtClean="0"/>
                    </a:p>
                  </a:txBody>
                  <a:tcPr/>
                </a:tc>
                <a:tc>
                  <a:txBody>
                    <a:bodyPr/>
                    <a:lstStyle/>
                    <a:p>
                      <a:r>
                        <a:rPr lang="en-GB" sz="1050" dirty="0" smtClean="0"/>
                        <a:t>Wellbeing</a:t>
                      </a:r>
                    </a:p>
                    <a:p>
                      <a:r>
                        <a:rPr lang="en-GB" sz="1050" dirty="0" smtClean="0"/>
                        <a:t>Keeping safe </a:t>
                      </a:r>
                    </a:p>
                    <a:p>
                      <a:r>
                        <a:rPr lang="en-GB" sz="1050" dirty="0" smtClean="0"/>
                        <a:t>Forming relationships (positive relationships)</a:t>
                      </a:r>
                    </a:p>
                    <a:p>
                      <a:r>
                        <a:rPr lang="en-GB" sz="1050" dirty="0" smtClean="0"/>
                        <a:t>Body awareness(including saying no/consent)</a:t>
                      </a:r>
                    </a:p>
                    <a:p>
                      <a:r>
                        <a:rPr lang="en-GB" sz="1050" dirty="0" smtClean="0"/>
                        <a:t>Self</a:t>
                      </a:r>
                      <a:r>
                        <a:rPr lang="en-GB" sz="1050" baseline="0" dirty="0" smtClean="0"/>
                        <a:t> care</a:t>
                      </a:r>
                      <a:endParaRPr lang="en-GB" sz="1050"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r>
                        <a:rPr lang="en-GB" sz="1050" dirty="0" smtClean="0"/>
                        <a:t>Wellbeing</a:t>
                      </a:r>
                    </a:p>
                    <a:p>
                      <a:r>
                        <a:rPr lang="en-GB" sz="1050" dirty="0" smtClean="0"/>
                        <a:t>Keeping safe </a:t>
                      </a:r>
                    </a:p>
                    <a:p>
                      <a:r>
                        <a:rPr lang="en-GB" sz="1050" dirty="0" smtClean="0"/>
                        <a:t>Forming relationships (positive relationships)</a:t>
                      </a:r>
                    </a:p>
                    <a:p>
                      <a:r>
                        <a:rPr lang="en-GB" sz="1050" dirty="0" smtClean="0"/>
                        <a:t>Body awareness(including saying no/consent)</a:t>
                      </a:r>
                    </a:p>
                    <a:p>
                      <a:r>
                        <a:rPr lang="en-GB" sz="1050" dirty="0" smtClean="0"/>
                        <a:t>Self</a:t>
                      </a:r>
                      <a:r>
                        <a:rPr lang="en-GB" sz="1050" baseline="0" dirty="0" smtClean="0"/>
                        <a:t> care</a:t>
                      </a:r>
                      <a:endParaRPr lang="en-GB" sz="1050"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50" dirty="0"/>
                    </a:p>
                  </a:txBody>
                  <a:tcPr/>
                </a:tc>
                <a:extLst>
                  <a:ext uri="{0D108BD9-81ED-4DB2-BD59-A6C34878D82A}">
                    <a16:rowId xmlns:a16="http://schemas.microsoft.com/office/drawing/2014/main" val="2077320499"/>
                  </a:ext>
                </a:extLst>
              </a:tr>
              <a:tr h="2324503">
                <a:tc>
                  <a:txBody>
                    <a:bodyPr/>
                    <a:lstStyle/>
                    <a:p>
                      <a:r>
                        <a:rPr lang="en-GB" sz="1200" dirty="0" smtClean="0">
                          <a:solidFill>
                            <a:schemeClr val="tx1"/>
                          </a:solidFill>
                        </a:rPr>
                        <a:t>Term specific</a:t>
                      </a:r>
                      <a:r>
                        <a:rPr lang="en-GB" sz="1200" baseline="0" dirty="0" smtClean="0">
                          <a:solidFill>
                            <a:schemeClr val="tx1"/>
                          </a:solidFill>
                        </a:rPr>
                        <a:t> focus</a:t>
                      </a:r>
                      <a:endParaRPr lang="en-GB" sz="1200" dirty="0">
                        <a:solidFill>
                          <a:schemeClr val="tx1"/>
                        </a:solidFill>
                      </a:endParaRPr>
                    </a:p>
                  </a:txBody>
                  <a:tcPr/>
                </a:tc>
                <a:tc>
                  <a:txBody>
                    <a:bodyPr/>
                    <a:lstStyle/>
                    <a:p>
                      <a:r>
                        <a:rPr lang="en-GB" sz="1400" b="1" dirty="0" smtClean="0"/>
                        <a:t>Families</a:t>
                      </a:r>
                    </a:p>
                    <a:p>
                      <a:endParaRPr lang="en-GB" sz="1400" b="1" dirty="0" smtClean="0"/>
                    </a:p>
                    <a:p>
                      <a:r>
                        <a:rPr lang="en-GB" sz="1050" dirty="0" smtClean="0"/>
                        <a:t>Special people in my world</a:t>
                      </a:r>
                    </a:p>
                    <a:p>
                      <a:r>
                        <a:rPr lang="en-GB" sz="1050" dirty="0" smtClean="0"/>
                        <a:t>Who is in my family?</a:t>
                      </a:r>
                    </a:p>
                    <a:p>
                      <a:r>
                        <a:rPr lang="en-GB" sz="1050" dirty="0" smtClean="0"/>
                        <a:t>Who</a:t>
                      </a:r>
                      <a:r>
                        <a:rPr lang="en-GB" sz="1050" baseline="0" dirty="0" smtClean="0"/>
                        <a:t> is special to me in my world?</a:t>
                      </a:r>
                    </a:p>
                    <a:p>
                      <a:r>
                        <a:rPr lang="en-GB" sz="1050" baseline="0" dirty="0" smtClean="0"/>
                        <a:t>Communication books / visuals from home</a:t>
                      </a:r>
                      <a:endParaRPr lang="en-GB" sz="1050" dirty="0" smtClean="0"/>
                    </a:p>
                    <a:p>
                      <a:r>
                        <a:rPr lang="en-GB" sz="1050" dirty="0" smtClean="0"/>
                        <a:t>Experience seeing what my friend’s families look like.</a:t>
                      </a:r>
                    </a:p>
                    <a:p>
                      <a:r>
                        <a:rPr lang="en-GB" sz="1050" dirty="0" smtClean="0"/>
                        <a:t>Experience</a:t>
                      </a:r>
                      <a:r>
                        <a:rPr lang="en-GB" sz="1050" baseline="0" dirty="0" smtClean="0"/>
                        <a:t> seeing</a:t>
                      </a:r>
                      <a:r>
                        <a:rPr lang="en-GB" sz="1050" dirty="0" smtClean="0"/>
                        <a:t> different families and relationships</a:t>
                      </a:r>
                      <a:r>
                        <a:rPr lang="en-GB" sz="1050" baseline="0" dirty="0" smtClean="0"/>
                        <a:t> in a visual or sensory way.</a:t>
                      </a:r>
                      <a:endParaRPr lang="en-GB" sz="1050" dirty="0"/>
                    </a:p>
                  </a:txBody>
                  <a:tcPr/>
                </a:tc>
                <a:tc>
                  <a:txBody>
                    <a:bodyPr/>
                    <a:lstStyle/>
                    <a:p>
                      <a:r>
                        <a:rPr lang="en-GB" sz="1400" b="1" dirty="0" smtClean="0"/>
                        <a:t>Emotions</a:t>
                      </a:r>
                    </a:p>
                    <a:p>
                      <a:endParaRPr lang="en-GB" sz="1400" b="1" dirty="0" smtClean="0"/>
                    </a:p>
                    <a:p>
                      <a:r>
                        <a:rPr lang="en-GB" sz="1050" dirty="0" smtClean="0"/>
                        <a:t>How do I feel?  How can I express</a:t>
                      </a:r>
                      <a:r>
                        <a:rPr lang="en-GB" sz="1050" baseline="0" dirty="0" smtClean="0"/>
                        <a:t> it?</a:t>
                      </a:r>
                    </a:p>
                    <a:p>
                      <a:r>
                        <a:rPr lang="en-GB" sz="1050" dirty="0" smtClean="0"/>
                        <a:t>Showing our feelings individually.</a:t>
                      </a:r>
                    </a:p>
                    <a:p>
                      <a:r>
                        <a:rPr lang="en-GB" sz="1050" dirty="0" smtClean="0"/>
                        <a:t>Can we react or communicate to show our feelings?</a:t>
                      </a:r>
                    </a:p>
                    <a:p>
                      <a:r>
                        <a:rPr lang="en-GB" sz="1050" dirty="0" smtClean="0"/>
                        <a:t>Can we react or communicate to someone else showing their feelings?</a:t>
                      </a:r>
                      <a:endParaRPr lang="en-GB" sz="1050" dirty="0"/>
                    </a:p>
                  </a:txBody>
                  <a:tcPr/>
                </a:tc>
                <a:tc>
                  <a:txBody>
                    <a:bodyPr/>
                    <a:lstStyle/>
                    <a:p>
                      <a:r>
                        <a:rPr lang="en-GB" sz="1400" b="1" dirty="0" smtClean="0"/>
                        <a:t>Positive Exercise</a:t>
                      </a:r>
                    </a:p>
                    <a:p>
                      <a:endParaRPr lang="en-GB" sz="1400" b="1" dirty="0" smtClean="0"/>
                    </a:p>
                    <a:p>
                      <a:r>
                        <a:rPr lang="en-GB" sz="1050" dirty="0" smtClean="0"/>
                        <a:t>Body awareness</a:t>
                      </a:r>
                    </a:p>
                    <a:p>
                      <a:r>
                        <a:rPr lang="en-GB" sz="1050" dirty="0" smtClean="0"/>
                        <a:t>Types of exercise I can do and how it makes me feel?  </a:t>
                      </a:r>
                    </a:p>
                    <a:p>
                      <a:r>
                        <a:rPr lang="en-GB" sz="1050" dirty="0" smtClean="0"/>
                        <a:t>What is</a:t>
                      </a:r>
                      <a:r>
                        <a:rPr lang="en-GB" sz="1050" baseline="0" dirty="0" smtClean="0"/>
                        <a:t> exercise for me that I enjoy, can I show I enjoy it?</a:t>
                      </a:r>
                    </a:p>
                    <a:p>
                      <a:r>
                        <a:rPr lang="en-GB" sz="1050" baseline="0" dirty="0" smtClean="0"/>
                        <a:t>What exercises are done to me that are necessary can I show if I do or don’t like it?</a:t>
                      </a:r>
                      <a:endParaRPr lang="en-GB" sz="1050" dirty="0" smtClean="0"/>
                    </a:p>
                    <a:p>
                      <a:r>
                        <a:rPr lang="en-GB" sz="1050" dirty="0" smtClean="0"/>
                        <a:t>How do I feel if I don’t do it? </a:t>
                      </a:r>
                      <a:endParaRPr lang="en-GB" sz="1050" dirty="0"/>
                    </a:p>
                  </a:txBody>
                  <a:tcPr/>
                </a:tc>
                <a:extLst>
                  <a:ext uri="{0D108BD9-81ED-4DB2-BD59-A6C34878D82A}">
                    <a16:rowId xmlns:a16="http://schemas.microsoft.com/office/drawing/2014/main" val="684151130"/>
                  </a:ext>
                </a:extLst>
              </a:tr>
              <a:tr h="135387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rPr>
                        <a:t>1Decision resource links</a:t>
                      </a:r>
                      <a:endParaRPr lang="en-GB" sz="1000" b="1" dirty="0">
                        <a:solidFill>
                          <a:srgbClr val="7030A0"/>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7030A0"/>
                          </a:solidFill>
                          <a:effectLst/>
                          <a:uLnTx/>
                          <a:uFillTx/>
                          <a:latin typeface="+mn-lt"/>
                          <a:ea typeface="+mn-ea"/>
                          <a:cs typeface="+mn-cs"/>
                        </a:rPr>
                        <a:t>EYFS Animated story books: -Pink has a new brother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7030A0"/>
                          </a:solidFill>
                          <a:effectLst/>
                          <a:uLnTx/>
                          <a:uFillTx/>
                          <a:latin typeface="+mn-lt"/>
                          <a:ea typeface="+mn-ea"/>
                          <a:cs typeface="+mn-cs"/>
                        </a:rPr>
                        <a:t>-Green’s Daddy moves out –Rainbow helps at home  -Orange moves house  -Blue’s indoor voice  -Rainbow’s food journey</a:t>
                      </a:r>
                    </a:p>
                    <a:p>
                      <a:endParaRPr lang="en-GB" sz="1000" b="1" dirty="0"/>
                    </a:p>
                  </a:txBody>
                  <a:tcPr/>
                </a:tc>
                <a:tc>
                  <a:txBody>
                    <a:bodyPr/>
                    <a:lstStyle/>
                    <a:p>
                      <a:r>
                        <a:rPr lang="en-GB" sz="1000" b="1" dirty="0" smtClean="0">
                          <a:solidFill>
                            <a:srgbClr val="7030A0"/>
                          </a:solidFill>
                        </a:rPr>
                        <a:t>Videos (5-8 primary feelings and emotions): -Jealousy  -Worry –Anger  -Grief</a:t>
                      </a:r>
                    </a:p>
                    <a:p>
                      <a:r>
                        <a:rPr lang="en-GB" sz="1000" b="1" dirty="0" smtClean="0">
                          <a:solidFill>
                            <a:srgbClr val="7030A0"/>
                          </a:solidFill>
                        </a:rPr>
                        <a:t>EYFS Animated story books:  -Pink is feeling sad  - Rainbow feels angry  - Orange feels worried  - Yellow goes on holiday  Pink’s screen time  - Purple’s pet bird(grief) –Pink</a:t>
                      </a:r>
                      <a:r>
                        <a:rPr lang="en-GB" sz="1000" b="1" baseline="0" dirty="0" smtClean="0">
                          <a:solidFill>
                            <a:srgbClr val="7030A0"/>
                          </a:solidFill>
                        </a:rPr>
                        <a:t> misses mummy</a:t>
                      </a:r>
                      <a:endParaRPr lang="en-GB" sz="1000" b="1" dirty="0">
                        <a:solidFill>
                          <a:srgbClr val="7030A0"/>
                        </a:solidFill>
                      </a:endParaRPr>
                    </a:p>
                  </a:txBody>
                  <a:tcPr/>
                </a:tc>
                <a:tc>
                  <a:txBody>
                    <a:bodyPr/>
                    <a:lstStyle/>
                    <a:p>
                      <a:r>
                        <a:rPr lang="en-GB" sz="1000" b="1" dirty="0" smtClean="0">
                          <a:solidFill>
                            <a:srgbClr val="7030A0"/>
                          </a:solidFill>
                        </a:rPr>
                        <a:t>EYFS Animated</a:t>
                      </a:r>
                      <a:r>
                        <a:rPr lang="en-GB" sz="1000" b="1" baseline="0" dirty="0" smtClean="0">
                          <a:solidFill>
                            <a:srgbClr val="7030A0"/>
                          </a:solidFill>
                        </a:rPr>
                        <a:t> story books:  -Red goes swimming  -Green goes to hospital  -Yellow’s bedtime</a:t>
                      </a:r>
                    </a:p>
                  </a:txBody>
                  <a:tcPr/>
                </a:tc>
                <a:extLst>
                  <a:ext uri="{0D108BD9-81ED-4DB2-BD59-A6C34878D82A}">
                    <a16:rowId xmlns:a16="http://schemas.microsoft.com/office/drawing/2014/main" val="376945757"/>
                  </a:ext>
                </a:extLst>
              </a:tr>
            </a:tbl>
          </a:graphicData>
        </a:graphic>
      </p:graphicFrame>
    </p:spTree>
    <p:extLst>
      <p:ext uri="{BB962C8B-B14F-4D97-AF65-F5344CB8AC3E}">
        <p14:creationId xmlns:p14="http://schemas.microsoft.com/office/powerpoint/2010/main" val="1252168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53311484"/>
              </p:ext>
            </p:extLst>
          </p:nvPr>
        </p:nvGraphicFramePr>
        <p:xfrm>
          <a:off x="207816" y="689956"/>
          <a:ext cx="11820702" cy="6045201"/>
        </p:xfrm>
        <a:graphic>
          <a:graphicData uri="http://schemas.openxmlformats.org/drawingml/2006/table">
            <a:tbl>
              <a:tblPr firstRow="1" bandRow="1">
                <a:tableStyleId>{5C22544A-7EE6-4342-B048-85BDC9FD1C3A}</a:tableStyleId>
              </a:tblPr>
              <a:tblGrid>
                <a:gridCol w="1970117">
                  <a:extLst>
                    <a:ext uri="{9D8B030D-6E8A-4147-A177-3AD203B41FA5}">
                      <a16:colId xmlns:a16="http://schemas.microsoft.com/office/drawing/2014/main" val="1883087294"/>
                    </a:ext>
                  </a:extLst>
                </a:gridCol>
                <a:gridCol w="1970117">
                  <a:extLst>
                    <a:ext uri="{9D8B030D-6E8A-4147-A177-3AD203B41FA5}">
                      <a16:colId xmlns:a16="http://schemas.microsoft.com/office/drawing/2014/main" val="168605317"/>
                    </a:ext>
                  </a:extLst>
                </a:gridCol>
                <a:gridCol w="1970117">
                  <a:extLst>
                    <a:ext uri="{9D8B030D-6E8A-4147-A177-3AD203B41FA5}">
                      <a16:colId xmlns:a16="http://schemas.microsoft.com/office/drawing/2014/main" val="4003275180"/>
                    </a:ext>
                  </a:extLst>
                </a:gridCol>
                <a:gridCol w="1970117">
                  <a:extLst>
                    <a:ext uri="{9D8B030D-6E8A-4147-A177-3AD203B41FA5}">
                      <a16:colId xmlns:a16="http://schemas.microsoft.com/office/drawing/2014/main" val="1152447951"/>
                    </a:ext>
                  </a:extLst>
                </a:gridCol>
                <a:gridCol w="1970117">
                  <a:extLst>
                    <a:ext uri="{9D8B030D-6E8A-4147-A177-3AD203B41FA5}">
                      <a16:colId xmlns:a16="http://schemas.microsoft.com/office/drawing/2014/main" val="3187682562"/>
                    </a:ext>
                  </a:extLst>
                </a:gridCol>
                <a:gridCol w="1970117">
                  <a:extLst>
                    <a:ext uri="{9D8B030D-6E8A-4147-A177-3AD203B41FA5}">
                      <a16:colId xmlns:a16="http://schemas.microsoft.com/office/drawing/2014/main" val="1541007710"/>
                    </a:ext>
                  </a:extLst>
                </a:gridCol>
              </a:tblGrid>
              <a:tr h="631485">
                <a:tc>
                  <a:txBody>
                    <a:bodyPr/>
                    <a:lstStyle/>
                    <a:p>
                      <a:r>
                        <a:rPr lang="en-GB" dirty="0" smtClean="0">
                          <a:solidFill>
                            <a:schemeClr val="bg1"/>
                          </a:solidFill>
                        </a:rPr>
                        <a:t>Autumn 1</a:t>
                      </a:r>
                      <a:endParaRPr lang="en-GB" dirty="0">
                        <a:solidFill>
                          <a:schemeClr val="bg1"/>
                        </a:solidFill>
                      </a:endParaRPr>
                    </a:p>
                  </a:txBody>
                  <a:tcPr/>
                </a:tc>
                <a:tc>
                  <a:txBody>
                    <a:bodyPr/>
                    <a:lstStyle/>
                    <a:p>
                      <a:r>
                        <a:rPr lang="en-GB" dirty="0" smtClean="0">
                          <a:solidFill>
                            <a:schemeClr val="bg1"/>
                          </a:solidFill>
                        </a:rPr>
                        <a:t>Autumn 2</a:t>
                      </a:r>
                      <a:endParaRPr lang="en-GB" dirty="0">
                        <a:solidFill>
                          <a:schemeClr val="bg1"/>
                        </a:solidFill>
                      </a:endParaRPr>
                    </a:p>
                  </a:txBody>
                  <a:tcPr/>
                </a:tc>
                <a:tc>
                  <a:txBody>
                    <a:bodyPr/>
                    <a:lstStyle/>
                    <a:p>
                      <a:r>
                        <a:rPr lang="en-GB" dirty="0" smtClean="0">
                          <a:solidFill>
                            <a:schemeClr val="bg1"/>
                          </a:solidFill>
                        </a:rPr>
                        <a:t>Spring 1</a:t>
                      </a:r>
                      <a:endParaRPr lang="en-GB" dirty="0">
                        <a:solidFill>
                          <a:schemeClr val="bg1"/>
                        </a:solidFill>
                      </a:endParaRPr>
                    </a:p>
                  </a:txBody>
                  <a:tcPr/>
                </a:tc>
                <a:tc>
                  <a:txBody>
                    <a:bodyPr/>
                    <a:lstStyle/>
                    <a:p>
                      <a:r>
                        <a:rPr lang="en-GB" dirty="0" smtClean="0">
                          <a:solidFill>
                            <a:schemeClr val="bg1"/>
                          </a:solidFill>
                        </a:rPr>
                        <a:t>Spring 2</a:t>
                      </a:r>
                      <a:endParaRPr lang="en-GB" dirty="0">
                        <a:solidFill>
                          <a:schemeClr val="bg1"/>
                        </a:solidFill>
                      </a:endParaRPr>
                    </a:p>
                  </a:txBody>
                  <a:tcPr/>
                </a:tc>
                <a:tc>
                  <a:txBody>
                    <a:bodyPr/>
                    <a:lstStyle/>
                    <a:p>
                      <a:r>
                        <a:rPr lang="en-GB" dirty="0" smtClean="0">
                          <a:solidFill>
                            <a:schemeClr val="bg1"/>
                          </a:solidFill>
                        </a:rPr>
                        <a:t>Summer 1</a:t>
                      </a:r>
                      <a:endParaRPr lang="en-GB" dirty="0">
                        <a:solidFill>
                          <a:schemeClr val="bg1"/>
                        </a:solidFill>
                      </a:endParaRPr>
                    </a:p>
                  </a:txBody>
                  <a:tcPr/>
                </a:tc>
                <a:tc>
                  <a:txBody>
                    <a:bodyPr/>
                    <a:lstStyle/>
                    <a:p>
                      <a:r>
                        <a:rPr lang="en-GB" dirty="0" smtClean="0">
                          <a:solidFill>
                            <a:schemeClr val="bg1"/>
                          </a:solidFill>
                        </a:rPr>
                        <a:t>Summer 2</a:t>
                      </a:r>
                      <a:endParaRPr lang="en-GB" dirty="0">
                        <a:solidFill>
                          <a:schemeClr val="bg1"/>
                        </a:solidFill>
                      </a:endParaRPr>
                    </a:p>
                  </a:txBody>
                  <a:tcPr/>
                </a:tc>
                <a:extLst>
                  <a:ext uri="{0D108BD9-81ED-4DB2-BD59-A6C34878D82A}">
                    <a16:rowId xmlns:a16="http://schemas.microsoft.com/office/drawing/2014/main" val="4227228883"/>
                  </a:ext>
                </a:extLst>
              </a:tr>
              <a:tr h="2179961">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Self-Care, Support and Safety: Keeping safe online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ways can we stay safe online? (passwords, adult help).  Why is it a good idea to balance electronic devices with other activities? </a:t>
                      </a: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Healthy lifestyles: Taking care of physical </a:t>
                      </a:r>
                      <a:r>
                        <a:rPr lang="en-GB" sz="1400" b="1" dirty="0" smtClean="0">
                          <a:solidFill>
                            <a:schemeClr val="tx1"/>
                          </a:solidFill>
                          <a:effectLst/>
                          <a:latin typeface="+mn-lt"/>
                          <a:ea typeface="Calibri" panose="020F0502020204030204" pitchFamily="34" charset="0"/>
                          <a:cs typeface="Times New Roman" panose="02020603050405020304" pitchFamily="18" charset="0"/>
                        </a:rPr>
                        <a:t>health</a:t>
                      </a:r>
                    </a:p>
                    <a:p>
                      <a:pPr>
                        <a:lnSpc>
                          <a:spcPct val="107000"/>
                        </a:lnSpc>
                        <a:spcAft>
                          <a:spcPts val="800"/>
                        </a:spcAft>
                      </a:pPr>
                      <a:r>
                        <a:rPr lang="en-GB" sz="1000" b="0" dirty="0" smtClean="0">
                          <a:solidFill>
                            <a:schemeClr val="tx1"/>
                          </a:solidFill>
                          <a:effectLst/>
                          <a:latin typeface="+mn-lt"/>
                          <a:ea typeface="Calibri" panose="020F0502020204030204" pitchFamily="34" charset="0"/>
                          <a:cs typeface="Times New Roman" panose="02020603050405020304" pitchFamily="18" charset="0"/>
                        </a:rPr>
                        <a:t>Why</a:t>
                      </a:r>
                      <a:r>
                        <a:rPr lang="en-GB" sz="1000" b="0" baseline="0" dirty="0" smtClean="0">
                          <a:solidFill>
                            <a:schemeClr val="tx1"/>
                          </a:solidFill>
                          <a:effectLst/>
                          <a:latin typeface="+mn-lt"/>
                          <a:ea typeface="Calibri" panose="020F0502020204030204" pitchFamily="34" charset="0"/>
                          <a:cs typeface="Times New Roman" panose="02020603050405020304" pitchFamily="18" charset="0"/>
                        </a:rPr>
                        <a:t> is it important to take care of our personal hygiene?  What happens if we don’t take care of our personal hygiene? How else can we look after our bodies? (sleep, exercise, food) </a:t>
                      </a:r>
                      <a:endParaRPr lang="en-GB" sz="1000" b="0" dirty="0" smtClean="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Self-Awareness: Getting on with others</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When have you felt unhappy with a friend or family member?  What did you do?  What could you do if it happens again? </a:t>
                      </a: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Managing Feelings: Managing strong feelings</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feelings make us feel uncomfortable? What strategies help us manage these feelings? </a:t>
                      </a: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The World I Live In: Taking care of the environment</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How do we look after our home, school and pets?  What happens if an environment isn’t looked after? </a:t>
                      </a: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Changing and Growing: Different types of relationships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different types of family are there?  Why do some people choose to get married? </a:t>
                      </a:r>
                    </a:p>
                  </a:txBody>
                  <a:tcPr/>
                </a:tc>
                <a:extLst>
                  <a:ext uri="{0D108BD9-81ED-4DB2-BD59-A6C34878D82A}">
                    <a16:rowId xmlns:a16="http://schemas.microsoft.com/office/drawing/2014/main" val="2608281354"/>
                  </a:ext>
                </a:extLst>
              </a:tr>
              <a:tr h="10787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ea typeface="Calibri" panose="020F0502020204030204" pitchFamily="34" charset="0"/>
                          <a:cs typeface="Times New Roman" panose="02020603050405020304" pitchFamily="18" charset="0"/>
                        </a:rPr>
                        <a:t>EYFS Pink’s screen time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b="1" dirty="0" smtClean="0">
                        <a:solidFill>
                          <a:srgbClr val="7030A0"/>
                        </a:solidFill>
                        <a:effectLst/>
                        <a:latin typeface="+mn-lt"/>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ea typeface="Calibri" panose="020F0502020204030204" pitchFamily="34" charset="0"/>
                          <a:cs typeface="Times New Roman" panose="02020603050405020304" pitchFamily="18" charset="0"/>
                        </a:rPr>
                        <a:t>5-8</a:t>
                      </a:r>
                      <a:r>
                        <a:rPr lang="en-GB" sz="1000" b="1" baseline="0" dirty="0" smtClean="0">
                          <a:solidFill>
                            <a:srgbClr val="7030A0"/>
                          </a:solidFill>
                          <a:effectLst/>
                          <a:latin typeface="+mn-lt"/>
                          <a:ea typeface="Calibri" panose="020F0502020204030204" pitchFamily="34" charset="0"/>
                          <a:cs typeface="Times New Roman" panose="02020603050405020304" pitchFamily="18" charset="0"/>
                        </a:rPr>
                        <a:t> </a:t>
                      </a:r>
                      <a:r>
                        <a:rPr lang="en-GB" sz="1000" b="1" dirty="0" smtClean="0">
                          <a:solidFill>
                            <a:srgbClr val="7030A0"/>
                          </a:solidFill>
                          <a:effectLst/>
                          <a:latin typeface="+mn-lt"/>
                          <a:ea typeface="Calibri" panose="020F0502020204030204" pitchFamily="34" charset="0"/>
                          <a:cs typeface="Times New Roman" panose="02020603050405020304" pitchFamily="18" charset="0"/>
                        </a:rPr>
                        <a:t>Computer Safety</a:t>
                      </a:r>
                    </a:p>
                    <a:p>
                      <a:pPr algn="l"/>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EYFS Orange</a:t>
                      </a:r>
                      <a:r>
                        <a:rPr lang="en-GB" sz="1000" b="1" baseline="0" dirty="0" smtClean="0">
                          <a:solidFill>
                            <a:srgbClr val="7030A0"/>
                          </a:solidFill>
                          <a:effectLst/>
                          <a:latin typeface="+mn-lt"/>
                        </a:rPr>
                        <a:t> moves house </a:t>
                      </a:r>
                      <a:endParaRPr lang="en-GB" sz="1000" b="1" dirty="0">
                        <a:solidFill>
                          <a:srgbClr val="7030A0"/>
                        </a:solidFill>
                        <a:effectLst/>
                        <a:latin typeface="+mn-lt"/>
                      </a:endParaRPr>
                    </a:p>
                  </a:txBody>
                  <a:tcPr marL="114300" marR="114300" marT="0" marB="0"/>
                </a:tc>
                <a:tc>
                  <a:txBody>
                    <a:bodyPr/>
                    <a:lstStyle/>
                    <a:p>
                      <a:pPr>
                        <a:lnSpc>
                          <a:spcPct val="107000"/>
                        </a:lnSpc>
                        <a:spcAft>
                          <a:spcPts val="800"/>
                        </a:spcAft>
                      </a:pPr>
                      <a:r>
                        <a:rPr lang="en-GB" sz="1000" b="1" dirty="0" smtClean="0">
                          <a:solidFill>
                            <a:srgbClr val="7030A0"/>
                          </a:solidFill>
                          <a:effectLst/>
                          <a:latin typeface="+mn-lt"/>
                          <a:ea typeface="Calibri" panose="020F0502020204030204" pitchFamily="34" charset="0"/>
                          <a:cs typeface="Times New Roman" panose="02020603050405020304" pitchFamily="18" charset="0"/>
                        </a:rPr>
                        <a:t>EYFS Green</a:t>
                      </a:r>
                      <a:r>
                        <a:rPr lang="en-GB" sz="1000" b="1" baseline="0" dirty="0" smtClean="0">
                          <a:solidFill>
                            <a:srgbClr val="7030A0"/>
                          </a:solidFill>
                          <a:effectLst/>
                          <a:latin typeface="+mn-lt"/>
                          <a:ea typeface="Calibri" panose="020F0502020204030204" pitchFamily="34" charset="0"/>
                          <a:cs typeface="Times New Roman" panose="02020603050405020304" pitchFamily="18" charset="0"/>
                        </a:rPr>
                        <a:t> is moving up a year – Yellow goes on holiday – Red goes swimming</a:t>
                      </a:r>
                      <a:endParaRPr lang="en-GB" sz="1000" b="1" dirty="0" smtClean="0">
                        <a:solidFill>
                          <a:srgbClr val="7030A0"/>
                        </a:solidFill>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1000" b="1" dirty="0" smtClean="0">
                          <a:solidFill>
                            <a:srgbClr val="7030A0"/>
                          </a:solidFill>
                          <a:effectLst/>
                          <a:latin typeface="+mn-lt"/>
                          <a:ea typeface="Calibri" panose="020F0502020204030204" pitchFamily="34" charset="0"/>
                          <a:cs typeface="Times New Roman" panose="02020603050405020304" pitchFamily="18" charset="0"/>
                        </a:rPr>
                        <a:t>5-8 Jealousy, anger, worry, grief </a:t>
                      </a: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ea typeface="Calibri" panose="020F0502020204030204" pitchFamily="34" charset="0"/>
                          <a:cs typeface="Times New Roman" panose="02020603050405020304" pitchFamily="18" charset="0"/>
                        </a:rPr>
                        <a:t>EYFS Rainbow helps</a:t>
                      </a:r>
                      <a:r>
                        <a:rPr lang="en-GB" sz="1000" b="1" baseline="0" dirty="0" smtClean="0">
                          <a:solidFill>
                            <a:srgbClr val="7030A0"/>
                          </a:solidFill>
                          <a:effectLst/>
                          <a:latin typeface="+mn-lt"/>
                          <a:ea typeface="Calibri" panose="020F0502020204030204" pitchFamily="34" charset="0"/>
                          <a:cs typeface="Times New Roman" panose="02020603050405020304" pitchFamily="18" charset="0"/>
                        </a:rPr>
                        <a:t> at home – Rainbow’s day out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b="1" dirty="0" smtClean="0">
                        <a:solidFill>
                          <a:srgbClr val="7030A0"/>
                        </a:solidFill>
                        <a:effectLst/>
                        <a:latin typeface="+mn-lt"/>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ea typeface="Calibri" panose="020F0502020204030204" pitchFamily="34" charset="0"/>
                          <a:cs typeface="Times New Roman" panose="02020603050405020304" pitchFamily="18" charset="0"/>
                        </a:rPr>
                        <a:t>5-8 Looking after our world – Living in our world – Water spillage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ea typeface="Calibri" panose="020F0502020204030204" pitchFamily="34" charset="0"/>
                          <a:cs typeface="Times New Roman" panose="02020603050405020304" pitchFamily="18" charset="0"/>
                        </a:rPr>
                        <a:t>EYFS Green’s daddy moves out – Pink has a new brother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b="1" dirty="0">
                        <a:solidFill>
                          <a:srgbClr val="7030A0"/>
                        </a:solidFill>
                        <a:effectLst/>
                        <a:latin typeface="+mn-lt"/>
                      </a:endParaRPr>
                    </a:p>
                  </a:txBody>
                  <a:tcPr marL="114300" marR="114300" marT="0" marB="0"/>
                </a:tc>
                <a:extLst>
                  <a:ext uri="{0D108BD9-81ED-4DB2-BD59-A6C34878D82A}">
                    <a16:rowId xmlns:a16="http://schemas.microsoft.com/office/drawing/2014/main" val="2077320499"/>
                  </a:ext>
                </a:extLst>
              </a:tr>
              <a:tr h="162991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latin typeface="+mn-lt"/>
                      </a:endParaRPr>
                    </a:p>
                  </a:txBody>
                  <a:tcPr/>
                </a:tc>
                <a:tc>
                  <a:txBody>
                    <a:bodyPr/>
                    <a:lstStyle/>
                    <a:p>
                      <a:pPr>
                        <a:lnSpc>
                          <a:spcPct val="107000"/>
                        </a:lnSpc>
                        <a:spcAft>
                          <a:spcPts val="800"/>
                        </a:spcAft>
                      </a:pPr>
                      <a:r>
                        <a:rPr lang="en-GB" sz="1400" b="1" dirty="0" smtClean="0">
                          <a:solidFill>
                            <a:schemeClr val="tx1"/>
                          </a:solidFill>
                          <a:effectLst/>
                          <a:latin typeface="+mn-lt"/>
                          <a:ea typeface="Calibri" panose="020F0502020204030204" pitchFamily="34" charset="0"/>
                          <a:cs typeface="Times New Roman" panose="02020603050405020304" pitchFamily="18" charset="0"/>
                        </a:rPr>
                        <a:t>Self-Care, Support and Safety: Keeping Safe</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When might someone need first aid?  How do we get help in an emergency? </a:t>
                      </a:r>
                    </a:p>
                    <a:p>
                      <a:pPr>
                        <a:lnSpc>
                          <a:spcPct val="107000"/>
                        </a:lnSpc>
                        <a:spcAft>
                          <a:spcPts val="800"/>
                        </a:spcAft>
                      </a:pPr>
                      <a:endParaRPr lang="en-GB" sz="1000" dirty="0" smtClean="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endParaRPr lang="en-GB" sz="1100" dirty="0">
                        <a:solidFill>
                          <a:srgbClr val="7030A0"/>
                        </a:solidFill>
                        <a:latin typeface="+mn-lt"/>
                      </a:endParaRPr>
                    </a:p>
                  </a:txBody>
                  <a:tcPr/>
                </a:tc>
                <a:tc>
                  <a:txBody>
                    <a:bodyPr/>
                    <a:lstStyle/>
                    <a:p>
                      <a:endParaRPr lang="en-GB" dirty="0">
                        <a:latin typeface="+mn-lt"/>
                      </a:endParaRPr>
                    </a:p>
                  </a:txBody>
                  <a:tcPr/>
                </a:tc>
                <a:tc>
                  <a:txBody>
                    <a:bodyPr/>
                    <a:lstStyle/>
                    <a:p>
                      <a:endParaRPr lang="en-GB" sz="1100" dirty="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solidFill>
                          <a:srgbClr val="7030A0"/>
                        </a:solidFill>
                        <a:latin typeface="+mn-lt"/>
                      </a:endParaRPr>
                    </a:p>
                  </a:txBody>
                  <a:tcPr/>
                </a:tc>
                <a:extLst>
                  <a:ext uri="{0D108BD9-81ED-4DB2-BD59-A6C34878D82A}">
                    <a16:rowId xmlns:a16="http://schemas.microsoft.com/office/drawing/2014/main" val="2338864575"/>
                  </a:ext>
                </a:extLst>
              </a:tr>
              <a:tr h="52321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latin typeface="+mn-lt"/>
                      </a:endParaRPr>
                    </a:p>
                  </a:txBody>
                  <a:tcPr/>
                </a:tc>
                <a:tc>
                  <a:txBody>
                    <a:bodyPr/>
                    <a:lstStyle/>
                    <a:p>
                      <a:pPr>
                        <a:lnSpc>
                          <a:spcPct val="107000"/>
                        </a:lnSpc>
                        <a:spcAft>
                          <a:spcPts val="800"/>
                        </a:spcAft>
                      </a:pPr>
                      <a:r>
                        <a:rPr lang="en-GB" sz="1000" b="1" dirty="0" smtClean="0">
                          <a:solidFill>
                            <a:srgbClr val="7030A0"/>
                          </a:solidFill>
                          <a:effectLst/>
                          <a:latin typeface="+mn-lt"/>
                          <a:ea typeface="Calibri" panose="020F0502020204030204" pitchFamily="34" charset="0"/>
                          <a:cs typeface="Times New Roman" panose="02020603050405020304" pitchFamily="18" charset="0"/>
                        </a:rPr>
                        <a:t>5-8 Road safety</a:t>
                      </a:r>
                    </a:p>
                  </a:txBody>
                  <a:tcPr/>
                </a:tc>
                <a:tc>
                  <a:txBody>
                    <a:bodyPr/>
                    <a:lstStyle/>
                    <a:p>
                      <a:endParaRPr lang="en-GB" sz="1100" dirty="0">
                        <a:solidFill>
                          <a:srgbClr val="7030A0"/>
                        </a:solidFill>
                        <a:latin typeface="+mn-lt"/>
                      </a:endParaRPr>
                    </a:p>
                  </a:txBody>
                  <a:tcPr/>
                </a:tc>
                <a:tc>
                  <a:txBody>
                    <a:bodyPr/>
                    <a:lstStyle/>
                    <a:p>
                      <a:endParaRPr lang="en-GB" dirty="0">
                        <a:latin typeface="+mn-lt"/>
                      </a:endParaRPr>
                    </a:p>
                  </a:txBody>
                  <a:tcPr/>
                </a:tc>
                <a:tc>
                  <a:txBody>
                    <a:bodyPr/>
                    <a:lstStyle/>
                    <a:p>
                      <a:endParaRPr lang="en-GB" sz="1100" dirty="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solidFill>
                          <a:srgbClr val="7030A0"/>
                        </a:solidFill>
                        <a:latin typeface="+mn-lt"/>
                      </a:endParaRPr>
                    </a:p>
                  </a:txBody>
                  <a:tcPr/>
                </a:tc>
                <a:extLst>
                  <a:ext uri="{0D108BD9-81ED-4DB2-BD59-A6C34878D82A}">
                    <a16:rowId xmlns:a16="http://schemas.microsoft.com/office/drawing/2014/main" val="3917932991"/>
                  </a:ext>
                </a:extLst>
              </a:tr>
            </a:tbl>
          </a:graphicData>
        </a:graphic>
      </p:graphicFrame>
      <p:sp>
        <p:nvSpPr>
          <p:cNvPr id="2" name="TextBox 1"/>
          <p:cNvSpPr txBox="1"/>
          <p:nvPr/>
        </p:nvSpPr>
        <p:spPr>
          <a:xfrm>
            <a:off x="2508068" y="209006"/>
            <a:ext cx="7134695" cy="369332"/>
          </a:xfrm>
          <a:prstGeom prst="rect">
            <a:avLst/>
          </a:prstGeom>
          <a:solidFill>
            <a:srgbClr val="99CC0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chemeClr val="accent2">
                    <a:lumMod val="75000"/>
                  </a:schemeClr>
                </a:solidFill>
                <a:effectLst/>
                <a:uLnTx/>
                <a:uFillTx/>
                <a:latin typeface="Trebuchet MS" panose="020B0603020202020204"/>
                <a:ea typeface="+mn-ea"/>
                <a:cs typeface="+mn-cs"/>
              </a:rPr>
              <a:t>Green</a:t>
            </a:r>
            <a:r>
              <a:rPr kumimoji="0" lang="en-GB" sz="1800" b="0" i="0" u="none" strike="noStrike" kern="1200" cap="none" spc="0" normalizeH="0" baseline="0" noProof="0" dirty="0" smtClean="0">
                <a:ln>
                  <a:noFill/>
                </a:ln>
                <a:solidFill>
                  <a:srgbClr val="FFFF00"/>
                </a:solidFill>
                <a:effectLst/>
                <a:uLnTx/>
                <a:uFillTx/>
                <a:latin typeface="Trebuchet MS" panose="020B0603020202020204"/>
                <a:ea typeface="+mn-ea"/>
                <a:cs typeface="+mn-cs"/>
              </a:rPr>
              <a:t>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Primary PSHE</a:t>
            </a:r>
            <a:r>
              <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rPr>
              <a:t>/ CITIZENSHIP/ SMSC/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RSE                       Year 5</a:t>
            </a:r>
            <a:endPar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Rectangle 2"/>
          <p:cNvSpPr/>
          <p:nvPr/>
        </p:nvSpPr>
        <p:spPr>
          <a:xfrm>
            <a:off x="119015" y="107462"/>
            <a:ext cx="1638590" cy="246221"/>
          </a:xfrm>
          <a:prstGeom prst="rect">
            <a:avLst/>
          </a:prstGeom>
        </p:spPr>
        <p:txBody>
          <a:bodyPr wrap="none">
            <a:spAutoFit/>
          </a:bodyPr>
          <a:lstStyle/>
          <a:p>
            <a:pPr lvl="0" defTabSz="457200">
              <a:defRPr/>
            </a:pPr>
            <a:r>
              <a:rPr lang="en-GB" sz="1000" b="1" dirty="0">
                <a:solidFill>
                  <a:srgbClr val="7030A0"/>
                </a:solidFill>
              </a:rPr>
              <a:t>1Decision resource </a:t>
            </a:r>
            <a:r>
              <a:rPr lang="en-GB" sz="1000" b="1" dirty="0" smtClean="0">
                <a:solidFill>
                  <a:srgbClr val="7030A0"/>
                </a:solidFill>
              </a:rPr>
              <a:t>links</a:t>
            </a:r>
            <a:endParaRPr lang="en-GB" sz="1200" dirty="0"/>
          </a:p>
        </p:txBody>
      </p:sp>
    </p:spTree>
    <p:extLst>
      <p:ext uri="{BB962C8B-B14F-4D97-AF65-F5344CB8AC3E}">
        <p14:creationId xmlns:p14="http://schemas.microsoft.com/office/powerpoint/2010/main" val="739916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55604210"/>
              </p:ext>
            </p:extLst>
          </p:nvPr>
        </p:nvGraphicFramePr>
        <p:xfrm>
          <a:off x="168893" y="752895"/>
          <a:ext cx="11901186" cy="5922156"/>
        </p:xfrm>
        <a:graphic>
          <a:graphicData uri="http://schemas.openxmlformats.org/drawingml/2006/table">
            <a:tbl>
              <a:tblPr firstRow="1" bandRow="1">
                <a:tableStyleId>{5C22544A-7EE6-4342-B048-85BDC9FD1C3A}</a:tableStyleId>
              </a:tblPr>
              <a:tblGrid>
                <a:gridCol w="1983531">
                  <a:extLst>
                    <a:ext uri="{9D8B030D-6E8A-4147-A177-3AD203B41FA5}">
                      <a16:colId xmlns:a16="http://schemas.microsoft.com/office/drawing/2014/main" val="1883087294"/>
                    </a:ext>
                  </a:extLst>
                </a:gridCol>
                <a:gridCol w="1983531">
                  <a:extLst>
                    <a:ext uri="{9D8B030D-6E8A-4147-A177-3AD203B41FA5}">
                      <a16:colId xmlns:a16="http://schemas.microsoft.com/office/drawing/2014/main" val="168605317"/>
                    </a:ext>
                  </a:extLst>
                </a:gridCol>
                <a:gridCol w="1983531">
                  <a:extLst>
                    <a:ext uri="{9D8B030D-6E8A-4147-A177-3AD203B41FA5}">
                      <a16:colId xmlns:a16="http://schemas.microsoft.com/office/drawing/2014/main" val="4003275180"/>
                    </a:ext>
                  </a:extLst>
                </a:gridCol>
                <a:gridCol w="1983531">
                  <a:extLst>
                    <a:ext uri="{9D8B030D-6E8A-4147-A177-3AD203B41FA5}">
                      <a16:colId xmlns:a16="http://schemas.microsoft.com/office/drawing/2014/main" val="1152447951"/>
                    </a:ext>
                  </a:extLst>
                </a:gridCol>
                <a:gridCol w="1983531">
                  <a:extLst>
                    <a:ext uri="{9D8B030D-6E8A-4147-A177-3AD203B41FA5}">
                      <a16:colId xmlns:a16="http://schemas.microsoft.com/office/drawing/2014/main" val="3187682562"/>
                    </a:ext>
                  </a:extLst>
                </a:gridCol>
                <a:gridCol w="1983531">
                  <a:extLst>
                    <a:ext uri="{9D8B030D-6E8A-4147-A177-3AD203B41FA5}">
                      <a16:colId xmlns:a16="http://schemas.microsoft.com/office/drawing/2014/main" val="1541007710"/>
                    </a:ext>
                  </a:extLst>
                </a:gridCol>
              </a:tblGrid>
              <a:tr h="697410">
                <a:tc>
                  <a:txBody>
                    <a:bodyPr/>
                    <a:lstStyle/>
                    <a:p>
                      <a:r>
                        <a:rPr lang="en-GB" dirty="0" smtClean="0">
                          <a:solidFill>
                            <a:schemeClr val="bg1"/>
                          </a:solidFill>
                        </a:rPr>
                        <a:t>Autumn 1</a:t>
                      </a:r>
                      <a:endParaRPr lang="en-GB" dirty="0">
                        <a:solidFill>
                          <a:schemeClr val="bg1"/>
                        </a:solidFill>
                      </a:endParaRPr>
                    </a:p>
                  </a:txBody>
                  <a:tcPr/>
                </a:tc>
                <a:tc>
                  <a:txBody>
                    <a:bodyPr/>
                    <a:lstStyle/>
                    <a:p>
                      <a:r>
                        <a:rPr lang="en-GB" dirty="0" smtClean="0">
                          <a:solidFill>
                            <a:schemeClr val="bg1"/>
                          </a:solidFill>
                        </a:rPr>
                        <a:t>Autumn 2</a:t>
                      </a:r>
                      <a:endParaRPr lang="en-GB" dirty="0">
                        <a:solidFill>
                          <a:schemeClr val="bg1"/>
                        </a:solidFill>
                      </a:endParaRPr>
                    </a:p>
                  </a:txBody>
                  <a:tcPr/>
                </a:tc>
                <a:tc>
                  <a:txBody>
                    <a:bodyPr/>
                    <a:lstStyle/>
                    <a:p>
                      <a:r>
                        <a:rPr lang="en-GB" dirty="0" smtClean="0">
                          <a:solidFill>
                            <a:schemeClr val="bg1"/>
                          </a:solidFill>
                        </a:rPr>
                        <a:t>Spring 1</a:t>
                      </a:r>
                      <a:endParaRPr lang="en-GB" dirty="0">
                        <a:solidFill>
                          <a:schemeClr val="bg1"/>
                        </a:solidFill>
                      </a:endParaRPr>
                    </a:p>
                  </a:txBody>
                  <a:tcPr/>
                </a:tc>
                <a:tc>
                  <a:txBody>
                    <a:bodyPr/>
                    <a:lstStyle/>
                    <a:p>
                      <a:r>
                        <a:rPr lang="en-GB" dirty="0" smtClean="0">
                          <a:solidFill>
                            <a:schemeClr val="bg1"/>
                          </a:solidFill>
                        </a:rPr>
                        <a:t>Spring 2</a:t>
                      </a:r>
                      <a:endParaRPr lang="en-GB" dirty="0">
                        <a:solidFill>
                          <a:schemeClr val="bg1"/>
                        </a:solidFill>
                      </a:endParaRPr>
                    </a:p>
                  </a:txBody>
                  <a:tcPr/>
                </a:tc>
                <a:tc>
                  <a:txBody>
                    <a:bodyPr/>
                    <a:lstStyle/>
                    <a:p>
                      <a:r>
                        <a:rPr lang="en-GB" dirty="0" smtClean="0">
                          <a:solidFill>
                            <a:schemeClr val="bg1"/>
                          </a:solidFill>
                        </a:rPr>
                        <a:t>Summer 1</a:t>
                      </a:r>
                      <a:endParaRPr lang="en-GB" dirty="0">
                        <a:solidFill>
                          <a:schemeClr val="bg1"/>
                        </a:solidFill>
                      </a:endParaRPr>
                    </a:p>
                  </a:txBody>
                  <a:tcPr/>
                </a:tc>
                <a:tc>
                  <a:txBody>
                    <a:bodyPr/>
                    <a:lstStyle/>
                    <a:p>
                      <a:r>
                        <a:rPr lang="en-GB" dirty="0" smtClean="0">
                          <a:solidFill>
                            <a:schemeClr val="bg1"/>
                          </a:solidFill>
                        </a:rPr>
                        <a:t>Summer 2</a:t>
                      </a:r>
                      <a:endParaRPr lang="en-GB" dirty="0">
                        <a:solidFill>
                          <a:schemeClr val="bg1"/>
                        </a:solidFill>
                      </a:endParaRPr>
                    </a:p>
                  </a:txBody>
                  <a:tcPr/>
                </a:tc>
                <a:extLst>
                  <a:ext uri="{0D108BD9-81ED-4DB2-BD59-A6C34878D82A}">
                    <a16:rowId xmlns:a16="http://schemas.microsoft.com/office/drawing/2014/main" val="4227228883"/>
                  </a:ext>
                </a:extLst>
              </a:tr>
              <a:tr h="1841535">
                <a:tc>
                  <a:txBody>
                    <a:bodyPr/>
                    <a:lstStyle/>
                    <a:p>
                      <a:pPr>
                        <a:lnSpc>
                          <a:spcPct val="107000"/>
                        </a:lnSpc>
                        <a:spcAft>
                          <a:spcPts val="800"/>
                        </a:spcAft>
                      </a:pPr>
                      <a:r>
                        <a:rPr lang="en-GB" sz="1400" b="1" dirty="0">
                          <a:solidFill>
                            <a:schemeClr val="tx1">
                              <a:lumMod val="95000"/>
                              <a:lumOff val="5000"/>
                            </a:schemeClr>
                          </a:solidFill>
                          <a:effectLst/>
                          <a:latin typeface="+mn-lt"/>
                          <a:ea typeface="Calibri" panose="020F0502020204030204" pitchFamily="34" charset="0"/>
                          <a:cs typeface="Times New Roman" panose="02020603050405020304" pitchFamily="18" charset="0"/>
                        </a:rPr>
                        <a:t>Healthy Lifestyles: Elements of a healthy lifestyle</a:t>
                      </a:r>
                    </a:p>
                    <a:p>
                      <a:pPr>
                        <a:lnSpc>
                          <a:spcPct val="107000"/>
                        </a:lnSpc>
                        <a:spcAft>
                          <a:spcPts val="800"/>
                        </a:spcAft>
                      </a:pPr>
                      <a:r>
                        <a:rPr lang="en-GB" sz="1000" dirty="0">
                          <a:solidFill>
                            <a:schemeClr val="tx1">
                              <a:lumMod val="95000"/>
                              <a:lumOff val="5000"/>
                            </a:schemeClr>
                          </a:solidFill>
                          <a:effectLst/>
                          <a:latin typeface="+mn-lt"/>
                          <a:ea typeface="Calibri" panose="020F0502020204030204" pitchFamily="34" charset="0"/>
                          <a:cs typeface="Times New Roman" panose="02020603050405020304" pitchFamily="18" charset="0"/>
                        </a:rPr>
                        <a:t>What is meant by a healthy lifestyle?  What choices can we make to maintain a healthy lifestyle? </a:t>
                      </a:r>
                    </a:p>
                  </a:txBody>
                  <a:tcPr/>
                </a:tc>
                <a:tc>
                  <a:txBody>
                    <a:bodyPr/>
                    <a:lstStyle/>
                    <a:p>
                      <a:pPr>
                        <a:lnSpc>
                          <a:spcPct val="107000"/>
                        </a:lnSpc>
                        <a:spcAft>
                          <a:spcPts val="800"/>
                        </a:spcAft>
                      </a:pPr>
                      <a:r>
                        <a:rPr lang="en-GB" sz="1400" b="1" dirty="0">
                          <a:solidFill>
                            <a:schemeClr val="tx1">
                              <a:lumMod val="95000"/>
                              <a:lumOff val="5000"/>
                            </a:schemeClr>
                          </a:solidFill>
                          <a:effectLst/>
                          <a:latin typeface="+mn-lt"/>
                          <a:ea typeface="Calibri" panose="020F0502020204030204" pitchFamily="34" charset="0"/>
                          <a:cs typeface="Times New Roman" panose="02020603050405020304" pitchFamily="18" charset="0"/>
                        </a:rPr>
                        <a:t>Self-Care, Support and Safety: Keeping safe online </a:t>
                      </a:r>
                    </a:p>
                    <a:p>
                      <a:pPr>
                        <a:lnSpc>
                          <a:spcPct val="107000"/>
                        </a:lnSpc>
                        <a:spcAft>
                          <a:spcPts val="800"/>
                        </a:spcAft>
                      </a:pPr>
                      <a:r>
                        <a:rPr lang="en-GB" sz="1000" dirty="0">
                          <a:solidFill>
                            <a:schemeClr val="tx1">
                              <a:lumMod val="95000"/>
                              <a:lumOff val="5000"/>
                            </a:schemeClr>
                          </a:solidFill>
                          <a:effectLst/>
                          <a:latin typeface="+mn-lt"/>
                          <a:ea typeface="Calibri" panose="020F0502020204030204" pitchFamily="34" charset="0"/>
                          <a:cs typeface="Times New Roman" panose="02020603050405020304" pitchFamily="18" charset="0"/>
                        </a:rPr>
                        <a:t>What is social media and how do people use it? What are the risks of social media?  How can we respond to content that is inappropriate? </a:t>
                      </a:r>
                    </a:p>
                  </a:txBody>
                  <a:tcPr/>
                </a:tc>
                <a:tc>
                  <a:txBody>
                    <a:bodyPr/>
                    <a:lstStyle/>
                    <a:p>
                      <a:pPr>
                        <a:lnSpc>
                          <a:spcPct val="107000"/>
                        </a:lnSpc>
                        <a:spcAft>
                          <a:spcPts val="800"/>
                        </a:spcAft>
                      </a:pPr>
                      <a:r>
                        <a:rPr lang="en-GB" sz="1400" b="1" dirty="0">
                          <a:solidFill>
                            <a:schemeClr val="tx1">
                              <a:lumMod val="95000"/>
                              <a:lumOff val="5000"/>
                            </a:schemeClr>
                          </a:solidFill>
                          <a:effectLst/>
                          <a:latin typeface="+mn-lt"/>
                          <a:ea typeface="Calibri" panose="020F0502020204030204" pitchFamily="34" charset="0"/>
                          <a:cs typeface="Times New Roman" panose="02020603050405020304" pitchFamily="18" charset="0"/>
                        </a:rPr>
                        <a:t>Managing Feelings: self-esteem and unkind comments </a:t>
                      </a:r>
                    </a:p>
                    <a:p>
                      <a:pPr>
                        <a:lnSpc>
                          <a:spcPct val="107000"/>
                        </a:lnSpc>
                        <a:spcAft>
                          <a:spcPts val="800"/>
                        </a:spcAft>
                      </a:pPr>
                      <a:r>
                        <a:rPr lang="en-GB" sz="1000" dirty="0">
                          <a:solidFill>
                            <a:schemeClr val="tx1">
                              <a:lumMod val="95000"/>
                              <a:lumOff val="5000"/>
                            </a:schemeClr>
                          </a:solidFill>
                          <a:effectLst/>
                          <a:latin typeface="+mn-lt"/>
                          <a:ea typeface="Calibri" panose="020F0502020204030204" pitchFamily="34" charset="0"/>
                          <a:cs typeface="Times New Roman" panose="02020603050405020304" pitchFamily="18" charset="0"/>
                        </a:rPr>
                        <a:t>What things help us feel good about ourselves? What things might others say or do that affect how we feel about ourselves? </a:t>
                      </a:r>
                    </a:p>
                  </a:txBody>
                  <a:tcPr marL="114300" marR="114300" marT="9525" marB="0"/>
                </a:tc>
                <a:tc>
                  <a:txBody>
                    <a:bodyPr/>
                    <a:lstStyle/>
                    <a:p>
                      <a:pPr>
                        <a:lnSpc>
                          <a:spcPct val="107000"/>
                        </a:lnSpc>
                        <a:spcAft>
                          <a:spcPts val="800"/>
                        </a:spcAft>
                      </a:pPr>
                      <a:r>
                        <a:rPr lang="en-GB" sz="1400" b="1" dirty="0">
                          <a:solidFill>
                            <a:schemeClr val="tx1">
                              <a:lumMod val="95000"/>
                              <a:lumOff val="5000"/>
                            </a:schemeClr>
                          </a:solidFill>
                          <a:effectLst/>
                          <a:latin typeface="+mn-lt"/>
                          <a:ea typeface="Calibri" panose="020F0502020204030204" pitchFamily="34" charset="0"/>
                          <a:cs typeface="Times New Roman" panose="02020603050405020304" pitchFamily="18" charset="0"/>
                        </a:rPr>
                        <a:t>Managing Feelings: strong feelings </a:t>
                      </a:r>
                    </a:p>
                    <a:p>
                      <a:pPr>
                        <a:lnSpc>
                          <a:spcPct val="107000"/>
                        </a:lnSpc>
                        <a:spcAft>
                          <a:spcPts val="800"/>
                        </a:spcAft>
                      </a:pPr>
                      <a:r>
                        <a:rPr lang="en-GB" sz="1000" dirty="0">
                          <a:solidFill>
                            <a:schemeClr val="tx1">
                              <a:lumMod val="95000"/>
                              <a:lumOff val="5000"/>
                            </a:schemeClr>
                          </a:solidFill>
                          <a:effectLst/>
                          <a:latin typeface="+mn-lt"/>
                          <a:ea typeface="Calibri" panose="020F0502020204030204" pitchFamily="34" charset="0"/>
                          <a:cs typeface="Times New Roman" panose="02020603050405020304" pitchFamily="18" charset="0"/>
                        </a:rPr>
                        <a:t>What responses to feeling unhappy are unhelpful and why?  How do these responses affect other people? </a:t>
                      </a:r>
                    </a:p>
                  </a:txBody>
                  <a:tcPr marL="114300" marR="114300" marT="9525" marB="0"/>
                </a:tc>
                <a:tc>
                  <a:txBody>
                    <a:bodyPr/>
                    <a:lstStyle/>
                    <a:p>
                      <a:pPr>
                        <a:lnSpc>
                          <a:spcPct val="107000"/>
                        </a:lnSpc>
                        <a:spcAft>
                          <a:spcPts val="800"/>
                        </a:spcAft>
                      </a:pPr>
                      <a:r>
                        <a:rPr lang="en-GB" sz="1400" b="1" dirty="0">
                          <a:solidFill>
                            <a:schemeClr val="tx1">
                              <a:lumMod val="95000"/>
                              <a:lumOff val="5000"/>
                            </a:schemeClr>
                          </a:solidFill>
                          <a:effectLst/>
                          <a:latin typeface="+mn-lt"/>
                          <a:ea typeface="Calibri" panose="020F0502020204030204" pitchFamily="34" charset="0"/>
                          <a:cs typeface="Times New Roman" panose="02020603050405020304" pitchFamily="18" charset="0"/>
                        </a:rPr>
                        <a:t>Changing and Growing: Puberty</a:t>
                      </a:r>
                    </a:p>
                    <a:p>
                      <a:pPr>
                        <a:lnSpc>
                          <a:spcPct val="107000"/>
                        </a:lnSpc>
                        <a:spcAft>
                          <a:spcPts val="800"/>
                        </a:spcAft>
                      </a:pPr>
                      <a:r>
                        <a:rPr lang="en-GB" sz="1000" dirty="0">
                          <a:solidFill>
                            <a:schemeClr val="tx1">
                              <a:lumMod val="95000"/>
                              <a:lumOff val="5000"/>
                            </a:schemeClr>
                          </a:solidFill>
                          <a:effectLst/>
                          <a:latin typeface="+mn-lt"/>
                          <a:ea typeface="Calibri" panose="020F0502020204030204" pitchFamily="34" charset="0"/>
                          <a:cs typeface="Times New Roman" panose="02020603050405020304" pitchFamily="18" charset="0"/>
                        </a:rPr>
                        <a:t>What physical changes happen during puberty?  What aspects of personal hygiene we can take responsibility for? </a:t>
                      </a:r>
                    </a:p>
                  </a:txBody>
                  <a:tcPr marL="114300" marR="114300" marT="9525" marB="0"/>
                </a:tc>
                <a:tc>
                  <a:txBody>
                    <a:bodyPr/>
                    <a:lstStyle/>
                    <a:p>
                      <a:pPr>
                        <a:lnSpc>
                          <a:spcPct val="107000"/>
                        </a:lnSpc>
                        <a:spcAft>
                          <a:spcPts val="800"/>
                        </a:spcAft>
                      </a:pPr>
                      <a:r>
                        <a:rPr lang="en-GB" sz="1400" b="1" dirty="0">
                          <a:solidFill>
                            <a:schemeClr val="tx1">
                              <a:lumMod val="95000"/>
                              <a:lumOff val="5000"/>
                            </a:schemeClr>
                          </a:solidFill>
                          <a:effectLst/>
                          <a:latin typeface="+mn-lt"/>
                          <a:ea typeface="Calibri" panose="020F0502020204030204" pitchFamily="34" charset="0"/>
                          <a:cs typeface="Times New Roman" panose="02020603050405020304" pitchFamily="18" charset="0"/>
                        </a:rPr>
                        <a:t>Self-Care, Support and Safety: Feeling unwell  </a:t>
                      </a:r>
                    </a:p>
                    <a:p>
                      <a:pPr>
                        <a:lnSpc>
                          <a:spcPct val="107000"/>
                        </a:lnSpc>
                        <a:spcAft>
                          <a:spcPts val="800"/>
                        </a:spcAft>
                      </a:pPr>
                      <a:r>
                        <a:rPr lang="en-GB" sz="1000" dirty="0">
                          <a:solidFill>
                            <a:schemeClr val="tx1">
                              <a:lumMod val="95000"/>
                              <a:lumOff val="5000"/>
                            </a:schemeClr>
                          </a:solidFill>
                          <a:effectLst/>
                          <a:latin typeface="+mn-lt"/>
                          <a:ea typeface="Calibri" panose="020F0502020204030204" pitchFamily="34" charset="0"/>
                          <a:cs typeface="Times New Roman" panose="02020603050405020304" pitchFamily="18" charset="0"/>
                        </a:rPr>
                        <a:t>How can we tell if we are unwell? What can we say to let someone know we are unwell? </a:t>
                      </a:r>
                    </a:p>
                  </a:txBody>
                  <a:tcPr marL="114300" marR="114300" marT="9525" marB="0"/>
                </a:tc>
                <a:extLst>
                  <a:ext uri="{0D108BD9-81ED-4DB2-BD59-A6C34878D82A}">
                    <a16:rowId xmlns:a16="http://schemas.microsoft.com/office/drawing/2014/main" val="2608281354"/>
                  </a:ext>
                </a:extLst>
              </a:tr>
              <a:tr h="532014">
                <a:tc>
                  <a:txBody>
                    <a:bodyPr/>
                    <a:lstStyle/>
                    <a:p>
                      <a:pPr algn="l"/>
                      <a:endParaRPr lang="en-GB" sz="1000" dirty="0">
                        <a:solidFill>
                          <a:schemeClr val="tx1">
                            <a:lumMod val="95000"/>
                            <a:lumOff val="5000"/>
                          </a:schemeClr>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Online Bullying</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schemeClr val="tx1">
                            <a:lumMod val="95000"/>
                            <a:lumOff val="5000"/>
                          </a:schemeClr>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Anger</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Puberty</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schemeClr val="tx1">
                            <a:lumMod val="95000"/>
                            <a:lumOff val="5000"/>
                          </a:schemeClr>
                        </a:solidFill>
                        <a:effectLst/>
                        <a:latin typeface="+mn-lt"/>
                      </a:endParaRPr>
                    </a:p>
                  </a:txBody>
                  <a:tcPr marL="114300" marR="114300" marT="0" marB="0"/>
                </a:tc>
                <a:extLst>
                  <a:ext uri="{0D108BD9-81ED-4DB2-BD59-A6C34878D82A}">
                    <a16:rowId xmlns:a16="http://schemas.microsoft.com/office/drawing/2014/main" val="2077320499"/>
                  </a:ext>
                </a:extLst>
              </a:tr>
              <a:tr h="2161309">
                <a:tc>
                  <a:txBody>
                    <a:bodyPr/>
                    <a:lstStyle/>
                    <a:p>
                      <a:pPr>
                        <a:lnSpc>
                          <a:spcPct val="107000"/>
                        </a:lnSpc>
                        <a:spcAft>
                          <a:spcPts val="800"/>
                        </a:spcAft>
                      </a:pPr>
                      <a:r>
                        <a:rPr lang="en-GB" sz="1400" b="1"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Self-Awareness: Personal Strengths </a:t>
                      </a:r>
                    </a:p>
                    <a:p>
                      <a:pPr>
                        <a:lnSpc>
                          <a:spcPct val="107000"/>
                        </a:lnSpc>
                        <a:spcAft>
                          <a:spcPts val="800"/>
                        </a:spcAft>
                      </a:pPr>
                      <a:r>
                        <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What are we really good at? What personal strengths can we see in other people? How do other people’s opinions of what we are good at affect how we feel about ourselves?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schemeClr val="tx1">
                            <a:lumMod val="95000"/>
                            <a:lumOff val="5000"/>
                          </a:schemeClr>
                        </a:solidFill>
                        <a:latin typeface="+mn-lt"/>
                      </a:endParaRPr>
                    </a:p>
                  </a:txBody>
                  <a:tcPr/>
                </a:tc>
                <a:tc>
                  <a:txBody>
                    <a:bodyPr/>
                    <a:lstStyle/>
                    <a:p>
                      <a:pPr>
                        <a:lnSpc>
                          <a:spcPct val="107000"/>
                        </a:lnSpc>
                        <a:spcAft>
                          <a:spcPts val="800"/>
                        </a:spcAft>
                      </a:pPr>
                      <a:r>
                        <a:rPr lang="en-GB" sz="1400" b="1"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Self-Care, Support and Safety: Feeling frightened/ worried </a:t>
                      </a:r>
                    </a:p>
                    <a:p>
                      <a:pPr>
                        <a:lnSpc>
                          <a:spcPct val="107000"/>
                        </a:lnSpc>
                        <a:spcAft>
                          <a:spcPts val="800"/>
                        </a:spcAft>
                      </a:pPr>
                      <a:r>
                        <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What simple strategies can we use if feeling frightened/worried? What is unwanted physical contact? How can we get help?  (consent) </a:t>
                      </a:r>
                    </a:p>
                    <a:p>
                      <a:pPr>
                        <a:lnSpc>
                          <a:spcPct val="107000"/>
                        </a:lnSpc>
                        <a:spcAft>
                          <a:spcPts val="800"/>
                        </a:spcAft>
                      </a:pPr>
                      <a:r>
                        <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Cover FGM if appropriate </a:t>
                      </a:r>
                    </a:p>
                  </a:txBody>
                  <a:tcPr/>
                </a:tc>
                <a:tc>
                  <a:txBody>
                    <a:bodyPr/>
                    <a:lstStyle/>
                    <a:p>
                      <a:endParaRPr lang="en-GB" sz="1000" dirty="0">
                        <a:solidFill>
                          <a:schemeClr val="tx1">
                            <a:lumMod val="95000"/>
                            <a:lumOff val="5000"/>
                          </a:schemeClr>
                        </a:solidFill>
                        <a:latin typeface="+mn-lt"/>
                      </a:endParaRPr>
                    </a:p>
                  </a:txBody>
                  <a:tcPr/>
                </a:tc>
                <a:tc>
                  <a:txBody>
                    <a:bodyPr/>
                    <a:lstStyle/>
                    <a:p>
                      <a:pPr>
                        <a:lnSpc>
                          <a:spcPct val="107000"/>
                        </a:lnSpc>
                        <a:spcAft>
                          <a:spcPts val="800"/>
                        </a:spcAft>
                      </a:pPr>
                      <a:r>
                        <a:rPr lang="en-GB" sz="1400" b="1"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The World I Live In: Diversity/Rights and Responsibilities</a:t>
                      </a:r>
                    </a:p>
                    <a:p>
                      <a:pPr>
                        <a:lnSpc>
                          <a:spcPct val="107000"/>
                        </a:lnSpc>
                        <a:spcAft>
                          <a:spcPts val="800"/>
                        </a:spcAft>
                      </a:pPr>
                      <a:r>
                        <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What are the similarities and differences among people of different race, faith and culture?  (protected characteristics) What rights and responsibilities do we have in and outside of school? </a:t>
                      </a:r>
                    </a:p>
                    <a:p>
                      <a:endParaRPr lang="en-GB" sz="1000" dirty="0">
                        <a:solidFill>
                          <a:schemeClr val="tx1">
                            <a:lumMod val="95000"/>
                            <a:lumOff val="5000"/>
                          </a:schemeClr>
                        </a:solidFill>
                        <a:latin typeface="+mn-lt"/>
                      </a:endParaRPr>
                    </a:p>
                  </a:txBody>
                  <a:tcPr/>
                </a:tc>
                <a:tc>
                  <a:txBody>
                    <a:bodyPr/>
                    <a:lstStyle/>
                    <a:p>
                      <a:pPr>
                        <a:lnSpc>
                          <a:spcPct val="107000"/>
                        </a:lnSpc>
                        <a:spcAft>
                          <a:spcPts val="800"/>
                        </a:spcAft>
                      </a:pPr>
                      <a:r>
                        <a:rPr lang="en-GB" sz="1400" b="1"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Self-Awareness: Skills for learning</a:t>
                      </a:r>
                    </a:p>
                    <a:p>
                      <a:pPr>
                        <a:lnSpc>
                          <a:spcPct val="107000"/>
                        </a:lnSpc>
                        <a:spcAft>
                          <a:spcPts val="800"/>
                        </a:spcAft>
                      </a:pPr>
                      <a:r>
                        <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How do we like to learn? How does it feel when we achieve a target? </a:t>
                      </a:r>
                    </a:p>
                    <a:p>
                      <a:endParaRPr lang="en-GB" sz="1000" dirty="0">
                        <a:solidFill>
                          <a:schemeClr val="tx1">
                            <a:lumMod val="95000"/>
                            <a:lumOff val="5000"/>
                          </a:schemeClr>
                        </a:solidFill>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schemeClr val="tx1">
                            <a:lumMod val="95000"/>
                            <a:lumOff val="5000"/>
                          </a:schemeClr>
                        </a:solidFill>
                        <a:latin typeface="+mn-lt"/>
                      </a:endParaRPr>
                    </a:p>
                  </a:txBody>
                  <a:tcPr/>
                </a:tc>
                <a:extLst>
                  <a:ext uri="{0D108BD9-81ED-4DB2-BD59-A6C34878D82A}">
                    <a16:rowId xmlns:a16="http://schemas.microsoft.com/office/drawing/2014/main" val="2338864575"/>
                  </a:ext>
                </a:extLst>
              </a:tr>
              <a:tr h="57783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p>
                  </a:txBody>
                  <a:tcPr/>
                </a:tc>
                <a:tc>
                  <a:txBody>
                    <a:bodyPr/>
                    <a:lstStyle/>
                    <a:p>
                      <a:r>
                        <a:rPr lang="en-GB" sz="1000" b="1" dirty="0" smtClean="0">
                          <a:solidFill>
                            <a:srgbClr val="7030A0"/>
                          </a:solidFill>
                        </a:rPr>
                        <a:t>8-11 Worry</a:t>
                      </a:r>
                      <a:endParaRPr lang="en-GB" sz="1000" b="1" dirty="0">
                        <a:solidFill>
                          <a:srgbClr val="7030A0"/>
                        </a:solidFill>
                      </a:endParaRPr>
                    </a:p>
                  </a:txBody>
                  <a:tcPr/>
                </a:tc>
                <a:tc>
                  <a:txBody>
                    <a:bodyPr/>
                    <a:lstStyle/>
                    <a:p>
                      <a:endParaRPr lang="en-GB" sz="1100" dirty="0">
                        <a:solidFill>
                          <a:srgbClr val="7030A0"/>
                        </a:solidFill>
                      </a:endParaRPr>
                    </a:p>
                  </a:txBody>
                  <a:tcPr/>
                </a:tc>
                <a:tc>
                  <a:txBody>
                    <a:bodyPr/>
                    <a:lstStyle/>
                    <a:p>
                      <a:r>
                        <a:rPr lang="en-GB" sz="1000" b="1" dirty="0" smtClean="0">
                          <a:solidFill>
                            <a:srgbClr val="7030A0"/>
                          </a:solidFill>
                        </a:rPr>
                        <a:t>8-11 Coming home on time</a:t>
                      </a:r>
                    </a:p>
                    <a:p>
                      <a:r>
                        <a:rPr lang="en-GB" sz="1000" b="1" dirty="0" smtClean="0">
                          <a:solidFill>
                            <a:srgbClr val="7030A0"/>
                          </a:solidFill>
                        </a:rPr>
                        <a:t>8-11 British Values  </a:t>
                      </a:r>
                      <a:endParaRPr lang="en-GB" sz="1000" b="1" dirty="0">
                        <a:solidFill>
                          <a:srgbClr val="7030A0"/>
                        </a:solidFill>
                      </a:endParaRPr>
                    </a:p>
                  </a:txBody>
                  <a:tcPr/>
                </a:tc>
                <a:tc>
                  <a:txBody>
                    <a:bodyPr/>
                    <a:lstStyle/>
                    <a:p>
                      <a:endParaRPr lang="en-GB"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solidFill>
                          <a:srgbClr val="7030A0"/>
                        </a:solidFill>
                      </a:endParaRPr>
                    </a:p>
                  </a:txBody>
                  <a:tcPr/>
                </a:tc>
                <a:extLst>
                  <a:ext uri="{0D108BD9-81ED-4DB2-BD59-A6C34878D82A}">
                    <a16:rowId xmlns:a16="http://schemas.microsoft.com/office/drawing/2014/main" val="441530275"/>
                  </a:ext>
                </a:extLst>
              </a:tr>
            </a:tbl>
          </a:graphicData>
        </a:graphic>
      </p:graphicFrame>
      <p:sp>
        <p:nvSpPr>
          <p:cNvPr id="2" name="TextBox 1"/>
          <p:cNvSpPr txBox="1"/>
          <p:nvPr/>
        </p:nvSpPr>
        <p:spPr>
          <a:xfrm>
            <a:off x="2508068" y="209006"/>
            <a:ext cx="7525394" cy="369332"/>
          </a:xfrm>
          <a:prstGeom prst="rect">
            <a:avLst/>
          </a:prstGeom>
          <a:solidFill>
            <a:srgbClr val="99CC0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chemeClr val="accent2">
                    <a:lumMod val="75000"/>
                  </a:schemeClr>
                </a:solidFill>
                <a:effectLst/>
                <a:uLnTx/>
                <a:uFillTx/>
                <a:latin typeface="Trebuchet MS" panose="020B0603020202020204"/>
                <a:ea typeface="+mn-ea"/>
                <a:cs typeface="+mn-cs"/>
              </a:rPr>
              <a:t>Green</a:t>
            </a:r>
            <a:r>
              <a:rPr kumimoji="0" lang="en-GB" sz="1800" b="0" i="0" u="none" strike="noStrike" kern="1200" cap="none" spc="0" normalizeH="0" baseline="0" noProof="0" dirty="0" smtClean="0">
                <a:ln>
                  <a:noFill/>
                </a:ln>
                <a:solidFill>
                  <a:srgbClr val="FFFF00"/>
                </a:solidFill>
                <a:effectLst/>
                <a:uLnTx/>
                <a:uFillTx/>
                <a:latin typeface="Trebuchet MS" panose="020B0603020202020204"/>
                <a:ea typeface="+mn-ea"/>
                <a:cs typeface="+mn-cs"/>
              </a:rPr>
              <a:t>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Secondary PSHE</a:t>
            </a:r>
            <a:r>
              <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rPr>
              <a:t>/ CITIZENSHIP/ SMSC/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RSE                       Year 1</a:t>
            </a:r>
            <a:endPar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Rectangle 2"/>
          <p:cNvSpPr/>
          <p:nvPr/>
        </p:nvSpPr>
        <p:spPr>
          <a:xfrm>
            <a:off x="168891" y="209006"/>
            <a:ext cx="1638590" cy="246221"/>
          </a:xfrm>
          <a:prstGeom prst="rect">
            <a:avLst/>
          </a:prstGeom>
        </p:spPr>
        <p:txBody>
          <a:bodyPr wrap="none">
            <a:spAutoFit/>
          </a:bodyPr>
          <a:lstStyle/>
          <a:p>
            <a:pPr lvl="0" defTabSz="457200">
              <a:defRPr/>
            </a:pPr>
            <a:r>
              <a:rPr lang="en-GB" sz="1000" b="1" dirty="0">
                <a:solidFill>
                  <a:srgbClr val="7030A0"/>
                </a:solidFill>
              </a:rPr>
              <a:t>1Decision resource </a:t>
            </a:r>
            <a:r>
              <a:rPr lang="en-GB" sz="1000" b="1" dirty="0" smtClean="0">
                <a:solidFill>
                  <a:srgbClr val="7030A0"/>
                </a:solidFill>
              </a:rPr>
              <a:t>links</a:t>
            </a:r>
            <a:endParaRPr lang="en-GB" sz="1000" dirty="0"/>
          </a:p>
        </p:txBody>
      </p:sp>
    </p:spTree>
    <p:extLst>
      <p:ext uri="{BB962C8B-B14F-4D97-AF65-F5344CB8AC3E}">
        <p14:creationId xmlns:p14="http://schemas.microsoft.com/office/powerpoint/2010/main" val="6900268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94885838"/>
              </p:ext>
            </p:extLst>
          </p:nvPr>
        </p:nvGraphicFramePr>
        <p:xfrm>
          <a:off x="168891" y="711330"/>
          <a:ext cx="11726622" cy="5955043"/>
        </p:xfrm>
        <a:graphic>
          <a:graphicData uri="http://schemas.openxmlformats.org/drawingml/2006/table">
            <a:tbl>
              <a:tblPr firstRow="1" bandRow="1">
                <a:tableStyleId>{5C22544A-7EE6-4342-B048-85BDC9FD1C3A}</a:tableStyleId>
              </a:tblPr>
              <a:tblGrid>
                <a:gridCol w="1954437">
                  <a:extLst>
                    <a:ext uri="{9D8B030D-6E8A-4147-A177-3AD203B41FA5}">
                      <a16:colId xmlns:a16="http://schemas.microsoft.com/office/drawing/2014/main" val="1883087294"/>
                    </a:ext>
                  </a:extLst>
                </a:gridCol>
                <a:gridCol w="1954437">
                  <a:extLst>
                    <a:ext uri="{9D8B030D-6E8A-4147-A177-3AD203B41FA5}">
                      <a16:colId xmlns:a16="http://schemas.microsoft.com/office/drawing/2014/main" val="168605317"/>
                    </a:ext>
                  </a:extLst>
                </a:gridCol>
                <a:gridCol w="1954437">
                  <a:extLst>
                    <a:ext uri="{9D8B030D-6E8A-4147-A177-3AD203B41FA5}">
                      <a16:colId xmlns:a16="http://schemas.microsoft.com/office/drawing/2014/main" val="4003275180"/>
                    </a:ext>
                  </a:extLst>
                </a:gridCol>
                <a:gridCol w="1954437">
                  <a:extLst>
                    <a:ext uri="{9D8B030D-6E8A-4147-A177-3AD203B41FA5}">
                      <a16:colId xmlns:a16="http://schemas.microsoft.com/office/drawing/2014/main" val="1152447951"/>
                    </a:ext>
                  </a:extLst>
                </a:gridCol>
                <a:gridCol w="1954437">
                  <a:extLst>
                    <a:ext uri="{9D8B030D-6E8A-4147-A177-3AD203B41FA5}">
                      <a16:colId xmlns:a16="http://schemas.microsoft.com/office/drawing/2014/main" val="3187682562"/>
                    </a:ext>
                  </a:extLst>
                </a:gridCol>
                <a:gridCol w="1954437">
                  <a:extLst>
                    <a:ext uri="{9D8B030D-6E8A-4147-A177-3AD203B41FA5}">
                      <a16:colId xmlns:a16="http://schemas.microsoft.com/office/drawing/2014/main" val="1541007710"/>
                    </a:ext>
                  </a:extLst>
                </a:gridCol>
              </a:tblGrid>
              <a:tr h="695464">
                <a:tc>
                  <a:txBody>
                    <a:bodyPr/>
                    <a:lstStyle/>
                    <a:p>
                      <a:r>
                        <a:rPr lang="en-GB" dirty="0" smtClean="0">
                          <a:solidFill>
                            <a:schemeClr val="bg1"/>
                          </a:solidFill>
                        </a:rPr>
                        <a:t>Autumn 1</a:t>
                      </a:r>
                      <a:endParaRPr lang="en-GB" dirty="0">
                        <a:solidFill>
                          <a:schemeClr val="bg1"/>
                        </a:solidFill>
                      </a:endParaRPr>
                    </a:p>
                  </a:txBody>
                  <a:tcPr/>
                </a:tc>
                <a:tc>
                  <a:txBody>
                    <a:bodyPr/>
                    <a:lstStyle/>
                    <a:p>
                      <a:r>
                        <a:rPr lang="en-GB" dirty="0" smtClean="0">
                          <a:solidFill>
                            <a:schemeClr val="bg1"/>
                          </a:solidFill>
                        </a:rPr>
                        <a:t>Autumn 2</a:t>
                      </a:r>
                      <a:endParaRPr lang="en-GB" dirty="0">
                        <a:solidFill>
                          <a:schemeClr val="bg1"/>
                        </a:solidFill>
                      </a:endParaRPr>
                    </a:p>
                  </a:txBody>
                  <a:tcPr/>
                </a:tc>
                <a:tc>
                  <a:txBody>
                    <a:bodyPr/>
                    <a:lstStyle/>
                    <a:p>
                      <a:r>
                        <a:rPr lang="en-GB" dirty="0" smtClean="0">
                          <a:solidFill>
                            <a:schemeClr val="bg1"/>
                          </a:solidFill>
                        </a:rPr>
                        <a:t>Spring 1</a:t>
                      </a:r>
                      <a:endParaRPr lang="en-GB" dirty="0">
                        <a:solidFill>
                          <a:schemeClr val="bg1"/>
                        </a:solidFill>
                      </a:endParaRPr>
                    </a:p>
                  </a:txBody>
                  <a:tcPr/>
                </a:tc>
                <a:tc>
                  <a:txBody>
                    <a:bodyPr/>
                    <a:lstStyle/>
                    <a:p>
                      <a:r>
                        <a:rPr lang="en-GB" dirty="0" smtClean="0">
                          <a:solidFill>
                            <a:schemeClr val="bg1"/>
                          </a:solidFill>
                        </a:rPr>
                        <a:t>Spring 2</a:t>
                      </a:r>
                      <a:endParaRPr lang="en-GB" dirty="0">
                        <a:solidFill>
                          <a:schemeClr val="bg1"/>
                        </a:solidFill>
                      </a:endParaRPr>
                    </a:p>
                  </a:txBody>
                  <a:tcPr/>
                </a:tc>
                <a:tc>
                  <a:txBody>
                    <a:bodyPr/>
                    <a:lstStyle/>
                    <a:p>
                      <a:r>
                        <a:rPr lang="en-GB" dirty="0" smtClean="0">
                          <a:solidFill>
                            <a:schemeClr val="bg1"/>
                          </a:solidFill>
                        </a:rPr>
                        <a:t>Summer 1</a:t>
                      </a:r>
                      <a:endParaRPr lang="en-GB" dirty="0">
                        <a:solidFill>
                          <a:schemeClr val="bg1"/>
                        </a:solidFill>
                      </a:endParaRPr>
                    </a:p>
                  </a:txBody>
                  <a:tcPr/>
                </a:tc>
                <a:tc>
                  <a:txBody>
                    <a:bodyPr/>
                    <a:lstStyle/>
                    <a:p>
                      <a:r>
                        <a:rPr lang="en-GB" dirty="0" smtClean="0">
                          <a:solidFill>
                            <a:schemeClr val="bg1"/>
                          </a:solidFill>
                        </a:rPr>
                        <a:t>Summer 2</a:t>
                      </a:r>
                      <a:endParaRPr lang="en-GB" dirty="0">
                        <a:solidFill>
                          <a:schemeClr val="bg1"/>
                        </a:solidFill>
                      </a:endParaRPr>
                    </a:p>
                  </a:txBody>
                  <a:tcPr/>
                </a:tc>
                <a:extLst>
                  <a:ext uri="{0D108BD9-81ED-4DB2-BD59-A6C34878D82A}">
                    <a16:rowId xmlns:a16="http://schemas.microsoft.com/office/drawing/2014/main" val="4227228883"/>
                  </a:ext>
                </a:extLst>
              </a:tr>
              <a:tr h="2167679">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Managing Feelings: Romantic feelings and sexual attraction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What’s the difference between ‘liking’ and ‘fancying’ someone? Can we ‘like’ or ‘fancy’ someone of any gender, race, ability or religion? </a:t>
                      </a: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Self-Awareness: Prejudice and discrimination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is prejudice and why is it unacceptable? What examples of prejudice and discrimination have we seen? (protected characteristics) How can we respond to prejudice? </a:t>
                      </a:r>
                    </a:p>
                  </a:txBody>
                  <a:tcPr marL="114300" marR="114300" marT="9525" marB="0"/>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Healthy Lifestyles: Medicinal drugs + Healthy Eating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is a healthy, balanced diet?  Which foods can we eat lots of, some of, a little of?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is a medicine and what is it used for?  How do we use medicines safely? </a:t>
                      </a:r>
                    </a:p>
                  </a:txBody>
                  <a:tcPr marL="114300" marR="114300" marT="9525" marB="0"/>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Healthy Lifestyles: Physical activity</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are our favourite forms of exercise?  What are the benefits of exercising?  What are the possible consequences of inactivity? </a:t>
                      </a: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Changing and Growing: Friendship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When might we need the support of friends?  How can we support our friends?  How can we manage disagreements with friends? </a:t>
                      </a:r>
                    </a:p>
                  </a:txBody>
                  <a:tcPr marL="114300" marR="114300" marT="9525" marB="0"/>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Self-Care, Support and Safety: Accidents and Risk</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is the difference between ‘risk’ and ‘danger’?  What situations can be risky? What strategies can we apply to reduce risk? </a:t>
                      </a:r>
                    </a:p>
                  </a:txBody>
                  <a:tcPr/>
                </a:tc>
                <a:extLst>
                  <a:ext uri="{0D108BD9-81ED-4DB2-BD59-A6C34878D82A}">
                    <a16:rowId xmlns:a16="http://schemas.microsoft.com/office/drawing/2014/main" val="2608281354"/>
                  </a:ext>
                </a:extLst>
              </a:tr>
              <a:tr h="435876">
                <a:tc>
                  <a:txBody>
                    <a:bodyPr/>
                    <a:lstStyle/>
                    <a:p>
                      <a:pPr algn="l"/>
                      <a:endParaRPr lang="en-GB" sz="1000" dirty="0">
                        <a:solidFill>
                          <a:schemeClr val="tx1"/>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Breaking down barriers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A World</a:t>
                      </a:r>
                      <a:r>
                        <a:rPr lang="en-GB" sz="1000" b="1" baseline="0" dirty="0" smtClean="0">
                          <a:solidFill>
                            <a:srgbClr val="7030A0"/>
                          </a:solidFill>
                          <a:effectLst/>
                          <a:latin typeface="+mn-lt"/>
                        </a:rPr>
                        <a:t> Without Judgement: Adults and Children’s views </a:t>
                      </a:r>
                      <a:r>
                        <a:rPr lang="en-GB" sz="1000" b="1" dirty="0" smtClean="0">
                          <a:solidFill>
                            <a:srgbClr val="7030A0"/>
                          </a:solidFill>
                          <a:effectLst/>
                          <a:latin typeface="+mn-lt"/>
                        </a:rPr>
                        <a:t>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Keeping</a:t>
                      </a:r>
                      <a:r>
                        <a:rPr lang="en-GB" sz="1000" b="1" baseline="0" dirty="0" smtClean="0">
                          <a:solidFill>
                            <a:srgbClr val="7030A0"/>
                          </a:solidFill>
                          <a:effectLst/>
                          <a:latin typeface="+mn-lt"/>
                        </a:rPr>
                        <a:t> Healthy: Adults and Children’s views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schemeClr val="tx1"/>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schemeClr val="tx1"/>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Cycle Safety</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smtClean="0">
                          <a:solidFill>
                            <a:srgbClr val="7030A0"/>
                          </a:solidFill>
                          <a:effectLst/>
                          <a:latin typeface="+mn-lt"/>
                        </a:rPr>
                        <a:t>8-11 First Aid </a:t>
                      </a:r>
                      <a:endParaRPr lang="en-GB" sz="1000" b="1" dirty="0">
                        <a:solidFill>
                          <a:srgbClr val="7030A0"/>
                        </a:solidFill>
                        <a:effectLst/>
                        <a:latin typeface="+mn-lt"/>
                      </a:endParaRPr>
                    </a:p>
                  </a:txBody>
                  <a:tcPr marL="114300" marR="114300" marT="0" marB="0"/>
                </a:tc>
                <a:extLst>
                  <a:ext uri="{0D108BD9-81ED-4DB2-BD59-A6C34878D82A}">
                    <a16:rowId xmlns:a16="http://schemas.microsoft.com/office/drawing/2014/main" val="2077320499"/>
                  </a:ext>
                </a:extLst>
              </a:tr>
              <a:tr h="162381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txBody>
                  <a:tcPr/>
                </a:tc>
                <a:tc>
                  <a:txBody>
                    <a:bodyPr/>
                    <a:lstStyle/>
                    <a:p>
                      <a:pPr>
                        <a:lnSpc>
                          <a:spcPct val="107000"/>
                        </a:lnSpc>
                        <a:spcAft>
                          <a:spcPts val="800"/>
                        </a:spcAft>
                      </a:pPr>
                      <a:r>
                        <a:rPr lang="en-GB" sz="1400" b="1" dirty="0" smtClean="0">
                          <a:solidFill>
                            <a:schemeClr val="tx1"/>
                          </a:solidFill>
                          <a:effectLst/>
                          <a:latin typeface="+mn-lt"/>
                          <a:ea typeface="Calibri" panose="020F0502020204030204" pitchFamily="34" charset="0"/>
                          <a:cs typeface="Times New Roman" panose="02020603050405020304" pitchFamily="18" charset="0"/>
                        </a:rPr>
                        <a:t>The World I Live In: Preparing for Adulthood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What different jobs do people do?  What different ways are there of financing adult life?  What jobs might we like to do? </a:t>
                      </a:r>
                    </a:p>
                    <a:p>
                      <a:endParaRPr lang="en-GB" dirty="0">
                        <a:solidFill>
                          <a:schemeClr val="tx1"/>
                        </a:solidFill>
                      </a:endParaRPr>
                    </a:p>
                  </a:txBody>
                  <a:tcPr/>
                </a:tc>
                <a:tc>
                  <a:txBody>
                    <a:bodyPr/>
                    <a:lstStyle/>
                    <a:p>
                      <a:endParaRPr lang="en-GB" sz="1100" dirty="0">
                        <a:solidFill>
                          <a:schemeClr val="tx1"/>
                        </a:solidFill>
                      </a:endParaRPr>
                    </a:p>
                  </a:txBody>
                  <a:tcPr/>
                </a:tc>
                <a:tc>
                  <a:txBody>
                    <a:bodyPr/>
                    <a:lstStyle/>
                    <a:p>
                      <a:endParaRPr lang="en-GB" dirty="0">
                        <a:solidFill>
                          <a:schemeClr val="tx1"/>
                        </a:solidFill>
                      </a:endParaRPr>
                    </a:p>
                  </a:txBody>
                  <a:tcPr/>
                </a:tc>
                <a:tc>
                  <a:txBody>
                    <a:bodyPr/>
                    <a:lstStyle/>
                    <a:p>
                      <a:endParaRPr lang="en-GB" sz="11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txBody>
                  <a:tcPr/>
                </a:tc>
                <a:extLst>
                  <a:ext uri="{0D108BD9-81ED-4DB2-BD59-A6C34878D82A}">
                    <a16:rowId xmlns:a16="http://schemas.microsoft.com/office/drawing/2014/main" val="2338864575"/>
                  </a:ext>
                </a:extLst>
              </a:tr>
              <a:tr h="57622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p>
                  </a:txBody>
                  <a:tcPr/>
                </a:tc>
                <a:tc>
                  <a:txBody>
                    <a:bodyPr/>
                    <a:lstStyle/>
                    <a:p>
                      <a:r>
                        <a:rPr lang="en-GB" sz="1000" b="1" dirty="0" smtClean="0">
                          <a:solidFill>
                            <a:srgbClr val="7030A0"/>
                          </a:solidFill>
                        </a:rPr>
                        <a:t>8-11</a:t>
                      </a:r>
                      <a:r>
                        <a:rPr lang="en-GB" sz="1000" b="1" baseline="0" dirty="0" smtClean="0">
                          <a:solidFill>
                            <a:srgbClr val="7030A0"/>
                          </a:solidFill>
                        </a:rPr>
                        <a:t> The Working World: Adults and Children’s views </a:t>
                      </a:r>
                    </a:p>
                  </a:txBody>
                  <a:tcPr/>
                </a:tc>
                <a:tc>
                  <a:txBody>
                    <a:bodyPr/>
                    <a:lstStyle/>
                    <a:p>
                      <a:endParaRPr lang="en-GB" sz="1100" dirty="0">
                        <a:solidFill>
                          <a:srgbClr val="7030A0"/>
                        </a:solidFill>
                      </a:endParaRPr>
                    </a:p>
                  </a:txBody>
                  <a:tcPr/>
                </a:tc>
                <a:tc>
                  <a:txBody>
                    <a:bodyPr/>
                    <a:lstStyle/>
                    <a:p>
                      <a:endParaRPr lang="en-GB" dirty="0"/>
                    </a:p>
                  </a:txBody>
                  <a:tcPr/>
                </a:tc>
                <a:tc>
                  <a:txBody>
                    <a:bodyPr/>
                    <a:lstStyle/>
                    <a:p>
                      <a:endParaRPr lang="en-GB"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solidFill>
                          <a:srgbClr val="7030A0"/>
                        </a:solidFill>
                      </a:endParaRPr>
                    </a:p>
                  </a:txBody>
                  <a:tcPr/>
                </a:tc>
                <a:extLst>
                  <a:ext uri="{0D108BD9-81ED-4DB2-BD59-A6C34878D82A}">
                    <a16:rowId xmlns:a16="http://schemas.microsoft.com/office/drawing/2014/main" val="441530275"/>
                  </a:ext>
                </a:extLst>
              </a:tr>
            </a:tbl>
          </a:graphicData>
        </a:graphic>
      </p:graphicFrame>
      <p:sp>
        <p:nvSpPr>
          <p:cNvPr id="2" name="TextBox 1"/>
          <p:cNvSpPr txBox="1"/>
          <p:nvPr/>
        </p:nvSpPr>
        <p:spPr>
          <a:xfrm>
            <a:off x="2508068" y="209006"/>
            <a:ext cx="7525394" cy="369332"/>
          </a:xfrm>
          <a:prstGeom prst="rect">
            <a:avLst/>
          </a:prstGeom>
          <a:solidFill>
            <a:srgbClr val="99CC0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chemeClr val="accent2">
                    <a:lumMod val="75000"/>
                  </a:schemeClr>
                </a:solidFill>
                <a:effectLst/>
                <a:uLnTx/>
                <a:uFillTx/>
                <a:latin typeface="Trebuchet MS" panose="020B0603020202020204"/>
                <a:ea typeface="+mn-ea"/>
                <a:cs typeface="+mn-cs"/>
              </a:rPr>
              <a:t>Green</a:t>
            </a:r>
            <a:r>
              <a:rPr kumimoji="0" lang="en-GB" sz="1800" b="0" i="0" u="none" strike="noStrike" kern="1200" cap="none" spc="0" normalizeH="0" baseline="0" noProof="0" dirty="0" smtClean="0">
                <a:ln>
                  <a:noFill/>
                </a:ln>
                <a:solidFill>
                  <a:srgbClr val="FFFF00"/>
                </a:solidFill>
                <a:effectLst/>
                <a:uLnTx/>
                <a:uFillTx/>
                <a:latin typeface="Trebuchet MS" panose="020B0603020202020204"/>
                <a:ea typeface="+mn-ea"/>
                <a:cs typeface="+mn-cs"/>
              </a:rPr>
              <a:t>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Secondary PSHE</a:t>
            </a:r>
            <a:r>
              <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rPr>
              <a:t>/ CITIZENSHIP/ SMSC/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RSE                       Year </a:t>
            </a:r>
            <a:r>
              <a:rPr lang="en-GB" dirty="0">
                <a:solidFill>
                  <a:prstClr val="white"/>
                </a:solidFill>
                <a:latin typeface="Trebuchet MS" panose="020B0603020202020204"/>
              </a:rPr>
              <a:t>2</a:t>
            </a:r>
            <a:endPar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Rectangle 2"/>
          <p:cNvSpPr/>
          <p:nvPr/>
        </p:nvSpPr>
        <p:spPr>
          <a:xfrm>
            <a:off x="168891" y="209006"/>
            <a:ext cx="1638590" cy="246221"/>
          </a:xfrm>
          <a:prstGeom prst="rect">
            <a:avLst/>
          </a:prstGeom>
        </p:spPr>
        <p:txBody>
          <a:bodyPr wrap="none">
            <a:spAutoFit/>
          </a:bodyPr>
          <a:lstStyle/>
          <a:p>
            <a:pPr lvl="0" defTabSz="457200">
              <a:defRPr/>
            </a:pPr>
            <a:r>
              <a:rPr lang="en-GB" sz="1000" b="1" dirty="0">
                <a:solidFill>
                  <a:srgbClr val="7030A0"/>
                </a:solidFill>
              </a:rPr>
              <a:t>1Decision resource </a:t>
            </a:r>
            <a:r>
              <a:rPr lang="en-GB" sz="1000" b="1" dirty="0" smtClean="0">
                <a:solidFill>
                  <a:srgbClr val="7030A0"/>
                </a:solidFill>
              </a:rPr>
              <a:t>links</a:t>
            </a:r>
            <a:endParaRPr lang="en-GB" sz="1000" dirty="0"/>
          </a:p>
        </p:txBody>
      </p:sp>
    </p:spTree>
    <p:extLst>
      <p:ext uri="{BB962C8B-B14F-4D97-AF65-F5344CB8AC3E}">
        <p14:creationId xmlns:p14="http://schemas.microsoft.com/office/powerpoint/2010/main" val="1988342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0296040"/>
              </p:ext>
            </p:extLst>
          </p:nvPr>
        </p:nvGraphicFramePr>
        <p:xfrm>
          <a:off x="227080" y="653142"/>
          <a:ext cx="11793126" cy="6276790"/>
        </p:xfrm>
        <a:graphic>
          <a:graphicData uri="http://schemas.openxmlformats.org/drawingml/2006/table">
            <a:tbl>
              <a:tblPr firstRow="1" bandRow="1">
                <a:tableStyleId>{5C22544A-7EE6-4342-B048-85BDC9FD1C3A}</a:tableStyleId>
              </a:tblPr>
              <a:tblGrid>
                <a:gridCol w="1965521">
                  <a:extLst>
                    <a:ext uri="{9D8B030D-6E8A-4147-A177-3AD203B41FA5}">
                      <a16:colId xmlns:a16="http://schemas.microsoft.com/office/drawing/2014/main" val="1883087294"/>
                    </a:ext>
                  </a:extLst>
                </a:gridCol>
                <a:gridCol w="1965521">
                  <a:extLst>
                    <a:ext uri="{9D8B030D-6E8A-4147-A177-3AD203B41FA5}">
                      <a16:colId xmlns:a16="http://schemas.microsoft.com/office/drawing/2014/main" val="168605317"/>
                    </a:ext>
                  </a:extLst>
                </a:gridCol>
                <a:gridCol w="1965521">
                  <a:extLst>
                    <a:ext uri="{9D8B030D-6E8A-4147-A177-3AD203B41FA5}">
                      <a16:colId xmlns:a16="http://schemas.microsoft.com/office/drawing/2014/main" val="4003275180"/>
                    </a:ext>
                  </a:extLst>
                </a:gridCol>
                <a:gridCol w="1965521">
                  <a:extLst>
                    <a:ext uri="{9D8B030D-6E8A-4147-A177-3AD203B41FA5}">
                      <a16:colId xmlns:a16="http://schemas.microsoft.com/office/drawing/2014/main" val="1152447951"/>
                    </a:ext>
                  </a:extLst>
                </a:gridCol>
                <a:gridCol w="1965521">
                  <a:extLst>
                    <a:ext uri="{9D8B030D-6E8A-4147-A177-3AD203B41FA5}">
                      <a16:colId xmlns:a16="http://schemas.microsoft.com/office/drawing/2014/main" val="3187682562"/>
                    </a:ext>
                  </a:extLst>
                </a:gridCol>
                <a:gridCol w="1965521">
                  <a:extLst>
                    <a:ext uri="{9D8B030D-6E8A-4147-A177-3AD203B41FA5}">
                      <a16:colId xmlns:a16="http://schemas.microsoft.com/office/drawing/2014/main" val="1541007710"/>
                    </a:ext>
                  </a:extLst>
                </a:gridCol>
              </a:tblGrid>
              <a:tr h="692543">
                <a:tc>
                  <a:txBody>
                    <a:bodyPr/>
                    <a:lstStyle/>
                    <a:p>
                      <a:r>
                        <a:rPr lang="en-GB" dirty="0" smtClean="0">
                          <a:solidFill>
                            <a:schemeClr val="bg1"/>
                          </a:solidFill>
                        </a:rPr>
                        <a:t>Autumn 1</a:t>
                      </a:r>
                      <a:endParaRPr lang="en-GB" dirty="0">
                        <a:solidFill>
                          <a:schemeClr val="bg1"/>
                        </a:solidFill>
                      </a:endParaRPr>
                    </a:p>
                  </a:txBody>
                  <a:tcPr/>
                </a:tc>
                <a:tc>
                  <a:txBody>
                    <a:bodyPr/>
                    <a:lstStyle/>
                    <a:p>
                      <a:r>
                        <a:rPr lang="en-GB" dirty="0" smtClean="0">
                          <a:solidFill>
                            <a:schemeClr val="bg1"/>
                          </a:solidFill>
                        </a:rPr>
                        <a:t>Autumn 2</a:t>
                      </a:r>
                      <a:endParaRPr lang="en-GB" dirty="0">
                        <a:solidFill>
                          <a:schemeClr val="bg1"/>
                        </a:solidFill>
                      </a:endParaRPr>
                    </a:p>
                  </a:txBody>
                  <a:tcPr/>
                </a:tc>
                <a:tc>
                  <a:txBody>
                    <a:bodyPr/>
                    <a:lstStyle/>
                    <a:p>
                      <a:r>
                        <a:rPr lang="en-GB" dirty="0" smtClean="0">
                          <a:solidFill>
                            <a:schemeClr val="bg1"/>
                          </a:solidFill>
                        </a:rPr>
                        <a:t>Spring 1</a:t>
                      </a:r>
                      <a:endParaRPr lang="en-GB" dirty="0">
                        <a:solidFill>
                          <a:schemeClr val="bg1"/>
                        </a:solidFill>
                      </a:endParaRPr>
                    </a:p>
                  </a:txBody>
                  <a:tcPr/>
                </a:tc>
                <a:tc>
                  <a:txBody>
                    <a:bodyPr/>
                    <a:lstStyle/>
                    <a:p>
                      <a:r>
                        <a:rPr lang="en-GB" dirty="0" smtClean="0">
                          <a:solidFill>
                            <a:schemeClr val="bg1"/>
                          </a:solidFill>
                        </a:rPr>
                        <a:t>Spring 2</a:t>
                      </a:r>
                      <a:endParaRPr lang="en-GB" dirty="0">
                        <a:solidFill>
                          <a:schemeClr val="bg1"/>
                        </a:solidFill>
                      </a:endParaRPr>
                    </a:p>
                  </a:txBody>
                  <a:tcPr/>
                </a:tc>
                <a:tc>
                  <a:txBody>
                    <a:bodyPr/>
                    <a:lstStyle/>
                    <a:p>
                      <a:r>
                        <a:rPr lang="en-GB" dirty="0" smtClean="0">
                          <a:solidFill>
                            <a:schemeClr val="bg1"/>
                          </a:solidFill>
                        </a:rPr>
                        <a:t>Summer 1</a:t>
                      </a:r>
                      <a:endParaRPr lang="en-GB" dirty="0">
                        <a:solidFill>
                          <a:schemeClr val="bg1"/>
                        </a:solidFill>
                      </a:endParaRPr>
                    </a:p>
                  </a:txBody>
                  <a:tcPr/>
                </a:tc>
                <a:tc>
                  <a:txBody>
                    <a:bodyPr/>
                    <a:lstStyle/>
                    <a:p>
                      <a:r>
                        <a:rPr lang="en-GB" dirty="0" smtClean="0">
                          <a:solidFill>
                            <a:schemeClr val="bg1"/>
                          </a:solidFill>
                        </a:rPr>
                        <a:t>Summer 2</a:t>
                      </a:r>
                      <a:endParaRPr lang="en-GB" dirty="0">
                        <a:solidFill>
                          <a:schemeClr val="bg1"/>
                        </a:solidFill>
                      </a:endParaRPr>
                    </a:p>
                  </a:txBody>
                  <a:tcPr/>
                </a:tc>
                <a:extLst>
                  <a:ext uri="{0D108BD9-81ED-4DB2-BD59-A6C34878D82A}">
                    <a16:rowId xmlns:a16="http://schemas.microsoft.com/office/drawing/2014/main" val="4227228883"/>
                  </a:ext>
                </a:extLst>
              </a:tr>
              <a:tr h="2468669">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Self-Awareness: Managing pressure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is meant by teasing, bullying or hurtful behaviour?  What is peer pressure and how can we challenge it? </a:t>
                      </a:r>
                      <a:r>
                        <a:rPr lang="en-GB" sz="1000" dirty="0" err="1">
                          <a:solidFill>
                            <a:schemeClr val="tx1"/>
                          </a:solidFill>
                          <a:effectLst/>
                          <a:latin typeface="+mn-lt"/>
                          <a:ea typeface="Calibri" panose="020F0502020204030204" pitchFamily="34" charset="0"/>
                          <a:cs typeface="Times New Roman" panose="02020603050405020304" pitchFamily="18" charset="0"/>
                        </a:rPr>
                        <a:t>Inc</a:t>
                      </a:r>
                      <a:r>
                        <a:rPr lang="en-GB" sz="1000" dirty="0">
                          <a:solidFill>
                            <a:schemeClr val="tx1"/>
                          </a:solidFill>
                          <a:effectLst/>
                          <a:latin typeface="+mn-lt"/>
                          <a:ea typeface="Calibri" panose="020F0502020204030204" pitchFamily="34" charset="0"/>
                          <a:cs typeface="Times New Roman" panose="02020603050405020304" pitchFamily="18" charset="0"/>
                        </a:rPr>
                        <a:t> online peer pressure. </a:t>
                      </a:r>
                    </a:p>
                  </a:txBody>
                  <a:tcPr marL="114300" marR="114300" marT="9525" marB="0"/>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Managing Feelings: Expectations of relationships/abuse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How should we feel in a healthy relationship?  What feelings might we have in an unhealthy relationship?  What actions are unsafe in a relationship and how might this make us feel? </a:t>
                      </a: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Self-Care, Support and Safety: Public and Private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is meant by public and private information online?  What is appropriate and not appropriate to share online? </a:t>
                      </a:r>
                    </a:p>
                  </a:txBody>
                  <a:tcPr marL="114300" marR="114300" marT="9525" marB="0"/>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Healthy Lifestyles: Mental well-being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is mental health and emotional well-being?  How can we look after our mental health and how can we seek help if need it? </a:t>
                      </a:r>
                    </a:p>
                  </a:txBody>
                  <a:tcPr marL="114300" marR="114300" marT="9525" marB="0"/>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The World I Live In: Managing online information</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Is everything online ‘real’? How can we check that we can trust what we read online?</a:t>
                      </a:r>
                    </a:p>
                  </a:txBody>
                  <a:tcPr/>
                </a:tc>
                <a:tc>
                  <a:txBody>
                    <a:bodyPr/>
                    <a:lstStyle/>
                    <a:p>
                      <a:pPr>
                        <a:lnSpc>
                          <a:spcPct val="107000"/>
                        </a:lnSpc>
                        <a:spcAft>
                          <a:spcPts val="800"/>
                        </a:spcAft>
                      </a:pPr>
                      <a:r>
                        <a:rPr lang="en-GB" sz="1200" b="1" dirty="0">
                          <a:solidFill>
                            <a:schemeClr val="tx1"/>
                          </a:solidFill>
                          <a:effectLst/>
                          <a:latin typeface="+mn-lt"/>
                          <a:ea typeface="Calibri" panose="020F0502020204030204" pitchFamily="34" charset="0"/>
                          <a:cs typeface="Times New Roman" panose="02020603050405020304" pitchFamily="18" charset="0"/>
                        </a:rPr>
                        <a:t>Changing and Growing: Intimate relationships, consent and contraception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do we mean by an ‘intimate relationship’? What does intimacy mean?  What are the risks of intimacy and how do we give/gain consent for this? How do we access contraception and what types are there? </a:t>
                      </a:r>
                    </a:p>
                  </a:txBody>
                  <a:tcPr/>
                </a:tc>
                <a:extLst>
                  <a:ext uri="{0D108BD9-81ED-4DB2-BD59-A6C34878D82A}">
                    <a16:rowId xmlns:a16="http://schemas.microsoft.com/office/drawing/2014/main" val="2608281354"/>
                  </a:ext>
                </a:extLst>
              </a:tr>
              <a:tr h="415505">
                <a:tc>
                  <a:txBody>
                    <a:bodyPr/>
                    <a:lstStyle/>
                    <a:p>
                      <a:pPr algn="l"/>
                      <a:r>
                        <a:rPr lang="en-GB" sz="1000" b="1" dirty="0" smtClean="0">
                          <a:solidFill>
                            <a:srgbClr val="7030A0"/>
                          </a:solidFill>
                          <a:effectLst/>
                          <a:latin typeface="+mn-lt"/>
                        </a:rPr>
                        <a:t>8-11</a:t>
                      </a:r>
                      <a:r>
                        <a:rPr lang="en-GB" sz="1000" b="1" baseline="0" dirty="0" smtClean="0">
                          <a:solidFill>
                            <a:srgbClr val="7030A0"/>
                          </a:solidFill>
                          <a:effectLst/>
                          <a:latin typeface="+mn-lt"/>
                        </a:rPr>
                        <a:t> Peer Pressure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Appropriate Touch (Relationships)</a:t>
                      </a:r>
                      <a:r>
                        <a:rPr lang="en-GB" sz="1000" b="1" baseline="0" dirty="0" smtClean="0">
                          <a:solidFill>
                            <a:srgbClr val="7030A0"/>
                          </a:solidFill>
                          <a:effectLst/>
                          <a:latin typeface="+mn-lt"/>
                        </a:rPr>
                        <a:t> – Children’s and Adults’ views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Image Sharing</a:t>
                      </a:r>
                      <a:r>
                        <a:rPr lang="en-GB" sz="1000" b="1" baseline="0" dirty="0" smtClean="0">
                          <a:solidFill>
                            <a:srgbClr val="7030A0"/>
                          </a:solidFill>
                          <a:effectLst/>
                          <a:latin typeface="+mn-lt"/>
                        </a:rPr>
                        <a:t>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Feeling and Emotions Adults and Children’s views</a:t>
                      </a:r>
                      <a:r>
                        <a:rPr lang="en-GB" sz="1000" b="1" baseline="0" dirty="0" smtClean="0">
                          <a:solidFill>
                            <a:srgbClr val="7030A0"/>
                          </a:solidFill>
                          <a:effectLst/>
                          <a:latin typeface="+mn-lt"/>
                        </a:rPr>
                        <a:t>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Making friends online –</a:t>
                      </a:r>
                      <a:r>
                        <a:rPr lang="en-GB" sz="1000" b="1" baseline="0" dirty="0" smtClean="0">
                          <a:solidFill>
                            <a:srgbClr val="7030A0"/>
                          </a:solidFill>
                          <a:effectLst/>
                          <a:latin typeface="+mn-lt"/>
                        </a:rPr>
                        <a:t> Adults and Children’s views </a:t>
                      </a:r>
                      <a:endParaRPr lang="en-GB" sz="1000" b="1" dirty="0" smtClean="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schemeClr val="tx1"/>
                        </a:solidFill>
                        <a:effectLst/>
                        <a:latin typeface="+mn-lt"/>
                      </a:endParaRPr>
                    </a:p>
                  </a:txBody>
                  <a:tcPr marL="114300" marR="114300" marT="0" marB="0"/>
                </a:tc>
                <a:extLst>
                  <a:ext uri="{0D108BD9-81ED-4DB2-BD59-A6C34878D82A}">
                    <a16:rowId xmlns:a16="http://schemas.microsoft.com/office/drawing/2014/main" val="2077320499"/>
                  </a:ext>
                </a:extLst>
              </a:tr>
              <a:tr h="161699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schemeClr val="tx1"/>
                        </a:solidFill>
                        <a:latin typeface="+mn-lt"/>
                      </a:endParaRPr>
                    </a:p>
                  </a:txBody>
                  <a:tcPr/>
                </a:tc>
                <a:tc>
                  <a:txBody>
                    <a:bodyPr/>
                    <a:lstStyle/>
                    <a:p>
                      <a:endParaRPr lang="en-GB" sz="1000" dirty="0">
                        <a:solidFill>
                          <a:schemeClr val="tx1"/>
                        </a:solidFill>
                        <a:latin typeface="+mn-lt"/>
                      </a:endParaRPr>
                    </a:p>
                  </a:txBody>
                  <a:tcPr/>
                </a:tc>
                <a:tc>
                  <a:txBody>
                    <a:bodyPr/>
                    <a:lstStyle/>
                    <a:p>
                      <a:endParaRPr lang="en-GB" sz="1000" dirty="0">
                        <a:solidFill>
                          <a:schemeClr val="tx1"/>
                        </a:solidFill>
                        <a:latin typeface="+mn-lt"/>
                      </a:endParaRPr>
                    </a:p>
                  </a:txBody>
                  <a:tcPr/>
                </a:tc>
                <a:tc>
                  <a:txBody>
                    <a:bodyPr/>
                    <a:lstStyle/>
                    <a:p>
                      <a:endParaRPr lang="en-GB" sz="1000" dirty="0">
                        <a:solidFill>
                          <a:schemeClr val="tx1"/>
                        </a:solidFill>
                        <a:latin typeface="+mn-lt"/>
                      </a:endParaRPr>
                    </a:p>
                  </a:txBody>
                  <a:tcPr/>
                </a:tc>
                <a:tc>
                  <a:txBody>
                    <a:bodyPr/>
                    <a:lstStyle/>
                    <a:p>
                      <a:endParaRPr lang="en-GB" sz="1000" dirty="0">
                        <a:solidFill>
                          <a:schemeClr val="tx1"/>
                        </a:solidFill>
                        <a:latin typeface="+mn-lt"/>
                      </a:endParaRPr>
                    </a:p>
                  </a:txBody>
                  <a:tcPr/>
                </a:tc>
                <a:tc>
                  <a:txBody>
                    <a:bodyPr/>
                    <a:lstStyle/>
                    <a:p>
                      <a:pPr>
                        <a:lnSpc>
                          <a:spcPct val="107000"/>
                        </a:lnSpc>
                        <a:spcAft>
                          <a:spcPts val="800"/>
                        </a:spcAft>
                      </a:pPr>
                      <a:r>
                        <a:rPr lang="en-GB" sz="1400" b="1" dirty="0" smtClean="0">
                          <a:solidFill>
                            <a:schemeClr val="tx1"/>
                          </a:solidFill>
                          <a:effectLst/>
                          <a:latin typeface="+mn-lt"/>
                          <a:ea typeface="Calibri" panose="020F0502020204030204" pitchFamily="34" charset="0"/>
                          <a:cs typeface="Times New Roman" panose="02020603050405020304" pitchFamily="18" charset="0"/>
                        </a:rPr>
                        <a:t>Self-Care, Support and Safety: Emergency Situations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What actions do we take in school to keep safe?  How do we report accidents?  How do we call 999 in an emergency?  What emergency services could help us? </a:t>
                      </a:r>
                    </a:p>
                  </a:txBody>
                  <a:tcPr/>
                </a:tc>
                <a:extLst>
                  <a:ext uri="{0D108BD9-81ED-4DB2-BD59-A6C34878D82A}">
                    <a16:rowId xmlns:a16="http://schemas.microsoft.com/office/drawing/2014/main" val="2338864575"/>
                  </a:ext>
                </a:extLst>
              </a:tr>
              <a:tr h="5738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p>
                  </a:txBody>
                  <a:tcPr/>
                </a:tc>
                <a:tc>
                  <a:txBody>
                    <a:bodyPr/>
                    <a:lstStyle/>
                    <a:p>
                      <a:endParaRPr lang="en-GB" dirty="0"/>
                    </a:p>
                  </a:txBody>
                  <a:tcPr/>
                </a:tc>
                <a:tc>
                  <a:txBody>
                    <a:bodyPr/>
                    <a:lstStyle/>
                    <a:p>
                      <a:endParaRPr lang="en-GB" sz="1100" dirty="0">
                        <a:solidFill>
                          <a:srgbClr val="7030A0"/>
                        </a:solidFill>
                      </a:endParaRPr>
                    </a:p>
                  </a:txBody>
                  <a:tcPr/>
                </a:tc>
                <a:tc>
                  <a:txBody>
                    <a:bodyPr/>
                    <a:lstStyle/>
                    <a:p>
                      <a:endParaRPr lang="en-GB" dirty="0"/>
                    </a:p>
                  </a:txBody>
                  <a:tcPr/>
                </a:tc>
                <a:tc>
                  <a:txBody>
                    <a:bodyPr/>
                    <a:lstStyle/>
                    <a:p>
                      <a:endParaRPr lang="en-GB"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rPr>
                        <a:t>8-11</a:t>
                      </a:r>
                      <a:r>
                        <a:rPr lang="en-GB" sz="1000" b="1" baseline="0" dirty="0" smtClean="0">
                          <a:solidFill>
                            <a:srgbClr val="7030A0"/>
                          </a:solidFill>
                        </a:rPr>
                        <a:t> Children’s and Adult’s views on keeping safe </a:t>
                      </a:r>
                      <a:endParaRPr lang="en-GB" sz="1000" b="1" dirty="0">
                        <a:solidFill>
                          <a:srgbClr val="7030A0"/>
                        </a:solidFill>
                      </a:endParaRPr>
                    </a:p>
                  </a:txBody>
                  <a:tcPr/>
                </a:tc>
                <a:extLst>
                  <a:ext uri="{0D108BD9-81ED-4DB2-BD59-A6C34878D82A}">
                    <a16:rowId xmlns:a16="http://schemas.microsoft.com/office/drawing/2014/main" val="441530275"/>
                  </a:ext>
                </a:extLst>
              </a:tr>
            </a:tbl>
          </a:graphicData>
        </a:graphic>
      </p:graphicFrame>
      <p:sp>
        <p:nvSpPr>
          <p:cNvPr id="2" name="TextBox 1"/>
          <p:cNvSpPr txBox="1"/>
          <p:nvPr/>
        </p:nvSpPr>
        <p:spPr>
          <a:xfrm>
            <a:off x="2508068" y="209006"/>
            <a:ext cx="7525394" cy="369332"/>
          </a:xfrm>
          <a:prstGeom prst="rect">
            <a:avLst/>
          </a:prstGeom>
          <a:solidFill>
            <a:srgbClr val="99CC0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chemeClr val="accent2">
                    <a:lumMod val="75000"/>
                  </a:schemeClr>
                </a:solidFill>
                <a:effectLst/>
                <a:uLnTx/>
                <a:uFillTx/>
                <a:latin typeface="Trebuchet MS" panose="020B0603020202020204"/>
                <a:ea typeface="+mn-ea"/>
                <a:cs typeface="+mn-cs"/>
              </a:rPr>
              <a:t>Green</a:t>
            </a:r>
            <a:r>
              <a:rPr kumimoji="0" lang="en-GB" sz="1800" b="0" i="0" u="none" strike="noStrike" kern="1200" cap="none" spc="0" normalizeH="0" baseline="0" noProof="0" dirty="0" smtClean="0">
                <a:ln>
                  <a:noFill/>
                </a:ln>
                <a:solidFill>
                  <a:srgbClr val="FFFF00"/>
                </a:solidFill>
                <a:effectLst/>
                <a:uLnTx/>
                <a:uFillTx/>
                <a:latin typeface="Trebuchet MS" panose="020B0603020202020204"/>
                <a:ea typeface="+mn-ea"/>
                <a:cs typeface="+mn-cs"/>
              </a:rPr>
              <a:t>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Secondary PSHE</a:t>
            </a:r>
            <a:r>
              <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rPr>
              <a:t>/ CITIZENSHIP/ SMSC/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RSE                       Year </a:t>
            </a:r>
            <a:r>
              <a:rPr lang="en-GB" dirty="0">
                <a:solidFill>
                  <a:prstClr val="white"/>
                </a:solidFill>
                <a:latin typeface="Trebuchet MS" panose="020B0603020202020204"/>
              </a:rPr>
              <a:t>3</a:t>
            </a:r>
            <a:endPar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Rectangle 2"/>
          <p:cNvSpPr/>
          <p:nvPr/>
        </p:nvSpPr>
        <p:spPr>
          <a:xfrm>
            <a:off x="168891" y="209006"/>
            <a:ext cx="1638590" cy="246221"/>
          </a:xfrm>
          <a:prstGeom prst="rect">
            <a:avLst/>
          </a:prstGeom>
        </p:spPr>
        <p:txBody>
          <a:bodyPr wrap="none">
            <a:spAutoFit/>
          </a:bodyPr>
          <a:lstStyle/>
          <a:p>
            <a:pPr lvl="0" defTabSz="457200">
              <a:defRPr/>
            </a:pPr>
            <a:r>
              <a:rPr lang="en-GB" sz="1000" b="1" dirty="0">
                <a:solidFill>
                  <a:srgbClr val="7030A0"/>
                </a:solidFill>
              </a:rPr>
              <a:t>1Decision resource </a:t>
            </a:r>
            <a:r>
              <a:rPr lang="en-GB" sz="1000" b="1" dirty="0" smtClean="0">
                <a:solidFill>
                  <a:srgbClr val="7030A0"/>
                </a:solidFill>
              </a:rPr>
              <a:t>links</a:t>
            </a:r>
            <a:endParaRPr lang="en-GB" sz="1000" dirty="0"/>
          </a:p>
        </p:txBody>
      </p:sp>
    </p:spTree>
    <p:extLst>
      <p:ext uri="{BB962C8B-B14F-4D97-AF65-F5344CB8AC3E}">
        <p14:creationId xmlns:p14="http://schemas.microsoft.com/office/powerpoint/2010/main" val="22367344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14494834"/>
              </p:ext>
            </p:extLst>
          </p:nvPr>
        </p:nvGraphicFramePr>
        <p:xfrm>
          <a:off x="168891" y="607707"/>
          <a:ext cx="11851314" cy="6099530"/>
        </p:xfrm>
        <a:graphic>
          <a:graphicData uri="http://schemas.openxmlformats.org/drawingml/2006/table">
            <a:tbl>
              <a:tblPr firstRow="1" bandRow="1">
                <a:tableStyleId>{5C22544A-7EE6-4342-B048-85BDC9FD1C3A}</a:tableStyleId>
              </a:tblPr>
              <a:tblGrid>
                <a:gridCol w="1975219">
                  <a:extLst>
                    <a:ext uri="{9D8B030D-6E8A-4147-A177-3AD203B41FA5}">
                      <a16:colId xmlns:a16="http://schemas.microsoft.com/office/drawing/2014/main" val="1883087294"/>
                    </a:ext>
                  </a:extLst>
                </a:gridCol>
                <a:gridCol w="1975219">
                  <a:extLst>
                    <a:ext uri="{9D8B030D-6E8A-4147-A177-3AD203B41FA5}">
                      <a16:colId xmlns:a16="http://schemas.microsoft.com/office/drawing/2014/main" val="168605317"/>
                    </a:ext>
                  </a:extLst>
                </a:gridCol>
                <a:gridCol w="1975219">
                  <a:extLst>
                    <a:ext uri="{9D8B030D-6E8A-4147-A177-3AD203B41FA5}">
                      <a16:colId xmlns:a16="http://schemas.microsoft.com/office/drawing/2014/main" val="4003275180"/>
                    </a:ext>
                  </a:extLst>
                </a:gridCol>
                <a:gridCol w="1975219">
                  <a:extLst>
                    <a:ext uri="{9D8B030D-6E8A-4147-A177-3AD203B41FA5}">
                      <a16:colId xmlns:a16="http://schemas.microsoft.com/office/drawing/2014/main" val="1152447951"/>
                    </a:ext>
                  </a:extLst>
                </a:gridCol>
                <a:gridCol w="1975219">
                  <a:extLst>
                    <a:ext uri="{9D8B030D-6E8A-4147-A177-3AD203B41FA5}">
                      <a16:colId xmlns:a16="http://schemas.microsoft.com/office/drawing/2014/main" val="3187682562"/>
                    </a:ext>
                  </a:extLst>
                </a:gridCol>
                <a:gridCol w="1975219">
                  <a:extLst>
                    <a:ext uri="{9D8B030D-6E8A-4147-A177-3AD203B41FA5}">
                      <a16:colId xmlns:a16="http://schemas.microsoft.com/office/drawing/2014/main" val="1541007710"/>
                    </a:ext>
                  </a:extLst>
                </a:gridCol>
              </a:tblGrid>
              <a:tr h="547762">
                <a:tc>
                  <a:txBody>
                    <a:bodyPr/>
                    <a:lstStyle/>
                    <a:p>
                      <a:r>
                        <a:rPr lang="en-GB" dirty="0" smtClean="0">
                          <a:solidFill>
                            <a:schemeClr val="bg1"/>
                          </a:solidFill>
                        </a:rPr>
                        <a:t>Autumn 1</a:t>
                      </a:r>
                      <a:endParaRPr lang="en-GB" dirty="0">
                        <a:solidFill>
                          <a:schemeClr val="bg1"/>
                        </a:solidFill>
                      </a:endParaRPr>
                    </a:p>
                  </a:txBody>
                  <a:tcPr/>
                </a:tc>
                <a:tc>
                  <a:txBody>
                    <a:bodyPr/>
                    <a:lstStyle/>
                    <a:p>
                      <a:r>
                        <a:rPr lang="en-GB" dirty="0" smtClean="0">
                          <a:solidFill>
                            <a:schemeClr val="bg1"/>
                          </a:solidFill>
                        </a:rPr>
                        <a:t>Autumn 2</a:t>
                      </a:r>
                      <a:endParaRPr lang="en-GB" dirty="0">
                        <a:solidFill>
                          <a:schemeClr val="bg1"/>
                        </a:solidFill>
                      </a:endParaRPr>
                    </a:p>
                  </a:txBody>
                  <a:tcPr/>
                </a:tc>
                <a:tc>
                  <a:txBody>
                    <a:bodyPr/>
                    <a:lstStyle/>
                    <a:p>
                      <a:r>
                        <a:rPr lang="en-GB" dirty="0" smtClean="0">
                          <a:solidFill>
                            <a:schemeClr val="bg1"/>
                          </a:solidFill>
                        </a:rPr>
                        <a:t>Spring 1</a:t>
                      </a:r>
                      <a:endParaRPr lang="en-GB" dirty="0">
                        <a:solidFill>
                          <a:schemeClr val="bg1"/>
                        </a:solidFill>
                      </a:endParaRPr>
                    </a:p>
                  </a:txBody>
                  <a:tcPr/>
                </a:tc>
                <a:tc>
                  <a:txBody>
                    <a:bodyPr/>
                    <a:lstStyle/>
                    <a:p>
                      <a:r>
                        <a:rPr lang="en-GB" dirty="0" smtClean="0">
                          <a:solidFill>
                            <a:schemeClr val="bg1"/>
                          </a:solidFill>
                        </a:rPr>
                        <a:t>Spring 2</a:t>
                      </a:r>
                      <a:endParaRPr lang="en-GB" dirty="0">
                        <a:solidFill>
                          <a:schemeClr val="bg1"/>
                        </a:solidFill>
                      </a:endParaRPr>
                    </a:p>
                  </a:txBody>
                  <a:tcPr/>
                </a:tc>
                <a:tc>
                  <a:txBody>
                    <a:bodyPr/>
                    <a:lstStyle/>
                    <a:p>
                      <a:r>
                        <a:rPr lang="en-GB" dirty="0" smtClean="0">
                          <a:solidFill>
                            <a:schemeClr val="bg1"/>
                          </a:solidFill>
                        </a:rPr>
                        <a:t>Summer 1</a:t>
                      </a:r>
                      <a:endParaRPr lang="en-GB" dirty="0">
                        <a:solidFill>
                          <a:schemeClr val="bg1"/>
                        </a:solidFill>
                      </a:endParaRPr>
                    </a:p>
                  </a:txBody>
                  <a:tcPr/>
                </a:tc>
                <a:tc>
                  <a:txBody>
                    <a:bodyPr/>
                    <a:lstStyle/>
                    <a:p>
                      <a:r>
                        <a:rPr lang="en-GB" dirty="0" smtClean="0">
                          <a:solidFill>
                            <a:schemeClr val="bg1"/>
                          </a:solidFill>
                        </a:rPr>
                        <a:t>Summer 2</a:t>
                      </a:r>
                      <a:endParaRPr lang="en-GB" dirty="0">
                        <a:solidFill>
                          <a:schemeClr val="bg1"/>
                        </a:solidFill>
                      </a:endParaRPr>
                    </a:p>
                  </a:txBody>
                  <a:tcPr/>
                </a:tc>
                <a:extLst>
                  <a:ext uri="{0D108BD9-81ED-4DB2-BD59-A6C34878D82A}">
                    <a16:rowId xmlns:a16="http://schemas.microsoft.com/office/drawing/2014/main" val="4227228883"/>
                  </a:ext>
                </a:extLst>
              </a:tr>
              <a:tr h="2169622">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Self-Care, Support and Safety: Feeling unwell</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personal hygiene routines help us to stay well? How do we look after our mental health as well as our physical health?   </a:t>
                      </a: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Healthy Lifestyles: Healthy Eating</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Why are some foods better for us than others? What are the benefits of a healthy diet?  What are the risks of an unhealthy diet? </a:t>
                      </a: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Self-Awareness: Skills for Learning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are our goals or targets in our learning and how can we achieve them? How will our learning help us in the future?</a:t>
                      </a: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Healthy Lifestyles: Drugs, Alcohol and Tobacco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common legal drugs are there are what the rules around these? (tobacco, alcohol)  What are the risks to the body?  How can we get help? What are the rules around illegal drugs? </a:t>
                      </a:r>
                    </a:p>
                  </a:txBody>
                  <a:tcPr marL="114300" marR="114300" marT="9525" marB="0"/>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Changing and Growing: Healthy and unhealthy relationship behaviour + </a:t>
                      </a:r>
                      <a:r>
                        <a:rPr lang="en-GB" sz="1400" b="1" dirty="0" smtClean="0">
                          <a:solidFill>
                            <a:schemeClr val="tx1"/>
                          </a:solidFill>
                          <a:effectLst/>
                          <a:latin typeface="+mn-lt"/>
                          <a:ea typeface="Calibri" panose="020F0502020204030204" pitchFamily="34" charset="0"/>
                          <a:cs typeface="Times New Roman" panose="02020603050405020304" pitchFamily="18" charset="0"/>
                        </a:rPr>
                        <a:t>Puberty </a:t>
                      </a:r>
                      <a:endParaRPr lang="en-GB" sz="1400" b="1"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physical and emotional changes happen during puberty?  How do we expect people to behave towards is in friendships and relationships? </a:t>
                      </a: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The World I Live In: Managing Finances</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How do people get money and what is it used for?  What is meant by earning, saving and spending?  How can we budget and manage our own money?  </a:t>
                      </a:r>
                    </a:p>
                  </a:txBody>
                  <a:tcPr/>
                </a:tc>
                <a:extLst>
                  <a:ext uri="{0D108BD9-81ED-4DB2-BD59-A6C34878D82A}">
                    <a16:rowId xmlns:a16="http://schemas.microsoft.com/office/drawing/2014/main" val="2608281354"/>
                  </a:ext>
                </a:extLst>
              </a:tr>
              <a:tr h="438099">
                <a:tc>
                  <a:txBody>
                    <a:bodyPr/>
                    <a:lstStyle/>
                    <a:p>
                      <a:pPr algn="l"/>
                      <a:endParaRPr lang="en-GB" sz="1000" dirty="0">
                        <a:solidFill>
                          <a:schemeClr val="tx1"/>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a:t>
                      </a:r>
                      <a:r>
                        <a:rPr lang="en-GB" sz="1000" b="1" baseline="0" dirty="0" smtClean="0">
                          <a:solidFill>
                            <a:srgbClr val="7030A0"/>
                          </a:solidFill>
                          <a:effectLst/>
                          <a:latin typeface="+mn-lt"/>
                        </a:rPr>
                        <a:t> Healthy Living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Chores at home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Smoking – Alcohol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Appropriate Touch</a:t>
                      </a:r>
                      <a:r>
                        <a:rPr lang="en-GB" sz="1000" b="1" baseline="0" dirty="0" smtClean="0">
                          <a:solidFill>
                            <a:srgbClr val="7030A0"/>
                          </a:solidFill>
                          <a:effectLst/>
                          <a:latin typeface="+mn-lt"/>
                        </a:rPr>
                        <a:t> – Puberty – Children’s and Adults’ views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Enterprise</a:t>
                      </a:r>
                      <a:endParaRPr lang="en-GB" sz="1000" b="1" dirty="0">
                        <a:solidFill>
                          <a:srgbClr val="7030A0"/>
                        </a:solidFill>
                        <a:effectLst/>
                        <a:latin typeface="+mn-lt"/>
                      </a:endParaRPr>
                    </a:p>
                  </a:txBody>
                  <a:tcPr marL="114300" marR="114300" marT="0" marB="0"/>
                </a:tc>
                <a:extLst>
                  <a:ext uri="{0D108BD9-81ED-4DB2-BD59-A6C34878D82A}">
                    <a16:rowId xmlns:a16="http://schemas.microsoft.com/office/drawing/2014/main" val="2077320499"/>
                  </a:ext>
                </a:extLst>
              </a:tr>
              <a:tr h="163290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schemeClr val="tx1"/>
                        </a:solidFill>
                        <a:latin typeface="+mn-lt"/>
                      </a:endParaRPr>
                    </a:p>
                  </a:txBody>
                  <a:tcPr/>
                </a:tc>
                <a:tc>
                  <a:txBody>
                    <a:bodyPr/>
                    <a:lstStyle/>
                    <a:p>
                      <a:endParaRPr lang="en-GB" sz="1000" dirty="0">
                        <a:solidFill>
                          <a:schemeClr val="tx1"/>
                        </a:solidFill>
                        <a:latin typeface="+mn-lt"/>
                      </a:endParaRPr>
                    </a:p>
                  </a:txBody>
                  <a:tcPr/>
                </a:tc>
                <a:tc>
                  <a:txBody>
                    <a:bodyPr/>
                    <a:lstStyle/>
                    <a:p>
                      <a:endParaRPr lang="en-GB" sz="1000" dirty="0">
                        <a:solidFill>
                          <a:schemeClr val="tx1"/>
                        </a:solidFill>
                        <a:latin typeface="+mn-lt"/>
                      </a:endParaRPr>
                    </a:p>
                  </a:txBody>
                  <a:tcPr/>
                </a:tc>
                <a:tc>
                  <a:txBody>
                    <a:bodyPr/>
                    <a:lstStyle/>
                    <a:p>
                      <a:pPr>
                        <a:lnSpc>
                          <a:spcPct val="107000"/>
                        </a:lnSpc>
                        <a:spcAft>
                          <a:spcPts val="800"/>
                        </a:spcAft>
                      </a:pPr>
                      <a:r>
                        <a:rPr lang="en-GB" sz="1400" b="1" dirty="0" smtClean="0">
                          <a:solidFill>
                            <a:schemeClr val="tx1"/>
                          </a:solidFill>
                          <a:effectLst/>
                          <a:latin typeface="+mn-lt"/>
                          <a:ea typeface="Calibri" panose="020F0502020204030204" pitchFamily="34" charset="0"/>
                          <a:cs typeface="Times New Roman" panose="02020603050405020304" pitchFamily="18" charset="0"/>
                        </a:rPr>
                        <a:t>Managing Feelings: Self-Esteem and unkind comments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What things might we say or do that affect how we or others feel about us?  What’s the difference between helpful/kind comments and unhelpful/unkind comments? How can we manage our feelings about unkind comments? </a:t>
                      </a:r>
                    </a:p>
                  </a:txBody>
                  <a:tcPr/>
                </a:tc>
                <a:tc>
                  <a:txBody>
                    <a:bodyPr/>
                    <a:lstStyle/>
                    <a:p>
                      <a:endParaRPr lang="en-GB" sz="1000" dirty="0">
                        <a:solidFill>
                          <a:schemeClr val="tx1"/>
                        </a:solidFill>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schemeClr val="tx1"/>
                        </a:solidFill>
                        <a:latin typeface="+mn-lt"/>
                      </a:endParaRPr>
                    </a:p>
                  </a:txBody>
                  <a:tcPr/>
                </a:tc>
                <a:extLst>
                  <a:ext uri="{0D108BD9-81ED-4DB2-BD59-A6C34878D82A}">
                    <a16:rowId xmlns:a16="http://schemas.microsoft.com/office/drawing/2014/main" val="2338864575"/>
                  </a:ext>
                </a:extLst>
              </a:tr>
              <a:tr h="57944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schemeClr val="tx1"/>
                        </a:solidFill>
                        <a:latin typeface="+mn-lt"/>
                      </a:endParaRPr>
                    </a:p>
                  </a:txBody>
                  <a:tcPr/>
                </a:tc>
                <a:tc>
                  <a:txBody>
                    <a:bodyPr/>
                    <a:lstStyle/>
                    <a:p>
                      <a:endParaRPr lang="en-GB" sz="1000" dirty="0">
                        <a:solidFill>
                          <a:schemeClr val="tx1"/>
                        </a:solidFill>
                        <a:latin typeface="+mn-lt"/>
                      </a:endParaRPr>
                    </a:p>
                  </a:txBody>
                  <a:tcPr/>
                </a:tc>
                <a:tc>
                  <a:txBody>
                    <a:bodyPr/>
                    <a:lstStyle/>
                    <a:p>
                      <a:endParaRPr lang="en-GB" sz="1000" dirty="0">
                        <a:solidFill>
                          <a:schemeClr val="tx1"/>
                        </a:solidFill>
                        <a:latin typeface="+mn-lt"/>
                      </a:endParaRPr>
                    </a:p>
                  </a:txBody>
                  <a:tcPr/>
                </a:tc>
                <a:tc>
                  <a:txBody>
                    <a:bodyPr/>
                    <a:lstStyle/>
                    <a:p>
                      <a:r>
                        <a:rPr lang="en-GB" sz="1000" b="1" dirty="0" smtClean="0">
                          <a:solidFill>
                            <a:srgbClr val="7030A0"/>
                          </a:solidFill>
                          <a:latin typeface="+mn-lt"/>
                        </a:rPr>
                        <a:t>8-11 Stealing </a:t>
                      </a:r>
                      <a:endParaRPr lang="en-GB" sz="1000" b="1" dirty="0">
                        <a:solidFill>
                          <a:srgbClr val="7030A0"/>
                        </a:solidFill>
                        <a:latin typeface="+mn-lt"/>
                      </a:endParaRPr>
                    </a:p>
                  </a:txBody>
                  <a:tcPr/>
                </a:tc>
                <a:tc>
                  <a:txBody>
                    <a:bodyPr/>
                    <a:lstStyle/>
                    <a:p>
                      <a:endParaRPr lang="en-GB" sz="1000" dirty="0">
                        <a:solidFill>
                          <a:schemeClr val="tx1"/>
                        </a:solidFill>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schemeClr val="tx1"/>
                        </a:solidFill>
                        <a:latin typeface="+mn-lt"/>
                      </a:endParaRPr>
                    </a:p>
                  </a:txBody>
                  <a:tcPr/>
                </a:tc>
                <a:extLst>
                  <a:ext uri="{0D108BD9-81ED-4DB2-BD59-A6C34878D82A}">
                    <a16:rowId xmlns:a16="http://schemas.microsoft.com/office/drawing/2014/main" val="441530275"/>
                  </a:ext>
                </a:extLst>
              </a:tr>
            </a:tbl>
          </a:graphicData>
        </a:graphic>
      </p:graphicFrame>
      <p:sp>
        <p:nvSpPr>
          <p:cNvPr id="2" name="TextBox 1"/>
          <p:cNvSpPr txBox="1"/>
          <p:nvPr/>
        </p:nvSpPr>
        <p:spPr>
          <a:xfrm>
            <a:off x="2499755" y="147450"/>
            <a:ext cx="7525394" cy="369332"/>
          </a:xfrm>
          <a:prstGeom prst="rect">
            <a:avLst/>
          </a:prstGeom>
          <a:solidFill>
            <a:srgbClr val="99CC0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chemeClr val="accent2">
                    <a:lumMod val="75000"/>
                  </a:schemeClr>
                </a:solidFill>
                <a:effectLst/>
                <a:uLnTx/>
                <a:uFillTx/>
                <a:latin typeface="Trebuchet MS" panose="020B0603020202020204"/>
                <a:ea typeface="+mn-ea"/>
                <a:cs typeface="+mn-cs"/>
              </a:rPr>
              <a:t>Green</a:t>
            </a:r>
            <a:r>
              <a:rPr kumimoji="0" lang="en-GB" sz="1800" b="0" i="0" u="none" strike="noStrike" kern="1200" cap="none" spc="0" normalizeH="0" baseline="0" noProof="0" dirty="0" smtClean="0">
                <a:ln>
                  <a:noFill/>
                </a:ln>
                <a:solidFill>
                  <a:srgbClr val="FFFF00"/>
                </a:solidFill>
                <a:effectLst/>
                <a:uLnTx/>
                <a:uFillTx/>
                <a:latin typeface="Trebuchet MS" panose="020B0603020202020204"/>
                <a:ea typeface="+mn-ea"/>
                <a:cs typeface="+mn-cs"/>
              </a:rPr>
              <a:t>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Secondary PSHE</a:t>
            </a:r>
            <a:r>
              <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rPr>
              <a:t>/ CITIZENSHIP/ SMSC/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RSE                       Year </a:t>
            </a:r>
            <a:r>
              <a:rPr lang="en-GB" dirty="0">
                <a:solidFill>
                  <a:prstClr val="white"/>
                </a:solidFill>
                <a:latin typeface="Trebuchet MS" panose="020B0603020202020204"/>
              </a:rPr>
              <a:t>4</a:t>
            </a:r>
            <a:endPar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Rectangle 2"/>
          <p:cNvSpPr/>
          <p:nvPr/>
        </p:nvSpPr>
        <p:spPr>
          <a:xfrm>
            <a:off x="168891" y="209006"/>
            <a:ext cx="1638590" cy="246221"/>
          </a:xfrm>
          <a:prstGeom prst="rect">
            <a:avLst/>
          </a:prstGeom>
        </p:spPr>
        <p:txBody>
          <a:bodyPr wrap="none">
            <a:spAutoFit/>
          </a:bodyPr>
          <a:lstStyle/>
          <a:p>
            <a:pPr lvl="0" defTabSz="457200">
              <a:defRPr/>
            </a:pPr>
            <a:r>
              <a:rPr lang="en-GB" sz="1000" b="1" dirty="0">
                <a:solidFill>
                  <a:srgbClr val="7030A0"/>
                </a:solidFill>
              </a:rPr>
              <a:t>1Decision resource </a:t>
            </a:r>
            <a:r>
              <a:rPr lang="en-GB" sz="1000" b="1" dirty="0" smtClean="0">
                <a:solidFill>
                  <a:srgbClr val="7030A0"/>
                </a:solidFill>
              </a:rPr>
              <a:t>links</a:t>
            </a:r>
            <a:endParaRPr lang="en-GB" sz="1000" dirty="0"/>
          </a:p>
        </p:txBody>
      </p:sp>
    </p:spTree>
    <p:extLst>
      <p:ext uri="{BB962C8B-B14F-4D97-AF65-F5344CB8AC3E}">
        <p14:creationId xmlns:p14="http://schemas.microsoft.com/office/powerpoint/2010/main" val="280904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91819831"/>
              </p:ext>
            </p:extLst>
          </p:nvPr>
        </p:nvGraphicFramePr>
        <p:xfrm>
          <a:off x="168891" y="678079"/>
          <a:ext cx="11784810" cy="5988727"/>
        </p:xfrm>
        <a:graphic>
          <a:graphicData uri="http://schemas.openxmlformats.org/drawingml/2006/table">
            <a:tbl>
              <a:tblPr firstRow="1" bandRow="1">
                <a:tableStyleId>{5C22544A-7EE6-4342-B048-85BDC9FD1C3A}</a:tableStyleId>
              </a:tblPr>
              <a:tblGrid>
                <a:gridCol w="1964135">
                  <a:extLst>
                    <a:ext uri="{9D8B030D-6E8A-4147-A177-3AD203B41FA5}">
                      <a16:colId xmlns:a16="http://schemas.microsoft.com/office/drawing/2014/main" val="1883087294"/>
                    </a:ext>
                  </a:extLst>
                </a:gridCol>
                <a:gridCol w="1964135">
                  <a:extLst>
                    <a:ext uri="{9D8B030D-6E8A-4147-A177-3AD203B41FA5}">
                      <a16:colId xmlns:a16="http://schemas.microsoft.com/office/drawing/2014/main" val="168605317"/>
                    </a:ext>
                  </a:extLst>
                </a:gridCol>
                <a:gridCol w="1964135">
                  <a:extLst>
                    <a:ext uri="{9D8B030D-6E8A-4147-A177-3AD203B41FA5}">
                      <a16:colId xmlns:a16="http://schemas.microsoft.com/office/drawing/2014/main" val="4003275180"/>
                    </a:ext>
                  </a:extLst>
                </a:gridCol>
                <a:gridCol w="1964135">
                  <a:extLst>
                    <a:ext uri="{9D8B030D-6E8A-4147-A177-3AD203B41FA5}">
                      <a16:colId xmlns:a16="http://schemas.microsoft.com/office/drawing/2014/main" val="1152447951"/>
                    </a:ext>
                  </a:extLst>
                </a:gridCol>
                <a:gridCol w="1964135">
                  <a:extLst>
                    <a:ext uri="{9D8B030D-6E8A-4147-A177-3AD203B41FA5}">
                      <a16:colId xmlns:a16="http://schemas.microsoft.com/office/drawing/2014/main" val="3187682562"/>
                    </a:ext>
                  </a:extLst>
                </a:gridCol>
                <a:gridCol w="1964135">
                  <a:extLst>
                    <a:ext uri="{9D8B030D-6E8A-4147-A177-3AD203B41FA5}">
                      <a16:colId xmlns:a16="http://schemas.microsoft.com/office/drawing/2014/main" val="1541007710"/>
                    </a:ext>
                  </a:extLst>
                </a:gridCol>
              </a:tblGrid>
              <a:tr h="701304">
                <a:tc>
                  <a:txBody>
                    <a:bodyPr/>
                    <a:lstStyle/>
                    <a:p>
                      <a:r>
                        <a:rPr lang="en-GB" dirty="0" smtClean="0">
                          <a:solidFill>
                            <a:schemeClr val="bg1"/>
                          </a:solidFill>
                        </a:rPr>
                        <a:t>Autumn 1</a:t>
                      </a:r>
                      <a:endParaRPr lang="en-GB" dirty="0">
                        <a:solidFill>
                          <a:schemeClr val="bg1"/>
                        </a:solidFill>
                      </a:endParaRPr>
                    </a:p>
                  </a:txBody>
                  <a:tcPr/>
                </a:tc>
                <a:tc>
                  <a:txBody>
                    <a:bodyPr/>
                    <a:lstStyle/>
                    <a:p>
                      <a:r>
                        <a:rPr lang="en-GB" dirty="0" smtClean="0">
                          <a:solidFill>
                            <a:schemeClr val="bg1"/>
                          </a:solidFill>
                        </a:rPr>
                        <a:t>Autumn 2</a:t>
                      </a:r>
                      <a:endParaRPr lang="en-GB" dirty="0">
                        <a:solidFill>
                          <a:schemeClr val="bg1"/>
                        </a:solidFill>
                      </a:endParaRPr>
                    </a:p>
                  </a:txBody>
                  <a:tcPr/>
                </a:tc>
                <a:tc>
                  <a:txBody>
                    <a:bodyPr/>
                    <a:lstStyle/>
                    <a:p>
                      <a:r>
                        <a:rPr lang="en-GB" dirty="0" smtClean="0">
                          <a:solidFill>
                            <a:schemeClr val="bg1"/>
                          </a:solidFill>
                        </a:rPr>
                        <a:t>Spring 1</a:t>
                      </a:r>
                      <a:endParaRPr lang="en-GB" dirty="0">
                        <a:solidFill>
                          <a:schemeClr val="bg1"/>
                        </a:solidFill>
                      </a:endParaRPr>
                    </a:p>
                  </a:txBody>
                  <a:tcPr/>
                </a:tc>
                <a:tc>
                  <a:txBody>
                    <a:bodyPr/>
                    <a:lstStyle/>
                    <a:p>
                      <a:r>
                        <a:rPr lang="en-GB" dirty="0" smtClean="0">
                          <a:solidFill>
                            <a:schemeClr val="bg1"/>
                          </a:solidFill>
                        </a:rPr>
                        <a:t>Spring 2</a:t>
                      </a:r>
                      <a:endParaRPr lang="en-GB" dirty="0">
                        <a:solidFill>
                          <a:schemeClr val="bg1"/>
                        </a:solidFill>
                      </a:endParaRPr>
                    </a:p>
                  </a:txBody>
                  <a:tcPr/>
                </a:tc>
                <a:tc>
                  <a:txBody>
                    <a:bodyPr/>
                    <a:lstStyle/>
                    <a:p>
                      <a:r>
                        <a:rPr lang="en-GB" dirty="0" smtClean="0">
                          <a:solidFill>
                            <a:schemeClr val="bg1"/>
                          </a:solidFill>
                        </a:rPr>
                        <a:t>Summer 1</a:t>
                      </a:r>
                      <a:endParaRPr lang="en-GB" dirty="0">
                        <a:solidFill>
                          <a:schemeClr val="bg1"/>
                        </a:solidFill>
                      </a:endParaRPr>
                    </a:p>
                  </a:txBody>
                  <a:tcPr/>
                </a:tc>
                <a:tc>
                  <a:txBody>
                    <a:bodyPr/>
                    <a:lstStyle/>
                    <a:p>
                      <a:r>
                        <a:rPr lang="en-GB" dirty="0" smtClean="0">
                          <a:solidFill>
                            <a:schemeClr val="bg1"/>
                          </a:solidFill>
                        </a:rPr>
                        <a:t>Summer 2</a:t>
                      </a:r>
                      <a:endParaRPr lang="en-GB" dirty="0">
                        <a:solidFill>
                          <a:schemeClr val="bg1"/>
                        </a:solidFill>
                      </a:endParaRPr>
                    </a:p>
                  </a:txBody>
                  <a:tcPr/>
                </a:tc>
                <a:extLst>
                  <a:ext uri="{0D108BD9-81ED-4DB2-BD59-A6C34878D82A}">
                    <a16:rowId xmlns:a16="http://schemas.microsoft.com/office/drawing/2014/main" val="4227228883"/>
                  </a:ext>
                </a:extLst>
              </a:tr>
              <a:tr h="2391803">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Self-Care, Support and Safety: Gambling</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is meant by ‘gambling’? Why might some people gamble and what are the risks involved? </a:t>
                      </a: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Self-Care, Support and Safety: Accidents and risks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How can mobile phone use contribute towards accidents?  How can we keep safe on the roads, at the park, </a:t>
                      </a:r>
                      <a:r>
                        <a:rPr lang="en-GB" sz="1000" dirty="0" err="1">
                          <a:solidFill>
                            <a:schemeClr val="tx1"/>
                          </a:solidFill>
                          <a:effectLst/>
                          <a:latin typeface="+mn-lt"/>
                          <a:ea typeface="Calibri" panose="020F0502020204030204" pitchFamily="34" charset="0"/>
                          <a:cs typeface="Times New Roman" panose="02020603050405020304" pitchFamily="18" charset="0"/>
                        </a:rPr>
                        <a:t>etc</a:t>
                      </a:r>
                      <a:r>
                        <a:rPr lang="en-GB" sz="1000" dirty="0">
                          <a:solidFill>
                            <a:schemeClr val="tx1"/>
                          </a:solidFill>
                          <a:effectLst/>
                          <a:latin typeface="+mn-lt"/>
                          <a:ea typeface="Calibri" panose="020F0502020204030204" pitchFamily="34" charset="0"/>
                          <a:cs typeface="Times New Roman" panose="02020603050405020304" pitchFamily="18" charset="0"/>
                        </a:rPr>
                        <a:t>? </a:t>
                      </a:r>
                    </a:p>
                  </a:txBody>
                  <a:tcPr marL="114300" marR="114300" marT="9525" marB="0"/>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Self-Awareness: Prejudice and discrimination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is stereotyping? How can we seek help if we think someone is behaving in a discriminatory way? </a:t>
                      </a:r>
                    </a:p>
                  </a:txBody>
                  <a:tcPr marL="114300" marR="114300" marT="9525" marB="0"/>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Managing Feelings: Strong feelings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When might we feel strong emotions such as anger, fear, excitement, jealousy? How can we recognise these in other people? What strategies can we use to manage strong feelings? </a:t>
                      </a: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The World I Live In: Taking care of the environment</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How can we look after the environment that we live in – pets, people and physical environment?  What choices can we make to look after the wider environment? </a:t>
                      </a:r>
                    </a:p>
                  </a:txBody>
                  <a:tcPr marL="114300" marR="114300" marT="9525" marB="0"/>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Changing and Growing: Long term relationships/parenthood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Why do some people choose to get married?  Why do some relationships end?  What’s the difference between feeling ready for a relationship, ready for a sexual relationship, and ready to be a parent? </a:t>
                      </a:r>
                    </a:p>
                  </a:txBody>
                  <a:tcPr/>
                </a:tc>
                <a:extLst>
                  <a:ext uri="{0D108BD9-81ED-4DB2-BD59-A6C34878D82A}">
                    <a16:rowId xmlns:a16="http://schemas.microsoft.com/office/drawing/2014/main" val="2608281354"/>
                  </a:ext>
                </a:extLst>
              </a:tr>
              <a:tr h="677111">
                <a:tc>
                  <a:txBody>
                    <a:bodyPr/>
                    <a:lstStyle/>
                    <a:p>
                      <a:pPr algn="l"/>
                      <a:r>
                        <a:rPr lang="en-GB" sz="1000" b="1" dirty="0" smtClean="0">
                          <a:solidFill>
                            <a:srgbClr val="7030A0"/>
                          </a:solidFill>
                          <a:effectLst/>
                          <a:latin typeface="+mn-lt"/>
                        </a:rPr>
                        <a:t>8-11 In-app purchases</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Water Safety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Being</a:t>
                      </a:r>
                      <a:r>
                        <a:rPr lang="en-GB" sz="1000" b="1" baseline="0" dirty="0" smtClean="0">
                          <a:solidFill>
                            <a:srgbClr val="7030A0"/>
                          </a:solidFill>
                          <a:effectLst/>
                          <a:latin typeface="+mn-lt"/>
                        </a:rPr>
                        <a:t> Responsible Adult and Child views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Looking out for others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Inclusion</a:t>
                      </a:r>
                      <a:r>
                        <a:rPr lang="en-GB" sz="1000" b="1" baseline="0" dirty="0" smtClean="0">
                          <a:solidFill>
                            <a:srgbClr val="7030A0"/>
                          </a:solidFill>
                          <a:effectLst/>
                          <a:latin typeface="+mn-lt"/>
                        </a:rPr>
                        <a:t> and acceptance</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Jealousy</a:t>
                      </a:r>
                      <a:r>
                        <a:rPr lang="en-GB" sz="1000" b="1" baseline="0" dirty="0" smtClean="0">
                          <a:solidFill>
                            <a:srgbClr val="7030A0"/>
                          </a:solidFill>
                          <a:effectLst/>
                          <a:latin typeface="+mn-lt"/>
                        </a:rPr>
                        <a:t>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Conception</a:t>
                      </a:r>
                      <a:r>
                        <a:rPr lang="en-GB" sz="1000" b="1" baseline="0" dirty="0" smtClean="0">
                          <a:solidFill>
                            <a:srgbClr val="7030A0"/>
                          </a:solidFill>
                          <a:effectLst/>
                          <a:latin typeface="+mn-lt"/>
                        </a:rPr>
                        <a:t> </a:t>
                      </a:r>
                      <a:endParaRPr lang="en-GB" sz="1000" b="1" dirty="0">
                        <a:solidFill>
                          <a:srgbClr val="7030A0"/>
                        </a:solidFill>
                        <a:effectLst/>
                        <a:latin typeface="+mn-lt"/>
                      </a:endParaRPr>
                    </a:p>
                  </a:txBody>
                  <a:tcPr marL="114300" marR="114300" marT="0" marB="0"/>
                </a:tc>
                <a:extLst>
                  <a:ext uri="{0D108BD9-81ED-4DB2-BD59-A6C34878D82A}">
                    <a16:rowId xmlns:a16="http://schemas.microsoft.com/office/drawing/2014/main" val="2077320499"/>
                  </a:ext>
                </a:extLst>
              </a:tr>
              <a:tr h="163745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p>
                  </a:txBody>
                  <a:tcPr/>
                </a:tc>
                <a:tc>
                  <a:txBody>
                    <a:bodyPr/>
                    <a:lstStyle/>
                    <a:p>
                      <a:pPr>
                        <a:lnSpc>
                          <a:spcPct val="107000"/>
                        </a:lnSpc>
                        <a:spcAft>
                          <a:spcPts val="800"/>
                        </a:spcAft>
                      </a:pPr>
                      <a:r>
                        <a:rPr lang="en-GB" sz="1400" b="1" dirty="0" smtClean="0">
                          <a:solidFill>
                            <a:schemeClr val="tx1"/>
                          </a:solidFill>
                          <a:effectLst/>
                          <a:latin typeface="+mn-lt"/>
                          <a:ea typeface="Calibri" panose="020F0502020204030204" pitchFamily="34" charset="0"/>
                          <a:cs typeface="Times New Roman" panose="02020603050405020304" pitchFamily="18" charset="0"/>
                        </a:rPr>
                        <a:t>Healthy Lifestyles: Body Image</a:t>
                      </a:r>
                      <a:r>
                        <a:rPr lang="en-GB" sz="1000" dirty="0" smtClean="0">
                          <a:solidFill>
                            <a:schemeClr val="tx1"/>
                          </a:solidFill>
                          <a:effectLst/>
                          <a:latin typeface="+mn-lt"/>
                          <a:ea typeface="Calibri" panose="020F0502020204030204" pitchFamily="34" charset="0"/>
                          <a:cs typeface="Times New Roman" panose="02020603050405020304" pitchFamily="18" charset="0"/>
                        </a:rPr>
                        <a:t>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How are different bodies portrayed in the media?  Why might some people want to change the way they look?  How does body image link to self-esteem? </a:t>
                      </a:r>
                    </a:p>
                  </a:txBody>
                  <a:tcPr/>
                </a:tc>
                <a:tc>
                  <a:txBody>
                    <a:bodyPr/>
                    <a:lstStyle/>
                    <a:p>
                      <a:endParaRPr lang="en-GB" sz="1100" dirty="0">
                        <a:solidFill>
                          <a:srgbClr val="7030A0"/>
                        </a:solidFill>
                      </a:endParaRPr>
                    </a:p>
                  </a:txBody>
                  <a:tcPr/>
                </a:tc>
                <a:tc>
                  <a:txBody>
                    <a:bodyPr/>
                    <a:lstStyle/>
                    <a:p>
                      <a:endParaRPr lang="en-GB" dirty="0"/>
                    </a:p>
                  </a:txBody>
                  <a:tcPr/>
                </a:tc>
                <a:tc>
                  <a:txBody>
                    <a:bodyPr/>
                    <a:lstStyle/>
                    <a:p>
                      <a:endParaRPr lang="en-GB"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solidFill>
                          <a:srgbClr val="7030A0"/>
                        </a:solidFill>
                      </a:endParaRPr>
                    </a:p>
                  </a:txBody>
                  <a:tcPr/>
                </a:tc>
                <a:extLst>
                  <a:ext uri="{0D108BD9-81ED-4DB2-BD59-A6C34878D82A}">
                    <a16:rowId xmlns:a16="http://schemas.microsoft.com/office/drawing/2014/main" val="2338864575"/>
                  </a:ext>
                </a:extLst>
              </a:tr>
              <a:tr h="58105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p>
                  </a:txBody>
                  <a:tcPr/>
                </a:tc>
                <a:tc>
                  <a:txBody>
                    <a:bodyPr/>
                    <a:lstStyle/>
                    <a:p>
                      <a:endParaRPr lang="en-GB" dirty="0"/>
                    </a:p>
                  </a:txBody>
                  <a:tcPr/>
                </a:tc>
                <a:tc>
                  <a:txBody>
                    <a:bodyPr/>
                    <a:lstStyle/>
                    <a:p>
                      <a:endParaRPr lang="en-GB" sz="1100" dirty="0">
                        <a:solidFill>
                          <a:srgbClr val="7030A0"/>
                        </a:solidFill>
                      </a:endParaRPr>
                    </a:p>
                  </a:txBody>
                  <a:tcPr/>
                </a:tc>
                <a:tc>
                  <a:txBody>
                    <a:bodyPr/>
                    <a:lstStyle/>
                    <a:p>
                      <a:endParaRPr lang="en-GB" dirty="0"/>
                    </a:p>
                  </a:txBody>
                  <a:tcPr/>
                </a:tc>
                <a:tc>
                  <a:txBody>
                    <a:bodyPr/>
                    <a:lstStyle/>
                    <a:p>
                      <a:endParaRPr lang="en-GB"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solidFill>
                          <a:srgbClr val="7030A0"/>
                        </a:solidFill>
                      </a:endParaRPr>
                    </a:p>
                  </a:txBody>
                  <a:tcPr/>
                </a:tc>
                <a:extLst>
                  <a:ext uri="{0D108BD9-81ED-4DB2-BD59-A6C34878D82A}">
                    <a16:rowId xmlns:a16="http://schemas.microsoft.com/office/drawing/2014/main" val="441530275"/>
                  </a:ext>
                </a:extLst>
              </a:tr>
            </a:tbl>
          </a:graphicData>
        </a:graphic>
      </p:graphicFrame>
      <p:sp>
        <p:nvSpPr>
          <p:cNvPr id="2" name="TextBox 1"/>
          <p:cNvSpPr txBox="1"/>
          <p:nvPr/>
        </p:nvSpPr>
        <p:spPr>
          <a:xfrm>
            <a:off x="2508068" y="209006"/>
            <a:ext cx="7525394" cy="369332"/>
          </a:xfrm>
          <a:prstGeom prst="rect">
            <a:avLst/>
          </a:prstGeom>
          <a:solidFill>
            <a:srgbClr val="99CC0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chemeClr val="accent2">
                    <a:lumMod val="75000"/>
                  </a:schemeClr>
                </a:solidFill>
                <a:effectLst/>
                <a:uLnTx/>
                <a:uFillTx/>
                <a:latin typeface="Trebuchet MS" panose="020B0603020202020204"/>
                <a:ea typeface="+mn-ea"/>
                <a:cs typeface="+mn-cs"/>
              </a:rPr>
              <a:t>Green</a:t>
            </a:r>
            <a:r>
              <a:rPr kumimoji="0" lang="en-GB" sz="1800" b="0" i="0" u="none" strike="noStrike" kern="1200" cap="none" spc="0" normalizeH="0" baseline="0" noProof="0" dirty="0" smtClean="0">
                <a:ln>
                  <a:noFill/>
                </a:ln>
                <a:solidFill>
                  <a:srgbClr val="FFFF00"/>
                </a:solidFill>
                <a:effectLst/>
                <a:uLnTx/>
                <a:uFillTx/>
                <a:latin typeface="Trebuchet MS" panose="020B0603020202020204"/>
                <a:ea typeface="+mn-ea"/>
                <a:cs typeface="+mn-cs"/>
              </a:rPr>
              <a:t>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Secondary PSHE</a:t>
            </a:r>
            <a:r>
              <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rPr>
              <a:t>/ CITIZENSHIP/ SMSC/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RSE                       Year </a:t>
            </a:r>
            <a:r>
              <a:rPr lang="en-GB" dirty="0">
                <a:solidFill>
                  <a:prstClr val="white"/>
                </a:solidFill>
                <a:latin typeface="Trebuchet MS" panose="020B0603020202020204"/>
              </a:rPr>
              <a:t>5</a:t>
            </a:r>
            <a:endPar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Rectangle 2"/>
          <p:cNvSpPr/>
          <p:nvPr/>
        </p:nvSpPr>
        <p:spPr>
          <a:xfrm>
            <a:off x="168891" y="209006"/>
            <a:ext cx="1638590" cy="246221"/>
          </a:xfrm>
          <a:prstGeom prst="rect">
            <a:avLst/>
          </a:prstGeom>
        </p:spPr>
        <p:txBody>
          <a:bodyPr wrap="none">
            <a:spAutoFit/>
          </a:bodyPr>
          <a:lstStyle/>
          <a:p>
            <a:pPr lvl="0" defTabSz="457200">
              <a:defRPr/>
            </a:pPr>
            <a:r>
              <a:rPr lang="en-GB" sz="1000" b="1" dirty="0">
                <a:solidFill>
                  <a:srgbClr val="7030A0"/>
                </a:solidFill>
              </a:rPr>
              <a:t>1Decision resource </a:t>
            </a:r>
            <a:r>
              <a:rPr lang="en-GB" sz="1000" b="1" dirty="0" smtClean="0">
                <a:solidFill>
                  <a:srgbClr val="7030A0"/>
                </a:solidFill>
              </a:rPr>
              <a:t>links</a:t>
            </a:r>
            <a:endParaRPr lang="en-GB" sz="1000" dirty="0"/>
          </a:p>
        </p:txBody>
      </p:sp>
    </p:spTree>
    <p:extLst>
      <p:ext uri="{BB962C8B-B14F-4D97-AF65-F5344CB8AC3E}">
        <p14:creationId xmlns:p14="http://schemas.microsoft.com/office/powerpoint/2010/main" val="26285865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7069994"/>
              </p:ext>
            </p:extLst>
          </p:nvPr>
        </p:nvGraphicFramePr>
        <p:xfrm>
          <a:off x="168891" y="528452"/>
          <a:ext cx="11901186" cy="6249199"/>
        </p:xfrm>
        <a:graphic>
          <a:graphicData uri="http://schemas.openxmlformats.org/drawingml/2006/table">
            <a:tbl>
              <a:tblPr firstRow="1" bandRow="1">
                <a:tableStyleId>{5C22544A-7EE6-4342-B048-85BDC9FD1C3A}</a:tableStyleId>
              </a:tblPr>
              <a:tblGrid>
                <a:gridCol w="1983531">
                  <a:extLst>
                    <a:ext uri="{9D8B030D-6E8A-4147-A177-3AD203B41FA5}">
                      <a16:colId xmlns:a16="http://schemas.microsoft.com/office/drawing/2014/main" val="1883087294"/>
                    </a:ext>
                  </a:extLst>
                </a:gridCol>
                <a:gridCol w="1983531">
                  <a:extLst>
                    <a:ext uri="{9D8B030D-6E8A-4147-A177-3AD203B41FA5}">
                      <a16:colId xmlns:a16="http://schemas.microsoft.com/office/drawing/2014/main" val="168605317"/>
                    </a:ext>
                  </a:extLst>
                </a:gridCol>
                <a:gridCol w="1983531">
                  <a:extLst>
                    <a:ext uri="{9D8B030D-6E8A-4147-A177-3AD203B41FA5}">
                      <a16:colId xmlns:a16="http://schemas.microsoft.com/office/drawing/2014/main" val="4003275180"/>
                    </a:ext>
                  </a:extLst>
                </a:gridCol>
                <a:gridCol w="1983531">
                  <a:extLst>
                    <a:ext uri="{9D8B030D-6E8A-4147-A177-3AD203B41FA5}">
                      <a16:colId xmlns:a16="http://schemas.microsoft.com/office/drawing/2014/main" val="1152447951"/>
                    </a:ext>
                  </a:extLst>
                </a:gridCol>
                <a:gridCol w="1983531">
                  <a:extLst>
                    <a:ext uri="{9D8B030D-6E8A-4147-A177-3AD203B41FA5}">
                      <a16:colId xmlns:a16="http://schemas.microsoft.com/office/drawing/2014/main" val="3187682562"/>
                    </a:ext>
                  </a:extLst>
                </a:gridCol>
                <a:gridCol w="1983531">
                  <a:extLst>
                    <a:ext uri="{9D8B030D-6E8A-4147-A177-3AD203B41FA5}">
                      <a16:colId xmlns:a16="http://schemas.microsoft.com/office/drawing/2014/main" val="1541007710"/>
                    </a:ext>
                  </a:extLst>
                </a:gridCol>
              </a:tblGrid>
              <a:tr h="697410">
                <a:tc>
                  <a:txBody>
                    <a:bodyPr/>
                    <a:lstStyle/>
                    <a:p>
                      <a:r>
                        <a:rPr lang="en-GB" dirty="0" smtClean="0">
                          <a:solidFill>
                            <a:schemeClr val="bg1"/>
                          </a:solidFill>
                        </a:rPr>
                        <a:t>Autumn 1</a:t>
                      </a:r>
                      <a:endParaRPr lang="en-GB" dirty="0">
                        <a:solidFill>
                          <a:schemeClr val="bg1"/>
                        </a:solidFill>
                      </a:endParaRPr>
                    </a:p>
                  </a:txBody>
                  <a:tcPr/>
                </a:tc>
                <a:tc>
                  <a:txBody>
                    <a:bodyPr/>
                    <a:lstStyle/>
                    <a:p>
                      <a:r>
                        <a:rPr lang="en-GB" dirty="0" smtClean="0">
                          <a:solidFill>
                            <a:schemeClr val="bg1"/>
                          </a:solidFill>
                        </a:rPr>
                        <a:t>Autumn 2</a:t>
                      </a:r>
                      <a:endParaRPr lang="en-GB" dirty="0">
                        <a:solidFill>
                          <a:schemeClr val="bg1"/>
                        </a:solidFill>
                      </a:endParaRPr>
                    </a:p>
                  </a:txBody>
                  <a:tcPr/>
                </a:tc>
                <a:tc>
                  <a:txBody>
                    <a:bodyPr/>
                    <a:lstStyle/>
                    <a:p>
                      <a:r>
                        <a:rPr lang="en-GB" dirty="0" smtClean="0">
                          <a:solidFill>
                            <a:schemeClr val="bg1"/>
                          </a:solidFill>
                        </a:rPr>
                        <a:t>Spring 1</a:t>
                      </a:r>
                      <a:endParaRPr lang="en-GB" dirty="0">
                        <a:solidFill>
                          <a:schemeClr val="bg1"/>
                        </a:solidFill>
                      </a:endParaRPr>
                    </a:p>
                  </a:txBody>
                  <a:tcPr/>
                </a:tc>
                <a:tc>
                  <a:txBody>
                    <a:bodyPr/>
                    <a:lstStyle/>
                    <a:p>
                      <a:r>
                        <a:rPr lang="en-GB" dirty="0" smtClean="0">
                          <a:solidFill>
                            <a:schemeClr val="bg1"/>
                          </a:solidFill>
                        </a:rPr>
                        <a:t>Spring 2</a:t>
                      </a:r>
                      <a:endParaRPr lang="en-GB" dirty="0">
                        <a:solidFill>
                          <a:schemeClr val="bg1"/>
                        </a:solidFill>
                      </a:endParaRPr>
                    </a:p>
                  </a:txBody>
                  <a:tcPr/>
                </a:tc>
                <a:tc>
                  <a:txBody>
                    <a:bodyPr/>
                    <a:lstStyle/>
                    <a:p>
                      <a:r>
                        <a:rPr lang="en-GB" dirty="0" smtClean="0">
                          <a:solidFill>
                            <a:schemeClr val="bg1"/>
                          </a:solidFill>
                        </a:rPr>
                        <a:t>Summer 1</a:t>
                      </a:r>
                      <a:endParaRPr lang="en-GB" dirty="0">
                        <a:solidFill>
                          <a:schemeClr val="bg1"/>
                        </a:solidFill>
                      </a:endParaRPr>
                    </a:p>
                  </a:txBody>
                  <a:tcPr/>
                </a:tc>
                <a:tc>
                  <a:txBody>
                    <a:bodyPr/>
                    <a:lstStyle/>
                    <a:p>
                      <a:r>
                        <a:rPr lang="en-GB" dirty="0" smtClean="0">
                          <a:solidFill>
                            <a:schemeClr val="bg1"/>
                          </a:solidFill>
                        </a:rPr>
                        <a:t>Summer 2</a:t>
                      </a:r>
                      <a:endParaRPr lang="en-GB" dirty="0">
                        <a:solidFill>
                          <a:schemeClr val="bg1"/>
                        </a:solidFill>
                      </a:endParaRPr>
                    </a:p>
                  </a:txBody>
                  <a:tcPr/>
                </a:tc>
                <a:extLst>
                  <a:ext uri="{0D108BD9-81ED-4DB2-BD59-A6C34878D82A}">
                    <a16:rowId xmlns:a16="http://schemas.microsoft.com/office/drawing/2014/main" val="4227228883"/>
                  </a:ext>
                </a:extLst>
              </a:tr>
              <a:tr h="1841535">
                <a:tc>
                  <a:txBody>
                    <a:bodyPr/>
                    <a:lstStyle/>
                    <a:p>
                      <a:pPr>
                        <a:lnSpc>
                          <a:spcPct val="107000"/>
                        </a:lnSpc>
                        <a:spcAft>
                          <a:spcPts val="800"/>
                        </a:spcAft>
                      </a:pPr>
                      <a:r>
                        <a:rPr lang="en-GB" sz="1400" b="1"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Self-Awareness: Personal Strengths </a:t>
                      </a:r>
                    </a:p>
                    <a:p>
                      <a:pPr>
                        <a:lnSpc>
                          <a:spcPct val="107000"/>
                        </a:lnSpc>
                        <a:spcAft>
                          <a:spcPts val="800"/>
                        </a:spcAft>
                      </a:pPr>
                      <a:r>
                        <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What personal strengths can we see in other people? How do other people’s opinions of what we are good at affect how we feel about ourselves?  What</a:t>
                      </a:r>
                      <a:r>
                        <a:rPr lang="en-GB" sz="1000" baseline="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 strategies can I use to manage negative opinions/comments? </a:t>
                      </a:r>
                      <a:endPar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endParaRPr>
                    </a:p>
                    <a:p>
                      <a:pPr>
                        <a:lnSpc>
                          <a:spcPct val="107000"/>
                        </a:lnSpc>
                        <a:spcAft>
                          <a:spcPts val="800"/>
                        </a:spcAft>
                      </a:pPr>
                      <a:endParaRPr lang="en-GB" sz="1000" dirty="0">
                        <a:solidFill>
                          <a:schemeClr val="tx1">
                            <a:lumMod val="95000"/>
                            <a:lumOff val="5000"/>
                          </a:schemeClr>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400" b="1" dirty="0">
                          <a:solidFill>
                            <a:schemeClr val="tx1">
                              <a:lumMod val="95000"/>
                              <a:lumOff val="5000"/>
                            </a:schemeClr>
                          </a:solidFill>
                          <a:effectLst/>
                          <a:latin typeface="+mn-lt"/>
                          <a:ea typeface="Calibri" panose="020F0502020204030204" pitchFamily="34" charset="0"/>
                          <a:cs typeface="Times New Roman" panose="02020603050405020304" pitchFamily="18" charset="0"/>
                        </a:rPr>
                        <a:t>Self-Care, Support and Safety: Keeping safe online </a:t>
                      </a:r>
                    </a:p>
                    <a:p>
                      <a:pPr>
                        <a:lnSpc>
                          <a:spcPct val="107000"/>
                        </a:lnSpc>
                        <a:spcAft>
                          <a:spcPts val="800"/>
                        </a:spcAft>
                      </a:pPr>
                      <a:r>
                        <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What </a:t>
                      </a:r>
                      <a:r>
                        <a:rPr lang="en-GB" sz="1000" dirty="0">
                          <a:solidFill>
                            <a:schemeClr val="tx1">
                              <a:lumMod val="95000"/>
                              <a:lumOff val="5000"/>
                            </a:schemeClr>
                          </a:solidFill>
                          <a:effectLst/>
                          <a:latin typeface="+mn-lt"/>
                          <a:ea typeface="Calibri" panose="020F0502020204030204" pitchFamily="34" charset="0"/>
                          <a:cs typeface="Times New Roman" panose="02020603050405020304" pitchFamily="18" charset="0"/>
                        </a:rPr>
                        <a:t>are the risks of social media?  How can we respond to content that is inappropriate? </a:t>
                      </a:r>
                      <a:r>
                        <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 What rules are there for keeping safe using social media? </a:t>
                      </a:r>
                      <a:endParaRPr lang="en-GB" sz="1000" dirty="0">
                        <a:solidFill>
                          <a:schemeClr val="tx1">
                            <a:lumMod val="95000"/>
                            <a:lumOff val="5000"/>
                          </a:schemeClr>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400" b="1"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Managing Feelings: strong feelings </a:t>
                      </a:r>
                    </a:p>
                    <a:p>
                      <a:pPr>
                        <a:lnSpc>
                          <a:spcPct val="107000"/>
                        </a:lnSpc>
                        <a:spcAft>
                          <a:spcPts val="800"/>
                        </a:spcAft>
                      </a:pPr>
                      <a:r>
                        <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What responses to feeling unhappy are unhelpful and why?  How do these responses affect other people?  What can we</a:t>
                      </a:r>
                      <a:r>
                        <a:rPr lang="en-GB" sz="1000" baseline="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 do to help and support others if they are feeling strong emotions? </a:t>
                      </a:r>
                      <a:endPar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endParaRPr>
                    </a:p>
                    <a:p>
                      <a:pPr>
                        <a:lnSpc>
                          <a:spcPct val="107000"/>
                        </a:lnSpc>
                        <a:spcAft>
                          <a:spcPts val="800"/>
                        </a:spcAft>
                      </a:pPr>
                      <a:endParaRPr lang="en-GB" sz="1000" baseline="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endParaRPr>
                    </a:p>
                  </a:txBody>
                  <a:tcPr marL="114300" marR="114300" marT="9525" marB="0"/>
                </a:tc>
                <a:tc>
                  <a:txBody>
                    <a:bodyPr/>
                    <a:lstStyle/>
                    <a:p>
                      <a:pPr>
                        <a:lnSpc>
                          <a:spcPct val="107000"/>
                        </a:lnSpc>
                        <a:spcAft>
                          <a:spcPts val="800"/>
                        </a:spcAft>
                      </a:pPr>
                      <a:r>
                        <a:rPr lang="en-GB" sz="1400" b="1"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The World I Live In: Diversity/Rights and Responsibilities</a:t>
                      </a:r>
                    </a:p>
                    <a:p>
                      <a:pPr>
                        <a:lnSpc>
                          <a:spcPct val="107000"/>
                        </a:lnSpc>
                        <a:spcAft>
                          <a:spcPts val="800"/>
                        </a:spcAft>
                      </a:pPr>
                      <a:r>
                        <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What are the similarities and differences among people of different race, faith and culture?  (protected characteristics) What rights and responsibilities do we have in and outside of school?  How does stereotyping</a:t>
                      </a:r>
                      <a:r>
                        <a:rPr lang="en-GB" sz="1000" baseline="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 lead to discrimination? </a:t>
                      </a:r>
                      <a:endPar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400" b="1" dirty="0">
                          <a:solidFill>
                            <a:schemeClr val="tx1">
                              <a:lumMod val="95000"/>
                              <a:lumOff val="5000"/>
                            </a:schemeClr>
                          </a:solidFill>
                          <a:effectLst/>
                          <a:latin typeface="+mn-lt"/>
                          <a:ea typeface="Calibri" panose="020F0502020204030204" pitchFamily="34" charset="0"/>
                          <a:cs typeface="Times New Roman" panose="02020603050405020304" pitchFamily="18" charset="0"/>
                        </a:rPr>
                        <a:t>Changing and Growing: Puberty</a:t>
                      </a:r>
                    </a:p>
                    <a:p>
                      <a:pPr>
                        <a:lnSpc>
                          <a:spcPct val="107000"/>
                        </a:lnSpc>
                        <a:spcAft>
                          <a:spcPts val="800"/>
                        </a:spcAft>
                      </a:pPr>
                      <a:r>
                        <a:rPr lang="en-GB" sz="1000" dirty="0">
                          <a:solidFill>
                            <a:schemeClr val="tx1">
                              <a:lumMod val="95000"/>
                              <a:lumOff val="5000"/>
                            </a:schemeClr>
                          </a:solidFill>
                          <a:effectLst/>
                          <a:latin typeface="+mn-lt"/>
                          <a:ea typeface="Calibri" panose="020F0502020204030204" pitchFamily="34" charset="0"/>
                          <a:cs typeface="Times New Roman" panose="02020603050405020304" pitchFamily="18" charset="0"/>
                        </a:rPr>
                        <a:t>What physical changes happen during puberty?  What aspects of personal hygiene we can take responsibility for? </a:t>
                      </a:r>
                      <a:r>
                        <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 What are the functions</a:t>
                      </a:r>
                      <a:r>
                        <a:rPr lang="en-GB" sz="1000" baseline="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 of the reproductive organs?  What are the different stages of reproductions, pregnancy and birth?</a:t>
                      </a:r>
                      <a:endParaRPr lang="en-GB" sz="1000" dirty="0">
                        <a:solidFill>
                          <a:schemeClr val="tx1">
                            <a:lumMod val="95000"/>
                            <a:lumOff val="5000"/>
                          </a:schemeClr>
                        </a:solidFill>
                        <a:effectLst/>
                        <a:latin typeface="+mn-lt"/>
                        <a:ea typeface="Calibri" panose="020F0502020204030204" pitchFamily="34" charset="0"/>
                        <a:cs typeface="Times New Roman" panose="02020603050405020304" pitchFamily="18" charset="0"/>
                      </a:endParaRPr>
                    </a:p>
                  </a:txBody>
                  <a:tcPr marL="114300" marR="114300" marT="9525" marB="0"/>
                </a:tc>
                <a:tc>
                  <a:txBody>
                    <a:bodyPr/>
                    <a:lstStyle/>
                    <a:p>
                      <a:pPr>
                        <a:lnSpc>
                          <a:spcPct val="107000"/>
                        </a:lnSpc>
                        <a:spcAft>
                          <a:spcPts val="800"/>
                        </a:spcAft>
                      </a:pPr>
                      <a:r>
                        <a:rPr lang="en-GB" sz="1400" b="1" dirty="0">
                          <a:solidFill>
                            <a:schemeClr val="tx1">
                              <a:lumMod val="95000"/>
                              <a:lumOff val="5000"/>
                            </a:schemeClr>
                          </a:solidFill>
                          <a:effectLst/>
                          <a:latin typeface="+mn-lt"/>
                          <a:ea typeface="Calibri" panose="020F0502020204030204" pitchFamily="34" charset="0"/>
                          <a:cs typeface="Times New Roman" panose="02020603050405020304" pitchFamily="18" charset="0"/>
                        </a:rPr>
                        <a:t>Self-Care, Support and Safety: Feeling unwell  </a:t>
                      </a:r>
                    </a:p>
                    <a:p>
                      <a:pPr>
                        <a:lnSpc>
                          <a:spcPct val="107000"/>
                        </a:lnSpc>
                        <a:spcAft>
                          <a:spcPts val="800"/>
                        </a:spcAft>
                      </a:pPr>
                      <a:r>
                        <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Why is it important to follow hygiene routines</a:t>
                      </a:r>
                      <a:r>
                        <a:rPr lang="en-GB" sz="1000" baseline="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 to stop the spread of germs? How can we take responsibility for our own physical and mental health?  How do we know who to trust for advice? </a:t>
                      </a:r>
                      <a:endParaRPr lang="en-GB" sz="1000" dirty="0">
                        <a:solidFill>
                          <a:schemeClr val="tx1">
                            <a:lumMod val="95000"/>
                            <a:lumOff val="5000"/>
                          </a:schemeClr>
                        </a:solidFill>
                        <a:effectLst/>
                        <a:latin typeface="+mn-lt"/>
                        <a:ea typeface="Calibri" panose="020F0502020204030204" pitchFamily="34" charset="0"/>
                        <a:cs typeface="Times New Roman" panose="02020603050405020304" pitchFamily="18" charset="0"/>
                      </a:endParaRPr>
                    </a:p>
                  </a:txBody>
                  <a:tcPr marL="114300" marR="114300" marT="9525" marB="0"/>
                </a:tc>
                <a:extLst>
                  <a:ext uri="{0D108BD9-81ED-4DB2-BD59-A6C34878D82A}">
                    <a16:rowId xmlns:a16="http://schemas.microsoft.com/office/drawing/2014/main" val="2608281354"/>
                  </a:ext>
                </a:extLst>
              </a:tr>
              <a:tr h="38311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FF0000"/>
                          </a:solidFill>
                          <a:effectLst/>
                          <a:latin typeface="+mn-lt"/>
                          <a:ea typeface="Calibri" panose="020F0502020204030204" pitchFamily="34" charset="0"/>
                          <a:cs typeface="Times New Roman" panose="02020603050405020304" pitchFamily="18" charset="0"/>
                        </a:rPr>
                        <a:t>PSHE Service SEND positive relationships</a:t>
                      </a:r>
                      <a:r>
                        <a:rPr lang="en-GB" sz="1000" b="1" baseline="0" dirty="0" smtClean="0">
                          <a:solidFill>
                            <a:srgbClr val="FF0000"/>
                          </a:solidFill>
                          <a:effectLst/>
                          <a:latin typeface="+mn-lt"/>
                          <a:ea typeface="Calibri" panose="020F0502020204030204" pitchFamily="34" charset="0"/>
                          <a:cs typeface="Times New Roman" panose="02020603050405020304" pitchFamily="18" charset="0"/>
                        </a:rPr>
                        <a:t> pack</a:t>
                      </a:r>
                      <a:endParaRPr lang="en-GB" sz="1000" b="1" dirty="0" smtClean="0">
                        <a:solidFill>
                          <a:srgbClr val="FF0000"/>
                        </a:solidFill>
                        <a:effectLst/>
                        <a:latin typeface="+mn-lt"/>
                        <a:ea typeface="Calibri" panose="020F0502020204030204" pitchFamily="34" charset="0"/>
                        <a:cs typeface="Times New Roman" panose="02020603050405020304" pitchFamily="18" charset="0"/>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Online Bullying</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Anger</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schemeClr val="tx1">
                            <a:lumMod val="95000"/>
                            <a:lumOff val="5000"/>
                          </a:schemeClr>
                        </a:solidFill>
                        <a:effectLst/>
                        <a:latin typeface="+mn-lt"/>
                      </a:endParaRPr>
                    </a:p>
                  </a:txBody>
                  <a:tcPr marL="114300" marR="114300" marT="0" marB="0"/>
                </a:tc>
                <a:tc>
                  <a:txBody>
                    <a:bodyPr/>
                    <a:lstStyle/>
                    <a:p>
                      <a:r>
                        <a:rPr lang="en-GB" sz="1000" b="1" dirty="0" smtClean="0">
                          <a:solidFill>
                            <a:srgbClr val="7030A0"/>
                          </a:solidFill>
                        </a:rPr>
                        <a:t>8-11 Coming home on time</a:t>
                      </a:r>
                    </a:p>
                    <a:p>
                      <a:r>
                        <a:rPr lang="en-GB" sz="1000" b="1" dirty="0" smtClean="0">
                          <a:solidFill>
                            <a:srgbClr val="7030A0"/>
                          </a:solidFill>
                        </a:rPr>
                        <a:t>8-11 British Values  </a:t>
                      </a:r>
                      <a:endParaRPr lang="en-GB" sz="1000" b="1" dirty="0">
                        <a:solidFill>
                          <a:srgbClr val="7030A0"/>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Puberty</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schemeClr val="tx1">
                            <a:lumMod val="95000"/>
                            <a:lumOff val="5000"/>
                          </a:schemeClr>
                        </a:solidFill>
                        <a:effectLst/>
                        <a:latin typeface="+mn-lt"/>
                      </a:endParaRPr>
                    </a:p>
                  </a:txBody>
                  <a:tcPr marL="114300" marR="114300" marT="0" marB="0"/>
                </a:tc>
                <a:extLst>
                  <a:ext uri="{0D108BD9-81ED-4DB2-BD59-A6C34878D82A}">
                    <a16:rowId xmlns:a16="http://schemas.microsoft.com/office/drawing/2014/main" val="2077320499"/>
                  </a:ext>
                </a:extLst>
              </a:tr>
              <a:tr h="2161309">
                <a:tc>
                  <a:txBody>
                    <a:bodyPr/>
                    <a:lstStyle/>
                    <a:p>
                      <a:pPr>
                        <a:lnSpc>
                          <a:spcPct val="107000"/>
                        </a:lnSpc>
                        <a:spcAft>
                          <a:spcPts val="800"/>
                        </a:spcAft>
                      </a:pPr>
                      <a:r>
                        <a:rPr lang="en-GB" sz="1400" b="1"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Self-Awareness: Skills for learning</a:t>
                      </a:r>
                    </a:p>
                    <a:p>
                      <a:pPr>
                        <a:lnSpc>
                          <a:spcPct val="107000"/>
                        </a:lnSpc>
                        <a:spcAft>
                          <a:spcPts val="800"/>
                        </a:spcAft>
                      </a:pPr>
                      <a:r>
                        <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How do we like to learn? How does it feel when we achieve a target?  How might our personal</a:t>
                      </a:r>
                      <a:r>
                        <a:rPr lang="en-GB" sz="1000" baseline="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 strengths, interests and skills help us in our future lives? </a:t>
                      </a:r>
                      <a:endPar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schemeClr val="tx1">
                            <a:lumMod val="95000"/>
                            <a:lumOff val="5000"/>
                          </a:schemeClr>
                        </a:solidFill>
                        <a:latin typeface="+mn-lt"/>
                      </a:endParaRPr>
                    </a:p>
                  </a:txBody>
                  <a:tcPr/>
                </a:tc>
                <a:tc>
                  <a:txBody>
                    <a:bodyPr/>
                    <a:lstStyle/>
                    <a:p>
                      <a:pPr>
                        <a:lnSpc>
                          <a:spcPct val="107000"/>
                        </a:lnSpc>
                        <a:spcAft>
                          <a:spcPts val="800"/>
                        </a:spcAft>
                      </a:pPr>
                      <a:r>
                        <a:rPr lang="en-GB" sz="1400" b="1"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Managing Feelings: self-esteem and unkind comments </a:t>
                      </a:r>
                    </a:p>
                    <a:p>
                      <a:pPr>
                        <a:lnSpc>
                          <a:spcPct val="107000"/>
                        </a:lnSpc>
                        <a:spcAft>
                          <a:spcPts val="800"/>
                        </a:spcAft>
                      </a:pPr>
                      <a:r>
                        <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What</a:t>
                      </a:r>
                      <a:r>
                        <a:rPr lang="en-GB" sz="1000" baseline="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 is the difference between helpful/kind and unhelpful/unkind comments?  How challenge unkind comments directed at us or others? </a:t>
                      </a:r>
                    </a:p>
                    <a:p>
                      <a:endParaRPr lang="en-GB" dirty="0"/>
                    </a:p>
                  </a:txBody>
                  <a:tcPr/>
                </a:tc>
                <a:tc>
                  <a:txBody>
                    <a:bodyPr/>
                    <a:lstStyle/>
                    <a:p>
                      <a:pPr>
                        <a:lnSpc>
                          <a:spcPct val="107000"/>
                        </a:lnSpc>
                        <a:spcAft>
                          <a:spcPts val="800"/>
                        </a:spcAft>
                      </a:pPr>
                      <a:r>
                        <a:rPr lang="en-GB" sz="1400" b="1"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Self-Care, Support and Safety: Feeling frightened/ worried </a:t>
                      </a:r>
                    </a:p>
                    <a:p>
                      <a:pPr>
                        <a:lnSpc>
                          <a:spcPct val="107000"/>
                        </a:lnSpc>
                        <a:spcAft>
                          <a:spcPts val="800"/>
                        </a:spcAft>
                      </a:pPr>
                      <a:r>
                        <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What is harassment?</a:t>
                      </a:r>
                      <a:r>
                        <a:rPr lang="en-GB" sz="1000" baseline="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  </a:t>
                      </a:r>
                      <a:r>
                        <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What is unwanted physical contact? How can we get help?  (consent) </a:t>
                      </a:r>
                    </a:p>
                    <a:p>
                      <a:pPr>
                        <a:lnSpc>
                          <a:spcPct val="107000"/>
                        </a:lnSpc>
                        <a:spcAft>
                          <a:spcPts val="800"/>
                        </a:spcAft>
                      </a:pPr>
                      <a:r>
                        <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Cover FGM</a:t>
                      </a:r>
                    </a:p>
                    <a:p>
                      <a:pPr>
                        <a:lnSpc>
                          <a:spcPct val="107000"/>
                        </a:lnSpc>
                        <a:spcAft>
                          <a:spcPts val="800"/>
                        </a:spcAft>
                      </a:pPr>
                      <a:endParaRPr lang="en-GB" sz="1000" dirty="0">
                        <a:solidFill>
                          <a:schemeClr val="tx1">
                            <a:lumMod val="95000"/>
                            <a:lumOff val="5000"/>
                          </a:schemeClr>
                        </a:solidFill>
                        <a:effectLst/>
                        <a:latin typeface="+mn-lt"/>
                        <a:ea typeface="Calibri" panose="020F0502020204030204" pitchFamily="34" charset="0"/>
                        <a:cs typeface="Times New Roman" panose="02020603050405020304" pitchFamily="18" charset="0"/>
                      </a:endParaRPr>
                    </a:p>
                  </a:txBody>
                  <a:tcPr marL="114300" marR="114300" marT="9525" marB="0"/>
                </a:tc>
                <a:tc>
                  <a:txBody>
                    <a:bodyPr/>
                    <a:lstStyle/>
                    <a:p>
                      <a:pPr>
                        <a:lnSpc>
                          <a:spcPct val="107000"/>
                        </a:lnSpc>
                        <a:spcAft>
                          <a:spcPts val="800"/>
                        </a:spcAft>
                      </a:pPr>
                      <a:endPar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endParaRPr>
                    </a:p>
                  </a:txBody>
                  <a:tcPr/>
                </a:tc>
                <a:tc>
                  <a:txBody>
                    <a:bodyPr/>
                    <a:lstStyle/>
                    <a:p>
                      <a:endParaRPr lang="en-GB" sz="1000" dirty="0">
                        <a:solidFill>
                          <a:schemeClr val="tx1">
                            <a:lumMod val="95000"/>
                            <a:lumOff val="5000"/>
                          </a:schemeClr>
                        </a:solidFill>
                        <a:latin typeface="+mn-lt"/>
                      </a:endParaRPr>
                    </a:p>
                  </a:txBody>
                  <a:tcPr/>
                </a:tc>
                <a:tc>
                  <a:txBody>
                    <a:bodyPr/>
                    <a:lstStyle/>
                    <a:p>
                      <a:pPr>
                        <a:lnSpc>
                          <a:spcPct val="107000"/>
                        </a:lnSpc>
                        <a:spcAft>
                          <a:spcPts val="800"/>
                        </a:spcAft>
                      </a:pPr>
                      <a:r>
                        <a:rPr lang="en-GB" sz="1400" b="1"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Healthy Lifestyles: Elements of a healthy lifestyle</a:t>
                      </a:r>
                    </a:p>
                    <a:p>
                      <a:pPr>
                        <a:lnSpc>
                          <a:spcPct val="107000"/>
                        </a:lnSpc>
                        <a:spcAft>
                          <a:spcPts val="800"/>
                        </a:spcAft>
                      </a:pPr>
                      <a:r>
                        <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What different ways are there to have a healthy lifestyle?  What might affect the</a:t>
                      </a:r>
                      <a:r>
                        <a:rPr lang="en-GB" sz="1000" baseline="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 </a:t>
                      </a:r>
                      <a:r>
                        <a:rPr lang="en-GB" sz="1000" dirty="0" smtClean="0">
                          <a:solidFill>
                            <a:schemeClr val="tx1">
                              <a:lumMod val="95000"/>
                              <a:lumOff val="5000"/>
                            </a:schemeClr>
                          </a:solidFill>
                          <a:effectLst/>
                          <a:latin typeface="+mn-lt"/>
                          <a:ea typeface="Calibri" panose="020F0502020204030204" pitchFamily="34" charset="0"/>
                          <a:cs typeface="Times New Roman" panose="02020603050405020304" pitchFamily="18" charset="0"/>
                        </a:rPr>
                        <a:t>choices that we make to maintain a healthy lifestyle?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schemeClr val="tx1">
                            <a:lumMod val="95000"/>
                            <a:lumOff val="5000"/>
                          </a:schemeClr>
                        </a:solidFill>
                        <a:latin typeface="+mn-lt"/>
                      </a:endParaRPr>
                    </a:p>
                  </a:txBody>
                  <a:tcPr/>
                </a:tc>
                <a:extLst>
                  <a:ext uri="{0D108BD9-81ED-4DB2-BD59-A6C34878D82A}">
                    <a16:rowId xmlns:a16="http://schemas.microsoft.com/office/drawing/2014/main" val="2338864575"/>
                  </a:ext>
                </a:extLst>
              </a:tr>
              <a:tr h="57783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p>
                  </a:txBody>
                  <a:tcPr/>
                </a:tc>
                <a:tc>
                  <a:txBody>
                    <a:bodyPr/>
                    <a:lstStyle/>
                    <a:p>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rPr>
                        <a:t>8-11 Worry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b="1" dirty="0">
                        <a:solidFill>
                          <a:srgbClr val="7030A0"/>
                        </a:solidFill>
                        <a:effectLst/>
                        <a:latin typeface="+mn-lt"/>
                      </a:endParaRPr>
                    </a:p>
                  </a:txBody>
                  <a:tcPr marL="114300" marR="114300" marT="0" marB="0"/>
                </a:tc>
                <a:tc>
                  <a:txBody>
                    <a:bodyPr/>
                    <a:lstStyle/>
                    <a:p>
                      <a:endParaRPr lang="en-GB" sz="1000" b="1" dirty="0">
                        <a:solidFill>
                          <a:srgbClr val="7030A0"/>
                        </a:solidFill>
                      </a:endParaRPr>
                    </a:p>
                  </a:txBody>
                  <a:tcPr/>
                </a:tc>
                <a:tc>
                  <a:txBody>
                    <a:bodyPr/>
                    <a:lstStyle/>
                    <a:p>
                      <a:endParaRPr lang="en-GB"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solidFill>
                          <a:srgbClr val="7030A0"/>
                        </a:solidFill>
                      </a:endParaRPr>
                    </a:p>
                  </a:txBody>
                  <a:tcPr/>
                </a:tc>
                <a:extLst>
                  <a:ext uri="{0D108BD9-81ED-4DB2-BD59-A6C34878D82A}">
                    <a16:rowId xmlns:a16="http://schemas.microsoft.com/office/drawing/2014/main" val="441530275"/>
                  </a:ext>
                </a:extLst>
              </a:tr>
            </a:tbl>
          </a:graphicData>
        </a:graphic>
      </p:graphicFrame>
      <p:sp>
        <p:nvSpPr>
          <p:cNvPr id="2" name="TextBox 1"/>
          <p:cNvSpPr txBox="1"/>
          <p:nvPr/>
        </p:nvSpPr>
        <p:spPr>
          <a:xfrm>
            <a:off x="2499755" y="85895"/>
            <a:ext cx="7525394" cy="369332"/>
          </a:xfrm>
          <a:prstGeom prst="rect">
            <a:avLst/>
          </a:prstGeom>
          <a:solidFill>
            <a:srgbClr val="99CC00"/>
          </a:solidFill>
        </p:spPr>
        <p:txBody>
          <a:bodyPr wrap="square" rtlCol="0">
            <a:spAutoFit/>
          </a:bodyPr>
          <a:lstStyle/>
          <a:p>
            <a:pPr lvl="0" defTabSz="457200">
              <a:defRPr/>
            </a:pPr>
            <a:r>
              <a:rPr lang="en-GB" dirty="0">
                <a:solidFill>
                  <a:srgbClr val="FFFF00"/>
                </a:solidFill>
              </a:rPr>
              <a:t>Yellow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KS3 PSHE</a:t>
            </a:r>
            <a:r>
              <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rPr>
              <a:t>/ CITIZENSHIP/ SMSC/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RSE                       Year 1</a:t>
            </a:r>
            <a:endPar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Rectangle 2"/>
          <p:cNvSpPr/>
          <p:nvPr/>
        </p:nvSpPr>
        <p:spPr>
          <a:xfrm>
            <a:off x="168891" y="209006"/>
            <a:ext cx="1638590" cy="246221"/>
          </a:xfrm>
          <a:prstGeom prst="rect">
            <a:avLst/>
          </a:prstGeom>
        </p:spPr>
        <p:txBody>
          <a:bodyPr wrap="none">
            <a:spAutoFit/>
          </a:bodyPr>
          <a:lstStyle/>
          <a:p>
            <a:pPr lvl="0" defTabSz="457200">
              <a:defRPr/>
            </a:pPr>
            <a:r>
              <a:rPr lang="en-GB" sz="1000" b="1" dirty="0">
                <a:solidFill>
                  <a:srgbClr val="7030A0"/>
                </a:solidFill>
              </a:rPr>
              <a:t>1Decision resource </a:t>
            </a:r>
            <a:r>
              <a:rPr lang="en-GB" sz="1000" b="1" dirty="0" smtClean="0">
                <a:solidFill>
                  <a:srgbClr val="7030A0"/>
                </a:solidFill>
              </a:rPr>
              <a:t>links</a:t>
            </a:r>
            <a:endParaRPr lang="en-GB" sz="1000" dirty="0"/>
          </a:p>
        </p:txBody>
      </p:sp>
    </p:spTree>
    <p:extLst>
      <p:ext uri="{BB962C8B-B14F-4D97-AF65-F5344CB8AC3E}">
        <p14:creationId xmlns:p14="http://schemas.microsoft.com/office/powerpoint/2010/main" val="2817552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00491733"/>
              </p:ext>
            </p:extLst>
          </p:nvPr>
        </p:nvGraphicFramePr>
        <p:xfrm>
          <a:off x="168891" y="711330"/>
          <a:ext cx="11726622" cy="5860618"/>
        </p:xfrm>
        <a:graphic>
          <a:graphicData uri="http://schemas.openxmlformats.org/drawingml/2006/table">
            <a:tbl>
              <a:tblPr firstRow="1" bandRow="1">
                <a:tableStyleId>{5C22544A-7EE6-4342-B048-85BDC9FD1C3A}</a:tableStyleId>
              </a:tblPr>
              <a:tblGrid>
                <a:gridCol w="1954437">
                  <a:extLst>
                    <a:ext uri="{9D8B030D-6E8A-4147-A177-3AD203B41FA5}">
                      <a16:colId xmlns:a16="http://schemas.microsoft.com/office/drawing/2014/main" val="1883087294"/>
                    </a:ext>
                  </a:extLst>
                </a:gridCol>
                <a:gridCol w="1954437">
                  <a:extLst>
                    <a:ext uri="{9D8B030D-6E8A-4147-A177-3AD203B41FA5}">
                      <a16:colId xmlns:a16="http://schemas.microsoft.com/office/drawing/2014/main" val="168605317"/>
                    </a:ext>
                  </a:extLst>
                </a:gridCol>
                <a:gridCol w="1954437">
                  <a:extLst>
                    <a:ext uri="{9D8B030D-6E8A-4147-A177-3AD203B41FA5}">
                      <a16:colId xmlns:a16="http://schemas.microsoft.com/office/drawing/2014/main" val="4003275180"/>
                    </a:ext>
                  </a:extLst>
                </a:gridCol>
                <a:gridCol w="1954437">
                  <a:extLst>
                    <a:ext uri="{9D8B030D-6E8A-4147-A177-3AD203B41FA5}">
                      <a16:colId xmlns:a16="http://schemas.microsoft.com/office/drawing/2014/main" val="1152447951"/>
                    </a:ext>
                  </a:extLst>
                </a:gridCol>
                <a:gridCol w="1954437">
                  <a:extLst>
                    <a:ext uri="{9D8B030D-6E8A-4147-A177-3AD203B41FA5}">
                      <a16:colId xmlns:a16="http://schemas.microsoft.com/office/drawing/2014/main" val="3187682562"/>
                    </a:ext>
                  </a:extLst>
                </a:gridCol>
                <a:gridCol w="1954437">
                  <a:extLst>
                    <a:ext uri="{9D8B030D-6E8A-4147-A177-3AD203B41FA5}">
                      <a16:colId xmlns:a16="http://schemas.microsoft.com/office/drawing/2014/main" val="1541007710"/>
                    </a:ext>
                  </a:extLst>
                </a:gridCol>
              </a:tblGrid>
              <a:tr h="695464">
                <a:tc>
                  <a:txBody>
                    <a:bodyPr/>
                    <a:lstStyle/>
                    <a:p>
                      <a:r>
                        <a:rPr lang="en-GB" dirty="0" smtClean="0">
                          <a:solidFill>
                            <a:schemeClr val="bg1"/>
                          </a:solidFill>
                        </a:rPr>
                        <a:t>Autumn 1</a:t>
                      </a:r>
                      <a:endParaRPr lang="en-GB" dirty="0">
                        <a:solidFill>
                          <a:schemeClr val="bg1"/>
                        </a:solidFill>
                      </a:endParaRPr>
                    </a:p>
                  </a:txBody>
                  <a:tcPr/>
                </a:tc>
                <a:tc>
                  <a:txBody>
                    <a:bodyPr/>
                    <a:lstStyle/>
                    <a:p>
                      <a:r>
                        <a:rPr lang="en-GB" dirty="0" smtClean="0">
                          <a:solidFill>
                            <a:schemeClr val="bg1"/>
                          </a:solidFill>
                        </a:rPr>
                        <a:t>Autumn 2</a:t>
                      </a:r>
                      <a:endParaRPr lang="en-GB" dirty="0">
                        <a:solidFill>
                          <a:schemeClr val="bg1"/>
                        </a:solidFill>
                      </a:endParaRPr>
                    </a:p>
                  </a:txBody>
                  <a:tcPr/>
                </a:tc>
                <a:tc>
                  <a:txBody>
                    <a:bodyPr/>
                    <a:lstStyle/>
                    <a:p>
                      <a:r>
                        <a:rPr lang="en-GB" dirty="0" smtClean="0">
                          <a:solidFill>
                            <a:schemeClr val="bg1"/>
                          </a:solidFill>
                        </a:rPr>
                        <a:t>Spring 1</a:t>
                      </a:r>
                      <a:endParaRPr lang="en-GB" dirty="0">
                        <a:solidFill>
                          <a:schemeClr val="bg1"/>
                        </a:solidFill>
                      </a:endParaRPr>
                    </a:p>
                  </a:txBody>
                  <a:tcPr/>
                </a:tc>
                <a:tc>
                  <a:txBody>
                    <a:bodyPr/>
                    <a:lstStyle/>
                    <a:p>
                      <a:r>
                        <a:rPr lang="en-GB" dirty="0" smtClean="0">
                          <a:solidFill>
                            <a:schemeClr val="bg1"/>
                          </a:solidFill>
                        </a:rPr>
                        <a:t>Spring 2</a:t>
                      </a:r>
                      <a:endParaRPr lang="en-GB" dirty="0">
                        <a:solidFill>
                          <a:schemeClr val="bg1"/>
                        </a:solidFill>
                      </a:endParaRPr>
                    </a:p>
                  </a:txBody>
                  <a:tcPr/>
                </a:tc>
                <a:tc>
                  <a:txBody>
                    <a:bodyPr/>
                    <a:lstStyle/>
                    <a:p>
                      <a:r>
                        <a:rPr lang="en-GB" dirty="0" smtClean="0">
                          <a:solidFill>
                            <a:schemeClr val="bg1"/>
                          </a:solidFill>
                        </a:rPr>
                        <a:t>Summer 1</a:t>
                      </a:r>
                      <a:endParaRPr lang="en-GB" dirty="0">
                        <a:solidFill>
                          <a:schemeClr val="bg1"/>
                        </a:solidFill>
                      </a:endParaRPr>
                    </a:p>
                  </a:txBody>
                  <a:tcPr/>
                </a:tc>
                <a:tc>
                  <a:txBody>
                    <a:bodyPr/>
                    <a:lstStyle/>
                    <a:p>
                      <a:r>
                        <a:rPr lang="en-GB" dirty="0" smtClean="0">
                          <a:solidFill>
                            <a:schemeClr val="bg1"/>
                          </a:solidFill>
                        </a:rPr>
                        <a:t>Summer 2</a:t>
                      </a:r>
                      <a:endParaRPr lang="en-GB" dirty="0">
                        <a:solidFill>
                          <a:schemeClr val="bg1"/>
                        </a:solidFill>
                      </a:endParaRPr>
                    </a:p>
                  </a:txBody>
                  <a:tcPr/>
                </a:tc>
                <a:extLst>
                  <a:ext uri="{0D108BD9-81ED-4DB2-BD59-A6C34878D82A}">
                    <a16:rowId xmlns:a16="http://schemas.microsoft.com/office/drawing/2014/main" val="4227228883"/>
                  </a:ext>
                </a:extLst>
              </a:tr>
              <a:tr h="2167679">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Managing Feelings: Romantic feelings and sexual attraction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Can we ‘like’ or ‘fancy’ someone of any gender, race, ability or religion?  What vocabulary</a:t>
                      </a:r>
                      <a:r>
                        <a:rPr lang="en-GB" sz="1000" baseline="0" dirty="0" smtClean="0">
                          <a:solidFill>
                            <a:schemeClr val="tx1"/>
                          </a:solidFill>
                          <a:effectLst/>
                          <a:latin typeface="+mn-lt"/>
                          <a:ea typeface="Calibri" panose="020F0502020204030204" pitchFamily="34" charset="0"/>
                          <a:cs typeface="Times New Roman" panose="02020603050405020304" pitchFamily="18" charset="0"/>
                        </a:rPr>
                        <a:t> can we use to talk about sex, gender, and sexual orientation?  Where can I go for advice?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Self-Awareness: Prejudice and discrimination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What is prejudice and why is it unacceptable? How can we respond to prejudice</a:t>
                      </a:r>
                      <a:r>
                        <a:rPr lang="en-GB" sz="1000" baseline="0" dirty="0" smtClean="0">
                          <a:solidFill>
                            <a:schemeClr val="tx1"/>
                          </a:solidFill>
                          <a:effectLst/>
                          <a:latin typeface="+mn-lt"/>
                          <a:ea typeface="Calibri" panose="020F0502020204030204" pitchFamily="34" charset="0"/>
                          <a:cs typeface="Times New Roman" panose="02020603050405020304" pitchFamily="18" charset="0"/>
                        </a:rPr>
                        <a:t> and discrimination constructively, and show respect for other people’s beliefs? </a:t>
                      </a:r>
                      <a:r>
                        <a:rPr lang="en-GB" sz="1000" dirty="0" smtClean="0">
                          <a:solidFill>
                            <a:schemeClr val="tx1"/>
                          </a:solidFill>
                          <a:effectLst/>
                          <a:latin typeface="+mn-lt"/>
                          <a:ea typeface="Calibri" panose="020F0502020204030204" pitchFamily="34" charset="0"/>
                          <a:cs typeface="Times New Roman" panose="02020603050405020304" pitchFamily="18" charset="0"/>
                        </a:rPr>
                        <a:t>How can stereotypes</a:t>
                      </a:r>
                      <a:r>
                        <a:rPr lang="en-GB" sz="1000" baseline="0" dirty="0" smtClean="0">
                          <a:solidFill>
                            <a:schemeClr val="tx1"/>
                          </a:solidFill>
                          <a:effectLst/>
                          <a:latin typeface="+mn-lt"/>
                          <a:ea typeface="Calibri" panose="020F0502020204030204" pitchFamily="34" charset="0"/>
                          <a:cs typeface="Times New Roman" panose="02020603050405020304" pitchFamily="18" charset="0"/>
                        </a:rPr>
                        <a:t> cause harm?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(protected characteristics)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114300" marR="114300" marT="9525" marB="0"/>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Healthy Lifestyles: Medicinal drugs + Healthy Eating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What is a healthy, balanced diet?  Which foods can we eat lots of, some of, a little of?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What is a medicine and what is it used for?  How do we use medicines safely?  What are the risks of taking drugs, even</a:t>
                      </a:r>
                      <a:r>
                        <a:rPr lang="en-GB" sz="1000" baseline="0" dirty="0" smtClean="0">
                          <a:solidFill>
                            <a:schemeClr val="tx1"/>
                          </a:solidFill>
                          <a:effectLst/>
                          <a:latin typeface="+mn-lt"/>
                          <a:ea typeface="Calibri" panose="020F0502020204030204" pitchFamily="34" charset="0"/>
                          <a:cs typeface="Times New Roman" panose="02020603050405020304" pitchFamily="18" charset="0"/>
                        </a:rPr>
                        <a:t> if they are legal and prescribed?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114300" marR="114300" marT="9525" marB="0"/>
                </a:tc>
                <a:tc>
                  <a:txBody>
                    <a:bodyPr/>
                    <a:lstStyle/>
                    <a:p>
                      <a:pPr>
                        <a:lnSpc>
                          <a:spcPct val="107000"/>
                        </a:lnSpc>
                        <a:spcAft>
                          <a:spcPts val="800"/>
                        </a:spcAft>
                      </a:pPr>
                      <a:r>
                        <a:rPr lang="en-GB" sz="1400" b="1" dirty="0" smtClean="0">
                          <a:solidFill>
                            <a:schemeClr val="tx1"/>
                          </a:solidFill>
                          <a:effectLst/>
                          <a:latin typeface="+mn-lt"/>
                          <a:ea typeface="Calibri" panose="020F0502020204030204" pitchFamily="34" charset="0"/>
                          <a:cs typeface="Times New Roman" panose="02020603050405020304" pitchFamily="18" charset="0"/>
                        </a:rPr>
                        <a:t>The World I Live In: Preparing for Adulthood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What different jobs do people do?  What different ways are there of financing adult life?  What jobs might we like to do?  What choices</a:t>
                      </a:r>
                      <a:r>
                        <a:rPr lang="en-GB" sz="1000" baseline="0" dirty="0" smtClean="0">
                          <a:solidFill>
                            <a:schemeClr val="tx1"/>
                          </a:solidFill>
                          <a:effectLst/>
                          <a:latin typeface="+mn-lt"/>
                          <a:ea typeface="Calibri" panose="020F0502020204030204" pitchFamily="34" charset="0"/>
                          <a:cs typeface="Times New Roman" panose="02020603050405020304" pitchFamily="18" charset="0"/>
                        </a:rPr>
                        <a:t> are there for me after KS4? </a:t>
                      </a:r>
                      <a:endParaRPr lang="en-GB" sz="1000" dirty="0" smtClean="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Changing and Growing: Friendship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When might we need the support of friends?  How can we support our friends?  How can we manage disagreements with friends?  How can we</a:t>
                      </a:r>
                      <a:r>
                        <a:rPr lang="en-GB" sz="1000" baseline="0" dirty="0" smtClean="0">
                          <a:solidFill>
                            <a:schemeClr val="tx1"/>
                          </a:solidFill>
                          <a:effectLst/>
                          <a:latin typeface="+mn-lt"/>
                          <a:ea typeface="Calibri" panose="020F0502020204030204" pitchFamily="34" charset="0"/>
                          <a:cs typeface="Times New Roman" panose="02020603050405020304" pitchFamily="18" charset="0"/>
                        </a:rPr>
                        <a:t> end a friendship positively?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114300" marR="114300" marT="9525" marB="0"/>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Self-Care, Support and Safety: Accidents and Risk</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What is the difference between ‘risk’ and ‘danger’?  What situations can be risky? What strategies can we apply to reduce risk?  When is it positive to ‘take</a:t>
                      </a:r>
                      <a:r>
                        <a:rPr lang="en-GB" sz="1000" baseline="0" dirty="0" smtClean="0">
                          <a:solidFill>
                            <a:schemeClr val="tx1"/>
                          </a:solidFill>
                          <a:effectLst/>
                          <a:latin typeface="+mn-lt"/>
                          <a:ea typeface="Calibri" panose="020F0502020204030204" pitchFamily="34" charset="0"/>
                          <a:cs typeface="Times New Roman" panose="02020603050405020304" pitchFamily="18" charset="0"/>
                        </a:rPr>
                        <a:t> a risk’?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608281354"/>
                  </a:ext>
                </a:extLst>
              </a:tr>
              <a:tr h="435876">
                <a:tc>
                  <a:txBody>
                    <a:bodyPr/>
                    <a:lstStyle/>
                    <a:p>
                      <a:pPr algn="l"/>
                      <a:endParaRPr lang="en-GB" sz="1000" dirty="0">
                        <a:solidFill>
                          <a:schemeClr val="tx1"/>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Breaking down barriers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A World</a:t>
                      </a:r>
                      <a:r>
                        <a:rPr lang="en-GB" sz="1000" b="1" baseline="0" dirty="0" smtClean="0">
                          <a:solidFill>
                            <a:srgbClr val="7030A0"/>
                          </a:solidFill>
                          <a:effectLst/>
                          <a:latin typeface="+mn-lt"/>
                        </a:rPr>
                        <a:t> Without Judgement: Adults and Children’s views </a:t>
                      </a:r>
                      <a:r>
                        <a:rPr lang="en-GB" sz="1000" b="1" dirty="0" smtClean="0">
                          <a:solidFill>
                            <a:srgbClr val="7030A0"/>
                          </a:solidFill>
                          <a:effectLst/>
                          <a:latin typeface="+mn-lt"/>
                        </a:rPr>
                        <a:t>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Keeping</a:t>
                      </a:r>
                      <a:r>
                        <a:rPr lang="en-GB" sz="1000" b="1" baseline="0" dirty="0" smtClean="0">
                          <a:solidFill>
                            <a:srgbClr val="7030A0"/>
                          </a:solidFill>
                          <a:effectLst/>
                          <a:latin typeface="+mn-lt"/>
                        </a:rPr>
                        <a:t> Healthy: Adults and Children’s views </a:t>
                      </a:r>
                      <a:endParaRPr lang="en-GB" sz="1000" b="1" dirty="0">
                        <a:solidFill>
                          <a:srgbClr val="7030A0"/>
                        </a:solidFill>
                        <a:effectLst/>
                        <a:latin typeface="+mn-lt"/>
                      </a:endParaRPr>
                    </a:p>
                  </a:txBody>
                  <a:tcPr marL="114300" marR="114300" marT="0" marB="0"/>
                </a:tc>
                <a:tc>
                  <a:txBody>
                    <a:bodyPr/>
                    <a:lstStyle/>
                    <a:p>
                      <a:r>
                        <a:rPr lang="en-GB" sz="1000" b="1" dirty="0" smtClean="0">
                          <a:solidFill>
                            <a:srgbClr val="7030A0"/>
                          </a:solidFill>
                        </a:rPr>
                        <a:t>8-11</a:t>
                      </a:r>
                      <a:r>
                        <a:rPr lang="en-GB" sz="1000" b="1" baseline="0" dirty="0" smtClean="0">
                          <a:solidFill>
                            <a:srgbClr val="7030A0"/>
                          </a:solidFill>
                        </a:rPr>
                        <a:t> The Working World: Adults and Children’s views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FF0000"/>
                          </a:solidFill>
                          <a:effectLst/>
                          <a:latin typeface="+mn-lt"/>
                          <a:ea typeface="Calibri" panose="020F0502020204030204" pitchFamily="34" charset="0"/>
                          <a:cs typeface="Times New Roman" panose="02020603050405020304" pitchFamily="18" charset="0"/>
                        </a:rPr>
                        <a:t>PSHE Service SEND positive relationships</a:t>
                      </a:r>
                      <a:r>
                        <a:rPr lang="en-GB" sz="1000" b="1" baseline="0" dirty="0" smtClean="0">
                          <a:solidFill>
                            <a:srgbClr val="FF0000"/>
                          </a:solidFill>
                          <a:effectLst/>
                          <a:latin typeface="+mn-lt"/>
                          <a:ea typeface="Calibri" panose="020F0502020204030204" pitchFamily="34" charset="0"/>
                          <a:cs typeface="Times New Roman" panose="02020603050405020304" pitchFamily="18" charset="0"/>
                        </a:rPr>
                        <a:t> pack</a:t>
                      </a:r>
                      <a:endParaRPr lang="en-GB" sz="1000" b="1" dirty="0" smtClean="0">
                        <a:solidFill>
                          <a:srgbClr val="FF0000"/>
                        </a:solidFill>
                        <a:effectLst/>
                        <a:latin typeface="+mn-lt"/>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schemeClr val="tx1"/>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Cycle Safety</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smtClean="0">
                          <a:solidFill>
                            <a:srgbClr val="7030A0"/>
                          </a:solidFill>
                          <a:effectLst/>
                          <a:latin typeface="+mn-lt"/>
                        </a:rPr>
                        <a:t>8-11 First Aid </a:t>
                      </a:r>
                      <a:endParaRPr lang="en-GB" sz="1000" b="1" dirty="0">
                        <a:solidFill>
                          <a:srgbClr val="7030A0"/>
                        </a:solidFill>
                        <a:effectLst/>
                        <a:latin typeface="+mn-lt"/>
                      </a:endParaRPr>
                    </a:p>
                  </a:txBody>
                  <a:tcPr marL="114300" marR="114300" marT="0" marB="0"/>
                </a:tc>
                <a:extLst>
                  <a:ext uri="{0D108BD9-81ED-4DB2-BD59-A6C34878D82A}">
                    <a16:rowId xmlns:a16="http://schemas.microsoft.com/office/drawing/2014/main" val="2077320499"/>
                  </a:ext>
                </a:extLst>
              </a:tr>
              <a:tr h="162381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txBody>
                  <a:tcPr/>
                </a:tc>
                <a:tc>
                  <a:txBody>
                    <a:bodyPr/>
                    <a:lstStyle/>
                    <a:p>
                      <a:endParaRPr lang="en-GB"/>
                    </a:p>
                  </a:txBody>
                  <a:tcPr/>
                </a:tc>
                <a:tc>
                  <a:txBody>
                    <a:bodyPr/>
                    <a:lstStyle/>
                    <a:p>
                      <a:pPr>
                        <a:lnSpc>
                          <a:spcPct val="107000"/>
                        </a:lnSpc>
                        <a:spcAft>
                          <a:spcPts val="800"/>
                        </a:spcAft>
                      </a:pPr>
                      <a:r>
                        <a:rPr lang="en-GB" sz="1400" b="1" dirty="0" smtClean="0">
                          <a:solidFill>
                            <a:schemeClr val="tx1"/>
                          </a:solidFill>
                          <a:effectLst/>
                          <a:latin typeface="+mn-lt"/>
                          <a:ea typeface="Calibri" panose="020F0502020204030204" pitchFamily="34" charset="0"/>
                          <a:cs typeface="Times New Roman" panose="02020603050405020304" pitchFamily="18" charset="0"/>
                        </a:rPr>
                        <a:t>Healthy Lifestyles: Physical activity</a:t>
                      </a:r>
                    </a:p>
                    <a:p>
                      <a:pPr>
                        <a:lnSpc>
                          <a:spcPct val="107000"/>
                        </a:lnSpc>
                        <a:spcAft>
                          <a:spcPts val="800"/>
                        </a:spcAft>
                      </a:pPr>
                      <a:r>
                        <a:rPr lang="en-GB" sz="1050" dirty="0" smtClean="0">
                          <a:solidFill>
                            <a:schemeClr val="tx1"/>
                          </a:solidFill>
                          <a:effectLst/>
                          <a:latin typeface="+mn-lt"/>
                          <a:ea typeface="Calibri" panose="020F0502020204030204" pitchFamily="34" charset="0"/>
                          <a:cs typeface="Times New Roman" panose="02020603050405020304" pitchFamily="18" charset="0"/>
                        </a:rPr>
                        <a:t>What are our favourite forms of exercise?  What are the benefits of exercising?  What are the possible consequences of inactivity?  What prevents</a:t>
                      </a:r>
                      <a:r>
                        <a:rPr lang="en-GB" sz="1050" baseline="0" dirty="0" smtClean="0">
                          <a:solidFill>
                            <a:schemeClr val="tx1"/>
                          </a:solidFill>
                          <a:effectLst/>
                          <a:latin typeface="+mn-lt"/>
                          <a:ea typeface="Calibri" panose="020F0502020204030204" pitchFamily="34" charset="0"/>
                          <a:cs typeface="Times New Roman" panose="02020603050405020304" pitchFamily="18" charset="0"/>
                        </a:rPr>
                        <a:t> us from exercising and how can we motivate ourselves to exercise? </a:t>
                      </a:r>
                      <a:endParaRPr lang="en-GB" sz="105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endParaRPr lang="en-GB" dirty="0">
                        <a:solidFill>
                          <a:schemeClr val="tx1"/>
                        </a:solidFill>
                      </a:endParaRPr>
                    </a:p>
                  </a:txBody>
                  <a:tcPr/>
                </a:tc>
                <a:tc>
                  <a:txBody>
                    <a:bodyPr/>
                    <a:lstStyle/>
                    <a:p>
                      <a:endParaRPr lang="en-GB" sz="11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txBody>
                  <a:tcPr/>
                </a:tc>
                <a:extLst>
                  <a:ext uri="{0D108BD9-81ED-4DB2-BD59-A6C34878D82A}">
                    <a16:rowId xmlns:a16="http://schemas.microsoft.com/office/drawing/2014/main" val="2338864575"/>
                  </a:ext>
                </a:extLst>
              </a:tr>
            </a:tbl>
          </a:graphicData>
        </a:graphic>
      </p:graphicFrame>
      <p:sp>
        <p:nvSpPr>
          <p:cNvPr id="2" name="TextBox 1"/>
          <p:cNvSpPr txBox="1"/>
          <p:nvPr/>
        </p:nvSpPr>
        <p:spPr>
          <a:xfrm>
            <a:off x="2508068" y="209006"/>
            <a:ext cx="7525394" cy="369332"/>
          </a:xfrm>
          <a:prstGeom prst="rect">
            <a:avLst/>
          </a:prstGeom>
          <a:solidFill>
            <a:srgbClr val="99CC00"/>
          </a:solidFill>
        </p:spPr>
        <p:txBody>
          <a:bodyPr wrap="square" rtlCol="0">
            <a:spAutoFit/>
          </a:bodyPr>
          <a:lstStyle/>
          <a:p>
            <a:pPr lvl="0" defTabSz="457200">
              <a:defRPr/>
            </a:pPr>
            <a:r>
              <a:rPr lang="en-GB" dirty="0">
                <a:solidFill>
                  <a:srgbClr val="FFFF00"/>
                </a:solidFill>
              </a:rPr>
              <a:t>Yellow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KS3 PSHE</a:t>
            </a:r>
            <a:r>
              <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rPr>
              <a:t>/ CITIZENSHIP/ SMSC/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RSE                       Year </a:t>
            </a:r>
            <a:r>
              <a:rPr lang="en-GB" dirty="0">
                <a:solidFill>
                  <a:prstClr val="white"/>
                </a:solidFill>
                <a:latin typeface="Trebuchet MS" panose="020B0603020202020204"/>
              </a:rPr>
              <a:t>2</a:t>
            </a:r>
            <a:endPar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Rectangle 2"/>
          <p:cNvSpPr/>
          <p:nvPr/>
        </p:nvSpPr>
        <p:spPr>
          <a:xfrm>
            <a:off x="168891" y="209006"/>
            <a:ext cx="1638590" cy="246221"/>
          </a:xfrm>
          <a:prstGeom prst="rect">
            <a:avLst/>
          </a:prstGeom>
        </p:spPr>
        <p:txBody>
          <a:bodyPr wrap="none">
            <a:spAutoFit/>
          </a:bodyPr>
          <a:lstStyle/>
          <a:p>
            <a:pPr lvl="0" defTabSz="457200">
              <a:defRPr/>
            </a:pPr>
            <a:r>
              <a:rPr lang="en-GB" sz="1000" b="1" dirty="0">
                <a:solidFill>
                  <a:srgbClr val="7030A0"/>
                </a:solidFill>
              </a:rPr>
              <a:t>1Decision resource </a:t>
            </a:r>
            <a:r>
              <a:rPr lang="en-GB" sz="1000" b="1" dirty="0" smtClean="0">
                <a:solidFill>
                  <a:srgbClr val="7030A0"/>
                </a:solidFill>
              </a:rPr>
              <a:t>links</a:t>
            </a:r>
            <a:endParaRPr lang="en-GB" sz="1000" dirty="0"/>
          </a:p>
        </p:txBody>
      </p:sp>
    </p:spTree>
    <p:extLst>
      <p:ext uri="{BB962C8B-B14F-4D97-AF65-F5344CB8AC3E}">
        <p14:creationId xmlns:p14="http://schemas.microsoft.com/office/powerpoint/2010/main" val="6702493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76483415"/>
              </p:ext>
            </p:extLst>
          </p:nvPr>
        </p:nvGraphicFramePr>
        <p:xfrm>
          <a:off x="227080" y="653142"/>
          <a:ext cx="11793126" cy="7441972"/>
        </p:xfrm>
        <a:graphic>
          <a:graphicData uri="http://schemas.openxmlformats.org/drawingml/2006/table">
            <a:tbl>
              <a:tblPr firstRow="1" bandRow="1">
                <a:tableStyleId>{5C22544A-7EE6-4342-B048-85BDC9FD1C3A}</a:tableStyleId>
              </a:tblPr>
              <a:tblGrid>
                <a:gridCol w="1965521">
                  <a:extLst>
                    <a:ext uri="{9D8B030D-6E8A-4147-A177-3AD203B41FA5}">
                      <a16:colId xmlns:a16="http://schemas.microsoft.com/office/drawing/2014/main" val="1883087294"/>
                    </a:ext>
                  </a:extLst>
                </a:gridCol>
                <a:gridCol w="1965521">
                  <a:extLst>
                    <a:ext uri="{9D8B030D-6E8A-4147-A177-3AD203B41FA5}">
                      <a16:colId xmlns:a16="http://schemas.microsoft.com/office/drawing/2014/main" val="168605317"/>
                    </a:ext>
                  </a:extLst>
                </a:gridCol>
                <a:gridCol w="1965521">
                  <a:extLst>
                    <a:ext uri="{9D8B030D-6E8A-4147-A177-3AD203B41FA5}">
                      <a16:colId xmlns:a16="http://schemas.microsoft.com/office/drawing/2014/main" val="4003275180"/>
                    </a:ext>
                  </a:extLst>
                </a:gridCol>
                <a:gridCol w="1965521">
                  <a:extLst>
                    <a:ext uri="{9D8B030D-6E8A-4147-A177-3AD203B41FA5}">
                      <a16:colId xmlns:a16="http://schemas.microsoft.com/office/drawing/2014/main" val="1152447951"/>
                    </a:ext>
                  </a:extLst>
                </a:gridCol>
                <a:gridCol w="1965521">
                  <a:extLst>
                    <a:ext uri="{9D8B030D-6E8A-4147-A177-3AD203B41FA5}">
                      <a16:colId xmlns:a16="http://schemas.microsoft.com/office/drawing/2014/main" val="3187682562"/>
                    </a:ext>
                  </a:extLst>
                </a:gridCol>
                <a:gridCol w="1965521">
                  <a:extLst>
                    <a:ext uri="{9D8B030D-6E8A-4147-A177-3AD203B41FA5}">
                      <a16:colId xmlns:a16="http://schemas.microsoft.com/office/drawing/2014/main" val="1541007710"/>
                    </a:ext>
                  </a:extLst>
                </a:gridCol>
              </a:tblGrid>
              <a:tr h="692543">
                <a:tc>
                  <a:txBody>
                    <a:bodyPr/>
                    <a:lstStyle/>
                    <a:p>
                      <a:r>
                        <a:rPr lang="en-GB" dirty="0" smtClean="0">
                          <a:solidFill>
                            <a:schemeClr val="bg1"/>
                          </a:solidFill>
                        </a:rPr>
                        <a:t>Autumn 1</a:t>
                      </a:r>
                      <a:endParaRPr lang="en-GB" dirty="0">
                        <a:solidFill>
                          <a:schemeClr val="bg1"/>
                        </a:solidFill>
                      </a:endParaRPr>
                    </a:p>
                  </a:txBody>
                  <a:tcPr/>
                </a:tc>
                <a:tc>
                  <a:txBody>
                    <a:bodyPr/>
                    <a:lstStyle/>
                    <a:p>
                      <a:r>
                        <a:rPr lang="en-GB" dirty="0" smtClean="0">
                          <a:solidFill>
                            <a:schemeClr val="bg1"/>
                          </a:solidFill>
                        </a:rPr>
                        <a:t>Autumn 2</a:t>
                      </a:r>
                      <a:endParaRPr lang="en-GB" dirty="0">
                        <a:solidFill>
                          <a:schemeClr val="bg1"/>
                        </a:solidFill>
                      </a:endParaRPr>
                    </a:p>
                  </a:txBody>
                  <a:tcPr/>
                </a:tc>
                <a:tc>
                  <a:txBody>
                    <a:bodyPr/>
                    <a:lstStyle/>
                    <a:p>
                      <a:r>
                        <a:rPr lang="en-GB" dirty="0" smtClean="0">
                          <a:solidFill>
                            <a:schemeClr val="bg1"/>
                          </a:solidFill>
                        </a:rPr>
                        <a:t>Spring 1</a:t>
                      </a:r>
                      <a:endParaRPr lang="en-GB" dirty="0">
                        <a:solidFill>
                          <a:schemeClr val="bg1"/>
                        </a:solidFill>
                      </a:endParaRPr>
                    </a:p>
                  </a:txBody>
                  <a:tcPr/>
                </a:tc>
                <a:tc>
                  <a:txBody>
                    <a:bodyPr/>
                    <a:lstStyle/>
                    <a:p>
                      <a:r>
                        <a:rPr lang="en-GB" dirty="0" smtClean="0">
                          <a:solidFill>
                            <a:schemeClr val="bg1"/>
                          </a:solidFill>
                        </a:rPr>
                        <a:t>Spring 2</a:t>
                      </a:r>
                      <a:endParaRPr lang="en-GB" dirty="0">
                        <a:solidFill>
                          <a:schemeClr val="bg1"/>
                        </a:solidFill>
                      </a:endParaRPr>
                    </a:p>
                  </a:txBody>
                  <a:tcPr/>
                </a:tc>
                <a:tc>
                  <a:txBody>
                    <a:bodyPr/>
                    <a:lstStyle/>
                    <a:p>
                      <a:r>
                        <a:rPr lang="en-GB" dirty="0" smtClean="0">
                          <a:solidFill>
                            <a:schemeClr val="bg1"/>
                          </a:solidFill>
                        </a:rPr>
                        <a:t>Summer 1</a:t>
                      </a:r>
                      <a:endParaRPr lang="en-GB" dirty="0">
                        <a:solidFill>
                          <a:schemeClr val="bg1"/>
                        </a:solidFill>
                      </a:endParaRPr>
                    </a:p>
                  </a:txBody>
                  <a:tcPr/>
                </a:tc>
                <a:tc>
                  <a:txBody>
                    <a:bodyPr/>
                    <a:lstStyle/>
                    <a:p>
                      <a:r>
                        <a:rPr lang="en-GB" dirty="0" smtClean="0">
                          <a:solidFill>
                            <a:schemeClr val="bg1"/>
                          </a:solidFill>
                        </a:rPr>
                        <a:t>Summer 2</a:t>
                      </a:r>
                      <a:endParaRPr lang="en-GB" dirty="0">
                        <a:solidFill>
                          <a:schemeClr val="bg1"/>
                        </a:solidFill>
                      </a:endParaRPr>
                    </a:p>
                  </a:txBody>
                  <a:tcPr/>
                </a:tc>
                <a:extLst>
                  <a:ext uri="{0D108BD9-81ED-4DB2-BD59-A6C34878D82A}">
                    <a16:rowId xmlns:a16="http://schemas.microsoft.com/office/drawing/2014/main" val="4227228883"/>
                  </a:ext>
                </a:extLst>
              </a:tr>
              <a:tr h="2468669">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Self-Awareness: Managing pressure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What is meant by teasing, bullying or hurtful behaviour?  What is peer pressure and how can we challenge it? (</a:t>
                      </a:r>
                      <a:r>
                        <a:rPr lang="en-GB" sz="1000" dirty="0" err="1" smtClean="0">
                          <a:solidFill>
                            <a:schemeClr val="tx1"/>
                          </a:solidFill>
                          <a:effectLst/>
                          <a:latin typeface="+mn-lt"/>
                          <a:ea typeface="Calibri" panose="020F0502020204030204" pitchFamily="34" charset="0"/>
                          <a:cs typeface="Times New Roman" panose="02020603050405020304" pitchFamily="18" charset="0"/>
                        </a:rPr>
                        <a:t>Inc</a:t>
                      </a:r>
                      <a:r>
                        <a:rPr lang="en-GB" sz="1000" dirty="0" smtClean="0">
                          <a:solidFill>
                            <a:schemeClr val="tx1"/>
                          </a:solidFill>
                          <a:effectLst/>
                          <a:latin typeface="+mn-lt"/>
                          <a:ea typeface="Calibri" panose="020F0502020204030204" pitchFamily="34" charset="0"/>
                          <a:cs typeface="Times New Roman" panose="02020603050405020304" pitchFamily="18" charset="0"/>
                        </a:rPr>
                        <a:t> online peer pressure) What different types of bullying</a:t>
                      </a:r>
                      <a:r>
                        <a:rPr lang="en-GB" sz="1000" baseline="0" dirty="0" smtClean="0">
                          <a:solidFill>
                            <a:schemeClr val="tx1"/>
                          </a:solidFill>
                          <a:effectLst/>
                          <a:latin typeface="+mn-lt"/>
                          <a:ea typeface="Calibri" panose="020F0502020204030204" pitchFamily="34" charset="0"/>
                          <a:cs typeface="Times New Roman" panose="02020603050405020304" pitchFamily="18" charset="0"/>
                        </a:rPr>
                        <a:t> are there?  How can we respond to bullying/pressure that we experience or witness?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114300" marR="114300" marT="9525" marB="0"/>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Managing Feelings: Expectations of relationships/abuse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How should we feel in a healthy relationship?  What feelings might we have in an unhealthy relationship?  What actions are unsafe in a relationship and how might this make us feel?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Self-Care, Support and Safety: Public and Private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What is meant by public and private information online?  What is appropriate and not appropriate to share online? </a:t>
                      </a:r>
                      <a:r>
                        <a:rPr lang="en-GB" sz="1000" baseline="0" dirty="0" smtClean="0">
                          <a:solidFill>
                            <a:schemeClr val="tx1"/>
                          </a:solidFill>
                          <a:effectLst/>
                          <a:latin typeface="+mn-lt"/>
                          <a:ea typeface="Calibri" panose="020F0502020204030204" pitchFamily="34" charset="0"/>
                          <a:cs typeface="Times New Roman" panose="02020603050405020304" pitchFamily="18" charset="0"/>
                        </a:rPr>
                        <a:t> How might people be tricked into giving out personal information online?  Who should we ask for help if we’re worried about something we’ve seen or done online? </a:t>
                      </a:r>
                      <a:endParaRPr lang="en-GB" sz="1000" dirty="0" smtClean="0">
                        <a:solidFill>
                          <a:schemeClr val="tx1"/>
                        </a:solidFill>
                        <a:effectLst/>
                        <a:latin typeface="+mn-lt"/>
                        <a:ea typeface="Calibri" panose="020F0502020204030204" pitchFamily="34" charset="0"/>
                        <a:cs typeface="Times New Roman" panose="02020603050405020304" pitchFamily="18" charset="0"/>
                      </a:endParaRPr>
                    </a:p>
                  </a:txBody>
                  <a:tcPr marL="114300" marR="114300" marT="9525" marB="0"/>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Healthy Lifestyles: Mental well-being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What is mental health and emotional well-being?  How can we look after our mental health and how can we seek help if need it?  How can we</a:t>
                      </a:r>
                      <a:r>
                        <a:rPr lang="en-GB" sz="1000" baseline="0" dirty="0" smtClean="0">
                          <a:solidFill>
                            <a:schemeClr val="tx1"/>
                          </a:solidFill>
                          <a:effectLst/>
                          <a:latin typeface="+mn-lt"/>
                          <a:ea typeface="Calibri" panose="020F0502020204030204" pitchFamily="34" charset="0"/>
                          <a:cs typeface="Times New Roman" panose="02020603050405020304" pitchFamily="18" charset="0"/>
                        </a:rPr>
                        <a:t> challenge stereotypes and stigma relating to mental health?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114300" marR="114300" marT="9525" marB="0"/>
                </a:tc>
                <a:tc>
                  <a:txBody>
                    <a:bodyPr/>
                    <a:lstStyle/>
                    <a:p>
                      <a:pPr>
                        <a:lnSpc>
                          <a:spcPct val="107000"/>
                        </a:lnSpc>
                        <a:spcAft>
                          <a:spcPts val="800"/>
                        </a:spcAft>
                      </a:pPr>
                      <a:r>
                        <a:rPr lang="en-GB" sz="1400" b="1" dirty="0" smtClean="0">
                          <a:solidFill>
                            <a:schemeClr val="tx1"/>
                          </a:solidFill>
                          <a:effectLst/>
                          <a:latin typeface="+mn-lt"/>
                          <a:ea typeface="Calibri" panose="020F0502020204030204" pitchFamily="34" charset="0"/>
                          <a:cs typeface="Times New Roman" panose="02020603050405020304" pitchFamily="18" charset="0"/>
                        </a:rPr>
                        <a:t>Changing and Growing: Intimate relationships, consent and contraception </a:t>
                      </a:r>
                    </a:p>
                    <a:p>
                      <a:pPr>
                        <a:lnSpc>
                          <a:spcPct val="107000"/>
                        </a:lnSpc>
                        <a:spcAft>
                          <a:spcPts val="800"/>
                        </a:spcAft>
                      </a:pPr>
                      <a:r>
                        <a:rPr lang="en-GB" sz="1100" dirty="0" smtClean="0">
                          <a:solidFill>
                            <a:schemeClr val="tx1"/>
                          </a:solidFill>
                          <a:effectLst/>
                          <a:latin typeface="+mn-lt"/>
                          <a:ea typeface="Calibri" panose="020F0502020204030204" pitchFamily="34" charset="0"/>
                          <a:cs typeface="Times New Roman" panose="02020603050405020304" pitchFamily="18" charset="0"/>
                        </a:rPr>
                        <a:t>What do we mean by an ‘intimate relationship’? What does intimacy mean?  What are the risks of intimacy and how do we give/gain consent for this? How do we access contraception and what types are there? How</a:t>
                      </a:r>
                      <a:r>
                        <a:rPr lang="en-GB" sz="1100" baseline="0" dirty="0" smtClean="0">
                          <a:solidFill>
                            <a:schemeClr val="tx1"/>
                          </a:solidFill>
                          <a:effectLst/>
                          <a:latin typeface="+mn-lt"/>
                          <a:ea typeface="Calibri" panose="020F0502020204030204" pitchFamily="34" charset="0"/>
                          <a:cs typeface="Times New Roman" panose="02020603050405020304" pitchFamily="18" charset="0"/>
                        </a:rPr>
                        <a:t> can alcohol and drugs affect the choices we make? </a:t>
                      </a:r>
                      <a:endParaRPr lang="en-GB" sz="1100" dirty="0" smtClean="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The World I Live In: Managing online information</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Is everything online ‘real’? How can we check that we can trust what we read online?  How is our information</a:t>
                      </a:r>
                      <a:r>
                        <a:rPr lang="en-GB" sz="1000" baseline="0" dirty="0" smtClean="0">
                          <a:solidFill>
                            <a:schemeClr val="tx1"/>
                          </a:solidFill>
                          <a:effectLst/>
                          <a:latin typeface="+mn-lt"/>
                          <a:ea typeface="Calibri" panose="020F0502020204030204" pitchFamily="34" charset="0"/>
                          <a:cs typeface="Times New Roman" panose="02020603050405020304" pitchFamily="18" charset="0"/>
                        </a:rPr>
                        <a:t> stored and used by external organisations?  How can fake news influence people’s opinions?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608281354"/>
                  </a:ext>
                </a:extLst>
              </a:tr>
              <a:tr h="415505">
                <a:tc>
                  <a:txBody>
                    <a:bodyPr/>
                    <a:lstStyle/>
                    <a:p>
                      <a:pPr algn="l"/>
                      <a:r>
                        <a:rPr lang="en-GB" sz="1000" b="1" dirty="0" smtClean="0">
                          <a:solidFill>
                            <a:srgbClr val="7030A0"/>
                          </a:solidFill>
                          <a:effectLst/>
                          <a:latin typeface="+mn-lt"/>
                        </a:rPr>
                        <a:t>8-11</a:t>
                      </a:r>
                      <a:r>
                        <a:rPr lang="en-GB" sz="1000" b="1" baseline="0" dirty="0" smtClean="0">
                          <a:solidFill>
                            <a:srgbClr val="7030A0"/>
                          </a:solidFill>
                          <a:effectLst/>
                          <a:latin typeface="+mn-lt"/>
                        </a:rPr>
                        <a:t> Peer Pressure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Appropriate Touch (Relationships)</a:t>
                      </a:r>
                      <a:r>
                        <a:rPr lang="en-GB" sz="1000" b="1" baseline="0" dirty="0" smtClean="0">
                          <a:solidFill>
                            <a:srgbClr val="7030A0"/>
                          </a:solidFill>
                          <a:effectLst/>
                          <a:latin typeface="+mn-lt"/>
                        </a:rPr>
                        <a:t> – Children’s and Adults’ views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Image Sharing</a:t>
                      </a:r>
                      <a:r>
                        <a:rPr lang="en-GB" sz="1000" b="1" baseline="0" dirty="0" smtClean="0">
                          <a:solidFill>
                            <a:srgbClr val="7030A0"/>
                          </a:solidFill>
                          <a:effectLst/>
                          <a:latin typeface="+mn-lt"/>
                        </a:rPr>
                        <a:t>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Feeling and Emotions Adults and Children’s views</a:t>
                      </a:r>
                      <a:r>
                        <a:rPr lang="en-GB" sz="1000" b="1" baseline="0" dirty="0" smtClean="0">
                          <a:solidFill>
                            <a:srgbClr val="7030A0"/>
                          </a:solidFill>
                          <a:effectLst/>
                          <a:latin typeface="+mn-lt"/>
                        </a:rPr>
                        <a:t> </a:t>
                      </a:r>
                      <a:endParaRPr lang="en-GB" sz="1000" b="1" dirty="0">
                        <a:solidFill>
                          <a:srgbClr val="7030A0"/>
                        </a:solidFill>
                        <a:effectLst/>
                        <a:latin typeface="+mn-lt"/>
                      </a:endParaRPr>
                    </a:p>
                  </a:txBody>
                  <a:tcPr marL="114300" marR="114300" marT="0" marB="0"/>
                </a:tc>
                <a:tc>
                  <a:txBody>
                    <a:bodyPr/>
                    <a:lstStyle/>
                    <a:p>
                      <a:endParaRPr lang="en-GB" dirty="0"/>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Making friends online –</a:t>
                      </a:r>
                      <a:r>
                        <a:rPr lang="en-GB" sz="1000" b="1" baseline="0" dirty="0" smtClean="0">
                          <a:solidFill>
                            <a:srgbClr val="7030A0"/>
                          </a:solidFill>
                          <a:effectLst/>
                          <a:latin typeface="+mn-lt"/>
                        </a:rPr>
                        <a:t> Adults and Children’s views </a:t>
                      </a:r>
                      <a:endParaRPr lang="en-GB" sz="1000" b="1" dirty="0" smtClean="0">
                        <a:solidFill>
                          <a:srgbClr val="7030A0"/>
                        </a:solidFill>
                        <a:effectLst/>
                        <a:latin typeface="+mn-lt"/>
                      </a:endParaRPr>
                    </a:p>
                  </a:txBody>
                  <a:tcPr marL="114300" marR="114300" marT="0" marB="0"/>
                </a:tc>
                <a:extLst>
                  <a:ext uri="{0D108BD9-81ED-4DB2-BD59-A6C34878D82A}">
                    <a16:rowId xmlns:a16="http://schemas.microsoft.com/office/drawing/2014/main" val="2077320499"/>
                  </a:ext>
                </a:extLst>
              </a:tr>
              <a:tr h="161699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schemeClr val="tx1"/>
                        </a:solidFill>
                        <a:latin typeface="+mn-lt"/>
                      </a:endParaRPr>
                    </a:p>
                  </a:txBody>
                  <a:tcPr/>
                </a:tc>
                <a:tc>
                  <a:txBody>
                    <a:bodyPr/>
                    <a:lstStyle/>
                    <a:p>
                      <a:endParaRPr lang="en-GB" sz="1000" dirty="0">
                        <a:solidFill>
                          <a:schemeClr val="tx1"/>
                        </a:solidFill>
                        <a:latin typeface="+mn-lt"/>
                      </a:endParaRPr>
                    </a:p>
                  </a:txBody>
                  <a:tcPr/>
                </a:tc>
                <a:tc>
                  <a:txBody>
                    <a:bodyPr/>
                    <a:lstStyle/>
                    <a:p>
                      <a:pPr>
                        <a:lnSpc>
                          <a:spcPct val="107000"/>
                        </a:lnSpc>
                        <a:spcAft>
                          <a:spcPts val="800"/>
                        </a:spcAft>
                      </a:pPr>
                      <a:r>
                        <a:rPr lang="en-GB" sz="1400" b="1" dirty="0" smtClean="0">
                          <a:solidFill>
                            <a:schemeClr val="tx1"/>
                          </a:solidFill>
                          <a:effectLst/>
                          <a:latin typeface="+mn-lt"/>
                          <a:ea typeface="Calibri" panose="020F0502020204030204" pitchFamily="34" charset="0"/>
                          <a:cs typeface="Times New Roman" panose="02020603050405020304" pitchFamily="18" charset="0"/>
                        </a:rPr>
                        <a:t>Self-Care, Support and Safety: Emergency Situations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What actions do we take in school to keep safe?  How do we report accidents?  How do we call 999 in an emergency?  What emergency services could help us?  What is a defibrillator and when might we use it? </a:t>
                      </a:r>
                    </a:p>
                  </a:txBody>
                  <a:tcPr/>
                </a:tc>
                <a:tc>
                  <a:txBody>
                    <a:bodyPr/>
                    <a:lstStyle/>
                    <a:p>
                      <a:endParaRPr lang="en-GB" sz="1000" dirty="0">
                        <a:solidFill>
                          <a:schemeClr val="tx1"/>
                        </a:solidFill>
                        <a:latin typeface="+mn-lt"/>
                      </a:endParaRPr>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2338864575"/>
                  </a:ext>
                </a:extLst>
              </a:tr>
              <a:tr h="5738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p>
                  </a:txBody>
                  <a:tcPr/>
                </a:tc>
                <a:tc>
                  <a:txBody>
                    <a:bodyPr/>
                    <a:lstStyle/>
                    <a:p>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rPr>
                        <a:t>8-11</a:t>
                      </a:r>
                      <a:r>
                        <a:rPr lang="en-GB" sz="1000" b="1" baseline="0" dirty="0" smtClean="0">
                          <a:solidFill>
                            <a:srgbClr val="7030A0"/>
                          </a:solidFill>
                        </a:rPr>
                        <a:t> Children’s and Adult’s views on keeping safe </a:t>
                      </a:r>
                      <a:endParaRPr lang="en-GB" sz="1000" b="1" dirty="0">
                        <a:solidFill>
                          <a:srgbClr val="7030A0"/>
                        </a:solidFill>
                      </a:endParaRPr>
                    </a:p>
                  </a:txBody>
                  <a:tcPr/>
                </a:tc>
                <a:tc>
                  <a:txBody>
                    <a:bodyPr/>
                    <a:lstStyle/>
                    <a:p>
                      <a:endParaRPr lang="en-GB" dirty="0"/>
                    </a:p>
                  </a:txBody>
                  <a:tcPr/>
                </a:tc>
                <a:tc>
                  <a:txBody>
                    <a:bodyPr/>
                    <a:lstStyle/>
                    <a:p>
                      <a:endParaRPr lang="en-GB" dirty="0"/>
                    </a:p>
                  </a:txBody>
                  <a:tcPr marL="114300" marR="114300" marT="0" marB="0"/>
                </a:tc>
                <a:tc>
                  <a:txBody>
                    <a:bodyPr/>
                    <a:lstStyle/>
                    <a:p>
                      <a:endParaRPr lang="en-GB" dirty="0"/>
                    </a:p>
                  </a:txBody>
                  <a:tcPr/>
                </a:tc>
                <a:extLst>
                  <a:ext uri="{0D108BD9-81ED-4DB2-BD59-A6C34878D82A}">
                    <a16:rowId xmlns:a16="http://schemas.microsoft.com/office/drawing/2014/main" val="441530275"/>
                  </a:ext>
                </a:extLst>
              </a:tr>
            </a:tbl>
          </a:graphicData>
        </a:graphic>
      </p:graphicFrame>
      <p:sp>
        <p:nvSpPr>
          <p:cNvPr id="2" name="TextBox 1"/>
          <p:cNvSpPr txBox="1"/>
          <p:nvPr/>
        </p:nvSpPr>
        <p:spPr>
          <a:xfrm>
            <a:off x="2508068" y="209006"/>
            <a:ext cx="7525394" cy="369332"/>
          </a:xfrm>
          <a:prstGeom prst="rect">
            <a:avLst/>
          </a:prstGeom>
          <a:solidFill>
            <a:srgbClr val="99CC00"/>
          </a:solidFill>
        </p:spPr>
        <p:txBody>
          <a:bodyPr wrap="square" rtlCol="0">
            <a:spAutoFit/>
          </a:bodyPr>
          <a:lstStyle/>
          <a:p>
            <a:pPr lvl="0" defTabSz="457200">
              <a:defRPr/>
            </a:pPr>
            <a:r>
              <a:rPr lang="en-GB" dirty="0">
                <a:solidFill>
                  <a:srgbClr val="FFFF00"/>
                </a:solidFill>
              </a:rPr>
              <a:t>Yellow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KS3 PSHE</a:t>
            </a:r>
            <a:r>
              <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rPr>
              <a:t>/ CITIZENSHIP/ SMSC/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RSE                       Year </a:t>
            </a:r>
            <a:r>
              <a:rPr lang="en-GB" dirty="0">
                <a:solidFill>
                  <a:prstClr val="white"/>
                </a:solidFill>
                <a:latin typeface="Trebuchet MS" panose="020B0603020202020204"/>
              </a:rPr>
              <a:t>3</a:t>
            </a:r>
            <a:endPar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Rectangle 2"/>
          <p:cNvSpPr/>
          <p:nvPr/>
        </p:nvSpPr>
        <p:spPr>
          <a:xfrm>
            <a:off x="168891" y="209006"/>
            <a:ext cx="1638590" cy="246221"/>
          </a:xfrm>
          <a:prstGeom prst="rect">
            <a:avLst/>
          </a:prstGeom>
        </p:spPr>
        <p:txBody>
          <a:bodyPr wrap="none">
            <a:spAutoFit/>
          </a:bodyPr>
          <a:lstStyle/>
          <a:p>
            <a:pPr lvl="0" defTabSz="457200">
              <a:defRPr/>
            </a:pPr>
            <a:r>
              <a:rPr lang="en-GB" sz="1000" b="1" dirty="0">
                <a:solidFill>
                  <a:srgbClr val="7030A0"/>
                </a:solidFill>
              </a:rPr>
              <a:t>1Decision resource </a:t>
            </a:r>
            <a:r>
              <a:rPr lang="en-GB" sz="1000" b="1" dirty="0" smtClean="0">
                <a:solidFill>
                  <a:srgbClr val="7030A0"/>
                </a:solidFill>
              </a:rPr>
              <a:t>links</a:t>
            </a:r>
            <a:endParaRPr lang="en-GB" sz="1000" dirty="0"/>
          </a:p>
        </p:txBody>
      </p:sp>
    </p:spTree>
    <p:extLst>
      <p:ext uri="{BB962C8B-B14F-4D97-AF65-F5344CB8AC3E}">
        <p14:creationId xmlns:p14="http://schemas.microsoft.com/office/powerpoint/2010/main" val="41632574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97165187"/>
              </p:ext>
            </p:extLst>
          </p:nvPr>
        </p:nvGraphicFramePr>
        <p:xfrm>
          <a:off x="168891" y="607707"/>
          <a:ext cx="11851314" cy="6200936"/>
        </p:xfrm>
        <a:graphic>
          <a:graphicData uri="http://schemas.openxmlformats.org/drawingml/2006/table">
            <a:tbl>
              <a:tblPr firstRow="1" bandRow="1">
                <a:tableStyleId>{5C22544A-7EE6-4342-B048-85BDC9FD1C3A}</a:tableStyleId>
              </a:tblPr>
              <a:tblGrid>
                <a:gridCol w="1975219">
                  <a:extLst>
                    <a:ext uri="{9D8B030D-6E8A-4147-A177-3AD203B41FA5}">
                      <a16:colId xmlns:a16="http://schemas.microsoft.com/office/drawing/2014/main" val="1883087294"/>
                    </a:ext>
                  </a:extLst>
                </a:gridCol>
                <a:gridCol w="1975219">
                  <a:extLst>
                    <a:ext uri="{9D8B030D-6E8A-4147-A177-3AD203B41FA5}">
                      <a16:colId xmlns:a16="http://schemas.microsoft.com/office/drawing/2014/main" val="168605317"/>
                    </a:ext>
                  </a:extLst>
                </a:gridCol>
                <a:gridCol w="1975219">
                  <a:extLst>
                    <a:ext uri="{9D8B030D-6E8A-4147-A177-3AD203B41FA5}">
                      <a16:colId xmlns:a16="http://schemas.microsoft.com/office/drawing/2014/main" val="4003275180"/>
                    </a:ext>
                  </a:extLst>
                </a:gridCol>
                <a:gridCol w="1975219">
                  <a:extLst>
                    <a:ext uri="{9D8B030D-6E8A-4147-A177-3AD203B41FA5}">
                      <a16:colId xmlns:a16="http://schemas.microsoft.com/office/drawing/2014/main" val="1152447951"/>
                    </a:ext>
                  </a:extLst>
                </a:gridCol>
                <a:gridCol w="1975219">
                  <a:extLst>
                    <a:ext uri="{9D8B030D-6E8A-4147-A177-3AD203B41FA5}">
                      <a16:colId xmlns:a16="http://schemas.microsoft.com/office/drawing/2014/main" val="3187682562"/>
                    </a:ext>
                  </a:extLst>
                </a:gridCol>
                <a:gridCol w="1975219">
                  <a:extLst>
                    <a:ext uri="{9D8B030D-6E8A-4147-A177-3AD203B41FA5}">
                      <a16:colId xmlns:a16="http://schemas.microsoft.com/office/drawing/2014/main" val="1541007710"/>
                    </a:ext>
                  </a:extLst>
                </a:gridCol>
              </a:tblGrid>
              <a:tr h="547762">
                <a:tc>
                  <a:txBody>
                    <a:bodyPr/>
                    <a:lstStyle/>
                    <a:p>
                      <a:r>
                        <a:rPr lang="en-GB" dirty="0" smtClean="0">
                          <a:solidFill>
                            <a:schemeClr val="bg1"/>
                          </a:solidFill>
                        </a:rPr>
                        <a:t>Autumn 1</a:t>
                      </a:r>
                      <a:endParaRPr lang="en-GB" dirty="0">
                        <a:solidFill>
                          <a:schemeClr val="bg1"/>
                        </a:solidFill>
                      </a:endParaRPr>
                    </a:p>
                  </a:txBody>
                  <a:tcPr/>
                </a:tc>
                <a:tc>
                  <a:txBody>
                    <a:bodyPr/>
                    <a:lstStyle/>
                    <a:p>
                      <a:r>
                        <a:rPr lang="en-GB" dirty="0" smtClean="0">
                          <a:solidFill>
                            <a:schemeClr val="bg1"/>
                          </a:solidFill>
                        </a:rPr>
                        <a:t>Autumn 2</a:t>
                      </a:r>
                      <a:endParaRPr lang="en-GB" dirty="0">
                        <a:solidFill>
                          <a:schemeClr val="bg1"/>
                        </a:solidFill>
                      </a:endParaRPr>
                    </a:p>
                  </a:txBody>
                  <a:tcPr/>
                </a:tc>
                <a:tc>
                  <a:txBody>
                    <a:bodyPr/>
                    <a:lstStyle/>
                    <a:p>
                      <a:r>
                        <a:rPr lang="en-GB" dirty="0" smtClean="0">
                          <a:solidFill>
                            <a:schemeClr val="bg1"/>
                          </a:solidFill>
                        </a:rPr>
                        <a:t>Spring 1</a:t>
                      </a:r>
                      <a:endParaRPr lang="en-GB" dirty="0">
                        <a:solidFill>
                          <a:schemeClr val="bg1"/>
                        </a:solidFill>
                      </a:endParaRPr>
                    </a:p>
                  </a:txBody>
                  <a:tcPr/>
                </a:tc>
                <a:tc>
                  <a:txBody>
                    <a:bodyPr/>
                    <a:lstStyle/>
                    <a:p>
                      <a:r>
                        <a:rPr lang="en-GB" dirty="0" smtClean="0">
                          <a:solidFill>
                            <a:schemeClr val="bg1"/>
                          </a:solidFill>
                        </a:rPr>
                        <a:t>Spring 2</a:t>
                      </a:r>
                      <a:endParaRPr lang="en-GB" dirty="0">
                        <a:solidFill>
                          <a:schemeClr val="bg1"/>
                        </a:solidFill>
                      </a:endParaRPr>
                    </a:p>
                  </a:txBody>
                  <a:tcPr/>
                </a:tc>
                <a:tc>
                  <a:txBody>
                    <a:bodyPr/>
                    <a:lstStyle/>
                    <a:p>
                      <a:r>
                        <a:rPr lang="en-GB" dirty="0" smtClean="0">
                          <a:solidFill>
                            <a:schemeClr val="bg1"/>
                          </a:solidFill>
                        </a:rPr>
                        <a:t>Summer 1</a:t>
                      </a:r>
                      <a:endParaRPr lang="en-GB" dirty="0">
                        <a:solidFill>
                          <a:schemeClr val="bg1"/>
                        </a:solidFill>
                      </a:endParaRPr>
                    </a:p>
                  </a:txBody>
                  <a:tcPr/>
                </a:tc>
                <a:tc>
                  <a:txBody>
                    <a:bodyPr/>
                    <a:lstStyle/>
                    <a:p>
                      <a:r>
                        <a:rPr lang="en-GB" dirty="0" smtClean="0">
                          <a:solidFill>
                            <a:schemeClr val="bg1"/>
                          </a:solidFill>
                        </a:rPr>
                        <a:t>Summer 2</a:t>
                      </a:r>
                      <a:endParaRPr lang="en-GB" dirty="0">
                        <a:solidFill>
                          <a:schemeClr val="bg1"/>
                        </a:solidFill>
                      </a:endParaRPr>
                    </a:p>
                  </a:txBody>
                  <a:tcPr/>
                </a:tc>
                <a:extLst>
                  <a:ext uri="{0D108BD9-81ED-4DB2-BD59-A6C34878D82A}">
                    <a16:rowId xmlns:a16="http://schemas.microsoft.com/office/drawing/2014/main" val="4227228883"/>
                  </a:ext>
                </a:extLst>
              </a:tr>
              <a:tr h="2169622">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Self-Care, Support and Safety: Feeling unwell</a:t>
                      </a:r>
                    </a:p>
                    <a:p>
                      <a:pPr marL="0" marR="0" lvl="0" indent="0" algn="l" defTabSz="457200" rtl="0" eaLnBrk="1" fontAlgn="auto" latinLnBrk="0" hangingPunct="1">
                        <a:lnSpc>
                          <a:spcPct val="107000"/>
                        </a:lnSpc>
                        <a:spcBef>
                          <a:spcPts val="0"/>
                        </a:spcBef>
                        <a:spcAft>
                          <a:spcPts val="800"/>
                        </a:spcAft>
                        <a:buClrTx/>
                        <a:buSzTx/>
                        <a:buFontTx/>
                        <a:buNone/>
                        <a:tabLst/>
                        <a:defRPr/>
                      </a:pPr>
                      <a:r>
                        <a:rPr lang="en-GB" sz="1000" dirty="0">
                          <a:solidFill>
                            <a:schemeClr val="tx1"/>
                          </a:solidFill>
                          <a:effectLst/>
                          <a:latin typeface="+mn-lt"/>
                          <a:ea typeface="Calibri" panose="020F0502020204030204" pitchFamily="34" charset="0"/>
                          <a:cs typeface="Times New Roman" panose="02020603050405020304" pitchFamily="18" charset="0"/>
                        </a:rPr>
                        <a:t>What personal hygiene routines help us to stay well? How do we look after our mental health as well as our physical health? </a:t>
                      </a:r>
                      <a:r>
                        <a:rPr lang="en-GB" sz="1000" dirty="0" smtClean="0">
                          <a:solidFill>
                            <a:schemeClr val="tx1"/>
                          </a:solidFill>
                          <a:effectLst/>
                          <a:latin typeface="+mn-lt"/>
                          <a:ea typeface="Calibri" panose="020F0502020204030204" pitchFamily="34" charset="0"/>
                          <a:cs typeface="Times New Roman" panose="02020603050405020304" pitchFamily="18" charset="0"/>
                        </a:rPr>
                        <a:t>What</a:t>
                      </a:r>
                      <a:r>
                        <a:rPr lang="en-GB" sz="1000" baseline="0" dirty="0" smtClean="0">
                          <a:solidFill>
                            <a:schemeClr val="tx1"/>
                          </a:solidFill>
                          <a:effectLst/>
                          <a:latin typeface="+mn-lt"/>
                          <a:ea typeface="Calibri" panose="020F0502020204030204" pitchFamily="34" charset="0"/>
                          <a:cs typeface="Times New Roman" panose="02020603050405020304" pitchFamily="18" charset="0"/>
                        </a:rPr>
                        <a:t> are the risks of self-diagnosis using websites?  What are immunisations for? </a:t>
                      </a:r>
                      <a:endParaRPr lang="en-GB" sz="1000" dirty="0" smtClean="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Healthy Lifestyles: Healthy Eating</a:t>
                      </a:r>
                    </a:p>
                    <a:p>
                      <a:pPr marL="0" marR="0" lvl="0" indent="0" algn="l" defTabSz="457200" rtl="0" eaLnBrk="1" fontAlgn="auto" latinLnBrk="0" hangingPunct="1">
                        <a:lnSpc>
                          <a:spcPct val="107000"/>
                        </a:lnSpc>
                        <a:spcBef>
                          <a:spcPts val="0"/>
                        </a:spcBef>
                        <a:spcAft>
                          <a:spcPts val="800"/>
                        </a:spcAft>
                        <a:buClrTx/>
                        <a:buSzTx/>
                        <a:buFontTx/>
                        <a:buNone/>
                        <a:tabLst/>
                        <a:defRPr/>
                      </a:pPr>
                      <a:r>
                        <a:rPr lang="en-GB" sz="1000" dirty="0">
                          <a:solidFill>
                            <a:schemeClr val="tx1"/>
                          </a:solidFill>
                          <a:effectLst/>
                          <a:latin typeface="+mn-lt"/>
                          <a:ea typeface="Calibri" panose="020F0502020204030204" pitchFamily="34" charset="0"/>
                          <a:cs typeface="Times New Roman" panose="02020603050405020304" pitchFamily="18" charset="0"/>
                        </a:rPr>
                        <a:t>Why are some foods better for us than others? What are the benefits of a healthy diet?  What are the risks of an unhealthy diet? </a:t>
                      </a:r>
                      <a:r>
                        <a:rPr lang="en-GB" sz="1000" dirty="0" smtClean="0">
                          <a:solidFill>
                            <a:schemeClr val="tx1"/>
                          </a:solidFill>
                          <a:effectLst/>
                          <a:latin typeface="+mn-lt"/>
                          <a:ea typeface="Calibri" panose="020F0502020204030204" pitchFamily="34" charset="0"/>
                          <a:cs typeface="Times New Roman" panose="02020603050405020304" pitchFamily="18" charset="0"/>
                        </a:rPr>
                        <a:t>What</a:t>
                      </a:r>
                      <a:r>
                        <a:rPr lang="en-GB" sz="1000" baseline="0" dirty="0" smtClean="0">
                          <a:solidFill>
                            <a:schemeClr val="tx1"/>
                          </a:solidFill>
                          <a:effectLst/>
                          <a:latin typeface="+mn-lt"/>
                          <a:ea typeface="Calibri" panose="020F0502020204030204" pitchFamily="34" charset="0"/>
                          <a:cs typeface="Times New Roman" panose="02020603050405020304" pitchFamily="18" charset="0"/>
                        </a:rPr>
                        <a:t> influences our choices and how can we manage these influences? </a:t>
                      </a:r>
                      <a:endParaRPr lang="en-GB" sz="1000" dirty="0" smtClean="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800"/>
                        </a:spcAft>
                      </a:pP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Self-Awareness: Skills for Learning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What are our goals or targets in our learning and how can we achieve them? How will our learning help us in the future? How can we develop</a:t>
                      </a:r>
                      <a:r>
                        <a:rPr lang="en-GB" sz="1000" baseline="0" dirty="0" smtClean="0">
                          <a:solidFill>
                            <a:schemeClr val="tx1"/>
                          </a:solidFill>
                          <a:effectLst/>
                          <a:latin typeface="+mn-lt"/>
                          <a:ea typeface="Calibri" panose="020F0502020204030204" pitchFamily="34" charset="0"/>
                          <a:cs typeface="Times New Roman" panose="02020603050405020304" pitchFamily="18" charset="0"/>
                        </a:rPr>
                        <a:t> our strengths and skills through practice?  How can we manage our emotions in relation to future employment aspirations?</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Healthy Lifestyles: Drugs, Alcohol and Tobacco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What common legal drugs are there are what the rules around these? (tobacco, alcohol)  What are the risks to the body?  How can we get help? What are the rules around illegal drugs? What</a:t>
                      </a:r>
                      <a:r>
                        <a:rPr lang="en-GB" sz="1000" baseline="0" dirty="0" smtClean="0">
                          <a:solidFill>
                            <a:schemeClr val="tx1"/>
                          </a:solidFill>
                          <a:effectLst/>
                          <a:latin typeface="+mn-lt"/>
                          <a:ea typeface="Calibri" panose="020F0502020204030204" pitchFamily="34" charset="0"/>
                          <a:cs typeface="Times New Roman" panose="02020603050405020304" pitchFamily="18" charset="0"/>
                        </a:rPr>
                        <a:t> are the risks of substance misuse?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114300" marR="114300" marT="9525" marB="0"/>
                </a:tc>
                <a:tc rowSpan="4">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Changing and Growing: Healthy and unhealthy relationship behaviour + </a:t>
                      </a:r>
                      <a:r>
                        <a:rPr lang="en-GB" sz="1400" b="1" dirty="0" smtClean="0">
                          <a:solidFill>
                            <a:schemeClr val="tx1"/>
                          </a:solidFill>
                          <a:effectLst/>
                          <a:latin typeface="+mn-lt"/>
                          <a:ea typeface="Calibri" panose="020F0502020204030204" pitchFamily="34" charset="0"/>
                          <a:cs typeface="Times New Roman" panose="02020603050405020304" pitchFamily="18" charset="0"/>
                        </a:rPr>
                        <a:t>Puberty </a:t>
                      </a:r>
                      <a:endParaRPr lang="en-GB" sz="1400" b="1"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What physical and emotional changes happen during puberty?  How do we expect people to behave towards is in friendships and relationships?  What do we do</a:t>
                      </a:r>
                      <a:r>
                        <a:rPr lang="en-GB" sz="1000" baseline="0" dirty="0" smtClean="0">
                          <a:solidFill>
                            <a:schemeClr val="tx1"/>
                          </a:solidFill>
                          <a:effectLst/>
                          <a:latin typeface="+mn-lt"/>
                          <a:ea typeface="Calibri" panose="020F0502020204030204" pitchFamily="34" charset="0"/>
                          <a:cs typeface="Times New Roman" panose="02020603050405020304" pitchFamily="18" charset="0"/>
                        </a:rPr>
                        <a:t> if we are worried about an unhealthy relationship?  What is compromise and negotiation within a relationship?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The World I Live In: Managing Finances</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How do people get money and what is it used for?  What is meant by earning, saving and spending?  How can we budget and manage our own money? What</a:t>
                      </a:r>
                      <a:r>
                        <a:rPr lang="en-GB" sz="1000" baseline="0" dirty="0" smtClean="0">
                          <a:solidFill>
                            <a:schemeClr val="tx1"/>
                          </a:solidFill>
                          <a:effectLst/>
                          <a:latin typeface="+mn-lt"/>
                          <a:ea typeface="Calibri" panose="020F0502020204030204" pitchFamily="34" charset="0"/>
                          <a:cs typeface="Times New Roman" panose="02020603050405020304" pitchFamily="18" charset="0"/>
                        </a:rPr>
                        <a:t> is meant by debt and credit? </a:t>
                      </a:r>
                      <a:r>
                        <a:rPr lang="en-GB" sz="1000" dirty="0" smtClean="0">
                          <a:solidFill>
                            <a:schemeClr val="tx1"/>
                          </a:solidFill>
                          <a:effectLst/>
                          <a:latin typeface="+mn-lt"/>
                          <a:ea typeface="Calibri" panose="020F0502020204030204" pitchFamily="34" charset="0"/>
                          <a:cs typeface="Times New Roman" panose="02020603050405020304" pitchFamily="18" charset="0"/>
                        </a:rPr>
                        <a:t>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608281354"/>
                  </a:ext>
                </a:extLst>
              </a:tr>
              <a:tr h="326349">
                <a:tc>
                  <a:txBody>
                    <a:bodyPr/>
                    <a:lstStyle/>
                    <a:p>
                      <a:pPr algn="l"/>
                      <a:endParaRPr lang="en-GB" sz="1000" dirty="0">
                        <a:solidFill>
                          <a:schemeClr val="tx1"/>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a:t>
                      </a:r>
                      <a:r>
                        <a:rPr lang="en-GB" sz="1000" b="1" baseline="0" dirty="0" smtClean="0">
                          <a:solidFill>
                            <a:srgbClr val="7030A0"/>
                          </a:solidFill>
                          <a:effectLst/>
                          <a:latin typeface="+mn-lt"/>
                        </a:rPr>
                        <a:t> Healthy Living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Chores at home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Smoking – Alcohol </a:t>
                      </a:r>
                      <a:endParaRPr lang="en-GB" sz="1000" b="1" dirty="0">
                        <a:solidFill>
                          <a:srgbClr val="7030A0"/>
                        </a:solidFill>
                        <a:effectLst/>
                        <a:latin typeface="+mn-lt"/>
                      </a:endParaRPr>
                    </a:p>
                  </a:txBody>
                  <a:tcPr marL="114300" marR="114300" marT="0" marB="0"/>
                </a:tc>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b="1" dirty="0">
                        <a:solidFill>
                          <a:srgbClr val="7030A0"/>
                        </a:solidFill>
                        <a:effectLst/>
                        <a:latin typeface="+mn-lt"/>
                      </a:endParaRPr>
                    </a:p>
                  </a:txBody>
                  <a:tcPr marL="114300" marR="114300" marT="0" marB="0"/>
                </a:tc>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Enterprise</a:t>
                      </a:r>
                      <a:endParaRPr lang="en-GB" sz="1000" b="1" dirty="0">
                        <a:solidFill>
                          <a:srgbClr val="7030A0"/>
                        </a:solidFill>
                        <a:effectLst/>
                        <a:latin typeface="+mn-lt"/>
                      </a:endParaRPr>
                    </a:p>
                  </a:txBody>
                  <a:tcPr marL="114300" marR="114300" marT="0" marB="0"/>
                </a:tc>
                <a:extLst>
                  <a:ext uri="{0D108BD9-81ED-4DB2-BD59-A6C34878D82A}">
                    <a16:rowId xmlns:a16="http://schemas.microsoft.com/office/drawing/2014/main" val="2077320499"/>
                  </a:ext>
                </a:extLst>
              </a:tr>
              <a:tr h="0">
                <a:tc rowSpan="2">
                  <a:txBody>
                    <a:bodyPr/>
                    <a:lstStyle/>
                    <a:p>
                      <a:endParaRPr lang="en-GB"/>
                    </a:p>
                  </a:txBody>
                  <a:tcPr/>
                </a:tc>
                <a:tc rowSpan="2">
                  <a:txBody>
                    <a:bodyPr/>
                    <a:lstStyle/>
                    <a:p>
                      <a:endParaRPr lang="en-GB"/>
                    </a:p>
                  </a:txBody>
                  <a:tcPr/>
                </a:tc>
                <a:tc rowSpan="2">
                  <a:txBody>
                    <a:bodyPr/>
                    <a:lstStyle/>
                    <a:p>
                      <a:pPr>
                        <a:lnSpc>
                          <a:spcPct val="107000"/>
                        </a:lnSpc>
                        <a:spcAft>
                          <a:spcPts val="800"/>
                        </a:spcAft>
                      </a:pPr>
                      <a:r>
                        <a:rPr lang="en-GB" sz="1400" b="1" dirty="0" smtClean="0">
                          <a:solidFill>
                            <a:schemeClr val="tx1"/>
                          </a:solidFill>
                          <a:effectLst/>
                          <a:latin typeface="+mn-lt"/>
                          <a:ea typeface="Calibri" panose="020F0502020204030204" pitchFamily="34" charset="0"/>
                          <a:cs typeface="Times New Roman" panose="02020603050405020304" pitchFamily="18" charset="0"/>
                        </a:rPr>
                        <a:t>Managing Feelings: Self-Esteem and unkind comments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What things might we say or do that affect how we or others feel about us?  What’s the difference between helpful/kind comments and unhelpful/unkind comments? How can we manage our feelings about unkind comments? </a:t>
                      </a:r>
                    </a:p>
                  </a:txBody>
                  <a:tcPr/>
                </a:tc>
                <a:tc rowSpan="2">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03967174"/>
                  </a:ext>
                </a:extLst>
              </a:tr>
              <a:tr h="1632904">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schemeClr val="tx1"/>
                        </a:solidFill>
                        <a:latin typeface="+mn-lt"/>
                      </a:endParaRPr>
                    </a:p>
                  </a:txBody>
                  <a:tcPr/>
                </a:tc>
                <a:tc vMerge="1">
                  <a:txBody>
                    <a:bodyPr/>
                    <a:lstStyle/>
                    <a:p>
                      <a:endParaRPr lang="en-GB" sz="1000" dirty="0">
                        <a:solidFill>
                          <a:schemeClr val="tx1"/>
                        </a:solidFill>
                        <a:latin typeface="+mn-lt"/>
                      </a:endParaRPr>
                    </a:p>
                  </a:txBody>
                  <a:tcPr/>
                </a:tc>
                <a:tc vMerge="1">
                  <a:txBody>
                    <a:bodyPr/>
                    <a:lstStyle/>
                    <a:p>
                      <a:pPr>
                        <a:lnSpc>
                          <a:spcPct val="107000"/>
                        </a:lnSpc>
                        <a:spcAft>
                          <a:spcPts val="800"/>
                        </a:spcAft>
                      </a:pPr>
                      <a:endParaRPr lang="en-GB" sz="1000" dirty="0" smtClean="0">
                        <a:solidFill>
                          <a:schemeClr val="tx1"/>
                        </a:solidFill>
                        <a:effectLst/>
                        <a:latin typeface="+mn-lt"/>
                        <a:ea typeface="Calibri" panose="020F0502020204030204" pitchFamily="34" charset="0"/>
                        <a:cs typeface="Times New Roman" panose="02020603050405020304" pitchFamily="18" charset="0"/>
                      </a:endParaRPr>
                    </a:p>
                  </a:txBody>
                  <a:tcPr/>
                </a:tc>
                <a:tc vMerge="1">
                  <a:txBody>
                    <a:bodyPr/>
                    <a:lstStyle/>
                    <a:p>
                      <a:endParaRPr lang="en-GB" dirty="0"/>
                    </a:p>
                  </a:txBody>
                  <a:tcPr/>
                </a:tc>
                <a:tc vMerge="1">
                  <a:txBody>
                    <a:bodyPr/>
                    <a:lstStyle/>
                    <a:p>
                      <a:endParaRPr lang="en-GB" sz="1000" dirty="0">
                        <a:solidFill>
                          <a:schemeClr val="tx1"/>
                        </a:solidFill>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schemeClr val="tx1"/>
                        </a:solidFill>
                        <a:latin typeface="+mn-lt"/>
                      </a:endParaRPr>
                    </a:p>
                  </a:txBody>
                  <a:tcPr/>
                </a:tc>
                <a:extLst>
                  <a:ext uri="{0D108BD9-81ED-4DB2-BD59-A6C34878D82A}">
                    <a16:rowId xmlns:a16="http://schemas.microsoft.com/office/drawing/2014/main" val="2338864575"/>
                  </a:ext>
                </a:extLst>
              </a:tr>
              <a:tr h="57944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schemeClr val="tx1"/>
                        </a:solidFill>
                        <a:latin typeface="+mn-lt"/>
                      </a:endParaRPr>
                    </a:p>
                  </a:txBody>
                  <a:tcPr/>
                </a:tc>
                <a:tc>
                  <a:txBody>
                    <a:bodyPr/>
                    <a:lstStyle/>
                    <a:p>
                      <a:endParaRPr lang="en-GB" sz="1000" dirty="0">
                        <a:solidFill>
                          <a:schemeClr val="tx1"/>
                        </a:solidFill>
                        <a:latin typeface="+mn-lt"/>
                      </a:endParaRPr>
                    </a:p>
                  </a:txBody>
                  <a:tcPr/>
                </a:tc>
                <a:tc>
                  <a:txBody>
                    <a:bodyPr/>
                    <a:lstStyle/>
                    <a:p>
                      <a:r>
                        <a:rPr lang="en-GB" sz="1000" b="1" dirty="0" smtClean="0">
                          <a:solidFill>
                            <a:srgbClr val="7030A0"/>
                          </a:solidFill>
                          <a:latin typeface="+mn-lt"/>
                        </a:rPr>
                        <a:t>8-11 Stealing </a:t>
                      </a:r>
                      <a:endParaRPr lang="en-GB" sz="1000" b="1" dirty="0">
                        <a:solidFill>
                          <a:srgbClr val="7030A0"/>
                        </a:solidFill>
                        <a:latin typeface="+mn-lt"/>
                      </a:endParaRPr>
                    </a:p>
                  </a:txBody>
                  <a:tcPr/>
                </a:tc>
                <a:tc>
                  <a:txBody>
                    <a:bodyPr/>
                    <a:lstStyle/>
                    <a:p>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Appropriate Touch</a:t>
                      </a:r>
                      <a:r>
                        <a:rPr lang="en-GB" sz="1000" b="1" baseline="0" dirty="0" smtClean="0">
                          <a:solidFill>
                            <a:srgbClr val="7030A0"/>
                          </a:solidFill>
                          <a:effectLst/>
                          <a:latin typeface="+mn-lt"/>
                        </a:rPr>
                        <a:t> – Puberty – Children’s and Adults’ views </a:t>
                      </a:r>
                      <a:endParaRPr lang="en-GB" sz="1000" b="1" dirty="0" smtClean="0">
                        <a:solidFill>
                          <a:srgbClr val="7030A0"/>
                        </a:solidFill>
                        <a:effectLst/>
                        <a:latin typeface="+mn-lt"/>
                      </a:endParaRPr>
                    </a:p>
                    <a:p>
                      <a:endParaRPr lang="en-GB" sz="1000" dirty="0">
                        <a:solidFill>
                          <a:schemeClr val="tx1"/>
                        </a:solidFill>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solidFill>
                          <a:schemeClr val="tx1"/>
                        </a:solidFill>
                        <a:latin typeface="+mn-lt"/>
                      </a:endParaRPr>
                    </a:p>
                  </a:txBody>
                  <a:tcPr/>
                </a:tc>
                <a:extLst>
                  <a:ext uri="{0D108BD9-81ED-4DB2-BD59-A6C34878D82A}">
                    <a16:rowId xmlns:a16="http://schemas.microsoft.com/office/drawing/2014/main" val="441530275"/>
                  </a:ext>
                </a:extLst>
              </a:tr>
            </a:tbl>
          </a:graphicData>
        </a:graphic>
      </p:graphicFrame>
      <p:sp>
        <p:nvSpPr>
          <p:cNvPr id="2" name="TextBox 1"/>
          <p:cNvSpPr txBox="1"/>
          <p:nvPr/>
        </p:nvSpPr>
        <p:spPr>
          <a:xfrm>
            <a:off x="2499755" y="147450"/>
            <a:ext cx="7525394" cy="369332"/>
          </a:xfrm>
          <a:prstGeom prst="rect">
            <a:avLst/>
          </a:prstGeom>
          <a:solidFill>
            <a:srgbClr val="99CC00"/>
          </a:solidFill>
        </p:spPr>
        <p:txBody>
          <a:bodyPr wrap="square" rtlCol="0">
            <a:spAutoFit/>
          </a:bodyPr>
          <a:lstStyle/>
          <a:p>
            <a:pPr lvl="0" defTabSz="457200">
              <a:defRPr/>
            </a:pPr>
            <a:r>
              <a:rPr lang="en-GB" dirty="0">
                <a:solidFill>
                  <a:srgbClr val="FFFF00"/>
                </a:solidFill>
              </a:rPr>
              <a:t>Yellow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Uppers PSHE</a:t>
            </a:r>
            <a:r>
              <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rPr>
              <a:t>/ CITIZENSHIP/ SMSC/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RSE                       Year </a:t>
            </a:r>
            <a:r>
              <a:rPr lang="en-GB" noProof="0" dirty="0">
                <a:solidFill>
                  <a:prstClr val="white"/>
                </a:solidFill>
                <a:latin typeface="Trebuchet MS" panose="020B0603020202020204"/>
              </a:rPr>
              <a:t>1</a:t>
            </a:r>
            <a:endPar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Rectangle 2"/>
          <p:cNvSpPr/>
          <p:nvPr/>
        </p:nvSpPr>
        <p:spPr>
          <a:xfrm>
            <a:off x="168891" y="209006"/>
            <a:ext cx="1638590" cy="246221"/>
          </a:xfrm>
          <a:prstGeom prst="rect">
            <a:avLst/>
          </a:prstGeom>
        </p:spPr>
        <p:txBody>
          <a:bodyPr wrap="none">
            <a:spAutoFit/>
          </a:bodyPr>
          <a:lstStyle/>
          <a:p>
            <a:pPr lvl="0" defTabSz="457200">
              <a:defRPr/>
            </a:pPr>
            <a:r>
              <a:rPr lang="en-GB" sz="1000" b="1" dirty="0">
                <a:solidFill>
                  <a:srgbClr val="7030A0"/>
                </a:solidFill>
              </a:rPr>
              <a:t>1Decision resource </a:t>
            </a:r>
            <a:r>
              <a:rPr lang="en-GB" sz="1000" b="1" dirty="0" smtClean="0">
                <a:solidFill>
                  <a:srgbClr val="7030A0"/>
                </a:solidFill>
              </a:rPr>
              <a:t>links</a:t>
            </a:r>
            <a:endParaRPr lang="en-GB" sz="1000" dirty="0"/>
          </a:p>
        </p:txBody>
      </p:sp>
    </p:spTree>
    <p:extLst>
      <p:ext uri="{BB962C8B-B14F-4D97-AF65-F5344CB8AC3E}">
        <p14:creationId xmlns:p14="http://schemas.microsoft.com/office/powerpoint/2010/main" val="4270798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75996622"/>
              </p:ext>
            </p:extLst>
          </p:nvPr>
        </p:nvGraphicFramePr>
        <p:xfrm>
          <a:off x="124691" y="80753"/>
          <a:ext cx="11962014" cy="5887087"/>
        </p:xfrm>
        <a:graphic>
          <a:graphicData uri="http://schemas.openxmlformats.org/drawingml/2006/table">
            <a:tbl>
              <a:tblPr firstRow="1" bandRow="1">
                <a:tableStyleId>{5C22544A-7EE6-4342-B048-85BDC9FD1C3A}</a:tableStyleId>
              </a:tblPr>
              <a:tblGrid>
                <a:gridCol w="2096572">
                  <a:extLst>
                    <a:ext uri="{9D8B030D-6E8A-4147-A177-3AD203B41FA5}">
                      <a16:colId xmlns:a16="http://schemas.microsoft.com/office/drawing/2014/main" val="247793490"/>
                    </a:ext>
                  </a:extLst>
                </a:gridCol>
                <a:gridCol w="2911073">
                  <a:extLst>
                    <a:ext uri="{9D8B030D-6E8A-4147-A177-3AD203B41FA5}">
                      <a16:colId xmlns:a16="http://schemas.microsoft.com/office/drawing/2014/main" val="1883087294"/>
                    </a:ext>
                  </a:extLst>
                </a:gridCol>
                <a:gridCol w="3250798">
                  <a:extLst>
                    <a:ext uri="{9D8B030D-6E8A-4147-A177-3AD203B41FA5}">
                      <a16:colId xmlns:a16="http://schemas.microsoft.com/office/drawing/2014/main" val="4003275180"/>
                    </a:ext>
                  </a:extLst>
                </a:gridCol>
                <a:gridCol w="3703571">
                  <a:extLst>
                    <a:ext uri="{9D8B030D-6E8A-4147-A177-3AD203B41FA5}">
                      <a16:colId xmlns:a16="http://schemas.microsoft.com/office/drawing/2014/main" val="3187682562"/>
                    </a:ext>
                  </a:extLst>
                </a:gridCol>
              </a:tblGrid>
              <a:tr h="975025">
                <a:tc>
                  <a:txBody>
                    <a:bodyPr/>
                    <a:lstStyle/>
                    <a:p>
                      <a:r>
                        <a:rPr lang="en-GB" dirty="0" smtClean="0">
                          <a:solidFill>
                            <a:srgbClr val="0070C0"/>
                          </a:solidFill>
                        </a:rPr>
                        <a:t>PSHE Blue</a:t>
                      </a:r>
                    </a:p>
                    <a:p>
                      <a:endParaRPr lang="en-GB" dirty="0" smtClean="0"/>
                    </a:p>
                    <a:p>
                      <a:endParaRPr lang="en-GB" dirty="0"/>
                    </a:p>
                  </a:txBody>
                  <a:tcPr/>
                </a:tc>
                <a:tc>
                  <a:txBody>
                    <a:bodyPr/>
                    <a:lstStyle/>
                    <a:p>
                      <a:pPr algn="ctr"/>
                      <a:r>
                        <a:rPr lang="en-GB" dirty="0" smtClean="0">
                          <a:solidFill>
                            <a:schemeClr val="bg1"/>
                          </a:solidFill>
                        </a:rPr>
                        <a:t>Autumn </a:t>
                      </a:r>
                      <a:endParaRPr lang="en-GB" dirty="0">
                        <a:solidFill>
                          <a:schemeClr val="bg1"/>
                        </a:solidFill>
                      </a:endParaRPr>
                    </a:p>
                  </a:txBody>
                  <a:tcPr/>
                </a:tc>
                <a:tc>
                  <a:txBody>
                    <a:bodyPr/>
                    <a:lstStyle/>
                    <a:p>
                      <a:pPr algn="ctr"/>
                      <a:r>
                        <a:rPr lang="en-GB" dirty="0" smtClean="0">
                          <a:solidFill>
                            <a:schemeClr val="bg1"/>
                          </a:solidFill>
                        </a:rPr>
                        <a:t>Spring </a:t>
                      </a:r>
                      <a:endParaRPr lang="en-GB" dirty="0">
                        <a:solidFill>
                          <a:schemeClr val="bg1"/>
                        </a:solidFill>
                      </a:endParaRPr>
                    </a:p>
                    <a:p>
                      <a:pPr algn="ctr"/>
                      <a:r>
                        <a:rPr lang="en-GB" dirty="0" smtClean="0">
                          <a:solidFill>
                            <a:schemeClr val="bg1"/>
                          </a:solidFill>
                        </a:rPr>
                        <a:t> </a:t>
                      </a:r>
                      <a:endParaRPr lang="en-GB" dirty="0">
                        <a:solidFill>
                          <a:schemeClr val="bg1"/>
                        </a:solidFill>
                      </a:endParaRPr>
                    </a:p>
                  </a:txBody>
                  <a:tcPr/>
                </a:tc>
                <a:tc>
                  <a:txBody>
                    <a:bodyPr/>
                    <a:lstStyle/>
                    <a:p>
                      <a:r>
                        <a:rPr lang="en-GB" dirty="0" smtClean="0">
                          <a:solidFill>
                            <a:schemeClr val="bg1"/>
                          </a:solidFill>
                        </a:rPr>
                        <a:t>Summer </a:t>
                      </a:r>
                      <a:endParaRPr lang="en-GB" dirty="0">
                        <a:solidFill>
                          <a:schemeClr val="bg1"/>
                        </a:solidFill>
                      </a:endParaRPr>
                    </a:p>
                  </a:txBody>
                  <a:tcPr/>
                </a:tc>
                <a:extLst>
                  <a:ext uri="{0D108BD9-81ED-4DB2-BD59-A6C34878D82A}">
                    <a16:rowId xmlns:a16="http://schemas.microsoft.com/office/drawing/2014/main" val="4227228883"/>
                  </a:ext>
                </a:extLst>
              </a:tr>
              <a:tr h="436732">
                <a:tc>
                  <a:txBody>
                    <a:bodyPr/>
                    <a:lstStyle/>
                    <a:p>
                      <a:r>
                        <a:rPr lang="en-GB" sz="1400" b="1" dirty="0" smtClean="0">
                          <a:solidFill>
                            <a:schemeClr val="tx1"/>
                          </a:solidFill>
                        </a:rPr>
                        <a:t>Year 2</a:t>
                      </a:r>
                      <a:endParaRPr lang="en-GB" sz="1400" b="1" dirty="0">
                        <a:solidFill>
                          <a:schemeClr val="tx1"/>
                        </a:solidFill>
                      </a:endParaRPr>
                    </a:p>
                  </a:txBody>
                  <a:tcPr/>
                </a:tc>
                <a:tc>
                  <a:txBody>
                    <a:bodyPr/>
                    <a:lstStyle/>
                    <a:p>
                      <a:r>
                        <a:rPr lang="en-GB" sz="1400" b="1" dirty="0" smtClean="0"/>
                        <a:t>Topic: Celebrations</a:t>
                      </a:r>
                      <a:endParaRPr lang="en-GB" sz="1400" b="1" dirty="0"/>
                    </a:p>
                  </a:txBody>
                  <a:tcPr/>
                </a:tc>
                <a:tc>
                  <a:txBody>
                    <a:bodyPr/>
                    <a:lstStyle/>
                    <a:p>
                      <a:r>
                        <a:rPr lang="en-GB" sz="1400" b="1" dirty="0" smtClean="0"/>
                        <a:t>Topic: Green Fingers</a:t>
                      </a:r>
                      <a:endParaRPr lang="en-GB" sz="1400" b="1" dirty="0"/>
                    </a:p>
                  </a:txBody>
                  <a:tcPr/>
                </a:tc>
                <a:tc>
                  <a:txBody>
                    <a:bodyPr/>
                    <a:lstStyle/>
                    <a:p>
                      <a:r>
                        <a:rPr lang="en-GB" sz="1400" b="1" dirty="0" smtClean="0"/>
                        <a:t>Topic: Journeys and Transport</a:t>
                      </a:r>
                      <a:endParaRPr lang="en-GB" sz="1400" b="1" dirty="0"/>
                    </a:p>
                  </a:txBody>
                  <a:tcPr/>
                </a:tc>
                <a:extLst>
                  <a:ext uri="{0D108BD9-81ED-4DB2-BD59-A6C34878D82A}">
                    <a16:rowId xmlns:a16="http://schemas.microsoft.com/office/drawing/2014/main" val="2608281354"/>
                  </a:ext>
                </a:extLst>
              </a:tr>
              <a:tr h="1060065">
                <a:tc>
                  <a:txBody>
                    <a:bodyPr/>
                    <a:lstStyle/>
                    <a:p>
                      <a:r>
                        <a:rPr lang="en-GB" sz="1200" dirty="0" smtClean="0">
                          <a:solidFill>
                            <a:schemeClr val="tx1"/>
                          </a:solidFill>
                        </a:rPr>
                        <a:t>Every term through: </a:t>
                      </a:r>
                    </a:p>
                    <a:p>
                      <a:r>
                        <a:rPr lang="en-GB" sz="1200" dirty="0" smtClean="0">
                          <a:solidFill>
                            <a:schemeClr val="tx1"/>
                          </a:solidFill>
                        </a:rPr>
                        <a:t>My Body</a:t>
                      </a:r>
                    </a:p>
                    <a:p>
                      <a:r>
                        <a:rPr lang="en-GB" sz="1200" dirty="0" smtClean="0">
                          <a:solidFill>
                            <a:schemeClr val="tx1"/>
                          </a:solidFill>
                        </a:rPr>
                        <a:t>My Social Development</a:t>
                      </a:r>
                    </a:p>
                    <a:p>
                      <a:r>
                        <a:rPr lang="en-GB" sz="1200" dirty="0" smtClean="0">
                          <a:solidFill>
                            <a:schemeClr val="tx1"/>
                          </a:solidFill>
                        </a:rPr>
                        <a:t>My Independence </a:t>
                      </a:r>
                      <a:endParaRPr lang="en-GB" sz="1200" dirty="0">
                        <a:solidFill>
                          <a:schemeClr val="tx1"/>
                        </a:solidFill>
                      </a:endParaRPr>
                    </a:p>
                  </a:txBody>
                  <a:tcPr/>
                </a:tc>
                <a:tc>
                  <a:txBody>
                    <a:bodyPr/>
                    <a:lstStyle/>
                    <a:p>
                      <a:r>
                        <a:rPr lang="en-GB" sz="1000" dirty="0" smtClean="0"/>
                        <a:t>Wellbeing</a:t>
                      </a:r>
                    </a:p>
                    <a:p>
                      <a:r>
                        <a:rPr lang="en-GB" sz="1000" dirty="0" smtClean="0"/>
                        <a:t>Keeping safe </a:t>
                      </a:r>
                    </a:p>
                    <a:p>
                      <a:r>
                        <a:rPr lang="en-GB" sz="1000" dirty="0" smtClean="0"/>
                        <a:t>Forming relationships (positive relationships)</a:t>
                      </a:r>
                    </a:p>
                    <a:p>
                      <a:r>
                        <a:rPr lang="en-GB" sz="1000" dirty="0" smtClean="0"/>
                        <a:t>Body awareness(including saying no/consent)</a:t>
                      </a:r>
                    </a:p>
                    <a:p>
                      <a:r>
                        <a:rPr lang="en-GB" sz="1000" dirty="0" smtClean="0"/>
                        <a:t>Self</a:t>
                      </a:r>
                      <a:r>
                        <a:rPr lang="en-GB" sz="1000" baseline="0" dirty="0" smtClean="0"/>
                        <a:t> care</a:t>
                      </a:r>
                      <a:endParaRPr lang="en-GB" sz="1000" dirty="0" smtClean="0"/>
                    </a:p>
                    <a:p>
                      <a:endParaRPr lang="en-GB" sz="1000" dirty="0" smtClean="0"/>
                    </a:p>
                  </a:txBody>
                  <a:tcPr/>
                </a:tc>
                <a:tc>
                  <a:txBody>
                    <a:bodyPr/>
                    <a:lstStyle/>
                    <a:p>
                      <a:r>
                        <a:rPr lang="en-GB" sz="1000" dirty="0" smtClean="0"/>
                        <a:t>Wellbeing</a:t>
                      </a:r>
                    </a:p>
                    <a:p>
                      <a:r>
                        <a:rPr lang="en-GB" sz="1000" dirty="0" smtClean="0"/>
                        <a:t>Keeping safe </a:t>
                      </a:r>
                    </a:p>
                    <a:p>
                      <a:r>
                        <a:rPr lang="en-GB" sz="1000" dirty="0" smtClean="0"/>
                        <a:t>Forming relationships (positive relationships)</a:t>
                      </a:r>
                    </a:p>
                    <a:p>
                      <a:r>
                        <a:rPr lang="en-GB" sz="1000" dirty="0" smtClean="0"/>
                        <a:t>Body awareness(including saying no/consent)</a:t>
                      </a:r>
                    </a:p>
                    <a:p>
                      <a:r>
                        <a:rPr lang="en-GB" sz="1000" dirty="0" smtClean="0"/>
                        <a:t>Self</a:t>
                      </a:r>
                      <a:r>
                        <a:rPr lang="en-GB" sz="1000" baseline="0" dirty="0" smtClean="0"/>
                        <a:t> care</a:t>
                      </a:r>
                      <a:endParaRPr lang="en-GB" sz="1000"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r>
                        <a:rPr lang="en-GB" sz="1000" dirty="0" smtClean="0"/>
                        <a:t>Wellbeing</a:t>
                      </a:r>
                    </a:p>
                    <a:p>
                      <a:r>
                        <a:rPr lang="en-GB" sz="1000" dirty="0" smtClean="0"/>
                        <a:t>Keeping safe </a:t>
                      </a:r>
                    </a:p>
                    <a:p>
                      <a:r>
                        <a:rPr lang="en-GB" sz="1000" dirty="0" smtClean="0"/>
                        <a:t>Forming relationships (positive relationships)</a:t>
                      </a:r>
                    </a:p>
                    <a:p>
                      <a:r>
                        <a:rPr lang="en-GB" sz="1000" dirty="0" smtClean="0"/>
                        <a:t>Body awareness(including saying no/consent)</a:t>
                      </a:r>
                    </a:p>
                    <a:p>
                      <a:r>
                        <a:rPr lang="en-GB" sz="1000" dirty="0" smtClean="0"/>
                        <a:t>Self</a:t>
                      </a:r>
                      <a:r>
                        <a:rPr lang="en-GB" sz="1000" baseline="0" dirty="0" smtClean="0"/>
                        <a:t> care</a:t>
                      </a:r>
                      <a:endParaRPr lang="en-GB" sz="1000"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p>
                  </a:txBody>
                  <a:tcPr/>
                </a:tc>
                <a:extLst>
                  <a:ext uri="{0D108BD9-81ED-4DB2-BD59-A6C34878D82A}">
                    <a16:rowId xmlns:a16="http://schemas.microsoft.com/office/drawing/2014/main" val="2077320499"/>
                  </a:ext>
                </a:extLst>
              </a:tr>
              <a:tr h="2561825">
                <a:tc>
                  <a:txBody>
                    <a:bodyPr/>
                    <a:lstStyle/>
                    <a:p>
                      <a:r>
                        <a:rPr lang="en-GB" sz="1200" dirty="0" smtClean="0">
                          <a:solidFill>
                            <a:schemeClr val="tx1"/>
                          </a:solidFill>
                        </a:rPr>
                        <a:t>Term specific</a:t>
                      </a:r>
                      <a:r>
                        <a:rPr lang="en-GB" sz="1200" baseline="0" dirty="0" smtClean="0">
                          <a:solidFill>
                            <a:schemeClr val="tx1"/>
                          </a:solidFill>
                        </a:rPr>
                        <a:t> focus</a:t>
                      </a:r>
                      <a:endParaRPr lang="en-GB" sz="1200" dirty="0">
                        <a:solidFill>
                          <a:schemeClr val="tx1"/>
                        </a:solidFill>
                      </a:endParaRPr>
                    </a:p>
                  </a:txBody>
                  <a:tcPr/>
                </a:tc>
                <a:tc>
                  <a:txBody>
                    <a:bodyPr/>
                    <a:lstStyle/>
                    <a:p>
                      <a:r>
                        <a:rPr lang="en-GB" sz="1400" b="1" dirty="0" smtClean="0"/>
                        <a:t>Celebrating Differences</a:t>
                      </a:r>
                    </a:p>
                    <a:p>
                      <a:endParaRPr lang="en-GB" sz="1400" b="1" dirty="0" smtClean="0"/>
                    </a:p>
                    <a:p>
                      <a:r>
                        <a:rPr lang="en-GB" sz="1000" dirty="0" smtClean="0"/>
                        <a:t>Everyone is different</a:t>
                      </a:r>
                    </a:p>
                    <a:p>
                      <a:r>
                        <a:rPr lang="en-GB" sz="1000" dirty="0" smtClean="0"/>
                        <a:t>Different and same sensory exploration.</a:t>
                      </a:r>
                    </a:p>
                    <a:p>
                      <a:r>
                        <a:rPr lang="en-GB" sz="1000" dirty="0" smtClean="0"/>
                        <a:t>Can I respond positively to differences</a:t>
                      </a:r>
                    </a:p>
                    <a:p>
                      <a:r>
                        <a:rPr lang="en-GB" sz="1000" dirty="0" smtClean="0"/>
                        <a:t>How are we different?</a:t>
                      </a:r>
                    </a:p>
                    <a:p>
                      <a:r>
                        <a:rPr lang="en-GB" sz="1000" dirty="0" smtClean="0"/>
                        <a:t>Explore</a:t>
                      </a:r>
                      <a:r>
                        <a:rPr lang="en-GB" sz="1000" baseline="0" dirty="0" smtClean="0"/>
                        <a:t> all the good things that are different about us.</a:t>
                      </a:r>
                      <a:endParaRPr lang="en-GB" sz="1000" dirty="0" smtClean="0"/>
                    </a:p>
                    <a:p>
                      <a:endParaRPr lang="en-GB" sz="1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400" b="1" dirty="0" smtClean="0"/>
                        <a:t>Self Care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400" b="1"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dirty="0" smtClean="0"/>
                        <a:t>Self care including hand washing and brushing teeth</a:t>
                      </a:r>
                    </a:p>
                    <a:p>
                      <a:r>
                        <a:rPr lang="en-GB" sz="1000" dirty="0" smtClean="0"/>
                        <a:t>Can I tolerate hand washing?  Can I show acceptance</a:t>
                      </a:r>
                      <a:r>
                        <a:rPr lang="en-GB" sz="1000" baseline="0" dirty="0" smtClean="0"/>
                        <a:t> that it is important and part of daily routine or activity routine?</a:t>
                      </a:r>
                    </a:p>
                    <a:p>
                      <a:r>
                        <a:rPr lang="en-GB" sz="1000" baseline="0" dirty="0" smtClean="0"/>
                        <a:t>Can I accept my teeth being brushed or my face wiped?</a:t>
                      </a:r>
                    </a:p>
                    <a:p>
                      <a:r>
                        <a:rPr lang="en-GB" sz="1000" baseline="0" dirty="0" smtClean="0"/>
                        <a:t>Can I participate in my own personal care in a way appropriate to me?</a:t>
                      </a:r>
                      <a:endParaRPr lang="en-GB" sz="1000" dirty="0"/>
                    </a:p>
                  </a:txBody>
                  <a:tcPr/>
                </a:tc>
                <a:tc>
                  <a:txBody>
                    <a:bodyPr/>
                    <a:lstStyle/>
                    <a:p>
                      <a:r>
                        <a:rPr lang="en-GB" sz="1400" b="1" dirty="0" smtClean="0"/>
                        <a:t>Touch</a:t>
                      </a:r>
                    </a:p>
                    <a:p>
                      <a:endParaRPr lang="en-GB" sz="1400" b="1" dirty="0" smtClean="0"/>
                    </a:p>
                    <a:p>
                      <a:r>
                        <a:rPr lang="en-GB" sz="1000" dirty="0" smtClean="0"/>
                        <a:t>Do</a:t>
                      </a:r>
                      <a:r>
                        <a:rPr lang="en-GB" sz="1000" baseline="0" dirty="0" smtClean="0"/>
                        <a:t> I need touch for my wellbeing?  Can I express if I want it or not?  </a:t>
                      </a:r>
                    </a:p>
                    <a:p>
                      <a:r>
                        <a:rPr lang="en-GB" sz="1000" baseline="0" dirty="0" smtClean="0"/>
                        <a:t>Saying no (consent). Touch in relationship building and Intensive interaction.</a:t>
                      </a:r>
                    </a:p>
                    <a:p>
                      <a:r>
                        <a:rPr lang="en-GB" sz="1000" baseline="0" dirty="0" smtClean="0"/>
                        <a:t>Can I show I’m ok to be touched when I need to be such as personal care?</a:t>
                      </a:r>
                    </a:p>
                    <a:p>
                      <a:r>
                        <a:rPr lang="en-GB" sz="1000" baseline="0" dirty="0" smtClean="0"/>
                        <a:t>Can I communicate no or stop if I don’t want to be touched in my own way?</a:t>
                      </a:r>
                      <a:endParaRPr lang="en-GB" sz="1000" dirty="0"/>
                    </a:p>
                  </a:txBody>
                  <a:tcPr/>
                </a:tc>
                <a:extLst>
                  <a:ext uri="{0D108BD9-81ED-4DB2-BD59-A6C34878D82A}">
                    <a16:rowId xmlns:a16="http://schemas.microsoft.com/office/drawing/2014/main" val="684151130"/>
                  </a:ext>
                </a:extLst>
              </a:tr>
              <a:tr h="55947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rPr>
                        <a:t>1Decision resource links</a:t>
                      </a:r>
                      <a:endParaRPr lang="en-GB" sz="1000" b="1" dirty="0">
                        <a:solidFill>
                          <a:srgbClr val="7030A0"/>
                        </a:solidFill>
                      </a:endParaRPr>
                    </a:p>
                  </a:txBody>
                  <a:tcPr/>
                </a:tc>
                <a:tc>
                  <a:txBody>
                    <a:bodyPr/>
                    <a:lstStyle/>
                    <a:p>
                      <a:r>
                        <a:rPr kumimoji="0" lang="en-GB" sz="1000" b="1" i="0" u="none" strike="noStrike" kern="1200" cap="none" spc="0" normalizeH="0" baseline="0" noProof="0" dirty="0" smtClean="0">
                          <a:ln>
                            <a:noFill/>
                          </a:ln>
                          <a:solidFill>
                            <a:srgbClr val="7030A0"/>
                          </a:solidFill>
                          <a:effectLst/>
                          <a:uLnTx/>
                          <a:uFillTx/>
                          <a:latin typeface="+mn-lt"/>
                          <a:ea typeface="+mn-ea"/>
                          <a:cs typeface="+mn-cs"/>
                        </a:rPr>
                        <a:t>EYFS Animated story books: -Green gets glasses  -Red’s hearing aids –Why does purple play differently  -Yellow wants to play with orange</a:t>
                      </a:r>
                      <a:endParaRPr lang="en-GB" sz="1000" b="1" dirty="0"/>
                    </a:p>
                  </a:txBody>
                  <a:tcPr/>
                </a:tc>
                <a:tc>
                  <a:txBody>
                    <a:bodyPr/>
                    <a:lstStyle/>
                    <a:p>
                      <a:r>
                        <a:rPr kumimoji="0" lang="en-GB" sz="1000" b="1" i="0" u="none" strike="noStrike" kern="1200" cap="none" spc="0" normalizeH="0" baseline="0" noProof="0" dirty="0" smtClean="0">
                          <a:ln>
                            <a:noFill/>
                          </a:ln>
                          <a:solidFill>
                            <a:srgbClr val="7030A0"/>
                          </a:solidFill>
                          <a:effectLst/>
                          <a:uLnTx/>
                          <a:uFillTx/>
                          <a:latin typeface="+mn-lt"/>
                          <a:ea typeface="+mn-ea"/>
                          <a:cs typeface="+mn-cs"/>
                        </a:rPr>
                        <a:t>Videos (5-8 primary keeping healthy): -Washing hands –Brushing teeth  -Medicine</a:t>
                      </a:r>
                    </a:p>
                    <a:p>
                      <a:r>
                        <a:rPr kumimoji="0" lang="en-GB" sz="1000" b="1" i="0" u="none" strike="noStrike" kern="1200" cap="none" spc="0" normalizeH="0" baseline="0" noProof="0" dirty="0" smtClean="0">
                          <a:ln>
                            <a:noFill/>
                          </a:ln>
                          <a:solidFill>
                            <a:srgbClr val="7030A0"/>
                          </a:solidFill>
                          <a:effectLst/>
                          <a:uLnTx/>
                          <a:uFillTx/>
                          <a:latin typeface="+mn-lt"/>
                          <a:ea typeface="+mn-ea"/>
                          <a:cs typeface="+mn-cs"/>
                        </a:rPr>
                        <a:t>EYFS Animated story books: -Orange brushes her teeth  -Purple feels poorly  -Red visits the dentist  -Yellow learns about germs  -Red needs the toilet</a:t>
                      </a:r>
                      <a:endParaRPr lang="en-GB" sz="1000" b="1" dirty="0"/>
                    </a:p>
                  </a:txBody>
                  <a:tcPr/>
                </a:tc>
                <a:tc>
                  <a:txBody>
                    <a:bodyPr/>
                    <a:lstStyle/>
                    <a:p>
                      <a:r>
                        <a:rPr kumimoji="0" lang="en-GB" sz="1000" b="1" i="0" u="none" strike="noStrike" kern="1200" cap="none" spc="0" normalizeH="0" baseline="0" noProof="0" dirty="0" smtClean="0">
                          <a:ln>
                            <a:noFill/>
                          </a:ln>
                          <a:solidFill>
                            <a:srgbClr val="7030A0"/>
                          </a:solidFill>
                          <a:effectLst/>
                          <a:uLnTx/>
                          <a:uFillTx/>
                          <a:latin typeface="+mn-lt"/>
                          <a:ea typeface="+mn-ea"/>
                          <a:cs typeface="+mn-cs"/>
                        </a:rPr>
                        <a:t>Videos (5-8 primary relationships: -Touch</a:t>
                      </a:r>
                      <a:endParaRPr lang="en-GB" sz="1000" b="1" dirty="0"/>
                    </a:p>
                  </a:txBody>
                  <a:tcPr/>
                </a:tc>
                <a:extLst>
                  <a:ext uri="{0D108BD9-81ED-4DB2-BD59-A6C34878D82A}">
                    <a16:rowId xmlns:a16="http://schemas.microsoft.com/office/drawing/2014/main" val="1299619582"/>
                  </a:ext>
                </a:extLst>
              </a:tr>
            </a:tbl>
          </a:graphicData>
        </a:graphic>
      </p:graphicFrame>
    </p:spTree>
    <p:extLst>
      <p:ext uri="{BB962C8B-B14F-4D97-AF65-F5344CB8AC3E}">
        <p14:creationId xmlns:p14="http://schemas.microsoft.com/office/powerpoint/2010/main" val="9045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43934364"/>
              </p:ext>
            </p:extLst>
          </p:nvPr>
        </p:nvGraphicFramePr>
        <p:xfrm>
          <a:off x="168891" y="667193"/>
          <a:ext cx="11848938" cy="6190807"/>
        </p:xfrm>
        <a:graphic>
          <a:graphicData uri="http://schemas.openxmlformats.org/drawingml/2006/table">
            <a:tbl>
              <a:tblPr firstRow="1" bandRow="1">
                <a:tableStyleId>{5C22544A-7EE6-4342-B048-85BDC9FD1C3A}</a:tableStyleId>
              </a:tblPr>
              <a:tblGrid>
                <a:gridCol w="1974823">
                  <a:extLst>
                    <a:ext uri="{9D8B030D-6E8A-4147-A177-3AD203B41FA5}">
                      <a16:colId xmlns:a16="http://schemas.microsoft.com/office/drawing/2014/main" val="1883087294"/>
                    </a:ext>
                  </a:extLst>
                </a:gridCol>
                <a:gridCol w="1974823">
                  <a:extLst>
                    <a:ext uri="{9D8B030D-6E8A-4147-A177-3AD203B41FA5}">
                      <a16:colId xmlns:a16="http://schemas.microsoft.com/office/drawing/2014/main" val="168605317"/>
                    </a:ext>
                  </a:extLst>
                </a:gridCol>
                <a:gridCol w="1974823">
                  <a:extLst>
                    <a:ext uri="{9D8B030D-6E8A-4147-A177-3AD203B41FA5}">
                      <a16:colId xmlns:a16="http://schemas.microsoft.com/office/drawing/2014/main" val="4003275180"/>
                    </a:ext>
                  </a:extLst>
                </a:gridCol>
                <a:gridCol w="1974823">
                  <a:extLst>
                    <a:ext uri="{9D8B030D-6E8A-4147-A177-3AD203B41FA5}">
                      <a16:colId xmlns:a16="http://schemas.microsoft.com/office/drawing/2014/main" val="1152447951"/>
                    </a:ext>
                  </a:extLst>
                </a:gridCol>
                <a:gridCol w="1974823">
                  <a:extLst>
                    <a:ext uri="{9D8B030D-6E8A-4147-A177-3AD203B41FA5}">
                      <a16:colId xmlns:a16="http://schemas.microsoft.com/office/drawing/2014/main" val="3187682562"/>
                    </a:ext>
                  </a:extLst>
                </a:gridCol>
                <a:gridCol w="1974823">
                  <a:extLst>
                    <a:ext uri="{9D8B030D-6E8A-4147-A177-3AD203B41FA5}">
                      <a16:colId xmlns:a16="http://schemas.microsoft.com/office/drawing/2014/main" val="1541007710"/>
                    </a:ext>
                  </a:extLst>
                </a:gridCol>
              </a:tblGrid>
              <a:tr h="701304">
                <a:tc>
                  <a:txBody>
                    <a:bodyPr/>
                    <a:lstStyle/>
                    <a:p>
                      <a:r>
                        <a:rPr lang="en-GB" dirty="0" smtClean="0">
                          <a:solidFill>
                            <a:schemeClr val="bg1"/>
                          </a:solidFill>
                        </a:rPr>
                        <a:t>Autumn 1</a:t>
                      </a:r>
                      <a:endParaRPr lang="en-GB" dirty="0">
                        <a:solidFill>
                          <a:schemeClr val="bg1"/>
                        </a:solidFill>
                      </a:endParaRPr>
                    </a:p>
                  </a:txBody>
                  <a:tcPr/>
                </a:tc>
                <a:tc>
                  <a:txBody>
                    <a:bodyPr/>
                    <a:lstStyle/>
                    <a:p>
                      <a:r>
                        <a:rPr lang="en-GB" dirty="0" smtClean="0">
                          <a:solidFill>
                            <a:schemeClr val="bg1"/>
                          </a:solidFill>
                        </a:rPr>
                        <a:t>Autumn 2</a:t>
                      </a:r>
                      <a:endParaRPr lang="en-GB" dirty="0">
                        <a:solidFill>
                          <a:schemeClr val="bg1"/>
                        </a:solidFill>
                      </a:endParaRPr>
                    </a:p>
                  </a:txBody>
                  <a:tcPr/>
                </a:tc>
                <a:tc>
                  <a:txBody>
                    <a:bodyPr/>
                    <a:lstStyle/>
                    <a:p>
                      <a:r>
                        <a:rPr lang="en-GB" dirty="0" smtClean="0">
                          <a:solidFill>
                            <a:schemeClr val="bg1"/>
                          </a:solidFill>
                        </a:rPr>
                        <a:t>Spring 1</a:t>
                      </a:r>
                      <a:endParaRPr lang="en-GB" dirty="0">
                        <a:solidFill>
                          <a:schemeClr val="bg1"/>
                        </a:solidFill>
                      </a:endParaRPr>
                    </a:p>
                  </a:txBody>
                  <a:tcPr/>
                </a:tc>
                <a:tc>
                  <a:txBody>
                    <a:bodyPr/>
                    <a:lstStyle/>
                    <a:p>
                      <a:r>
                        <a:rPr lang="en-GB" dirty="0" smtClean="0">
                          <a:solidFill>
                            <a:schemeClr val="bg1"/>
                          </a:solidFill>
                        </a:rPr>
                        <a:t>Spring 2</a:t>
                      </a:r>
                      <a:endParaRPr lang="en-GB" dirty="0">
                        <a:solidFill>
                          <a:schemeClr val="bg1"/>
                        </a:solidFill>
                      </a:endParaRPr>
                    </a:p>
                  </a:txBody>
                  <a:tcPr/>
                </a:tc>
                <a:tc>
                  <a:txBody>
                    <a:bodyPr/>
                    <a:lstStyle/>
                    <a:p>
                      <a:r>
                        <a:rPr lang="en-GB" dirty="0" smtClean="0">
                          <a:solidFill>
                            <a:schemeClr val="bg1"/>
                          </a:solidFill>
                        </a:rPr>
                        <a:t>Summer 1</a:t>
                      </a:r>
                      <a:endParaRPr lang="en-GB" dirty="0">
                        <a:solidFill>
                          <a:schemeClr val="bg1"/>
                        </a:solidFill>
                      </a:endParaRPr>
                    </a:p>
                  </a:txBody>
                  <a:tcPr/>
                </a:tc>
                <a:tc>
                  <a:txBody>
                    <a:bodyPr/>
                    <a:lstStyle/>
                    <a:p>
                      <a:r>
                        <a:rPr lang="en-GB" dirty="0" smtClean="0">
                          <a:solidFill>
                            <a:schemeClr val="bg1"/>
                          </a:solidFill>
                        </a:rPr>
                        <a:t>Summer 2</a:t>
                      </a:r>
                      <a:endParaRPr lang="en-GB" dirty="0">
                        <a:solidFill>
                          <a:schemeClr val="bg1"/>
                        </a:solidFill>
                      </a:endParaRPr>
                    </a:p>
                  </a:txBody>
                  <a:tcPr/>
                </a:tc>
                <a:extLst>
                  <a:ext uri="{0D108BD9-81ED-4DB2-BD59-A6C34878D82A}">
                    <a16:rowId xmlns:a16="http://schemas.microsoft.com/office/drawing/2014/main" val="4227228883"/>
                  </a:ext>
                </a:extLst>
              </a:tr>
              <a:tr h="2391803">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Self-Care, Support and Safety: Gambling</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What is meant by ‘gambling’? Why might some people gamble and what are the risks involved?  How are people pressured or influenced</a:t>
                      </a:r>
                      <a:r>
                        <a:rPr lang="en-GB" sz="1000" baseline="0" dirty="0" smtClean="0">
                          <a:solidFill>
                            <a:schemeClr val="tx1"/>
                          </a:solidFill>
                          <a:effectLst/>
                          <a:latin typeface="+mn-lt"/>
                          <a:ea typeface="Calibri" panose="020F0502020204030204" pitchFamily="34" charset="0"/>
                          <a:cs typeface="Times New Roman" panose="02020603050405020304" pitchFamily="18" charset="0"/>
                        </a:rPr>
                        <a:t> into gambling?  How can we manage these influences?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400" b="1" dirty="0" smtClean="0">
                          <a:solidFill>
                            <a:schemeClr val="tx1"/>
                          </a:solidFill>
                          <a:effectLst/>
                          <a:latin typeface="+mn-lt"/>
                          <a:ea typeface="Calibri" panose="020F0502020204030204" pitchFamily="34" charset="0"/>
                          <a:cs typeface="Times New Roman" panose="02020603050405020304" pitchFamily="18" charset="0"/>
                        </a:rPr>
                        <a:t>Healthy Lifestyles: Body Image</a:t>
                      </a:r>
                      <a:r>
                        <a:rPr lang="en-GB" sz="1400" dirty="0" smtClean="0">
                          <a:solidFill>
                            <a:schemeClr val="tx1"/>
                          </a:solidFill>
                          <a:effectLst/>
                          <a:latin typeface="+mn-lt"/>
                          <a:ea typeface="Calibri" panose="020F0502020204030204" pitchFamily="34" charset="0"/>
                          <a:cs typeface="Times New Roman" panose="02020603050405020304" pitchFamily="18" charset="0"/>
                        </a:rPr>
                        <a:t> </a:t>
                      </a:r>
                    </a:p>
                    <a:p>
                      <a:pPr>
                        <a:lnSpc>
                          <a:spcPct val="107000"/>
                        </a:lnSpc>
                        <a:spcAft>
                          <a:spcPts val="800"/>
                        </a:spcAft>
                      </a:pPr>
                      <a:r>
                        <a:rPr lang="en-GB" sz="1050" dirty="0" smtClean="0">
                          <a:solidFill>
                            <a:schemeClr val="tx1"/>
                          </a:solidFill>
                          <a:effectLst/>
                          <a:latin typeface="+mn-lt"/>
                          <a:ea typeface="Calibri" panose="020F0502020204030204" pitchFamily="34" charset="0"/>
                          <a:cs typeface="Times New Roman" panose="02020603050405020304" pitchFamily="18" charset="0"/>
                        </a:rPr>
                        <a:t>How are different bodies portrayed in the media?  Why might some people want to change the way they look?  How does body image link to self-esteem?  What are the risks</a:t>
                      </a:r>
                      <a:r>
                        <a:rPr lang="en-GB" sz="1050" baseline="0" dirty="0" smtClean="0">
                          <a:solidFill>
                            <a:schemeClr val="tx1"/>
                          </a:solidFill>
                          <a:effectLst/>
                          <a:latin typeface="+mn-lt"/>
                          <a:ea typeface="Calibri" panose="020F0502020204030204" pitchFamily="34" charset="0"/>
                          <a:cs typeface="Times New Roman" panose="02020603050405020304" pitchFamily="18" charset="0"/>
                        </a:rPr>
                        <a:t> associated with cosmetic/aesthetic procedures?</a:t>
                      </a:r>
                      <a:endParaRPr lang="en-GB" sz="1050" dirty="0" smtClean="0">
                        <a:solidFill>
                          <a:schemeClr val="tx1"/>
                        </a:solidFill>
                        <a:effectLst/>
                        <a:latin typeface="+mn-lt"/>
                        <a:ea typeface="Calibri" panose="020F0502020204030204" pitchFamily="34" charset="0"/>
                        <a:cs typeface="Times New Roman" panose="02020603050405020304" pitchFamily="18" charset="0"/>
                      </a:endParaRPr>
                    </a:p>
                  </a:txBody>
                  <a:tcPr marL="114300" marR="114300" marT="9525" marB="0"/>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Self-Awareness: Prejudice and discrimination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is stereotyping? How can we seek help if we think someone is behaving in a discriminatory way? </a:t>
                      </a:r>
                    </a:p>
                  </a:txBody>
                  <a:tcPr marL="114300" marR="114300" marT="9525" marB="0"/>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Managing Feelings: Strong feelings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When might we feel strong emotions such as anger, fear, excitement, jealousy? How can we recognise these in other people? What strategies can we use to manage strong feelings?  If we need help with managing strong</a:t>
                      </a:r>
                      <a:r>
                        <a:rPr lang="en-GB" sz="1000" baseline="0" dirty="0" smtClean="0">
                          <a:solidFill>
                            <a:schemeClr val="tx1"/>
                          </a:solidFill>
                          <a:effectLst/>
                          <a:latin typeface="+mn-lt"/>
                          <a:ea typeface="Calibri" panose="020F0502020204030204" pitchFamily="34" charset="0"/>
                          <a:cs typeface="Times New Roman" panose="02020603050405020304" pitchFamily="18" charset="0"/>
                        </a:rPr>
                        <a:t> feelings who can we talk to?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Changing and Growing: Long term relationships/parenthood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Why do some people choose to get married?  Why do some relationships end and what support can people</a:t>
                      </a:r>
                      <a:r>
                        <a:rPr lang="en-GB" sz="1000" baseline="0" dirty="0" smtClean="0">
                          <a:solidFill>
                            <a:schemeClr val="tx1"/>
                          </a:solidFill>
                          <a:effectLst/>
                          <a:latin typeface="+mn-lt"/>
                          <a:ea typeface="Calibri" panose="020F0502020204030204" pitchFamily="34" charset="0"/>
                          <a:cs typeface="Times New Roman" panose="02020603050405020304" pitchFamily="18" charset="0"/>
                        </a:rPr>
                        <a:t> get to manage their feelings</a:t>
                      </a:r>
                      <a:r>
                        <a:rPr lang="en-GB" sz="1000" dirty="0" smtClean="0">
                          <a:solidFill>
                            <a:schemeClr val="tx1"/>
                          </a:solidFill>
                          <a:effectLst/>
                          <a:latin typeface="+mn-lt"/>
                          <a:ea typeface="Calibri" panose="020F0502020204030204" pitchFamily="34" charset="0"/>
                          <a:cs typeface="Times New Roman" panose="02020603050405020304" pitchFamily="18" charset="0"/>
                        </a:rPr>
                        <a:t>?  What’s the difference between feeling ready for a relationship, ready for a sexual relationship, and ready to be a parent? </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400" b="1" dirty="0" smtClean="0">
                          <a:solidFill>
                            <a:schemeClr val="tx1"/>
                          </a:solidFill>
                          <a:effectLst/>
                          <a:latin typeface="+mn-lt"/>
                          <a:ea typeface="Calibri" panose="020F0502020204030204" pitchFamily="34" charset="0"/>
                          <a:cs typeface="Times New Roman" panose="02020603050405020304" pitchFamily="18" charset="0"/>
                        </a:rPr>
                        <a:t>The World I Live In: Taking care of the environment</a:t>
                      </a:r>
                    </a:p>
                    <a:p>
                      <a:pPr>
                        <a:lnSpc>
                          <a:spcPct val="107000"/>
                        </a:lnSpc>
                        <a:spcAft>
                          <a:spcPts val="800"/>
                        </a:spcAft>
                      </a:pPr>
                      <a:r>
                        <a:rPr lang="en-GB" sz="1050" dirty="0" smtClean="0">
                          <a:solidFill>
                            <a:schemeClr val="tx1"/>
                          </a:solidFill>
                          <a:effectLst/>
                          <a:latin typeface="+mn-lt"/>
                          <a:ea typeface="Calibri" panose="020F0502020204030204" pitchFamily="34" charset="0"/>
                          <a:cs typeface="Times New Roman" panose="02020603050405020304" pitchFamily="18" charset="0"/>
                        </a:rPr>
                        <a:t>How can we look after the environment that we live in – pets, people and physical environment?  What choices can we make to look after the wider environment?  How do we feel about</a:t>
                      </a:r>
                      <a:r>
                        <a:rPr lang="en-GB" sz="1050" baseline="0" dirty="0" smtClean="0">
                          <a:solidFill>
                            <a:schemeClr val="tx1"/>
                          </a:solidFill>
                          <a:effectLst/>
                          <a:latin typeface="+mn-lt"/>
                          <a:ea typeface="Calibri" panose="020F0502020204030204" pitchFamily="34" charset="0"/>
                          <a:cs typeface="Times New Roman" panose="02020603050405020304" pitchFamily="18" charset="0"/>
                        </a:rPr>
                        <a:t> climate change? </a:t>
                      </a:r>
                      <a:endParaRPr lang="en-GB" sz="1050" dirty="0" smtClean="0">
                        <a:solidFill>
                          <a:schemeClr val="tx1"/>
                        </a:solidFill>
                        <a:effectLst/>
                        <a:latin typeface="+mn-lt"/>
                        <a:ea typeface="Calibri" panose="020F0502020204030204" pitchFamily="34" charset="0"/>
                        <a:cs typeface="Times New Roman" panose="02020603050405020304" pitchFamily="18" charset="0"/>
                      </a:endParaRPr>
                    </a:p>
                    <a:p>
                      <a:endParaRPr lang="en-GB" dirty="0"/>
                    </a:p>
                  </a:txBody>
                  <a:tcPr/>
                </a:tc>
                <a:extLst>
                  <a:ext uri="{0D108BD9-81ED-4DB2-BD59-A6C34878D82A}">
                    <a16:rowId xmlns:a16="http://schemas.microsoft.com/office/drawing/2014/main" val="2608281354"/>
                  </a:ext>
                </a:extLst>
              </a:tr>
              <a:tr h="545764">
                <a:tc>
                  <a:txBody>
                    <a:bodyPr/>
                    <a:lstStyle/>
                    <a:p>
                      <a:pPr algn="l"/>
                      <a:r>
                        <a:rPr lang="en-GB" sz="1000" b="1" dirty="0" smtClean="0">
                          <a:solidFill>
                            <a:srgbClr val="7030A0"/>
                          </a:solidFill>
                          <a:effectLst/>
                          <a:latin typeface="+mn-lt"/>
                        </a:rPr>
                        <a:t>8-11 In-app purchases</a:t>
                      </a:r>
                      <a:endParaRPr lang="en-GB" sz="1000" b="1" dirty="0">
                        <a:solidFill>
                          <a:srgbClr val="7030A0"/>
                        </a:solidFill>
                        <a:effectLst/>
                        <a:latin typeface="+mn-lt"/>
                      </a:endParaRPr>
                    </a:p>
                  </a:txBody>
                  <a:tcPr marL="114300" marR="114300" marT="0" marB="0"/>
                </a:tc>
                <a:tc>
                  <a:txBody>
                    <a:bodyPr/>
                    <a:lstStyle/>
                    <a:p>
                      <a:endParaRPr lang="en-GB" dirty="0"/>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Looking out for others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Inclusion</a:t>
                      </a:r>
                      <a:r>
                        <a:rPr lang="en-GB" sz="1000" b="1" baseline="0" dirty="0" smtClean="0">
                          <a:solidFill>
                            <a:srgbClr val="7030A0"/>
                          </a:solidFill>
                          <a:effectLst/>
                          <a:latin typeface="+mn-lt"/>
                        </a:rPr>
                        <a:t> and acceptance</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Jealousy</a:t>
                      </a:r>
                      <a:r>
                        <a:rPr lang="en-GB" sz="1000" b="1" baseline="0" dirty="0" smtClean="0">
                          <a:solidFill>
                            <a:srgbClr val="7030A0"/>
                          </a:solidFill>
                          <a:effectLst/>
                          <a:latin typeface="+mn-lt"/>
                        </a:rPr>
                        <a:t>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Conception</a:t>
                      </a:r>
                      <a:r>
                        <a:rPr lang="en-GB" sz="1000" b="1" baseline="0" dirty="0" smtClean="0">
                          <a:solidFill>
                            <a:srgbClr val="7030A0"/>
                          </a:solidFill>
                          <a:effectLst/>
                          <a:latin typeface="+mn-lt"/>
                        </a:rPr>
                        <a:t> </a:t>
                      </a:r>
                      <a:endParaRPr lang="en-GB" sz="1000" b="1" dirty="0">
                        <a:solidFill>
                          <a:srgbClr val="7030A0"/>
                        </a:solidFill>
                        <a:effectLst/>
                        <a:latin typeface="+mn-lt"/>
                      </a:endParaRPr>
                    </a:p>
                  </a:txBody>
                  <a:tcPr marL="114300" marR="114300" marT="0" marB="0"/>
                </a:tc>
                <a:tc>
                  <a:txBody>
                    <a:bodyPr/>
                    <a:lstStyle/>
                    <a:p>
                      <a:endParaRPr lang="en-GB" dirty="0"/>
                    </a:p>
                  </a:txBody>
                  <a:tcPr marL="114300" marR="114300" marT="0" marB="0"/>
                </a:tc>
                <a:extLst>
                  <a:ext uri="{0D108BD9-81ED-4DB2-BD59-A6C34878D82A}">
                    <a16:rowId xmlns:a16="http://schemas.microsoft.com/office/drawing/2014/main" val="2077320499"/>
                  </a:ext>
                </a:extLst>
              </a:tr>
              <a:tr h="1637450">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Self-Care, Support and Safety: Accidents and risks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How can mobile phone use contribute towards accidents?  How can we keep safe on the roads, at the park, </a:t>
                      </a:r>
                      <a:r>
                        <a:rPr lang="en-GB" sz="1000" dirty="0" err="1">
                          <a:solidFill>
                            <a:schemeClr val="tx1"/>
                          </a:solidFill>
                          <a:effectLst/>
                          <a:latin typeface="+mn-lt"/>
                          <a:ea typeface="Calibri" panose="020F0502020204030204" pitchFamily="34" charset="0"/>
                          <a:cs typeface="Times New Roman" panose="02020603050405020304" pitchFamily="18" charset="0"/>
                        </a:rPr>
                        <a:t>etc</a:t>
                      </a:r>
                      <a:r>
                        <a:rPr lang="en-GB" sz="1000" dirty="0">
                          <a:solidFill>
                            <a:schemeClr val="tx1"/>
                          </a:solidFill>
                          <a:effectLst/>
                          <a:latin typeface="+mn-lt"/>
                          <a:ea typeface="Calibri" panose="020F0502020204030204" pitchFamily="34" charset="0"/>
                          <a:cs typeface="Times New Roman" panose="02020603050405020304" pitchFamily="18" charset="0"/>
                        </a:rPr>
                        <a:t>? </a:t>
                      </a:r>
                    </a:p>
                  </a:txBody>
                  <a:tcPr marL="114300" marR="114300" marT="9525" marB="0"/>
                </a:tc>
                <a:tc>
                  <a:txBody>
                    <a:bodyPr/>
                    <a:lstStyle/>
                    <a:p>
                      <a:pPr>
                        <a:lnSpc>
                          <a:spcPct val="107000"/>
                        </a:lnSpc>
                        <a:spcAft>
                          <a:spcPts val="800"/>
                        </a:spcAft>
                      </a:pPr>
                      <a:endParaRPr lang="en-GB" sz="1000" dirty="0" smtClean="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endParaRPr lang="en-GB" sz="1100" dirty="0">
                        <a:solidFill>
                          <a:srgbClr val="7030A0"/>
                        </a:solidFill>
                      </a:endParaRPr>
                    </a:p>
                  </a:txBody>
                  <a:tcPr/>
                </a:tc>
                <a:tc>
                  <a:txBody>
                    <a:bodyPr/>
                    <a:lstStyle/>
                    <a:p>
                      <a:endParaRPr lang="en-GB" dirty="0"/>
                    </a:p>
                  </a:txBody>
                  <a:tcPr/>
                </a:tc>
                <a:tc>
                  <a:txBody>
                    <a:bodyPr/>
                    <a:lstStyle/>
                    <a:p>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solidFill>
                          <a:srgbClr val="7030A0"/>
                        </a:solidFill>
                      </a:endParaRPr>
                    </a:p>
                  </a:txBody>
                  <a:tcPr/>
                </a:tc>
                <a:extLst>
                  <a:ext uri="{0D108BD9-81ED-4DB2-BD59-A6C34878D82A}">
                    <a16:rowId xmlns:a16="http://schemas.microsoft.com/office/drawing/2014/main" val="2338864575"/>
                  </a:ext>
                </a:extLst>
              </a:tr>
              <a:tr h="58105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Water Safety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8-11 Being</a:t>
                      </a:r>
                      <a:r>
                        <a:rPr lang="en-GB" sz="1000" b="1" baseline="0" dirty="0" smtClean="0">
                          <a:solidFill>
                            <a:srgbClr val="7030A0"/>
                          </a:solidFill>
                          <a:effectLst/>
                          <a:latin typeface="+mn-lt"/>
                        </a:rPr>
                        <a:t> Responsible Adult and Child views </a:t>
                      </a:r>
                      <a:endParaRPr lang="en-GB" sz="1000" b="1" dirty="0">
                        <a:solidFill>
                          <a:srgbClr val="7030A0"/>
                        </a:solidFill>
                        <a:effectLst/>
                        <a:latin typeface="+mn-lt"/>
                      </a:endParaRPr>
                    </a:p>
                  </a:txBody>
                  <a:tcPr marL="114300" marR="114300" marT="0" marB="0"/>
                </a:tc>
                <a:tc>
                  <a:txBody>
                    <a:bodyPr/>
                    <a:lstStyle/>
                    <a:p>
                      <a:endParaRPr lang="en-GB" dirty="0"/>
                    </a:p>
                  </a:txBody>
                  <a:tcPr/>
                </a:tc>
                <a:tc>
                  <a:txBody>
                    <a:bodyPr/>
                    <a:lstStyle/>
                    <a:p>
                      <a:endParaRPr lang="en-GB" sz="1100" dirty="0">
                        <a:solidFill>
                          <a:srgbClr val="7030A0"/>
                        </a:solidFill>
                      </a:endParaRPr>
                    </a:p>
                  </a:txBody>
                  <a:tcPr/>
                </a:tc>
                <a:tc>
                  <a:txBody>
                    <a:bodyPr/>
                    <a:lstStyle/>
                    <a:p>
                      <a:endParaRPr lang="en-GB" dirty="0"/>
                    </a:p>
                  </a:txBody>
                  <a:tcPr/>
                </a:tc>
                <a:tc>
                  <a:txBody>
                    <a:bodyPr/>
                    <a:lstStyle/>
                    <a:p>
                      <a:endParaRPr lang="en-GB" dirty="0"/>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solidFill>
                          <a:srgbClr val="7030A0"/>
                        </a:solidFill>
                      </a:endParaRPr>
                    </a:p>
                  </a:txBody>
                  <a:tcPr/>
                </a:tc>
                <a:extLst>
                  <a:ext uri="{0D108BD9-81ED-4DB2-BD59-A6C34878D82A}">
                    <a16:rowId xmlns:a16="http://schemas.microsoft.com/office/drawing/2014/main" val="441530275"/>
                  </a:ext>
                </a:extLst>
              </a:tr>
            </a:tbl>
          </a:graphicData>
        </a:graphic>
      </p:graphicFrame>
      <p:sp>
        <p:nvSpPr>
          <p:cNvPr id="2" name="TextBox 1"/>
          <p:cNvSpPr txBox="1"/>
          <p:nvPr/>
        </p:nvSpPr>
        <p:spPr>
          <a:xfrm>
            <a:off x="2521130" y="147450"/>
            <a:ext cx="7525394" cy="369332"/>
          </a:xfrm>
          <a:prstGeom prst="rect">
            <a:avLst/>
          </a:prstGeom>
          <a:solidFill>
            <a:srgbClr val="99CC00"/>
          </a:solidFill>
        </p:spPr>
        <p:txBody>
          <a:bodyPr wrap="square" rtlCol="0">
            <a:spAutoFit/>
          </a:bodyPr>
          <a:lstStyle/>
          <a:p>
            <a:pPr lvl="0" defTabSz="457200">
              <a:defRPr/>
            </a:pPr>
            <a:r>
              <a:rPr lang="en-GB" dirty="0">
                <a:solidFill>
                  <a:srgbClr val="FFFF00"/>
                </a:solidFill>
              </a:rPr>
              <a:t>Yellow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Uppers PSHE</a:t>
            </a:r>
            <a:r>
              <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rPr>
              <a:t>/ CITIZENSHIP/ SMSC/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RSE                       Year </a:t>
            </a:r>
            <a:r>
              <a:rPr lang="en-GB" noProof="0" dirty="0">
                <a:solidFill>
                  <a:prstClr val="white"/>
                </a:solidFill>
                <a:latin typeface="Trebuchet MS" panose="020B0603020202020204"/>
              </a:rPr>
              <a:t>2</a:t>
            </a:r>
            <a:endPar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Rectangle 2"/>
          <p:cNvSpPr/>
          <p:nvPr/>
        </p:nvSpPr>
        <p:spPr>
          <a:xfrm>
            <a:off x="168891" y="209006"/>
            <a:ext cx="1638590" cy="246221"/>
          </a:xfrm>
          <a:prstGeom prst="rect">
            <a:avLst/>
          </a:prstGeom>
        </p:spPr>
        <p:txBody>
          <a:bodyPr wrap="none">
            <a:spAutoFit/>
          </a:bodyPr>
          <a:lstStyle/>
          <a:p>
            <a:pPr lvl="0" defTabSz="457200">
              <a:defRPr/>
            </a:pPr>
            <a:r>
              <a:rPr lang="en-GB" sz="1000" b="1" dirty="0">
                <a:solidFill>
                  <a:srgbClr val="7030A0"/>
                </a:solidFill>
              </a:rPr>
              <a:t>1Decision resource </a:t>
            </a:r>
            <a:r>
              <a:rPr lang="en-GB" sz="1000" b="1" dirty="0" smtClean="0">
                <a:solidFill>
                  <a:srgbClr val="7030A0"/>
                </a:solidFill>
              </a:rPr>
              <a:t>links</a:t>
            </a:r>
            <a:endParaRPr lang="en-GB" sz="1000" dirty="0"/>
          </a:p>
        </p:txBody>
      </p:sp>
    </p:spTree>
    <p:extLst>
      <p:ext uri="{BB962C8B-B14F-4D97-AF65-F5344CB8AC3E}">
        <p14:creationId xmlns:p14="http://schemas.microsoft.com/office/powerpoint/2010/main" val="2361472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44672745"/>
              </p:ext>
            </p:extLst>
          </p:nvPr>
        </p:nvGraphicFramePr>
        <p:xfrm>
          <a:off x="83128" y="64127"/>
          <a:ext cx="12045141" cy="6669183"/>
        </p:xfrm>
        <a:graphic>
          <a:graphicData uri="http://schemas.openxmlformats.org/drawingml/2006/table">
            <a:tbl>
              <a:tblPr firstRow="1" bandRow="1">
                <a:tableStyleId>{5C22544A-7EE6-4342-B048-85BDC9FD1C3A}</a:tableStyleId>
              </a:tblPr>
              <a:tblGrid>
                <a:gridCol w="2103119">
                  <a:extLst>
                    <a:ext uri="{9D8B030D-6E8A-4147-A177-3AD203B41FA5}">
                      <a16:colId xmlns:a16="http://schemas.microsoft.com/office/drawing/2014/main" val="247793490"/>
                    </a:ext>
                  </a:extLst>
                </a:gridCol>
                <a:gridCol w="2939325">
                  <a:extLst>
                    <a:ext uri="{9D8B030D-6E8A-4147-A177-3AD203B41FA5}">
                      <a16:colId xmlns:a16="http://schemas.microsoft.com/office/drawing/2014/main" val="1883087294"/>
                    </a:ext>
                  </a:extLst>
                </a:gridCol>
                <a:gridCol w="3273389">
                  <a:extLst>
                    <a:ext uri="{9D8B030D-6E8A-4147-A177-3AD203B41FA5}">
                      <a16:colId xmlns:a16="http://schemas.microsoft.com/office/drawing/2014/main" val="4003275180"/>
                    </a:ext>
                  </a:extLst>
                </a:gridCol>
                <a:gridCol w="3729308">
                  <a:extLst>
                    <a:ext uri="{9D8B030D-6E8A-4147-A177-3AD203B41FA5}">
                      <a16:colId xmlns:a16="http://schemas.microsoft.com/office/drawing/2014/main" val="3187682562"/>
                    </a:ext>
                  </a:extLst>
                </a:gridCol>
              </a:tblGrid>
              <a:tr h="1055568">
                <a:tc>
                  <a:txBody>
                    <a:bodyPr/>
                    <a:lstStyle/>
                    <a:p>
                      <a:r>
                        <a:rPr lang="en-GB" dirty="0" smtClean="0">
                          <a:solidFill>
                            <a:srgbClr val="0070C0"/>
                          </a:solidFill>
                        </a:rPr>
                        <a:t>PSHE Blue</a:t>
                      </a:r>
                    </a:p>
                    <a:p>
                      <a:endParaRPr lang="en-GB" dirty="0" smtClean="0"/>
                    </a:p>
                    <a:p>
                      <a:endParaRPr lang="en-GB" dirty="0"/>
                    </a:p>
                  </a:txBody>
                  <a:tcPr/>
                </a:tc>
                <a:tc>
                  <a:txBody>
                    <a:bodyPr/>
                    <a:lstStyle/>
                    <a:p>
                      <a:pPr algn="ctr"/>
                      <a:r>
                        <a:rPr lang="en-GB" dirty="0" smtClean="0">
                          <a:solidFill>
                            <a:schemeClr val="bg1"/>
                          </a:solidFill>
                        </a:rPr>
                        <a:t>Autumn </a:t>
                      </a:r>
                      <a:endParaRPr lang="en-GB" dirty="0">
                        <a:solidFill>
                          <a:schemeClr val="bg1"/>
                        </a:solidFill>
                      </a:endParaRPr>
                    </a:p>
                  </a:txBody>
                  <a:tcPr/>
                </a:tc>
                <a:tc>
                  <a:txBody>
                    <a:bodyPr/>
                    <a:lstStyle/>
                    <a:p>
                      <a:pPr algn="ctr"/>
                      <a:r>
                        <a:rPr lang="en-GB" dirty="0" smtClean="0">
                          <a:solidFill>
                            <a:schemeClr val="bg1"/>
                          </a:solidFill>
                        </a:rPr>
                        <a:t>Spring </a:t>
                      </a:r>
                      <a:endParaRPr lang="en-GB" dirty="0">
                        <a:solidFill>
                          <a:schemeClr val="bg1"/>
                        </a:solidFill>
                      </a:endParaRPr>
                    </a:p>
                    <a:p>
                      <a:pPr algn="ctr"/>
                      <a:r>
                        <a:rPr lang="en-GB" dirty="0" smtClean="0">
                          <a:solidFill>
                            <a:schemeClr val="bg1"/>
                          </a:solidFill>
                        </a:rPr>
                        <a:t> </a:t>
                      </a:r>
                      <a:endParaRPr lang="en-GB" dirty="0">
                        <a:solidFill>
                          <a:schemeClr val="bg1"/>
                        </a:solidFill>
                      </a:endParaRPr>
                    </a:p>
                  </a:txBody>
                  <a:tcPr/>
                </a:tc>
                <a:tc>
                  <a:txBody>
                    <a:bodyPr/>
                    <a:lstStyle/>
                    <a:p>
                      <a:r>
                        <a:rPr lang="en-GB" dirty="0" smtClean="0">
                          <a:solidFill>
                            <a:schemeClr val="bg1"/>
                          </a:solidFill>
                        </a:rPr>
                        <a:t>Summer </a:t>
                      </a:r>
                      <a:endParaRPr lang="en-GB" dirty="0">
                        <a:solidFill>
                          <a:schemeClr val="bg1"/>
                        </a:solidFill>
                      </a:endParaRPr>
                    </a:p>
                  </a:txBody>
                  <a:tcPr/>
                </a:tc>
                <a:extLst>
                  <a:ext uri="{0D108BD9-81ED-4DB2-BD59-A6C34878D82A}">
                    <a16:rowId xmlns:a16="http://schemas.microsoft.com/office/drawing/2014/main" val="4227228883"/>
                  </a:ext>
                </a:extLst>
              </a:tr>
              <a:tr h="472809">
                <a:tc>
                  <a:txBody>
                    <a:bodyPr/>
                    <a:lstStyle/>
                    <a:p>
                      <a:r>
                        <a:rPr lang="en-GB" sz="1400" b="1" dirty="0" smtClean="0">
                          <a:solidFill>
                            <a:schemeClr val="tx1"/>
                          </a:solidFill>
                        </a:rPr>
                        <a:t>Year 3</a:t>
                      </a:r>
                      <a:endParaRPr lang="en-GB" sz="1400" b="1" dirty="0">
                        <a:solidFill>
                          <a:schemeClr val="tx1"/>
                        </a:solidFill>
                      </a:endParaRPr>
                    </a:p>
                  </a:txBody>
                  <a:tcPr/>
                </a:tc>
                <a:tc>
                  <a:txBody>
                    <a:bodyPr/>
                    <a:lstStyle/>
                    <a:p>
                      <a:r>
                        <a:rPr lang="en-GB" sz="1400" b="1" dirty="0" smtClean="0"/>
                        <a:t>Topic: Marvellous Me</a:t>
                      </a:r>
                      <a:endParaRPr lang="en-GB" sz="1400" b="1" dirty="0"/>
                    </a:p>
                  </a:txBody>
                  <a:tcPr/>
                </a:tc>
                <a:tc>
                  <a:txBody>
                    <a:bodyPr/>
                    <a:lstStyle/>
                    <a:p>
                      <a:r>
                        <a:rPr lang="en-GB" sz="1400" b="1" dirty="0" smtClean="0"/>
                        <a:t>Topic: Fabulous Food</a:t>
                      </a:r>
                      <a:endParaRPr lang="en-GB" sz="1400" b="1" dirty="0"/>
                    </a:p>
                  </a:txBody>
                  <a:tcPr/>
                </a:tc>
                <a:tc>
                  <a:txBody>
                    <a:bodyPr/>
                    <a:lstStyle/>
                    <a:p>
                      <a:r>
                        <a:rPr lang="en-GB" sz="1400" b="1" dirty="0" smtClean="0"/>
                        <a:t>Topic: Wonderful Water</a:t>
                      </a:r>
                      <a:endParaRPr lang="en-GB" sz="1400" b="1" dirty="0"/>
                    </a:p>
                  </a:txBody>
                  <a:tcPr/>
                </a:tc>
                <a:extLst>
                  <a:ext uri="{0D108BD9-81ED-4DB2-BD59-A6C34878D82A}">
                    <a16:rowId xmlns:a16="http://schemas.microsoft.com/office/drawing/2014/main" val="2608281354"/>
                  </a:ext>
                </a:extLst>
              </a:tr>
              <a:tr h="1625814">
                <a:tc>
                  <a:txBody>
                    <a:bodyPr/>
                    <a:lstStyle/>
                    <a:p>
                      <a:r>
                        <a:rPr lang="en-GB" sz="1200" dirty="0" smtClean="0">
                          <a:solidFill>
                            <a:schemeClr val="tx1"/>
                          </a:solidFill>
                        </a:rPr>
                        <a:t>Every term through:</a:t>
                      </a:r>
                    </a:p>
                    <a:p>
                      <a:r>
                        <a:rPr lang="en-GB" sz="1200" dirty="0" smtClean="0">
                          <a:solidFill>
                            <a:schemeClr val="tx1"/>
                          </a:solidFill>
                        </a:rPr>
                        <a:t>My Body</a:t>
                      </a:r>
                    </a:p>
                    <a:p>
                      <a:r>
                        <a:rPr lang="en-GB" sz="1200" dirty="0" smtClean="0">
                          <a:solidFill>
                            <a:schemeClr val="tx1"/>
                          </a:solidFill>
                        </a:rPr>
                        <a:t>My Social Development</a:t>
                      </a:r>
                    </a:p>
                    <a:p>
                      <a:r>
                        <a:rPr lang="en-GB" sz="1200" dirty="0" smtClean="0">
                          <a:solidFill>
                            <a:schemeClr val="tx1"/>
                          </a:solidFill>
                        </a:rPr>
                        <a:t>My Independence</a:t>
                      </a:r>
                      <a:endParaRPr lang="en-GB" sz="1200" dirty="0">
                        <a:solidFill>
                          <a:schemeClr val="tx1"/>
                        </a:solidFill>
                      </a:endParaRPr>
                    </a:p>
                  </a:txBody>
                  <a:tcPr/>
                </a:tc>
                <a:tc>
                  <a:txBody>
                    <a:bodyPr/>
                    <a:lstStyle/>
                    <a:p>
                      <a:r>
                        <a:rPr lang="en-GB" sz="1000" dirty="0" smtClean="0"/>
                        <a:t>Wellbeing</a:t>
                      </a:r>
                    </a:p>
                    <a:p>
                      <a:r>
                        <a:rPr lang="en-GB" sz="1000" dirty="0" smtClean="0"/>
                        <a:t>Keeping safe </a:t>
                      </a:r>
                    </a:p>
                    <a:p>
                      <a:r>
                        <a:rPr lang="en-GB" sz="1000" dirty="0" smtClean="0"/>
                        <a:t>Forming relationships (positive relationships)</a:t>
                      </a:r>
                    </a:p>
                    <a:p>
                      <a:r>
                        <a:rPr lang="en-GB" sz="1000" dirty="0" smtClean="0"/>
                        <a:t>Body awareness(including saying no/consent)</a:t>
                      </a:r>
                    </a:p>
                    <a:p>
                      <a:r>
                        <a:rPr lang="en-GB" sz="1000" dirty="0" smtClean="0"/>
                        <a:t>Self</a:t>
                      </a:r>
                      <a:r>
                        <a:rPr lang="en-GB" sz="1000" baseline="0" dirty="0" smtClean="0"/>
                        <a:t> care</a:t>
                      </a:r>
                      <a:endParaRPr lang="en-GB" sz="1000" dirty="0" smtClean="0"/>
                    </a:p>
                    <a:p>
                      <a:endParaRPr lang="en-GB" sz="1000" dirty="0" smtClean="0"/>
                    </a:p>
                  </a:txBody>
                  <a:tcPr/>
                </a:tc>
                <a:tc>
                  <a:txBody>
                    <a:bodyPr/>
                    <a:lstStyle/>
                    <a:p>
                      <a:r>
                        <a:rPr lang="en-GB" sz="1000" dirty="0" smtClean="0"/>
                        <a:t>Wellbeing</a:t>
                      </a:r>
                    </a:p>
                    <a:p>
                      <a:r>
                        <a:rPr lang="en-GB" sz="1000" dirty="0" smtClean="0"/>
                        <a:t>Keeping safe </a:t>
                      </a:r>
                    </a:p>
                    <a:p>
                      <a:r>
                        <a:rPr lang="en-GB" sz="1000" dirty="0" smtClean="0"/>
                        <a:t>Forming relationships (positive relationships)</a:t>
                      </a:r>
                    </a:p>
                    <a:p>
                      <a:r>
                        <a:rPr lang="en-GB" sz="1000" dirty="0" smtClean="0"/>
                        <a:t>Body awareness(including saying no/consent)</a:t>
                      </a:r>
                    </a:p>
                    <a:p>
                      <a:r>
                        <a:rPr lang="en-GB" sz="1000" dirty="0" smtClean="0"/>
                        <a:t>Self</a:t>
                      </a:r>
                      <a:r>
                        <a:rPr lang="en-GB" sz="1000" baseline="0" dirty="0" smtClean="0"/>
                        <a:t> care</a:t>
                      </a:r>
                      <a:endParaRPr lang="en-GB" sz="1000"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r>
                        <a:rPr lang="en-GB" sz="1000" dirty="0" smtClean="0"/>
                        <a:t>Wellbeing</a:t>
                      </a:r>
                    </a:p>
                    <a:p>
                      <a:r>
                        <a:rPr lang="en-GB" sz="1000" dirty="0" smtClean="0"/>
                        <a:t>Keeping safe </a:t>
                      </a:r>
                    </a:p>
                    <a:p>
                      <a:r>
                        <a:rPr lang="en-GB" sz="1000" dirty="0" smtClean="0"/>
                        <a:t>Forming relationships (positive relationships)</a:t>
                      </a:r>
                    </a:p>
                    <a:p>
                      <a:r>
                        <a:rPr lang="en-GB" sz="1000" dirty="0" smtClean="0"/>
                        <a:t>Body awareness(including saying no/consent)</a:t>
                      </a:r>
                    </a:p>
                    <a:p>
                      <a:r>
                        <a:rPr lang="en-GB" sz="1000" dirty="0" smtClean="0"/>
                        <a:t>Self</a:t>
                      </a:r>
                      <a:r>
                        <a:rPr lang="en-GB" sz="1000" baseline="0" dirty="0" smtClean="0"/>
                        <a:t> care</a:t>
                      </a:r>
                      <a:endParaRPr lang="en-GB" sz="1000"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p>
                  </a:txBody>
                  <a:tcPr/>
                </a:tc>
                <a:extLst>
                  <a:ext uri="{0D108BD9-81ED-4DB2-BD59-A6C34878D82A}">
                    <a16:rowId xmlns:a16="http://schemas.microsoft.com/office/drawing/2014/main" val="2077320499"/>
                  </a:ext>
                </a:extLst>
              </a:tr>
              <a:tr h="2462995">
                <a:tc>
                  <a:txBody>
                    <a:bodyPr/>
                    <a:lstStyle/>
                    <a:p>
                      <a:r>
                        <a:rPr lang="en-GB" sz="1200" dirty="0" smtClean="0">
                          <a:solidFill>
                            <a:schemeClr val="tx1"/>
                          </a:solidFill>
                        </a:rPr>
                        <a:t>Term specific</a:t>
                      </a:r>
                      <a:r>
                        <a:rPr lang="en-GB" sz="1200" baseline="0" dirty="0" smtClean="0">
                          <a:solidFill>
                            <a:schemeClr val="tx1"/>
                          </a:solidFill>
                        </a:rPr>
                        <a:t> focus</a:t>
                      </a:r>
                      <a:endParaRPr lang="en-GB" sz="1200" dirty="0">
                        <a:solidFill>
                          <a:schemeClr val="tx1"/>
                        </a:solidFill>
                      </a:endParaRPr>
                    </a:p>
                  </a:txBody>
                  <a:tcPr/>
                </a:tc>
                <a:tc>
                  <a:txBody>
                    <a:bodyPr/>
                    <a:lstStyle/>
                    <a:p>
                      <a:r>
                        <a:rPr lang="en-GB" sz="1400" b="1" dirty="0" smtClean="0"/>
                        <a:t>Self Confidence</a:t>
                      </a:r>
                    </a:p>
                    <a:p>
                      <a:endParaRPr lang="en-GB" sz="1400" b="1" dirty="0" smtClean="0"/>
                    </a:p>
                    <a:p>
                      <a:r>
                        <a:rPr lang="en-GB" sz="1000" dirty="0" smtClean="0"/>
                        <a:t>What am I good at?</a:t>
                      </a:r>
                    </a:p>
                    <a:p>
                      <a:r>
                        <a:rPr lang="en-GB" sz="1000" dirty="0" smtClean="0"/>
                        <a:t>Can I show I’m happy or proud when I’ve done something well or respond to praise?</a:t>
                      </a:r>
                    </a:p>
                    <a:p>
                      <a:r>
                        <a:rPr lang="en-GB" sz="1000" dirty="0" smtClean="0"/>
                        <a:t>How</a:t>
                      </a:r>
                      <a:r>
                        <a:rPr lang="en-GB" sz="1000" baseline="0" dirty="0" smtClean="0"/>
                        <a:t> to</a:t>
                      </a:r>
                      <a:r>
                        <a:rPr lang="en-GB" sz="1000" dirty="0" smtClean="0"/>
                        <a:t> express myself and how I am feeling</a:t>
                      </a:r>
                    </a:p>
                    <a:p>
                      <a:r>
                        <a:rPr lang="en-GB" sz="1000" dirty="0" smtClean="0"/>
                        <a:t>Who to go to when I am feeling happy or need help</a:t>
                      </a:r>
                      <a:endParaRPr lang="en-GB" sz="1000" dirty="0"/>
                    </a:p>
                  </a:txBody>
                  <a:tcPr/>
                </a:tc>
                <a:tc>
                  <a:txBody>
                    <a:bodyPr/>
                    <a:lstStyle/>
                    <a:p>
                      <a:r>
                        <a:rPr lang="en-GB" sz="1400" b="1" dirty="0" smtClean="0"/>
                        <a:t>Healthy Eating</a:t>
                      </a:r>
                    </a:p>
                    <a:p>
                      <a:endParaRPr lang="en-GB" sz="1400" b="1" dirty="0" smtClean="0"/>
                    </a:p>
                    <a:p>
                      <a:r>
                        <a:rPr lang="en-GB" sz="1000" dirty="0" smtClean="0"/>
                        <a:t>Choosing</a:t>
                      </a:r>
                      <a:r>
                        <a:rPr lang="en-GB" sz="1000" baseline="0" dirty="0" smtClean="0"/>
                        <a:t> food communicating  yes or no in my own way.  </a:t>
                      </a:r>
                    </a:p>
                    <a:p>
                      <a:r>
                        <a:rPr lang="en-GB" sz="1000" baseline="0" dirty="0" smtClean="0"/>
                        <a:t>Smell, touch ,taste.</a:t>
                      </a:r>
                    </a:p>
                    <a:p>
                      <a:r>
                        <a:rPr lang="en-GB" sz="1000" baseline="0" dirty="0" smtClean="0"/>
                        <a:t>Experiencing  healthy food.</a:t>
                      </a:r>
                    </a:p>
                    <a:p>
                      <a:r>
                        <a:rPr lang="en-GB" sz="1000" baseline="0" dirty="0" smtClean="0"/>
                        <a:t>Can I stay safe when cooking?  Can I accept help to stay safe?</a:t>
                      </a:r>
                    </a:p>
                    <a:p>
                      <a:r>
                        <a:rPr lang="en-GB" sz="1000" baseline="0" dirty="0" smtClean="0"/>
                        <a:t>Experiencing and taking part in hygiene routines.</a:t>
                      </a:r>
                    </a:p>
                  </a:txBody>
                  <a:tcPr/>
                </a:tc>
                <a:tc>
                  <a:txBody>
                    <a:bodyPr/>
                    <a:lstStyle/>
                    <a:p>
                      <a:r>
                        <a:rPr lang="en-GB" sz="1400" b="1" dirty="0" smtClean="0"/>
                        <a:t>Being Safe</a:t>
                      </a:r>
                    </a:p>
                    <a:p>
                      <a:endParaRPr lang="en-GB" sz="1400" b="1" dirty="0" smtClean="0"/>
                    </a:p>
                    <a:p>
                      <a:r>
                        <a:rPr lang="en-GB" sz="1000" dirty="0" smtClean="0"/>
                        <a:t>Can</a:t>
                      </a:r>
                      <a:r>
                        <a:rPr lang="en-GB" sz="1000" baseline="0" dirty="0" smtClean="0"/>
                        <a:t> I express if I don’t feel safe?</a:t>
                      </a:r>
                      <a:endParaRPr lang="en-GB" sz="1000" dirty="0" smtClean="0"/>
                    </a:p>
                    <a:p>
                      <a:r>
                        <a:rPr lang="en-GB" sz="1000" dirty="0" smtClean="0"/>
                        <a:t>Staying safe when in water.</a:t>
                      </a:r>
                    </a:p>
                    <a:p>
                      <a:r>
                        <a:rPr lang="en-GB" sz="1000" dirty="0" smtClean="0"/>
                        <a:t>Experiencing</a:t>
                      </a:r>
                      <a:r>
                        <a:rPr lang="en-GB" sz="1000" baseline="0" dirty="0" smtClean="0"/>
                        <a:t> following rules</a:t>
                      </a:r>
                    </a:p>
                    <a:p>
                      <a:endParaRPr lang="en-GB" sz="1000" dirty="0"/>
                    </a:p>
                  </a:txBody>
                  <a:tcPr/>
                </a:tc>
                <a:extLst>
                  <a:ext uri="{0D108BD9-81ED-4DB2-BD59-A6C34878D82A}">
                    <a16:rowId xmlns:a16="http://schemas.microsoft.com/office/drawing/2014/main" val="684151130"/>
                  </a:ext>
                </a:extLst>
              </a:tr>
              <a:tr h="105199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7030A0"/>
                          </a:solidFill>
                          <a:effectLst/>
                          <a:uLnTx/>
                          <a:uFillTx/>
                          <a:latin typeface="+mn-lt"/>
                          <a:ea typeface="+mn-ea"/>
                          <a:cs typeface="+mn-cs"/>
                        </a:rPr>
                        <a:t>1Decision resource links</a:t>
                      </a:r>
                      <a:endParaRPr lang="en-GB" sz="1000" b="1" dirty="0">
                        <a:solidFill>
                          <a:srgbClr val="7030A0"/>
                        </a:solidFill>
                      </a:endParaRPr>
                    </a:p>
                  </a:txBody>
                  <a:tcPr/>
                </a:tc>
                <a:tc>
                  <a:txBody>
                    <a:bodyPr/>
                    <a:lstStyle/>
                    <a:p>
                      <a:r>
                        <a:rPr kumimoji="0" lang="en-GB" sz="1000" b="1" i="0" u="none" strike="noStrike" kern="1200" cap="none" spc="0" normalizeH="0" baseline="0" noProof="0" dirty="0" smtClean="0">
                          <a:ln>
                            <a:noFill/>
                          </a:ln>
                          <a:solidFill>
                            <a:srgbClr val="7030A0"/>
                          </a:solidFill>
                          <a:effectLst/>
                          <a:uLnTx/>
                          <a:uFillTx/>
                          <a:latin typeface="+mn-lt"/>
                          <a:ea typeface="+mn-ea"/>
                          <a:cs typeface="+mn-cs"/>
                        </a:rPr>
                        <a:t>Videos (5-8 primary being responsible): Practice makes perfect</a:t>
                      </a:r>
                    </a:p>
                    <a:p>
                      <a:r>
                        <a:rPr kumimoji="0" lang="en-GB" sz="1000" b="1" i="0" u="none" strike="noStrike" kern="1200" cap="none" spc="0" normalizeH="0" baseline="0" noProof="0" dirty="0" smtClean="0">
                          <a:ln>
                            <a:noFill/>
                          </a:ln>
                          <a:solidFill>
                            <a:srgbClr val="7030A0"/>
                          </a:solidFill>
                          <a:effectLst/>
                          <a:uLnTx/>
                          <a:uFillTx/>
                          <a:latin typeface="+mn-lt"/>
                          <a:ea typeface="+mn-ea"/>
                          <a:cs typeface="+mn-cs"/>
                        </a:rPr>
                        <a:t>EYFS Animated story books: Green is moving up a year</a:t>
                      </a:r>
                      <a:endParaRPr lang="en-GB" sz="1000" b="1" dirty="0"/>
                    </a:p>
                  </a:txBody>
                  <a:tcPr/>
                </a:tc>
                <a:tc>
                  <a:txBody>
                    <a:bodyPr/>
                    <a:lstStyle/>
                    <a:p>
                      <a:r>
                        <a:rPr kumimoji="0" lang="en-GB" sz="1000" b="1" i="0" u="none" strike="noStrike" kern="1200" cap="none" spc="0" normalizeH="0" baseline="0" noProof="0" dirty="0" smtClean="0">
                          <a:ln>
                            <a:noFill/>
                          </a:ln>
                          <a:solidFill>
                            <a:srgbClr val="7030A0"/>
                          </a:solidFill>
                          <a:effectLst/>
                          <a:uLnTx/>
                          <a:uFillTx/>
                          <a:latin typeface="+mn-lt"/>
                          <a:ea typeface="+mn-ea"/>
                          <a:cs typeface="+mn-cs"/>
                        </a:rPr>
                        <a:t>Videos (5-8 primary keeping healthy): Healthy Eating</a:t>
                      </a:r>
                    </a:p>
                    <a:p>
                      <a:r>
                        <a:rPr kumimoji="0" lang="en-GB" sz="1000" b="1" i="0" u="none" strike="noStrike" kern="1200" cap="none" spc="0" normalizeH="0" baseline="0" noProof="0" dirty="0" smtClean="0">
                          <a:ln>
                            <a:noFill/>
                          </a:ln>
                          <a:solidFill>
                            <a:srgbClr val="7030A0"/>
                          </a:solidFill>
                          <a:effectLst/>
                          <a:uLnTx/>
                          <a:uFillTx/>
                          <a:latin typeface="+mn-lt"/>
                          <a:ea typeface="+mn-ea"/>
                          <a:cs typeface="+mn-cs"/>
                        </a:rPr>
                        <a:t>EYFS Animated story books: -Green’s greens  -Rainbow’s food journey  -Yellow learns about germs</a:t>
                      </a:r>
                      <a:endParaRPr lang="en-GB" sz="1000" b="1" dirty="0"/>
                    </a:p>
                  </a:txBody>
                  <a:tcPr/>
                </a:tc>
                <a:tc>
                  <a:txBody>
                    <a:bodyPr/>
                    <a:lstStyle/>
                    <a:p>
                      <a:r>
                        <a:rPr kumimoji="0" lang="en-GB" sz="1000" b="1" i="0" u="none" strike="noStrike" kern="1200" cap="none" spc="0" normalizeH="0" baseline="0" noProof="0" dirty="0" smtClean="0">
                          <a:ln>
                            <a:noFill/>
                          </a:ln>
                          <a:solidFill>
                            <a:srgbClr val="7030A0"/>
                          </a:solidFill>
                          <a:effectLst/>
                          <a:uLnTx/>
                          <a:uFillTx/>
                          <a:latin typeface="+mn-lt"/>
                          <a:ea typeface="+mn-ea"/>
                          <a:cs typeface="+mn-cs"/>
                        </a:rPr>
                        <a:t>Videos (5-8 primary staying safe): -Staying safe  -Leaning out of windows</a:t>
                      </a:r>
                    </a:p>
                    <a:p>
                      <a:r>
                        <a:rPr kumimoji="0" lang="en-GB" sz="1000" b="1" i="0" u="none" strike="noStrike" kern="1200" cap="none" spc="0" normalizeH="0" baseline="0" noProof="0" dirty="0" smtClean="0">
                          <a:ln>
                            <a:noFill/>
                          </a:ln>
                          <a:solidFill>
                            <a:srgbClr val="7030A0"/>
                          </a:solidFill>
                          <a:effectLst/>
                          <a:uLnTx/>
                          <a:uFillTx/>
                          <a:latin typeface="+mn-lt"/>
                          <a:ea typeface="+mn-ea"/>
                          <a:cs typeface="+mn-cs"/>
                        </a:rPr>
                        <a:t>EYFS Animated story books: -Blue gets lost –Red’s nut allergy  - Purple the passenger  - Rainbow visits the seaside (sun safety)  - Blue explores road safety</a:t>
                      </a:r>
                      <a:endParaRPr lang="en-GB" sz="1000" b="1" dirty="0"/>
                    </a:p>
                  </a:txBody>
                  <a:tcPr/>
                </a:tc>
                <a:extLst>
                  <a:ext uri="{0D108BD9-81ED-4DB2-BD59-A6C34878D82A}">
                    <a16:rowId xmlns:a16="http://schemas.microsoft.com/office/drawing/2014/main" val="1593293191"/>
                  </a:ext>
                </a:extLst>
              </a:tr>
            </a:tbl>
          </a:graphicData>
        </a:graphic>
      </p:graphicFrame>
    </p:spTree>
    <p:extLst>
      <p:ext uri="{BB962C8B-B14F-4D97-AF65-F5344CB8AC3E}">
        <p14:creationId xmlns:p14="http://schemas.microsoft.com/office/powerpoint/2010/main" val="2177161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00709955"/>
              </p:ext>
            </p:extLst>
          </p:nvPr>
        </p:nvGraphicFramePr>
        <p:xfrm>
          <a:off x="91441" y="91441"/>
          <a:ext cx="11995264" cy="6666805"/>
        </p:xfrm>
        <a:graphic>
          <a:graphicData uri="http://schemas.openxmlformats.org/drawingml/2006/table">
            <a:tbl>
              <a:tblPr firstRow="1" bandRow="1">
                <a:tableStyleId>{5C22544A-7EE6-4342-B048-85BDC9FD1C3A}</a:tableStyleId>
              </a:tblPr>
              <a:tblGrid>
                <a:gridCol w="1625731">
                  <a:extLst>
                    <a:ext uri="{9D8B030D-6E8A-4147-A177-3AD203B41FA5}">
                      <a16:colId xmlns:a16="http://schemas.microsoft.com/office/drawing/2014/main" val="247793490"/>
                    </a:ext>
                  </a:extLst>
                </a:gridCol>
                <a:gridCol w="3395833">
                  <a:extLst>
                    <a:ext uri="{9D8B030D-6E8A-4147-A177-3AD203B41FA5}">
                      <a16:colId xmlns:a16="http://schemas.microsoft.com/office/drawing/2014/main" val="1883087294"/>
                    </a:ext>
                  </a:extLst>
                </a:gridCol>
                <a:gridCol w="3259834">
                  <a:extLst>
                    <a:ext uri="{9D8B030D-6E8A-4147-A177-3AD203B41FA5}">
                      <a16:colId xmlns:a16="http://schemas.microsoft.com/office/drawing/2014/main" val="4003275180"/>
                    </a:ext>
                  </a:extLst>
                </a:gridCol>
                <a:gridCol w="3713866">
                  <a:extLst>
                    <a:ext uri="{9D8B030D-6E8A-4147-A177-3AD203B41FA5}">
                      <a16:colId xmlns:a16="http://schemas.microsoft.com/office/drawing/2014/main" val="3187682562"/>
                    </a:ext>
                  </a:extLst>
                </a:gridCol>
              </a:tblGrid>
              <a:tr h="1204941">
                <a:tc>
                  <a:txBody>
                    <a:bodyPr/>
                    <a:lstStyle/>
                    <a:p>
                      <a:r>
                        <a:rPr lang="en-GB" dirty="0" smtClean="0">
                          <a:solidFill>
                            <a:srgbClr val="0070C0"/>
                          </a:solidFill>
                        </a:rPr>
                        <a:t>PSHE Blue</a:t>
                      </a:r>
                    </a:p>
                    <a:p>
                      <a:endParaRPr lang="en-GB" dirty="0" smtClean="0"/>
                    </a:p>
                    <a:p>
                      <a:endParaRPr lang="en-GB" dirty="0"/>
                    </a:p>
                  </a:txBody>
                  <a:tcPr/>
                </a:tc>
                <a:tc>
                  <a:txBody>
                    <a:bodyPr/>
                    <a:lstStyle/>
                    <a:p>
                      <a:pPr algn="ctr"/>
                      <a:r>
                        <a:rPr lang="en-GB" dirty="0" smtClean="0">
                          <a:solidFill>
                            <a:schemeClr val="bg1"/>
                          </a:solidFill>
                        </a:rPr>
                        <a:t>Autumn </a:t>
                      </a:r>
                      <a:endParaRPr lang="en-GB" dirty="0">
                        <a:solidFill>
                          <a:schemeClr val="bg1"/>
                        </a:solidFill>
                      </a:endParaRPr>
                    </a:p>
                  </a:txBody>
                  <a:tcPr/>
                </a:tc>
                <a:tc>
                  <a:txBody>
                    <a:bodyPr/>
                    <a:lstStyle/>
                    <a:p>
                      <a:pPr algn="ctr"/>
                      <a:r>
                        <a:rPr lang="en-GB" dirty="0" smtClean="0">
                          <a:solidFill>
                            <a:schemeClr val="bg1"/>
                          </a:solidFill>
                        </a:rPr>
                        <a:t>Spring </a:t>
                      </a:r>
                      <a:endParaRPr lang="en-GB" dirty="0">
                        <a:solidFill>
                          <a:schemeClr val="bg1"/>
                        </a:solidFill>
                      </a:endParaRPr>
                    </a:p>
                    <a:p>
                      <a:pPr algn="ctr"/>
                      <a:r>
                        <a:rPr lang="en-GB" dirty="0" smtClean="0">
                          <a:solidFill>
                            <a:schemeClr val="bg1"/>
                          </a:solidFill>
                        </a:rPr>
                        <a:t> </a:t>
                      </a:r>
                      <a:endParaRPr lang="en-GB" dirty="0">
                        <a:solidFill>
                          <a:schemeClr val="bg1"/>
                        </a:solidFill>
                      </a:endParaRPr>
                    </a:p>
                  </a:txBody>
                  <a:tcPr/>
                </a:tc>
                <a:tc>
                  <a:txBody>
                    <a:bodyPr/>
                    <a:lstStyle/>
                    <a:p>
                      <a:r>
                        <a:rPr lang="en-GB" dirty="0" smtClean="0">
                          <a:solidFill>
                            <a:schemeClr val="bg1"/>
                          </a:solidFill>
                        </a:rPr>
                        <a:t>Summer </a:t>
                      </a:r>
                      <a:endParaRPr lang="en-GB" dirty="0">
                        <a:solidFill>
                          <a:schemeClr val="bg1"/>
                        </a:solidFill>
                      </a:endParaRPr>
                    </a:p>
                  </a:txBody>
                  <a:tcPr/>
                </a:tc>
                <a:extLst>
                  <a:ext uri="{0D108BD9-81ED-4DB2-BD59-A6C34878D82A}">
                    <a16:rowId xmlns:a16="http://schemas.microsoft.com/office/drawing/2014/main" val="4227228883"/>
                  </a:ext>
                </a:extLst>
              </a:tr>
              <a:tr h="539716">
                <a:tc>
                  <a:txBody>
                    <a:bodyPr/>
                    <a:lstStyle/>
                    <a:p>
                      <a:r>
                        <a:rPr lang="en-GB" sz="1400" b="1" dirty="0" smtClean="0">
                          <a:solidFill>
                            <a:schemeClr val="tx1"/>
                          </a:solidFill>
                        </a:rPr>
                        <a:t>Year 4</a:t>
                      </a:r>
                      <a:endParaRPr lang="en-GB" sz="1400" b="1" dirty="0">
                        <a:solidFill>
                          <a:schemeClr val="tx1"/>
                        </a:solidFill>
                      </a:endParaRPr>
                    </a:p>
                  </a:txBody>
                  <a:tcPr/>
                </a:tc>
                <a:tc>
                  <a:txBody>
                    <a:bodyPr/>
                    <a:lstStyle/>
                    <a:p>
                      <a:r>
                        <a:rPr lang="en-GB" sz="1400" b="1" dirty="0" smtClean="0"/>
                        <a:t>Topic: Once upon a time</a:t>
                      </a:r>
                      <a:endParaRPr lang="en-GB" sz="1400" b="1" dirty="0"/>
                    </a:p>
                  </a:txBody>
                  <a:tcPr/>
                </a:tc>
                <a:tc>
                  <a:txBody>
                    <a:bodyPr/>
                    <a:lstStyle/>
                    <a:p>
                      <a:r>
                        <a:rPr lang="en-GB" sz="1400" b="1" dirty="0" smtClean="0"/>
                        <a:t>Topic: To The Rescue</a:t>
                      </a:r>
                      <a:endParaRPr lang="en-GB" sz="1400" b="1" dirty="0"/>
                    </a:p>
                  </a:txBody>
                  <a:tcPr/>
                </a:tc>
                <a:tc>
                  <a:txBody>
                    <a:bodyPr/>
                    <a:lstStyle/>
                    <a:p>
                      <a:r>
                        <a:rPr lang="en-GB" sz="1400" b="1" dirty="0" smtClean="0"/>
                        <a:t>Topic: Around the world</a:t>
                      </a:r>
                      <a:endParaRPr lang="en-GB" sz="1400" b="1" dirty="0"/>
                    </a:p>
                  </a:txBody>
                  <a:tcPr/>
                </a:tc>
                <a:extLst>
                  <a:ext uri="{0D108BD9-81ED-4DB2-BD59-A6C34878D82A}">
                    <a16:rowId xmlns:a16="http://schemas.microsoft.com/office/drawing/2014/main" val="2608281354"/>
                  </a:ext>
                </a:extLst>
              </a:tr>
              <a:tr h="1310036">
                <a:tc>
                  <a:txBody>
                    <a:bodyPr/>
                    <a:lstStyle/>
                    <a:p>
                      <a:r>
                        <a:rPr lang="en-GB" sz="1200" dirty="0" smtClean="0">
                          <a:solidFill>
                            <a:schemeClr val="tx1"/>
                          </a:solidFill>
                        </a:rPr>
                        <a:t>Every term through </a:t>
                      </a:r>
                    </a:p>
                    <a:p>
                      <a:r>
                        <a:rPr lang="en-GB" sz="1200" dirty="0" smtClean="0">
                          <a:solidFill>
                            <a:schemeClr val="tx1"/>
                          </a:solidFill>
                        </a:rPr>
                        <a:t>My body</a:t>
                      </a:r>
                    </a:p>
                    <a:p>
                      <a:r>
                        <a:rPr lang="en-GB" sz="1200" dirty="0" smtClean="0">
                          <a:solidFill>
                            <a:schemeClr val="tx1"/>
                          </a:solidFill>
                        </a:rPr>
                        <a:t>My social development</a:t>
                      </a:r>
                    </a:p>
                    <a:p>
                      <a:r>
                        <a:rPr lang="en-GB" sz="1200" dirty="0" smtClean="0">
                          <a:solidFill>
                            <a:schemeClr val="tx1"/>
                          </a:solidFill>
                        </a:rPr>
                        <a:t>My Independence lessons</a:t>
                      </a:r>
                      <a:endParaRPr lang="en-GB" sz="1200" dirty="0">
                        <a:solidFill>
                          <a:schemeClr val="tx1"/>
                        </a:solidFill>
                      </a:endParaRPr>
                    </a:p>
                  </a:txBody>
                  <a:tcPr/>
                </a:tc>
                <a:tc>
                  <a:txBody>
                    <a:bodyPr/>
                    <a:lstStyle/>
                    <a:p>
                      <a:r>
                        <a:rPr lang="en-GB" sz="1000" dirty="0" smtClean="0"/>
                        <a:t>Wellbeing</a:t>
                      </a:r>
                    </a:p>
                    <a:p>
                      <a:r>
                        <a:rPr lang="en-GB" sz="1000" dirty="0" smtClean="0"/>
                        <a:t>Keeping safe </a:t>
                      </a:r>
                    </a:p>
                    <a:p>
                      <a:r>
                        <a:rPr lang="en-GB" sz="1000" dirty="0" smtClean="0"/>
                        <a:t>Forming relationships (positive relationships)</a:t>
                      </a:r>
                    </a:p>
                    <a:p>
                      <a:r>
                        <a:rPr lang="en-GB" sz="1000" dirty="0" smtClean="0"/>
                        <a:t>Body awareness(including saying no/consent)</a:t>
                      </a:r>
                    </a:p>
                    <a:p>
                      <a:r>
                        <a:rPr lang="en-GB" sz="1000" dirty="0" smtClean="0"/>
                        <a:t>Self</a:t>
                      </a:r>
                      <a:r>
                        <a:rPr lang="en-GB" sz="1000" baseline="0" dirty="0" smtClean="0"/>
                        <a:t> care</a:t>
                      </a:r>
                      <a:endParaRPr lang="en-GB" sz="1000" dirty="0" smtClean="0"/>
                    </a:p>
                    <a:p>
                      <a:endParaRPr lang="en-GB" sz="1000" dirty="0" smtClean="0"/>
                    </a:p>
                  </a:txBody>
                  <a:tcPr/>
                </a:tc>
                <a:tc>
                  <a:txBody>
                    <a:bodyPr/>
                    <a:lstStyle/>
                    <a:p>
                      <a:r>
                        <a:rPr lang="en-GB" sz="1000" dirty="0" smtClean="0"/>
                        <a:t>Wellbeing</a:t>
                      </a:r>
                    </a:p>
                    <a:p>
                      <a:r>
                        <a:rPr lang="en-GB" sz="1000" dirty="0" smtClean="0"/>
                        <a:t>Keeping safe </a:t>
                      </a:r>
                    </a:p>
                    <a:p>
                      <a:r>
                        <a:rPr lang="en-GB" sz="1000" dirty="0" smtClean="0"/>
                        <a:t>Forming relationships (positive relationships)</a:t>
                      </a:r>
                    </a:p>
                    <a:p>
                      <a:r>
                        <a:rPr lang="en-GB" sz="1000" dirty="0" smtClean="0"/>
                        <a:t>Body awareness(including saying no/consent)</a:t>
                      </a:r>
                    </a:p>
                    <a:p>
                      <a:r>
                        <a:rPr lang="en-GB" sz="1000" dirty="0" smtClean="0"/>
                        <a:t>Self</a:t>
                      </a:r>
                      <a:r>
                        <a:rPr lang="en-GB" sz="1000" baseline="0" dirty="0" smtClean="0"/>
                        <a:t> care</a:t>
                      </a:r>
                      <a:endParaRPr lang="en-GB" sz="1000"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r>
                        <a:rPr lang="en-GB" sz="1000" dirty="0" smtClean="0"/>
                        <a:t>Wellbeing</a:t>
                      </a:r>
                    </a:p>
                    <a:p>
                      <a:r>
                        <a:rPr lang="en-GB" sz="1000" dirty="0" smtClean="0"/>
                        <a:t>Keeping safe </a:t>
                      </a:r>
                    </a:p>
                    <a:p>
                      <a:r>
                        <a:rPr lang="en-GB" sz="1000" dirty="0" smtClean="0"/>
                        <a:t>Forming relationships (positive relationships)</a:t>
                      </a:r>
                    </a:p>
                    <a:p>
                      <a:r>
                        <a:rPr lang="en-GB" sz="1000" dirty="0" smtClean="0"/>
                        <a:t>Body awareness(including saying no/consent)</a:t>
                      </a:r>
                    </a:p>
                    <a:p>
                      <a:r>
                        <a:rPr lang="en-GB" sz="1000" dirty="0" smtClean="0"/>
                        <a:t>Self</a:t>
                      </a:r>
                      <a:r>
                        <a:rPr lang="en-GB" sz="1000" baseline="0" dirty="0" smtClean="0"/>
                        <a:t> care</a:t>
                      </a:r>
                      <a:endParaRPr lang="en-GB" sz="1000"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p>
                  </a:txBody>
                  <a:tcPr/>
                </a:tc>
                <a:extLst>
                  <a:ext uri="{0D108BD9-81ED-4DB2-BD59-A6C34878D82A}">
                    <a16:rowId xmlns:a16="http://schemas.microsoft.com/office/drawing/2014/main" val="2077320499"/>
                  </a:ext>
                </a:extLst>
              </a:tr>
              <a:tr h="2811535">
                <a:tc>
                  <a:txBody>
                    <a:bodyPr/>
                    <a:lstStyle/>
                    <a:p>
                      <a:r>
                        <a:rPr lang="en-GB" sz="1200" dirty="0" smtClean="0">
                          <a:solidFill>
                            <a:schemeClr val="tx1"/>
                          </a:solidFill>
                        </a:rPr>
                        <a:t>Term specific</a:t>
                      </a:r>
                      <a:r>
                        <a:rPr lang="en-GB" sz="1200" baseline="0" dirty="0" smtClean="0">
                          <a:solidFill>
                            <a:schemeClr val="tx1"/>
                          </a:solidFill>
                        </a:rPr>
                        <a:t> focus</a:t>
                      </a:r>
                      <a:endParaRPr lang="en-GB" sz="1200" dirty="0">
                        <a:solidFill>
                          <a:schemeClr val="tx1"/>
                        </a:solidFill>
                      </a:endParaRPr>
                    </a:p>
                  </a:txBody>
                  <a:tcPr/>
                </a:tc>
                <a:tc>
                  <a:txBody>
                    <a:bodyPr/>
                    <a:lstStyle/>
                    <a:p>
                      <a:r>
                        <a:rPr lang="en-GB" sz="1400" b="1" dirty="0" smtClean="0"/>
                        <a:t>Body Changes</a:t>
                      </a:r>
                    </a:p>
                    <a:p>
                      <a:endParaRPr lang="en-GB" sz="1400" b="1" dirty="0" smtClean="0"/>
                    </a:p>
                    <a:p>
                      <a:r>
                        <a:rPr lang="en-GB" sz="1000" dirty="0" smtClean="0"/>
                        <a:t>Growing up</a:t>
                      </a:r>
                    </a:p>
                    <a:p>
                      <a:r>
                        <a:rPr lang="en-GB" sz="1000" dirty="0" smtClean="0"/>
                        <a:t>How have I changed since I was a baby?</a:t>
                      </a:r>
                    </a:p>
                    <a:p>
                      <a:r>
                        <a:rPr lang="en-GB" sz="1000" dirty="0" smtClean="0"/>
                        <a:t>How does my body change in puberty?</a:t>
                      </a:r>
                    </a:p>
                    <a:p>
                      <a:endParaRPr lang="en-GB" sz="1000" dirty="0"/>
                    </a:p>
                  </a:txBody>
                  <a:tcPr/>
                </a:tc>
                <a:tc>
                  <a:txBody>
                    <a:bodyPr/>
                    <a:lstStyle/>
                    <a:p>
                      <a:r>
                        <a:rPr lang="en-GB" sz="1400" b="1" baseline="0" dirty="0" smtClean="0"/>
                        <a:t>Friendship</a:t>
                      </a:r>
                    </a:p>
                    <a:p>
                      <a:endParaRPr lang="en-GB" sz="1400" b="1" baseline="0" dirty="0" smtClean="0"/>
                    </a:p>
                    <a:p>
                      <a:r>
                        <a:rPr lang="en-GB" sz="1000" baseline="0" dirty="0" smtClean="0"/>
                        <a:t>Reacting to being with others.</a:t>
                      </a:r>
                    </a:p>
                    <a:p>
                      <a:r>
                        <a:rPr lang="en-GB" sz="1000" baseline="0" dirty="0" smtClean="0"/>
                        <a:t>Can I notice or interact with them when they are beside me?</a:t>
                      </a:r>
                    </a:p>
                    <a:p>
                      <a:r>
                        <a:rPr lang="en-GB" sz="1000" baseline="0" dirty="0" smtClean="0"/>
                        <a:t>Ways to interact when I am exploring or playing.</a:t>
                      </a:r>
                    </a:p>
                    <a:p>
                      <a:endParaRPr lang="en-GB" sz="1000" dirty="0"/>
                    </a:p>
                  </a:txBody>
                  <a:tcPr/>
                </a:tc>
                <a:tc>
                  <a:txBody>
                    <a:bodyPr/>
                    <a:lstStyle/>
                    <a:p>
                      <a:r>
                        <a:rPr lang="en-GB" sz="1400" b="1" dirty="0" smtClean="0"/>
                        <a:t>Online Safety</a:t>
                      </a:r>
                    </a:p>
                    <a:p>
                      <a:endParaRPr lang="en-GB" sz="1400" b="1" dirty="0" smtClean="0"/>
                    </a:p>
                    <a:p>
                      <a:r>
                        <a:rPr lang="en-GB" sz="1000" dirty="0" smtClean="0"/>
                        <a:t>Experiencing the world online.   </a:t>
                      </a:r>
                    </a:p>
                    <a:p>
                      <a:r>
                        <a:rPr lang="en-GB" sz="1000" dirty="0" smtClean="0"/>
                        <a:t>Can I access online through switches or touchscreen?</a:t>
                      </a:r>
                    </a:p>
                    <a:p>
                      <a:r>
                        <a:rPr lang="en-GB" sz="1000" dirty="0" smtClean="0"/>
                        <a:t>When can we use online devices? Accepting help and boundaries.</a:t>
                      </a:r>
                    </a:p>
                    <a:p>
                      <a:r>
                        <a:rPr lang="en-GB" sz="1000" dirty="0" smtClean="0"/>
                        <a:t>Communicating a choice to use an online device in their preferred</a:t>
                      </a:r>
                      <a:r>
                        <a:rPr lang="en-GB" sz="1000" baseline="0" dirty="0" smtClean="0"/>
                        <a:t> way.</a:t>
                      </a:r>
                      <a:endParaRPr lang="en-GB" sz="1000" dirty="0"/>
                    </a:p>
                  </a:txBody>
                  <a:tcPr/>
                </a:tc>
                <a:extLst>
                  <a:ext uri="{0D108BD9-81ED-4DB2-BD59-A6C34878D82A}">
                    <a16:rowId xmlns:a16="http://schemas.microsoft.com/office/drawing/2014/main" val="684151130"/>
                  </a:ext>
                </a:extLst>
              </a:tr>
              <a:tr h="80057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7030A0"/>
                          </a:solidFill>
                          <a:effectLst/>
                          <a:uLnTx/>
                          <a:uFillTx/>
                          <a:latin typeface="+mn-lt"/>
                          <a:ea typeface="+mn-ea"/>
                          <a:cs typeface="+mn-cs"/>
                        </a:rPr>
                        <a:t>1Decision resource links</a:t>
                      </a:r>
                      <a:endParaRPr lang="en-GB" sz="1000" b="1" dirty="0">
                        <a:solidFill>
                          <a:srgbClr val="7030A0"/>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7030A0"/>
                          </a:solidFill>
                          <a:effectLst/>
                          <a:uLnTx/>
                          <a:uFillTx/>
                          <a:latin typeface="+mn-lt"/>
                          <a:ea typeface="+mn-ea"/>
                          <a:cs typeface="+mn-cs"/>
                        </a:rPr>
                        <a:t>Growing and changing (9-11) video:</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7030A0"/>
                          </a:solidFill>
                          <a:effectLst/>
                          <a:uLnTx/>
                          <a:uFillTx/>
                          <a:latin typeface="+mn-lt"/>
                          <a:ea typeface="+mn-ea"/>
                          <a:cs typeface="+mn-cs"/>
                        </a:rPr>
                        <a:t>Puberty</a:t>
                      </a:r>
                    </a:p>
                    <a:p>
                      <a:endParaRPr lang="en-GB" sz="1000" b="1"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7030A0"/>
                          </a:solidFill>
                          <a:effectLst/>
                          <a:uLnTx/>
                          <a:uFillTx/>
                          <a:latin typeface="+mn-lt"/>
                          <a:ea typeface="+mn-ea"/>
                          <a:cs typeface="+mn-cs"/>
                        </a:rPr>
                        <a:t>Videos (5-8 primary relationships) Friendship</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7030A0"/>
                          </a:solidFill>
                          <a:effectLst/>
                          <a:uLnTx/>
                          <a:uFillTx/>
                          <a:latin typeface="+mn-lt"/>
                          <a:ea typeface="+mn-ea"/>
                          <a:cs typeface="+mn-cs"/>
                        </a:rPr>
                        <a:t>EYFS Animated story books: -Orange sleeps over</a:t>
                      </a:r>
                      <a:endParaRPr kumimoji="0" lang="en-GB" sz="1000" b="1" i="0" u="none" strike="noStrike" kern="1200" cap="none" spc="0" normalizeH="0" baseline="0" noProof="0" dirty="0" smtClean="0">
                        <a:ln>
                          <a:noFill/>
                        </a:ln>
                        <a:solidFill>
                          <a:prstClr val="black"/>
                        </a:solidFill>
                        <a:effectLst/>
                        <a:uLnTx/>
                        <a:uFillTx/>
                        <a:latin typeface="+mn-lt"/>
                        <a:ea typeface="+mn-ea"/>
                        <a:cs typeface="+mn-cs"/>
                      </a:endParaRPr>
                    </a:p>
                    <a:p>
                      <a:endParaRPr lang="en-GB" sz="1000" b="1"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7030A0"/>
                          </a:solidFill>
                          <a:effectLst/>
                          <a:uLnTx/>
                          <a:uFillTx/>
                          <a:latin typeface="+mn-lt"/>
                          <a:ea typeface="+mn-ea"/>
                          <a:cs typeface="+mn-cs"/>
                        </a:rPr>
                        <a:t>Videos (5-8 primary computer safety): Online bullying  -Image sharing  -Computer safety  -Making friends online</a:t>
                      </a:r>
                      <a:endParaRPr kumimoji="0" lang="en-GB" sz="1000" b="1" i="0" u="none" strike="noStrike" kern="1200" cap="none" spc="0" normalizeH="0" baseline="0" noProof="0" dirty="0" smtClean="0">
                        <a:ln>
                          <a:noFill/>
                        </a:ln>
                        <a:solidFill>
                          <a:prstClr val="black"/>
                        </a:solidFill>
                        <a:effectLst/>
                        <a:uLnTx/>
                        <a:uFillTx/>
                        <a:latin typeface="+mn-lt"/>
                        <a:ea typeface="+mn-ea"/>
                        <a:cs typeface="+mn-cs"/>
                      </a:endParaRPr>
                    </a:p>
                    <a:p>
                      <a:endParaRPr lang="en-GB" sz="1000" b="1" dirty="0"/>
                    </a:p>
                  </a:txBody>
                  <a:tcPr/>
                </a:tc>
                <a:extLst>
                  <a:ext uri="{0D108BD9-81ED-4DB2-BD59-A6C34878D82A}">
                    <a16:rowId xmlns:a16="http://schemas.microsoft.com/office/drawing/2014/main" val="1615609921"/>
                  </a:ext>
                </a:extLst>
              </a:tr>
            </a:tbl>
          </a:graphicData>
        </a:graphic>
      </p:graphicFrame>
    </p:spTree>
    <p:extLst>
      <p:ext uri="{BB962C8B-B14F-4D97-AF65-F5344CB8AC3E}">
        <p14:creationId xmlns:p14="http://schemas.microsoft.com/office/powerpoint/2010/main" val="2264939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4588278"/>
              </p:ext>
            </p:extLst>
          </p:nvPr>
        </p:nvGraphicFramePr>
        <p:xfrm>
          <a:off x="95004" y="105691"/>
          <a:ext cx="11975076" cy="6652555"/>
        </p:xfrm>
        <a:graphic>
          <a:graphicData uri="http://schemas.openxmlformats.org/drawingml/2006/table">
            <a:tbl>
              <a:tblPr firstRow="1" bandRow="1">
                <a:tableStyleId>{5C22544A-7EE6-4342-B048-85BDC9FD1C3A}</a:tableStyleId>
              </a:tblPr>
              <a:tblGrid>
                <a:gridCol w="1622995">
                  <a:extLst>
                    <a:ext uri="{9D8B030D-6E8A-4147-A177-3AD203B41FA5}">
                      <a16:colId xmlns:a16="http://schemas.microsoft.com/office/drawing/2014/main" val="247793490"/>
                    </a:ext>
                  </a:extLst>
                </a:gridCol>
                <a:gridCol w="3390118">
                  <a:extLst>
                    <a:ext uri="{9D8B030D-6E8A-4147-A177-3AD203B41FA5}">
                      <a16:colId xmlns:a16="http://schemas.microsoft.com/office/drawing/2014/main" val="1883087294"/>
                    </a:ext>
                  </a:extLst>
                </a:gridCol>
                <a:gridCol w="3254348">
                  <a:extLst>
                    <a:ext uri="{9D8B030D-6E8A-4147-A177-3AD203B41FA5}">
                      <a16:colId xmlns:a16="http://schemas.microsoft.com/office/drawing/2014/main" val="4003275180"/>
                    </a:ext>
                  </a:extLst>
                </a:gridCol>
                <a:gridCol w="3707615">
                  <a:extLst>
                    <a:ext uri="{9D8B030D-6E8A-4147-A177-3AD203B41FA5}">
                      <a16:colId xmlns:a16="http://schemas.microsoft.com/office/drawing/2014/main" val="3187682562"/>
                    </a:ext>
                  </a:extLst>
                </a:gridCol>
              </a:tblGrid>
              <a:tr h="1080772">
                <a:tc>
                  <a:txBody>
                    <a:bodyPr/>
                    <a:lstStyle/>
                    <a:p>
                      <a:r>
                        <a:rPr lang="en-GB" dirty="0" smtClean="0">
                          <a:solidFill>
                            <a:srgbClr val="0070C0"/>
                          </a:solidFill>
                        </a:rPr>
                        <a:t>PSHE Blue</a:t>
                      </a:r>
                    </a:p>
                    <a:p>
                      <a:endParaRPr lang="en-GB" dirty="0" smtClean="0"/>
                    </a:p>
                    <a:p>
                      <a:endParaRPr lang="en-GB" dirty="0"/>
                    </a:p>
                  </a:txBody>
                  <a:tcPr/>
                </a:tc>
                <a:tc>
                  <a:txBody>
                    <a:bodyPr/>
                    <a:lstStyle/>
                    <a:p>
                      <a:pPr algn="ctr"/>
                      <a:r>
                        <a:rPr lang="en-GB" dirty="0" smtClean="0">
                          <a:solidFill>
                            <a:schemeClr val="bg1"/>
                          </a:solidFill>
                        </a:rPr>
                        <a:t>Autumn </a:t>
                      </a:r>
                      <a:endParaRPr lang="en-GB" dirty="0">
                        <a:solidFill>
                          <a:schemeClr val="bg1"/>
                        </a:solidFill>
                      </a:endParaRPr>
                    </a:p>
                  </a:txBody>
                  <a:tcPr/>
                </a:tc>
                <a:tc>
                  <a:txBody>
                    <a:bodyPr/>
                    <a:lstStyle/>
                    <a:p>
                      <a:pPr algn="ctr"/>
                      <a:r>
                        <a:rPr lang="en-GB" dirty="0" smtClean="0">
                          <a:solidFill>
                            <a:schemeClr val="bg1"/>
                          </a:solidFill>
                        </a:rPr>
                        <a:t>Spring </a:t>
                      </a:r>
                      <a:endParaRPr lang="en-GB" dirty="0">
                        <a:solidFill>
                          <a:schemeClr val="bg1"/>
                        </a:solidFill>
                      </a:endParaRPr>
                    </a:p>
                    <a:p>
                      <a:pPr algn="ctr"/>
                      <a:r>
                        <a:rPr lang="en-GB" dirty="0" smtClean="0">
                          <a:solidFill>
                            <a:schemeClr val="bg1"/>
                          </a:solidFill>
                        </a:rPr>
                        <a:t> </a:t>
                      </a:r>
                      <a:endParaRPr lang="en-GB" dirty="0">
                        <a:solidFill>
                          <a:schemeClr val="bg1"/>
                        </a:solidFill>
                      </a:endParaRPr>
                    </a:p>
                  </a:txBody>
                  <a:tcPr/>
                </a:tc>
                <a:tc>
                  <a:txBody>
                    <a:bodyPr/>
                    <a:lstStyle/>
                    <a:p>
                      <a:r>
                        <a:rPr lang="en-GB" dirty="0" smtClean="0">
                          <a:solidFill>
                            <a:schemeClr val="bg1"/>
                          </a:solidFill>
                        </a:rPr>
                        <a:t>Summer </a:t>
                      </a:r>
                      <a:endParaRPr lang="en-GB" dirty="0">
                        <a:solidFill>
                          <a:schemeClr val="bg1"/>
                        </a:solidFill>
                      </a:endParaRPr>
                    </a:p>
                  </a:txBody>
                  <a:tcPr/>
                </a:tc>
                <a:extLst>
                  <a:ext uri="{0D108BD9-81ED-4DB2-BD59-A6C34878D82A}">
                    <a16:rowId xmlns:a16="http://schemas.microsoft.com/office/drawing/2014/main" val="4227228883"/>
                  </a:ext>
                </a:extLst>
              </a:tr>
              <a:tr h="484098">
                <a:tc>
                  <a:txBody>
                    <a:bodyPr/>
                    <a:lstStyle/>
                    <a:p>
                      <a:r>
                        <a:rPr lang="en-GB" sz="1400" b="1" dirty="0" smtClean="0">
                          <a:solidFill>
                            <a:schemeClr val="tx1"/>
                          </a:solidFill>
                        </a:rPr>
                        <a:t>Year 5</a:t>
                      </a:r>
                      <a:endParaRPr lang="en-GB" sz="1400" b="1" dirty="0">
                        <a:solidFill>
                          <a:schemeClr val="tx1"/>
                        </a:solidFill>
                      </a:endParaRPr>
                    </a:p>
                  </a:txBody>
                  <a:tcPr/>
                </a:tc>
                <a:tc>
                  <a:txBody>
                    <a:bodyPr/>
                    <a:lstStyle/>
                    <a:p>
                      <a:r>
                        <a:rPr lang="en-GB" sz="1400" b="1" dirty="0" smtClean="0"/>
                        <a:t>Topic: Travel through time</a:t>
                      </a:r>
                      <a:endParaRPr lang="en-GB" sz="1400" b="1" dirty="0"/>
                    </a:p>
                  </a:txBody>
                  <a:tcPr/>
                </a:tc>
                <a:tc>
                  <a:txBody>
                    <a:bodyPr/>
                    <a:lstStyle/>
                    <a:p>
                      <a:r>
                        <a:rPr lang="en-GB" sz="1400" b="1" dirty="0" smtClean="0"/>
                        <a:t>Topic: My Imagination</a:t>
                      </a:r>
                      <a:endParaRPr lang="en-GB" sz="1400" b="1" dirty="0"/>
                    </a:p>
                  </a:txBody>
                  <a:tcPr/>
                </a:tc>
                <a:tc>
                  <a:txBody>
                    <a:bodyPr/>
                    <a:lstStyle/>
                    <a:p>
                      <a:r>
                        <a:rPr lang="en-GB" sz="1400" b="1" dirty="0" smtClean="0"/>
                        <a:t>Topic: Environment</a:t>
                      </a:r>
                      <a:endParaRPr lang="en-GB" sz="1400" b="1" dirty="0"/>
                    </a:p>
                  </a:txBody>
                  <a:tcPr/>
                </a:tc>
                <a:extLst>
                  <a:ext uri="{0D108BD9-81ED-4DB2-BD59-A6C34878D82A}">
                    <a16:rowId xmlns:a16="http://schemas.microsoft.com/office/drawing/2014/main" val="2608281354"/>
                  </a:ext>
                </a:extLst>
              </a:tr>
              <a:tr h="1480316">
                <a:tc>
                  <a:txBody>
                    <a:bodyPr/>
                    <a:lstStyle/>
                    <a:p>
                      <a:r>
                        <a:rPr lang="en-GB" sz="1200" dirty="0" smtClean="0">
                          <a:solidFill>
                            <a:schemeClr val="tx1"/>
                          </a:solidFill>
                        </a:rPr>
                        <a:t>Every term through </a:t>
                      </a:r>
                    </a:p>
                    <a:p>
                      <a:r>
                        <a:rPr lang="en-GB" sz="1200" dirty="0" smtClean="0">
                          <a:solidFill>
                            <a:schemeClr val="tx1"/>
                          </a:solidFill>
                        </a:rPr>
                        <a:t>My body</a:t>
                      </a:r>
                    </a:p>
                    <a:p>
                      <a:r>
                        <a:rPr lang="en-GB" sz="1200" dirty="0" smtClean="0">
                          <a:solidFill>
                            <a:schemeClr val="tx1"/>
                          </a:solidFill>
                        </a:rPr>
                        <a:t>My social development</a:t>
                      </a:r>
                    </a:p>
                    <a:p>
                      <a:r>
                        <a:rPr lang="en-GB" sz="1200" dirty="0" smtClean="0">
                          <a:solidFill>
                            <a:schemeClr val="tx1"/>
                          </a:solidFill>
                        </a:rPr>
                        <a:t>My Independence lessons</a:t>
                      </a:r>
                      <a:endParaRPr lang="en-GB" sz="1200" dirty="0">
                        <a:solidFill>
                          <a:schemeClr val="tx1"/>
                        </a:solidFill>
                      </a:endParaRPr>
                    </a:p>
                  </a:txBody>
                  <a:tcPr/>
                </a:tc>
                <a:tc>
                  <a:txBody>
                    <a:bodyPr/>
                    <a:lstStyle/>
                    <a:p>
                      <a:r>
                        <a:rPr lang="en-GB" sz="1000" dirty="0" smtClean="0"/>
                        <a:t>Wellbeing</a:t>
                      </a:r>
                    </a:p>
                    <a:p>
                      <a:r>
                        <a:rPr lang="en-GB" sz="1000" dirty="0" smtClean="0"/>
                        <a:t>Keeping safe </a:t>
                      </a:r>
                    </a:p>
                    <a:p>
                      <a:r>
                        <a:rPr lang="en-GB" sz="1000" dirty="0" smtClean="0"/>
                        <a:t>Forming relationships (positive relationships)</a:t>
                      </a:r>
                    </a:p>
                    <a:p>
                      <a:r>
                        <a:rPr lang="en-GB" sz="1000" dirty="0" smtClean="0"/>
                        <a:t>Body awareness(including saying no/consent)</a:t>
                      </a:r>
                    </a:p>
                    <a:p>
                      <a:r>
                        <a:rPr lang="en-GB" sz="1000" dirty="0" smtClean="0"/>
                        <a:t>Self</a:t>
                      </a:r>
                      <a:r>
                        <a:rPr lang="en-GB" sz="1000" baseline="0" dirty="0" smtClean="0"/>
                        <a:t> care</a:t>
                      </a:r>
                      <a:endParaRPr lang="en-GB" sz="1000" dirty="0" smtClean="0"/>
                    </a:p>
                  </a:txBody>
                  <a:tcPr/>
                </a:tc>
                <a:tc>
                  <a:txBody>
                    <a:bodyPr/>
                    <a:lstStyle/>
                    <a:p>
                      <a:r>
                        <a:rPr lang="en-GB" sz="1000" dirty="0" smtClean="0"/>
                        <a:t>Wellbeing</a:t>
                      </a:r>
                    </a:p>
                    <a:p>
                      <a:r>
                        <a:rPr lang="en-GB" sz="1000" dirty="0" smtClean="0"/>
                        <a:t>Keeping safe </a:t>
                      </a:r>
                    </a:p>
                    <a:p>
                      <a:r>
                        <a:rPr lang="en-GB" sz="1000" dirty="0" smtClean="0"/>
                        <a:t>Forming relationships (positive relationships)</a:t>
                      </a:r>
                    </a:p>
                    <a:p>
                      <a:r>
                        <a:rPr lang="en-GB" sz="1000" dirty="0" smtClean="0"/>
                        <a:t>Body awareness(including saying no/consent)</a:t>
                      </a:r>
                    </a:p>
                    <a:p>
                      <a:r>
                        <a:rPr lang="en-GB" sz="1000" dirty="0" smtClean="0"/>
                        <a:t>Self</a:t>
                      </a:r>
                      <a:r>
                        <a:rPr lang="en-GB" sz="1000" baseline="0" dirty="0" smtClean="0"/>
                        <a:t> care</a:t>
                      </a:r>
                      <a:endParaRPr lang="en-GB" sz="1000"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r>
                        <a:rPr lang="en-GB" sz="1000" dirty="0" smtClean="0"/>
                        <a:t>Wellbeing</a:t>
                      </a:r>
                    </a:p>
                    <a:p>
                      <a:r>
                        <a:rPr lang="en-GB" sz="1000" dirty="0" smtClean="0"/>
                        <a:t>Keeping safe </a:t>
                      </a:r>
                    </a:p>
                    <a:p>
                      <a:r>
                        <a:rPr lang="en-GB" sz="1000" dirty="0" smtClean="0"/>
                        <a:t>Forming relationships (positive relationships)</a:t>
                      </a:r>
                    </a:p>
                    <a:p>
                      <a:r>
                        <a:rPr lang="en-GB" sz="1000" dirty="0" smtClean="0"/>
                        <a:t>Body awareness(including saying no/consent)</a:t>
                      </a:r>
                    </a:p>
                    <a:p>
                      <a:r>
                        <a:rPr lang="en-GB" sz="1000" dirty="0" smtClean="0"/>
                        <a:t>Self</a:t>
                      </a:r>
                      <a:r>
                        <a:rPr lang="en-GB" sz="1000" baseline="0" dirty="0" smtClean="0"/>
                        <a:t> care</a:t>
                      </a:r>
                      <a:endParaRPr lang="en-GB" sz="1000"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p>
                  </a:txBody>
                  <a:tcPr/>
                </a:tc>
                <a:extLst>
                  <a:ext uri="{0D108BD9-81ED-4DB2-BD59-A6C34878D82A}">
                    <a16:rowId xmlns:a16="http://schemas.microsoft.com/office/drawing/2014/main" val="2077320499"/>
                  </a:ext>
                </a:extLst>
              </a:tr>
              <a:tr h="2521804">
                <a:tc>
                  <a:txBody>
                    <a:bodyPr/>
                    <a:lstStyle/>
                    <a:p>
                      <a:r>
                        <a:rPr lang="en-GB" sz="1200" dirty="0" smtClean="0">
                          <a:solidFill>
                            <a:schemeClr val="tx1"/>
                          </a:solidFill>
                        </a:rPr>
                        <a:t>Term specific</a:t>
                      </a:r>
                      <a:r>
                        <a:rPr lang="en-GB" sz="1200" baseline="0" dirty="0" smtClean="0">
                          <a:solidFill>
                            <a:schemeClr val="tx1"/>
                          </a:solidFill>
                        </a:rPr>
                        <a:t> focus</a:t>
                      </a:r>
                      <a:endParaRPr lang="en-GB" sz="1200" dirty="0">
                        <a:solidFill>
                          <a:schemeClr val="tx1"/>
                        </a:solidFill>
                      </a:endParaRPr>
                    </a:p>
                  </a:txBody>
                  <a:tcPr/>
                </a:tc>
                <a:tc>
                  <a:txBody>
                    <a:bodyPr/>
                    <a:lstStyle/>
                    <a:p>
                      <a:r>
                        <a:rPr lang="en-GB" sz="1400" b="1" dirty="0" smtClean="0"/>
                        <a:t>Positive Relationships</a:t>
                      </a:r>
                    </a:p>
                    <a:p>
                      <a:endParaRPr lang="en-GB" sz="1400" b="1" dirty="0" smtClean="0"/>
                    </a:p>
                    <a:p>
                      <a:r>
                        <a:rPr lang="en-GB" sz="1000" dirty="0" smtClean="0"/>
                        <a:t>Who</a:t>
                      </a:r>
                      <a:r>
                        <a:rPr lang="en-GB" sz="1000" baseline="0" dirty="0" smtClean="0"/>
                        <a:t> looks after us and who should we trust?</a:t>
                      </a:r>
                    </a:p>
                    <a:p>
                      <a:r>
                        <a:rPr lang="en-GB" sz="1000" baseline="0" dirty="0" smtClean="0"/>
                        <a:t>Experience kind and safe behaviours, can I respond positively to these.</a:t>
                      </a:r>
                    </a:p>
                    <a:p>
                      <a:r>
                        <a:rPr lang="en-GB" sz="1000" baseline="0" dirty="0" smtClean="0"/>
                        <a:t>If I experience unkind or unsafe behaviour by peers can I respond negatively?</a:t>
                      </a:r>
                    </a:p>
                    <a:p>
                      <a:endParaRPr lang="en-GB" sz="1000" dirty="0"/>
                    </a:p>
                  </a:txBody>
                  <a:tcPr/>
                </a:tc>
                <a:tc>
                  <a:txBody>
                    <a:bodyPr/>
                    <a:lstStyle/>
                    <a:p>
                      <a:r>
                        <a:rPr lang="en-GB" sz="1400" b="1" dirty="0" smtClean="0"/>
                        <a:t>Positive Interactions</a:t>
                      </a:r>
                    </a:p>
                    <a:p>
                      <a:endParaRPr lang="en-GB" sz="1400" b="1" dirty="0" smtClean="0"/>
                    </a:p>
                    <a:p>
                      <a:r>
                        <a:rPr lang="en-GB" sz="1000" dirty="0" smtClean="0"/>
                        <a:t>Can I notice others in class</a:t>
                      </a:r>
                      <a:r>
                        <a:rPr lang="en-GB" sz="1000" baseline="0" dirty="0" smtClean="0"/>
                        <a:t> and respond positively with them?</a:t>
                      </a:r>
                    </a:p>
                    <a:p>
                      <a:r>
                        <a:rPr lang="en-GB" sz="1000" baseline="0" dirty="0" smtClean="0"/>
                        <a:t>Can I interact on my own level?</a:t>
                      </a:r>
                    </a:p>
                    <a:p>
                      <a:r>
                        <a:rPr lang="en-GB" sz="1000" baseline="0" dirty="0" smtClean="0"/>
                        <a:t>Experience appropriate touch and what I need to keep private.</a:t>
                      </a:r>
                      <a:endParaRPr lang="en-GB" sz="1000" dirty="0"/>
                    </a:p>
                  </a:txBody>
                  <a:tcPr/>
                </a:tc>
                <a:tc>
                  <a:txBody>
                    <a:bodyPr/>
                    <a:lstStyle/>
                    <a:p>
                      <a:r>
                        <a:rPr lang="en-GB" sz="1400" b="1" dirty="0" smtClean="0"/>
                        <a:t>Community</a:t>
                      </a:r>
                    </a:p>
                    <a:p>
                      <a:endParaRPr lang="en-GB" sz="1400" b="1" dirty="0" smtClean="0"/>
                    </a:p>
                    <a:p>
                      <a:r>
                        <a:rPr lang="en-GB" sz="1000" dirty="0" smtClean="0"/>
                        <a:t>Can I experience the community I live in?  </a:t>
                      </a:r>
                    </a:p>
                    <a:p>
                      <a:r>
                        <a:rPr lang="en-GB" sz="1000" dirty="0" smtClean="0"/>
                        <a:t>Experience jobs people do in relation to me?</a:t>
                      </a:r>
                    </a:p>
                    <a:p>
                      <a:r>
                        <a:rPr lang="en-GB" sz="1000" dirty="0" smtClean="0"/>
                        <a:t>Can I explore the environment</a:t>
                      </a:r>
                      <a:r>
                        <a:rPr lang="en-GB" sz="1000" baseline="0" dirty="0" smtClean="0"/>
                        <a:t> </a:t>
                      </a:r>
                      <a:r>
                        <a:rPr lang="en-GB" sz="1000" dirty="0" smtClean="0"/>
                        <a:t>outdoors</a:t>
                      </a:r>
                      <a:r>
                        <a:rPr lang="en-GB" sz="1000" baseline="0" dirty="0" smtClean="0"/>
                        <a:t>?</a:t>
                      </a:r>
                    </a:p>
                    <a:p>
                      <a:r>
                        <a:rPr lang="en-GB" sz="1000" baseline="0" dirty="0" smtClean="0"/>
                        <a:t>Experiencing ways to help the environment.</a:t>
                      </a:r>
                      <a:endParaRPr lang="en-GB" sz="1000" dirty="0" smtClean="0"/>
                    </a:p>
                    <a:p>
                      <a:endParaRPr lang="en-GB" sz="1000" dirty="0"/>
                    </a:p>
                  </a:txBody>
                  <a:tcPr/>
                </a:tc>
                <a:extLst>
                  <a:ext uri="{0D108BD9-81ED-4DB2-BD59-A6C34878D82A}">
                    <a16:rowId xmlns:a16="http://schemas.microsoft.com/office/drawing/2014/main" val="684151130"/>
                  </a:ext>
                </a:extLst>
              </a:tr>
              <a:tr h="108556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rPr>
                        <a:t>1Decision resource links</a:t>
                      </a:r>
                      <a:endParaRPr lang="en-GB" sz="1000" b="1" dirty="0">
                        <a:solidFill>
                          <a:srgbClr val="7030A0"/>
                        </a:solidFill>
                      </a:endParaRPr>
                    </a:p>
                  </a:txBody>
                  <a:tcPr/>
                </a:tc>
                <a:tc>
                  <a:txBody>
                    <a:bodyPr/>
                    <a:lstStyle/>
                    <a:p>
                      <a:r>
                        <a:rPr kumimoji="0" lang="en-GB" sz="1000" b="1" i="0" u="none" strike="noStrike" kern="1200" cap="none" spc="0" normalizeH="0" baseline="0" noProof="0" dirty="0" smtClean="0">
                          <a:ln>
                            <a:noFill/>
                          </a:ln>
                          <a:solidFill>
                            <a:srgbClr val="7030A0"/>
                          </a:solidFill>
                          <a:effectLst/>
                          <a:uLnTx/>
                          <a:uFillTx/>
                          <a:latin typeface="+mn-lt"/>
                          <a:ea typeface="+mn-ea"/>
                          <a:cs typeface="+mn-cs"/>
                        </a:rPr>
                        <a:t>Videos (5-8 primary relationships): Bullying</a:t>
                      </a:r>
                    </a:p>
                    <a:p>
                      <a:r>
                        <a:rPr kumimoji="0" lang="en-GB" sz="1000" b="1" i="0" u="none" strike="noStrike" kern="1200" cap="none" spc="0" normalizeH="0" baseline="0" noProof="0" dirty="0" smtClean="0">
                          <a:ln>
                            <a:noFill/>
                          </a:ln>
                          <a:solidFill>
                            <a:srgbClr val="7030A0"/>
                          </a:solidFill>
                          <a:effectLst/>
                          <a:uLnTx/>
                          <a:uFillTx/>
                          <a:latin typeface="+mn-lt"/>
                          <a:ea typeface="+mn-ea"/>
                          <a:cs typeface="+mn-cs"/>
                        </a:rPr>
                        <a:t>EYFS Animated story books: -Orange helps out  -Yellow play fights –Blue learns to share</a:t>
                      </a:r>
                      <a:endParaRPr lang="en-GB" sz="1000" b="1"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7030A0"/>
                          </a:solidFill>
                          <a:effectLst/>
                          <a:uLnTx/>
                          <a:uFillTx/>
                          <a:latin typeface="+mn-lt"/>
                          <a:ea typeface="+mn-ea"/>
                          <a:cs typeface="+mn-cs"/>
                        </a:rPr>
                        <a:t>Videos (5-8 primary relationships): Body language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7030A0"/>
                          </a:solidFill>
                          <a:effectLst/>
                          <a:uLnTx/>
                          <a:uFillTx/>
                          <a:latin typeface="+mn-lt"/>
                          <a:ea typeface="+mn-ea"/>
                          <a:cs typeface="+mn-cs"/>
                        </a:rPr>
                        <a:t>EYFS Animated story books: -Orange helps out  -Blue’s best friend</a:t>
                      </a:r>
                      <a:endParaRPr kumimoji="0" lang="en-GB" sz="1000" b="1" i="0" u="none" strike="noStrike" kern="1200" cap="none" spc="0" normalizeH="0" baseline="0" noProof="0" dirty="0" smtClean="0">
                        <a:ln>
                          <a:noFill/>
                        </a:ln>
                        <a:solidFill>
                          <a:prstClr val="black"/>
                        </a:solidFill>
                        <a:effectLst/>
                        <a:uLnTx/>
                        <a:uFillTx/>
                        <a:latin typeface="+mn-lt"/>
                        <a:ea typeface="+mn-ea"/>
                        <a:cs typeface="+mn-cs"/>
                      </a:endParaRPr>
                    </a:p>
                    <a:p>
                      <a:endParaRPr lang="en-GB" sz="1000" b="1"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7030A0"/>
                          </a:solidFill>
                          <a:effectLst/>
                          <a:uLnTx/>
                          <a:uFillTx/>
                          <a:latin typeface="+mn-lt"/>
                          <a:ea typeface="+mn-ea"/>
                          <a:cs typeface="+mn-cs"/>
                        </a:rPr>
                        <a:t>Videos (5-8 primary staying safe): Road safety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7030A0"/>
                          </a:solidFill>
                          <a:effectLst/>
                          <a:uLnTx/>
                          <a:uFillTx/>
                          <a:latin typeface="+mn-lt"/>
                          <a:ea typeface="+mn-ea"/>
                          <a:cs typeface="+mn-cs"/>
                        </a:rPr>
                        <a:t>Videos (5-8 primary our world):  Growing in our world  - Living in our world  -Working in our world  -Looking after our world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7030A0"/>
                          </a:solidFill>
                          <a:effectLst/>
                          <a:uLnTx/>
                          <a:uFillTx/>
                          <a:latin typeface="+mn-lt"/>
                          <a:ea typeface="+mn-ea"/>
                          <a:cs typeface="+mn-cs"/>
                        </a:rPr>
                        <a:t>EYFS </a:t>
                      </a:r>
                      <a:r>
                        <a:rPr kumimoji="0" lang="en-GB" sz="1000" b="1" i="0" u="none" strike="noStrike" kern="1200" cap="none" spc="0" normalizeH="0" baseline="0" noProof="0" dirty="0" err="1" smtClean="0">
                          <a:ln>
                            <a:noFill/>
                          </a:ln>
                          <a:solidFill>
                            <a:srgbClr val="7030A0"/>
                          </a:solidFill>
                          <a:effectLst/>
                          <a:uLnTx/>
                          <a:uFillTx/>
                          <a:latin typeface="+mn-lt"/>
                          <a:ea typeface="+mn-ea"/>
                          <a:cs typeface="+mn-cs"/>
                        </a:rPr>
                        <a:t>nimated</a:t>
                      </a:r>
                      <a:r>
                        <a:rPr kumimoji="0" lang="en-GB" sz="1000" b="1" i="0" u="none" strike="noStrike" kern="1200" cap="none" spc="0" normalizeH="0" baseline="0" noProof="0" dirty="0" smtClean="0">
                          <a:ln>
                            <a:noFill/>
                          </a:ln>
                          <a:solidFill>
                            <a:srgbClr val="7030A0"/>
                          </a:solidFill>
                          <a:effectLst/>
                          <a:uLnTx/>
                          <a:uFillTx/>
                          <a:latin typeface="+mn-lt"/>
                          <a:ea typeface="+mn-ea"/>
                          <a:cs typeface="+mn-cs"/>
                        </a:rPr>
                        <a:t> story books: -Rainbow’s food journey  -Purple watches the news</a:t>
                      </a:r>
                      <a:endParaRPr lang="en-GB" sz="1000" b="1" dirty="0"/>
                    </a:p>
                  </a:txBody>
                  <a:tcPr/>
                </a:tc>
                <a:extLst>
                  <a:ext uri="{0D108BD9-81ED-4DB2-BD59-A6C34878D82A}">
                    <a16:rowId xmlns:a16="http://schemas.microsoft.com/office/drawing/2014/main" val="3930715192"/>
                  </a:ext>
                </a:extLst>
              </a:tr>
            </a:tbl>
          </a:graphicData>
        </a:graphic>
      </p:graphicFrame>
    </p:spTree>
    <p:extLst>
      <p:ext uri="{BB962C8B-B14F-4D97-AF65-F5344CB8AC3E}">
        <p14:creationId xmlns:p14="http://schemas.microsoft.com/office/powerpoint/2010/main" val="3007684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95106001"/>
              </p:ext>
            </p:extLst>
          </p:nvPr>
        </p:nvGraphicFramePr>
        <p:xfrm>
          <a:off x="111528" y="673333"/>
          <a:ext cx="11908674" cy="6037451"/>
        </p:xfrm>
        <a:graphic>
          <a:graphicData uri="http://schemas.openxmlformats.org/drawingml/2006/table">
            <a:tbl>
              <a:tblPr firstRow="1" bandRow="1">
                <a:tableStyleId>{5C22544A-7EE6-4342-B048-85BDC9FD1C3A}</a:tableStyleId>
              </a:tblPr>
              <a:tblGrid>
                <a:gridCol w="1984779">
                  <a:extLst>
                    <a:ext uri="{9D8B030D-6E8A-4147-A177-3AD203B41FA5}">
                      <a16:colId xmlns:a16="http://schemas.microsoft.com/office/drawing/2014/main" val="1883087294"/>
                    </a:ext>
                  </a:extLst>
                </a:gridCol>
                <a:gridCol w="1984779">
                  <a:extLst>
                    <a:ext uri="{9D8B030D-6E8A-4147-A177-3AD203B41FA5}">
                      <a16:colId xmlns:a16="http://schemas.microsoft.com/office/drawing/2014/main" val="168605317"/>
                    </a:ext>
                  </a:extLst>
                </a:gridCol>
                <a:gridCol w="1984779">
                  <a:extLst>
                    <a:ext uri="{9D8B030D-6E8A-4147-A177-3AD203B41FA5}">
                      <a16:colId xmlns:a16="http://schemas.microsoft.com/office/drawing/2014/main" val="4003275180"/>
                    </a:ext>
                  </a:extLst>
                </a:gridCol>
                <a:gridCol w="1984779">
                  <a:extLst>
                    <a:ext uri="{9D8B030D-6E8A-4147-A177-3AD203B41FA5}">
                      <a16:colId xmlns:a16="http://schemas.microsoft.com/office/drawing/2014/main" val="1152447951"/>
                    </a:ext>
                  </a:extLst>
                </a:gridCol>
                <a:gridCol w="1984779">
                  <a:extLst>
                    <a:ext uri="{9D8B030D-6E8A-4147-A177-3AD203B41FA5}">
                      <a16:colId xmlns:a16="http://schemas.microsoft.com/office/drawing/2014/main" val="3187682562"/>
                    </a:ext>
                  </a:extLst>
                </a:gridCol>
                <a:gridCol w="1984779">
                  <a:extLst>
                    <a:ext uri="{9D8B030D-6E8A-4147-A177-3AD203B41FA5}">
                      <a16:colId xmlns:a16="http://schemas.microsoft.com/office/drawing/2014/main" val="1541007710"/>
                    </a:ext>
                  </a:extLst>
                </a:gridCol>
              </a:tblGrid>
              <a:tr h="639751">
                <a:tc>
                  <a:txBody>
                    <a:bodyPr/>
                    <a:lstStyle/>
                    <a:p>
                      <a:r>
                        <a:rPr lang="en-GB" dirty="0" smtClean="0">
                          <a:solidFill>
                            <a:schemeClr val="bg1"/>
                          </a:solidFill>
                        </a:rPr>
                        <a:t>Autumn 1</a:t>
                      </a:r>
                      <a:endParaRPr lang="en-GB" dirty="0">
                        <a:solidFill>
                          <a:schemeClr val="bg1"/>
                        </a:solidFill>
                      </a:endParaRPr>
                    </a:p>
                  </a:txBody>
                  <a:tcPr/>
                </a:tc>
                <a:tc>
                  <a:txBody>
                    <a:bodyPr/>
                    <a:lstStyle/>
                    <a:p>
                      <a:r>
                        <a:rPr lang="en-GB" dirty="0" smtClean="0">
                          <a:solidFill>
                            <a:schemeClr val="bg1"/>
                          </a:solidFill>
                        </a:rPr>
                        <a:t>Autumn 2</a:t>
                      </a:r>
                      <a:endParaRPr lang="en-GB" dirty="0">
                        <a:solidFill>
                          <a:schemeClr val="bg1"/>
                        </a:solidFill>
                      </a:endParaRPr>
                    </a:p>
                  </a:txBody>
                  <a:tcPr/>
                </a:tc>
                <a:tc>
                  <a:txBody>
                    <a:bodyPr/>
                    <a:lstStyle/>
                    <a:p>
                      <a:r>
                        <a:rPr lang="en-GB" dirty="0" smtClean="0">
                          <a:solidFill>
                            <a:schemeClr val="bg1"/>
                          </a:solidFill>
                        </a:rPr>
                        <a:t>Spring 1</a:t>
                      </a:r>
                      <a:endParaRPr lang="en-GB" dirty="0">
                        <a:solidFill>
                          <a:schemeClr val="bg1"/>
                        </a:solidFill>
                      </a:endParaRPr>
                    </a:p>
                  </a:txBody>
                  <a:tcPr/>
                </a:tc>
                <a:tc>
                  <a:txBody>
                    <a:bodyPr/>
                    <a:lstStyle/>
                    <a:p>
                      <a:r>
                        <a:rPr lang="en-GB" dirty="0" smtClean="0">
                          <a:solidFill>
                            <a:schemeClr val="bg1"/>
                          </a:solidFill>
                        </a:rPr>
                        <a:t>Spring 2</a:t>
                      </a:r>
                      <a:endParaRPr lang="en-GB" dirty="0">
                        <a:solidFill>
                          <a:schemeClr val="bg1"/>
                        </a:solidFill>
                      </a:endParaRPr>
                    </a:p>
                  </a:txBody>
                  <a:tcPr/>
                </a:tc>
                <a:tc>
                  <a:txBody>
                    <a:bodyPr/>
                    <a:lstStyle/>
                    <a:p>
                      <a:r>
                        <a:rPr lang="en-GB" dirty="0" smtClean="0">
                          <a:solidFill>
                            <a:schemeClr val="bg1"/>
                          </a:solidFill>
                        </a:rPr>
                        <a:t>Summer 1</a:t>
                      </a:r>
                      <a:endParaRPr lang="en-GB" dirty="0">
                        <a:solidFill>
                          <a:schemeClr val="bg1"/>
                        </a:solidFill>
                      </a:endParaRPr>
                    </a:p>
                  </a:txBody>
                  <a:tcPr/>
                </a:tc>
                <a:tc>
                  <a:txBody>
                    <a:bodyPr/>
                    <a:lstStyle/>
                    <a:p>
                      <a:r>
                        <a:rPr lang="en-GB" dirty="0" smtClean="0">
                          <a:solidFill>
                            <a:schemeClr val="bg1"/>
                          </a:solidFill>
                        </a:rPr>
                        <a:t>Summer 2</a:t>
                      </a:r>
                      <a:endParaRPr lang="en-GB" dirty="0">
                        <a:solidFill>
                          <a:schemeClr val="bg1"/>
                        </a:solidFill>
                      </a:endParaRPr>
                    </a:p>
                  </a:txBody>
                  <a:tcPr/>
                </a:tc>
                <a:extLst>
                  <a:ext uri="{0D108BD9-81ED-4DB2-BD59-A6C34878D82A}">
                    <a16:rowId xmlns:a16="http://schemas.microsoft.com/office/drawing/2014/main" val="4227228883"/>
                  </a:ext>
                </a:extLst>
              </a:tr>
              <a:tr h="1788952">
                <a:tc>
                  <a:txBody>
                    <a:bodyPr/>
                    <a:lstStyle/>
                    <a:p>
                      <a:r>
                        <a:rPr lang="en-GB" sz="1400" b="1" kern="1200" dirty="0" smtClean="0">
                          <a:solidFill>
                            <a:schemeClr val="dk1"/>
                          </a:solidFill>
                          <a:effectLst/>
                          <a:latin typeface="+mn-lt"/>
                          <a:ea typeface="+mn-ea"/>
                          <a:cs typeface="+mn-cs"/>
                        </a:rPr>
                        <a:t>Healthy Lifestyles: Keeping well </a:t>
                      </a:r>
                    </a:p>
                    <a:p>
                      <a:endParaRPr lang="en-GB" sz="1400" b="1"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kern="1200" dirty="0" smtClean="0">
                          <a:solidFill>
                            <a:schemeClr val="dk1"/>
                          </a:solidFill>
                          <a:effectLst/>
                          <a:latin typeface="+mn-lt"/>
                          <a:ea typeface="+mn-ea"/>
                          <a:cs typeface="+mn-cs"/>
                        </a:rPr>
                        <a:t>How do we know if we are not well?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kern="1200" dirty="0" smtClean="0">
                          <a:solidFill>
                            <a:schemeClr val="dk1"/>
                          </a:solidFill>
                          <a:effectLst/>
                          <a:latin typeface="+mn-lt"/>
                          <a:ea typeface="+mn-ea"/>
                          <a:cs typeface="+mn-cs"/>
                        </a:rPr>
                        <a:t>What decisions can we make about how to keep us well? </a:t>
                      </a:r>
                      <a:endParaRPr lang="en-GB" sz="1000" dirty="0" smtClean="0">
                        <a:effectLst/>
                        <a:latin typeface="+mn-lt"/>
                        <a:ea typeface="Calibri" panose="020F0502020204030204" pitchFamily="34" charset="0"/>
                        <a:cs typeface="Times New Roman" panose="02020603050405020304" pitchFamily="18" charset="0"/>
                      </a:endParaRPr>
                    </a:p>
                    <a:p>
                      <a:endParaRPr lang="en-GB" sz="1800" kern="1200" dirty="0" smtClean="0">
                        <a:solidFill>
                          <a:schemeClr val="dk1"/>
                        </a:solidFill>
                        <a:effectLst/>
                        <a:latin typeface="+mn-lt"/>
                        <a:ea typeface="+mn-ea"/>
                        <a:cs typeface="+mn-cs"/>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dk1"/>
                          </a:solidFill>
                          <a:effectLst/>
                          <a:latin typeface="+mn-lt"/>
                          <a:ea typeface="+mn-ea"/>
                          <a:cs typeface="+mn-cs"/>
                        </a:rPr>
                        <a:t>Self-Care, Support and Safety: Keeping safe online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kern="1200" dirty="0" smtClean="0">
                          <a:solidFill>
                            <a:schemeClr val="dk1"/>
                          </a:solidFill>
                          <a:effectLst/>
                          <a:latin typeface="+mn-lt"/>
                          <a:ea typeface="+mn-ea"/>
                          <a:cs typeface="+mn-cs"/>
                        </a:rPr>
                        <a:t>How do we communicate with others online?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kern="1200" dirty="0" smtClean="0">
                          <a:solidFill>
                            <a:schemeClr val="dk1"/>
                          </a:solidFill>
                          <a:effectLst/>
                          <a:latin typeface="+mn-lt"/>
                          <a:ea typeface="+mn-ea"/>
                          <a:cs typeface="+mn-cs"/>
                        </a:rPr>
                        <a:t>What information should we not share online? </a:t>
                      </a:r>
                      <a:endParaRPr lang="en-GB" sz="1000" dirty="0" smtClean="0">
                        <a:effectLst/>
                        <a:latin typeface="+mn-lt"/>
                      </a:endParaRPr>
                    </a:p>
                  </a:txBody>
                  <a:tcPr marL="114300" marR="114300" marT="0" marB="0"/>
                </a:tc>
                <a:tc>
                  <a:txBody>
                    <a:bodyPr/>
                    <a:lstStyle/>
                    <a:p>
                      <a:r>
                        <a:rPr lang="en-GB" sz="1400" b="1" kern="1200" dirty="0" smtClean="0">
                          <a:solidFill>
                            <a:schemeClr val="dk1"/>
                          </a:solidFill>
                          <a:effectLst/>
                          <a:latin typeface="+mn-lt"/>
                          <a:ea typeface="+mn-ea"/>
                          <a:cs typeface="+mn-cs"/>
                        </a:rPr>
                        <a:t>Managing Feelings: Managing strong feelings</a:t>
                      </a:r>
                    </a:p>
                    <a:p>
                      <a:r>
                        <a:rPr lang="en-GB" sz="1400" b="1" kern="1200" dirty="0" smtClean="0">
                          <a:solidFill>
                            <a:schemeClr val="dk1"/>
                          </a:solidFill>
                          <a:effectLst/>
                          <a:latin typeface="+mn-lt"/>
                          <a:ea typeface="+mn-ea"/>
                          <a:cs typeface="+mn-cs"/>
                        </a:rPr>
                        <a:t> </a:t>
                      </a:r>
                    </a:p>
                    <a:p>
                      <a:r>
                        <a:rPr lang="en-GB" sz="1000" kern="1200" dirty="0" smtClean="0">
                          <a:solidFill>
                            <a:schemeClr val="dk1"/>
                          </a:solidFill>
                          <a:effectLst/>
                          <a:latin typeface="+mn-lt"/>
                          <a:ea typeface="+mn-ea"/>
                          <a:cs typeface="+mn-cs"/>
                        </a:rPr>
                        <a:t>What feelings make us feel uncomfortable? What strategies help us manage these feelings? </a:t>
                      </a:r>
                    </a:p>
                  </a:txBody>
                  <a:tcPr marL="114300" marR="114300" marT="0" marB="0"/>
                </a:tc>
                <a:tc>
                  <a:txBody>
                    <a:bodyPr/>
                    <a:lstStyle/>
                    <a:p>
                      <a:r>
                        <a:rPr lang="en-GB" sz="1400" b="1" kern="1200" dirty="0" smtClean="0">
                          <a:solidFill>
                            <a:schemeClr val="dk1"/>
                          </a:solidFill>
                          <a:effectLst/>
                          <a:latin typeface="+mn-lt"/>
                          <a:ea typeface="+mn-ea"/>
                          <a:cs typeface="+mn-cs"/>
                        </a:rPr>
                        <a:t>Self-Awareness: Kind and unkind behaviours</a:t>
                      </a:r>
                    </a:p>
                    <a:p>
                      <a:endParaRPr lang="en-GB" sz="1400" b="1" kern="1200" dirty="0" smtClean="0">
                        <a:solidFill>
                          <a:schemeClr val="dk1"/>
                        </a:solidFill>
                        <a:effectLst/>
                        <a:latin typeface="+mn-lt"/>
                        <a:ea typeface="+mn-ea"/>
                        <a:cs typeface="+mn-cs"/>
                      </a:endParaRPr>
                    </a:p>
                    <a:p>
                      <a:r>
                        <a:rPr lang="en-GB" sz="1000" kern="1200" dirty="0" smtClean="0">
                          <a:solidFill>
                            <a:schemeClr val="dk1"/>
                          </a:solidFill>
                          <a:effectLst/>
                          <a:latin typeface="+mn-lt"/>
                          <a:ea typeface="+mn-ea"/>
                          <a:cs typeface="+mn-cs"/>
                        </a:rPr>
                        <a:t>What does it mean to be angry or upset?  Why is it wrong to hurt people’s bodies or feelings?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effectLst/>
                        <a:latin typeface="+mn-lt"/>
                      </a:endParaRPr>
                    </a:p>
                  </a:txBody>
                  <a:tcPr marL="114300" marR="114300" marT="0" marB="0"/>
                </a:tc>
                <a:tc>
                  <a:txBody>
                    <a:bodyPr/>
                    <a:lstStyle/>
                    <a:p>
                      <a:r>
                        <a:rPr lang="en-GB" sz="1400" b="1" kern="1200" dirty="0" smtClean="0">
                          <a:solidFill>
                            <a:schemeClr val="dk1"/>
                          </a:solidFill>
                          <a:effectLst/>
                          <a:latin typeface="+mn-lt"/>
                          <a:ea typeface="+mn-ea"/>
                          <a:cs typeface="+mn-cs"/>
                        </a:rPr>
                        <a:t>Self-Care, Support and Safety: Public and Private </a:t>
                      </a:r>
                    </a:p>
                    <a:p>
                      <a:endParaRPr lang="en-GB" sz="1400" b="1" kern="1200" dirty="0" smtClean="0">
                        <a:solidFill>
                          <a:schemeClr val="dk1"/>
                        </a:solidFill>
                        <a:effectLst/>
                        <a:latin typeface="+mn-lt"/>
                        <a:ea typeface="+mn-ea"/>
                        <a:cs typeface="+mn-cs"/>
                      </a:endParaRPr>
                    </a:p>
                    <a:p>
                      <a:r>
                        <a:rPr lang="en-GB" sz="1000" kern="1200" dirty="0" smtClean="0">
                          <a:solidFill>
                            <a:schemeClr val="dk1"/>
                          </a:solidFill>
                          <a:effectLst/>
                          <a:latin typeface="+mn-lt"/>
                          <a:ea typeface="+mn-ea"/>
                          <a:cs typeface="+mn-cs"/>
                        </a:rPr>
                        <a:t>What is the difference between something that is private and something that is public? What things might we do in private but never in public? </a:t>
                      </a:r>
                    </a:p>
                  </a:txBody>
                  <a:tcPr marL="114300" marR="114300" marT="0" marB="0"/>
                </a:tc>
                <a:tc>
                  <a:txBody>
                    <a:bodyPr/>
                    <a:lstStyle/>
                    <a:p>
                      <a:r>
                        <a:rPr lang="en-GB" sz="1400" b="1" kern="1200" dirty="0" smtClean="0">
                          <a:solidFill>
                            <a:schemeClr val="dk1"/>
                          </a:solidFill>
                          <a:effectLst/>
                          <a:latin typeface="+mn-lt"/>
                          <a:ea typeface="+mn-ea"/>
                          <a:cs typeface="+mn-cs"/>
                        </a:rPr>
                        <a:t>Self-Care, Support and Safety: Taking care of ourselves </a:t>
                      </a:r>
                    </a:p>
                    <a:p>
                      <a:endParaRPr lang="en-GB" sz="1400" b="1" kern="1200" dirty="0" smtClean="0">
                        <a:solidFill>
                          <a:schemeClr val="dk1"/>
                        </a:solidFill>
                        <a:effectLst/>
                        <a:latin typeface="+mn-lt"/>
                        <a:ea typeface="+mn-ea"/>
                        <a:cs typeface="+mn-cs"/>
                      </a:endParaRPr>
                    </a:p>
                    <a:p>
                      <a:r>
                        <a:rPr lang="en-GB" sz="1000" kern="1200" dirty="0" smtClean="0">
                          <a:solidFill>
                            <a:schemeClr val="dk1"/>
                          </a:solidFill>
                          <a:effectLst/>
                          <a:latin typeface="+mn-lt"/>
                          <a:ea typeface="+mn-ea"/>
                          <a:cs typeface="+mn-cs"/>
                        </a:rPr>
                        <a:t>What things do we do to look after ourselves and stay, and what do we need help from adults with?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dirty="0">
                        <a:effectLst/>
                        <a:latin typeface="+mn-lt"/>
                      </a:endParaRPr>
                    </a:p>
                  </a:txBody>
                  <a:tcPr marL="114300" marR="114300" marT="0" marB="0"/>
                </a:tc>
                <a:extLst>
                  <a:ext uri="{0D108BD9-81ED-4DB2-BD59-A6C34878D82A}">
                    <a16:rowId xmlns:a16="http://schemas.microsoft.com/office/drawing/2014/main" val="2608281354"/>
                  </a:ext>
                </a:extLst>
              </a:tr>
              <a:tr h="894476">
                <a:tc>
                  <a:txBody>
                    <a:bodyPr/>
                    <a:lstStyle/>
                    <a:p>
                      <a:r>
                        <a:rPr lang="en-GB" sz="1000" b="1" kern="1200" dirty="0" smtClean="0">
                          <a:solidFill>
                            <a:srgbClr val="7030A0"/>
                          </a:solidFill>
                          <a:effectLst/>
                          <a:latin typeface="+mn-lt"/>
                          <a:ea typeface="+mn-ea"/>
                          <a:cs typeface="+mn-cs"/>
                        </a:rPr>
                        <a:t>EYFS</a:t>
                      </a:r>
                      <a:r>
                        <a:rPr lang="en-GB" sz="1000" b="1" kern="1200" baseline="0" dirty="0" smtClean="0">
                          <a:solidFill>
                            <a:srgbClr val="7030A0"/>
                          </a:solidFill>
                          <a:effectLst/>
                          <a:latin typeface="+mn-lt"/>
                          <a:ea typeface="+mn-ea"/>
                          <a:cs typeface="+mn-cs"/>
                        </a:rPr>
                        <a:t> Purple is poorly</a:t>
                      </a:r>
                    </a:p>
                    <a:p>
                      <a:endParaRPr lang="en-GB" sz="1000" b="1" kern="1200" baseline="0" dirty="0" smtClean="0">
                        <a:solidFill>
                          <a:srgbClr val="7030A0"/>
                        </a:solidFill>
                        <a:effectLst/>
                        <a:latin typeface="+mn-lt"/>
                        <a:ea typeface="+mn-ea"/>
                        <a:cs typeface="+mn-cs"/>
                      </a:endParaRPr>
                    </a:p>
                    <a:p>
                      <a:r>
                        <a:rPr lang="en-GB" sz="1000" b="1" kern="1200" baseline="0" dirty="0" smtClean="0">
                          <a:solidFill>
                            <a:srgbClr val="7030A0"/>
                          </a:solidFill>
                          <a:effectLst/>
                          <a:latin typeface="+mn-lt"/>
                          <a:ea typeface="+mn-ea"/>
                          <a:cs typeface="+mn-cs"/>
                        </a:rPr>
                        <a:t>5-8 Washing Hands </a:t>
                      </a:r>
                      <a:endParaRPr lang="en-GB" sz="1000" b="1" kern="1200" dirty="0" smtClean="0">
                        <a:solidFill>
                          <a:srgbClr val="7030A0"/>
                        </a:solidFill>
                        <a:effectLst/>
                        <a:latin typeface="+mn-lt"/>
                        <a:ea typeface="+mn-ea"/>
                        <a:cs typeface="+mn-cs"/>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rPr>
                        <a:t>5-8 Making friends online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effectLst/>
                        <a:latin typeface="+mn-lt"/>
                        <a:ea typeface="Calibri" panose="020F0502020204030204" pitchFamily="34" charset="0"/>
                        <a:cs typeface="Times New Roman" panose="02020603050405020304" pitchFamily="18" charset="0"/>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kern="1200" dirty="0" smtClean="0">
                          <a:solidFill>
                            <a:srgbClr val="7030A0"/>
                          </a:solidFill>
                          <a:effectLst/>
                          <a:latin typeface="+mn-lt"/>
                          <a:ea typeface="+mn-ea"/>
                          <a:cs typeface="+mn-cs"/>
                        </a:rPr>
                        <a:t>EYFS Blue’s best friend – Green gets glasses</a:t>
                      </a:r>
                      <a:r>
                        <a:rPr lang="en-GB" sz="1000" b="1" kern="1200" baseline="0" dirty="0" smtClean="0">
                          <a:solidFill>
                            <a:srgbClr val="7030A0"/>
                          </a:solidFill>
                          <a:effectLst/>
                          <a:latin typeface="+mn-lt"/>
                          <a:ea typeface="+mn-ea"/>
                          <a:cs typeface="+mn-cs"/>
                        </a:rPr>
                        <a:t> – Pink goes to school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b="1" kern="1200" dirty="0" smtClean="0">
                        <a:solidFill>
                          <a:srgbClr val="7030A0"/>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kern="1200" dirty="0" smtClean="0">
                          <a:solidFill>
                            <a:srgbClr val="7030A0"/>
                          </a:solidFill>
                          <a:effectLst/>
                          <a:latin typeface="+mn-lt"/>
                          <a:ea typeface="+mn-ea"/>
                          <a:cs typeface="+mn-cs"/>
                        </a:rPr>
                        <a:t>5-8</a:t>
                      </a:r>
                      <a:r>
                        <a:rPr lang="en-GB" sz="1000" b="1" kern="1200" baseline="0" dirty="0" smtClean="0">
                          <a:solidFill>
                            <a:srgbClr val="7030A0"/>
                          </a:solidFill>
                          <a:effectLst/>
                          <a:latin typeface="+mn-lt"/>
                          <a:ea typeface="+mn-ea"/>
                          <a:cs typeface="+mn-cs"/>
                        </a:rPr>
                        <a:t> </a:t>
                      </a:r>
                      <a:r>
                        <a:rPr lang="en-GB" sz="1000" b="1" kern="1200" dirty="0" smtClean="0">
                          <a:solidFill>
                            <a:srgbClr val="7030A0"/>
                          </a:solidFill>
                          <a:effectLst/>
                          <a:latin typeface="+mn-lt"/>
                          <a:ea typeface="+mn-ea"/>
                          <a:cs typeface="+mn-cs"/>
                        </a:rPr>
                        <a:t>Jealousy, anger</a:t>
                      </a:r>
                      <a:endParaRPr lang="en-GB" sz="800" b="1" dirty="0" smtClean="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EYFS Rainbow feels angry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b="1" dirty="0" smtClean="0">
                        <a:solidFill>
                          <a:srgbClr val="7030A0"/>
                        </a:solidFill>
                        <a:effectLst/>
                        <a:latin typeface="+mn-lt"/>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5-8 Stealing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kern="1200" dirty="0" smtClean="0">
                          <a:solidFill>
                            <a:srgbClr val="7030A0"/>
                          </a:solidFill>
                          <a:effectLst/>
                          <a:latin typeface="+mn-lt"/>
                          <a:ea typeface="+mn-ea"/>
                          <a:cs typeface="+mn-cs"/>
                        </a:rPr>
                        <a:t>EYFS Yellow</a:t>
                      </a:r>
                      <a:r>
                        <a:rPr lang="en-GB" sz="1000" b="1" kern="1200" baseline="0" dirty="0" smtClean="0">
                          <a:solidFill>
                            <a:srgbClr val="7030A0"/>
                          </a:solidFill>
                          <a:effectLst/>
                          <a:latin typeface="+mn-lt"/>
                          <a:ea typeface="+mn-ea"/>
                          <a:cs typeface="+mn-cs"/>
                        </a:rPr>
                        <a:t> learns about germs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b="1" kern="1200" baseline="0" dirty="0" smtClean="0">
                        <a:solidFill>
                          <a:srgbClr val="7030A0"/>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kern="1200" baseline="0" dirty="0" smtClean="0">
                          <a:solidFill>
                            <a:srgbClr val="7030A0"/>
                          </a:solidFill>
                          <a:effectLst/>
                          <a:latin typeface="+mn-lt"/>
                          <a:ea typeface="+mn-ea"/>
                          <a:cs typeface="+mn-cs"/>
                        </a:rPr>
                        <a:t>5-8 </a:t>
                      </a:r>
                      <a:r>
                        <a:rPr lang="en-GB" sz="1000" b="1" kern="1200" dirty="0" smtClean="0">
                          <a:solidFill>
                            <a:srgbClr val="7030A0"/>
                          </a:solidFill>
                          <a:effectLst/>
                          <a:latin typeface="+mn-lt"/>
                          <a:ea typeface="+mn-ea"/>
                          <a:cs typeface="+mn-cs"/>
                        </a:rPr>
                        <a:t>Tying shoelaces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dirty="0">
                        <a:effectLst/>
                        <a:latin typeface="+mn-lt"/>
                      </a:endParaRPr>
                    </a:p>
                  </a:txBody>
                  <a:tcPr marL="114300" marR="114300" marT="0" marB="0"/>
                </a:tc>
                <a:extLst>
                  <a:ext uri="{0D108BD9-81ED-4DB2-BD59-A6C34878D82A}">
                    <a16:rowId xmlns:a16="http://schemas.microsoft.com/office/drawing/2014/main" val="3064669047"/>
                  </a:ext>
                </a:extLst>
              </a:tr>
              <a:tr h="200486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effectLst/>
                        <a:latin typeface="+mn-lt"/>
                      </a:endParaRPr>
                    </a:p>
                  </a:txBody>
                  <a:tcPr marL="114300" marR="114300" marT="0" marB="0"/>
                </a:tc>
                <a:tc>
                  <a:txBody>
                    <a:bodyPr/>
                    <a:lstStyle/>
                    <a:p>
                      <a:r>
                        <a:rPr lang="en-GB" sz="1400" b="1" kern="1200" dirty="0" smtClean="0">
                          <a:solidFill>
                            <a:schemeClr val="dk1"/>
                          </a:solidFill>
                          <a:effectLst/>
                          <a:latin typeface="+mn-lt"/>
                          <a:ea typeface="+mn-ea"/>
                          <a:cs typeface="+mn-cs"/>
                        </a:rPr>
                        <a:t>Self-Awareness: People who are special to us </a:t>
                      </a:r>
                    </a:p>
                    <a:p>
                      <a:endParaRPr lang="en-GB" sz="1400" b="1" kern="1200" dirty="0" smtClean="0">
                        <a:solidFill>
                          <a:schemeClr val="dk1"/>
                        </a:solidFill>
                        <a:effectLst/>
                        <a:latin typeface="+mn-lt"/>
                        <a:ea typeface="+mn-ea"/>
                        <a:cs typeface="+mn-cs"/>
                      </a:endParaRPr>
                    </a:p>
                    <a:p>
                      <a:r>
                        <a:rPr lang="en-GB" sz="1000" kern="1200" dirty="0" smtClean="0">
                          <a:solidFill>
                            <a:schemeClr val="dk1"/>
                          </a:solidFill>
                          <a:effectLst/>
                          <a:latin typeface="+mn-lt"/>
                          <a:ea typeface="+mn-ea"/>
                          <a:cs typeface="+mn-cs"/>
                        </a:rPr>
                        <a:t>Who is in our family and why are they special? </a:t>
                      </a:r>
                    </a:p>
                    <a:p>
                      <a:r>
                        <a:rPr lang="en-GB" sz="1000" kern="1200" dirty="0" smtClean="0">
                          <a:solidFill>
                            <a:schemeClr val="dk1"/>
                          </a:solidFill>
                          <a:effectLst/>
                          <a:latin typeface="+mn-lt"/>
                          <a:ea typeface="+mn-ea"/>
                          <a:cs typeface="+mn-cs"/>
                        </a:rPr>
                        <a:t>How do we feel when with people who are special to us? </a:t>
                      </a:r>
                      <a:endParaRPr lang="en-GB" sz="400" dirty="0">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effectLst/>
                        <a:latin typeface="+mn-lt"/>
                      </a:endParaRPr>
                    </a:p>
                  </a:txBody>
                  <a:tcPr marL="114300" marR="114300" marT="0" marB="0"/>
                </a:tc>
                <a:tc>
                  <a:txBody>
                    <a:bodyPr/>
                    <a:lstStyle/>
                    <a:p>
                      <a:r>
                        <a:rPr lang="en-GB" sz="1400" b="1" kern="1200" dirty="0" smtClean="0">
                          <a:solidFill>
                            <a:schemeClr val="dk1"/>
                          </a:solidFill>
                          <a:effectLst/>
                          <a:latin typeface="+mn-lt"/>
                          <a:ea typeface="+mn-ea"/>
                          <a:cs typeface="+mn-cs"/>
                        </a:rPr>
                        <a:t>The World I Live In: Belonging to a community</a:t>
                      </a:r>
                    </a:p>
                    <a:p>
                      <a:endParaRPr lang="en-GB" sz="1400" b="1" kern="1200" dirty="0" smtClean="0">
                        <a:solidFill>
                          <a:schemeClr val="dk1"/>
                        </a:solidFill>
                        <a:effectLst/>
                        <a:latin typeface="+mn-lt"/>
                        <a:ea typeface="+mn-ea"/>
                        <a:cs typeface="+mn-cs"/>
                      </a:endParaRPr>
                    </a:p>
                    <a:p>
                      <a:r>
                        <a:rPr lang="en-GB" sz="1000" kern="1200" dirty="0" smtClean="0">
                          <a:solidFill>
                            <a:schemeClr val="dk1"/>
                          </a:solidFill>
                          <a:effectLst/>
                          <a:latin typeface="+mn-lt"/>
                          <a:ea typeface="+mn-ea"/>
                          <a:cs typeface="+mn-cs"/>
                        </a:rPr>
                        <a:t>What different groups do we belong to? (family, school, faith, clubs).  What do we do in those groups? </a:t>
                      </a:r>
                    </a:p>
                  </a:txBody>
                  <a:tcPr marL="114300" marR="114300" marT="0" marB="0"/>
                </a:tc>
                <a:tc>
                  <a:txBody>
                    <a:bodyPr/>
                    <a:lstStyle/>
                    <a:p>
                      <a:r>
                        <a:rPr lang="en-GB" sz="1400" b="1" kern="1200" dirty="0" smtClean="0">
                          <a:solidFill>
                            <a:schemeClr val="dk1"/>
                          </a:solidFill>
                          <a:effectLst/>
                          <a:latin typeface="+mn-lt"/>
                          <a:ea typeface="+mn-ea"/>
                          <a:cs typeface="+mn-cs"/>
                        </a:rPr>
                        <a:t>Changing and Growing: Dealing with touch + changes in puberty </a:t>
                      </a:r>
                    </a:p>
                    <a:p>
                      <a:endParaRPr lang="en-GB" sz="1400" b="1" kern="1200" dirty="0" smtClean="0">
                        <a:solidFill>
                          <a:schemeClr val="dk1"/>
                        </a:solidFill>
                        <a:effectLst/>
                        <a:latin typeface="+mn-lt"/>
                        <a:ea typeface="+mn-ea"/>
                        <a:cs typeface="+mn-cs"/>
                      </a:endParaRPr>
                    </a:p>
                    <a:p>
                      <a:r>
                        <a:rPr lang="en-GB" sz="1000" kern="1200" dirty="0" smtClean="0">
                          <a:solidFill>
                            <a:schemeClr val="dk1"/>
                          </a:solidFill>
                          <a:effectLst/>
                          <a:latin typeface="+mn-lt"/>
                          <a:ea typeface="+mn-ea"/>
                          <a:cs typeface="+mn-cs"/>
                        </a:rPr>
                        <a:t>What physical changes are there to the body during puberty? </a:t>
                      </a:r>
                    </a:p>
                    <a:p>
                      <a:r>
                        <a:rPr lang="en-GB" sz="1000" kern="1200" dirty="0" smtClean="0">
                          <a:solidFill>
                            <a:schemeClr val="dk1"/>
                          </a:solidFill>
                          <a:effectLst/>
                          <a:latin typeface="+mn-lt"/>
                          <a:ea typeface="+mn-ea"/>
                          <a:cs typeface="+mn-cs"/>
                        </a:rPr>
                        <a:t>Which parts of the body can different people touch? (</a:t>
                      </a:r>
                      <a:r>
                        <a:rPr lang="en-GB" sz="1000" kern="1200" dirty="0" err="1" smtClean="0">
                          <a:solidFill>
                            <a:schemeClr val="dk1"/>
                          </a:solidFill>
                          <a:effectLst/>
                          <a:latin typeface="+mn-lt"/>
                          <a:ea typeface="+mn-ea"/>
                          <a:cs typeface="+mn-cs"/>
                        </a:rPr>
                        <a:t>inc.</a:t>
                      </a:r>
                      <a:r>
                        <a:rPr lang="en-GB" sz="1000" kern="1200" dirty="0" smtClean="0">
                          <a:solidFill>
                            <a:schemeClr val="dk1"/>
                          </a:solidFill>
                          <a:effectLst/>
                          <a:latin typeface="+mn-lt"/>
                          <a:ea typeface="+mn-ea"/>
                          <a:cs typeface="+mn-cs"/>
                        </a:rPr>
                        <a:t> consent)</a:t>
                      </a:r>
                      <a:endParaRPr lang="en-GB" sz="1000" dirty="0">
                        <a:effectLst/>
                        <a:latin typeface="+mn-lt"/>
                      </a:endParaRPr>
                    </a:p>
                  </a:txBody>
                  <a:tcPr marL="114300" marR="114300" marT="0" marB="0"/>
                </a:tc>
                <a:tc>
                  <a:txBody>
                    <a:bodyPr/>
                    <a:lstStyle/>
                    <a:p>
                      <a:r>
                        <a:rPr lang="en-GB" sz="1400" b="1" kern="1200" dirty="0" smtClean="0">
                          <a:solidFill>
                            <a:schemeClr val="dk1"/>
                          </a:solidFill>
                          <a:effectLst/>
                          <a:latin typeface="+mn-lt"/>
                          <a:ea typeface="+mn-ea"/>
                          <a:cs typeface="+mn-cs"/>
                        </a:rPr>
                        <a:t>Self-Awareness: Getting on with others</a:t>
                      </a:r>
                    </a:p>
                    <a:p>
                      <a:r>
                        <a:rPr lang="en-GB" sz="1000" kern="1200" dirty="0" smtClean="0">
                          <a:solidFill>
                            <a:schemeClr val="dk1"/>
                          </a:solidFill>
                          <a:effectLst/>
                          <a:latin typeface="+mn-lt"/>
                          <a:ea typeface="+mn-ea"/>
                          <a:cs typeface="+mn-cs"/>
                        </a:rPr>
                        <a:t>When do we ‘fall out’ with others?  What can we do to ‘make up’ afterwards? </a:t>
                      </a:r>
                    </a:p>
                  </a:txBody>
                  <a:tcPr marL="114300" marR="114300" marT="0" marB="0"/>
                </a:tc>
                <a:extLst>
                  <a:ext uri="{0D108BD9-81ED-4DB2-BD59-A6C34878D82A}">
                    <a16:rowId xmlns:a16="http://schemas.microsoft.com/office/drawing/2014/main" val="2077320499"/>
                  </a:ext>
                </a:extLst>
              </a:tr>
              <a:tr h="70941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dirty="0"/>
                    </a:p>
                  </a:txBody>
                  <a:tcPr/>
                </a:tc>
                <a:tc>
                  <a:txBody>
                    <a:bodyPr/>
                    <a:lstStyle/>
                    <a:p>
                      <a:r>
                        <a:rPr lang="en-GB" sz="1000" b="1" dirty="0" smtClean="0">
                          <a:solidFill>
                            <a:srgbClr val="7030A0"/>
                          </a:solidFill>
                        </a:rPr>
                        <a:t>EYFS Purple watches the news </a:t>
                      </a:r>
                      <a:endParaRPr lang="en-GB" sz="1000" b="1" dirty="0">
                        <a:solidFill>
                          <a:srgbClr val="7030A0"/>
                        </a:solidFill>
                      </a:endParaRPr>
                    </a:p>
                  </a:txBody>
                  <a:tcPr/>
                </a:tc>
                <a:tc>
                  <a:txBody>
                    <a:bodyPr/>
                    <a:lstStyle/>
                    <a:p>
                      <a:endParaRPr lang="en-GB" sz="1100" dirty="0">
                        <a:solidFill>
                          <a:srgbClr val="7030A0"/>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kern="1200" dirty="0" smtClean="0">
                          <a:solidFill>
                            <a:srgbClr val="7030A0"/>
                          </a:solidFill>
                          <a:effectLst/>
                          <a:latin typeface="+mn-lt"/>
                          <a:ea typeface="+mn-ea"/>
                          <a:cs typeface="+mn-cs"/>
                        </a:rPr>
                        <a:t>EYFS Rainbow’s food journey</a:t>
                      </a:r>
                      <a:endParaRPr lang="en-GB" sz="1000" b="1" dirty="0" smtClean="0">
                        <a:solidFill>
                          <a:srgbClr val="7030A0"/>
                        </a:solidFill>
                        <a:effectLst/>
                        <a:latin typeface="+mn-lt"/>
                      </a:endParaRPr>
                    </a:p>
                    <a:p>
                      <a:endParaRPr lang="en-GB" dirty="0"/>
                    </a:p>
                  </a:txBody>
                  <a:tcPr/>
                </a:tc>
                <a:tc>
                  <a:txBody>
                    <a:bodyPr/>
                    <a:lstStyle/>
                    <a:p>
                      <a:endParaRPr lang="en-GB"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kern="1200" dirty="0" smtClean="0">
                          <a:solidFill>
                            <a:srgbClr val="7030A0"/>
                          </a:solidFill>
                          <a:effectLst/>
                          <a:latin typeface="+mn-lt"/>
                          <a:ea typeface="+mn-ea"/>
                          <a:cs typeface="+mn-cs"/>
                        </a:rPr>
                        <a:t>EYFS Yellow play</a:t>
                      </a:r>
                      <a:r>
                        <a:rPr lang="en-GB" sz="1000" b="1" kern="1200" baseline="0" dirty="0" smtClean="0">
                          <a:solidFill>
                            <a:srgbClr val="7030A0"/>
                          </a:solidFill>
                          <a:effectLst/>
                          <a:latin typeface="+mn-lt"/>
                          <a:ea typeface="+mn-ea"/>
                          <a:cs typeface="+mn-cs"/>
                        </a:rPr>
                        <a:t> fights </a:t>
                      </a:r>
                      <a:endParaRPr lang="en-GB" sz="1000" b="1" kern="1200" dirty="0" smtClean="0">
                        <a:solidFill>
                          <a:srgbClr val="7030A0"/>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b="1" kern="1200" dirty="0" smtClean="0">
                        <a:solidFill>
                          <a:srgbClr val="7030A0"/>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kern="1200" dirty="0" smtClean="0">
                          <a:solidFill>
                            <a:srgbClr val="7030A0"/>
                          </a:solidFill>
                          <a:effectLst/>
                          <a:latin typeface="+mn-lt"/>
                          <a:ea typeface="+mn-ea"/>
                          <a:cs typeface="+mn-cs"/>
                        </a:rPr>
                        <a:t>5-8 Staying safe – Friendships</a:t>
                      </a:r>
                      <a:r>
                        <a:rPr lang="en-GB" sz="1000" b="1" kern="1200" baseline="0" dirty="0" smtClean="0">
                          <a:solidFill>
                            <a:srgbClr val="7030A0"/>
                          </a:solidFill>
                          <a:effectLst/>
                          <a:latin typeface="+mn-lt"/>
                          <a:ea typeface="+mn-ea"/>
                          <a:cs typeface="+mn-cs"/>
                        </a:rPr>
                        <a:t> </a:t>
                      </a:r>
                      <a:endParaRPr lang="en-GB" sz="1000" b="1" dirty="0" smtClean="0">
                        <a:solidFill>
                          <a:srgbClr val="7030A0"/>
                        </a:solidFill>
                        <a:effectLst/>
                        <a:latin typeface="+mn-lt"/>
                      </a:endParaRPr>
                    </a:p>
                  </a:txBody>
                  <a:tcPr/>
                </a:tc>
                <a:extLst>
                  <a:ext uri="{0D108BD9-81ED-4DB2-BD59-A6C34878D82A}">
                    <a16:rowId xmlns:a16="http://schemas.microsoft.com/office/drawing/2014/main" val="2338864575"/>
                  </a:ext>
                </a:extLst>
              </a:tr>
            </a:tbl>
          </a:graphicData>
        </a:graphic>
      </p:graphicFrame>
      <p:sp>
        <p:nvSpPr>
          <p:cNvPr id="2" name="TextBox 1"/>
          <p:cNvSpPr txBox="1"/>
          <p:nvPr/>
        </p:nvSpPr>
        <p:spPr>
          <a:xfrm>
            <a:off x="2508069" y="209006"/>
            <a:ext cx="7201196" cy="369332"/>
          </a:xfrm>
          <a:prstGeom prst="rect">
            <a:avLst/>
          </a:prstGeom>
          <a:solidFill>
            <a:srgbClr val="99CC0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chemeClr val="accent2">
                    <a:lumMod val="75000"/>
                  </a:schemeClr>
                </a:solidFill>
                <a:effectLst/>
                <a:uLnTx/>
                <a:uFillTx/>
                <a:latin typeface="Trebuchet MS" panose="020B0603020202020204"/>
                <a:ea typeface="+mn-ea"/>
                <a:cs typeface="+mn-cs"/>
              </a:rPr>
              <a:t>Green</a:t>
            </a:r>
            <a:r>
              <a:rPr kumimoji="0" lang="en-GB" sz="1800" b="0" i="0" u="none" strike="noStrike" kern="1200" cap="none" spc="0" normalizeH="0" baseline="0" noProof="0" dirty="0" smtClean="0">
                <a:ln>
                  <a:noFill/>
                </a:ln>
                <a:solidFill>
                  <a:srgbClr val="FFFF00"/>
                </a:solidFill>
                <a:effectLst/>
                <a:uLnTx/>
                <a:uFillTx/>
                <a:latin typeface="Trebuchet MS" panose="020B0603020202020204"/>
                <a:ea typeface="+mn-ea"/>
                <a:cs typeface="+mn-cs"/>
              </a:rPr>
              <a:t>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Primary PSHE</a:t>
            </a:r>
            <a:r>
              <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rPr>
              <a:t>/ CITIZENSHIP/ SMSC/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RSE                       Year 1</a:t>
            </a:r>
            <a:endPar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Rectangle 2"/>
          <p:cNvSpPr/>
          <p:nvPr/>
        </p:nvSpPr>
        <p:spPr>
          <a:xfrm>
            <a:off x="111526" y="85895"/>
            <a:ext cx="1638590" cy="246221"/>
          </a:xfrm>
          <a:prstGeom prst="rect">
            <a:avLst/>
          </a:prstGeom>
        </p:spPr>
        <p:txBody>
          <a:bodyPr wrap="none">
            <a:spAutoFit/>
          </a:bodyPr>
          <a:lstStyle/>
          <a:p>
            <a:pPr lvl="0" defTabSz="457200">
              <a:defRPr/>
            </a:pPr>
            <a:r>
              <a:rPr lang="en-GB" sz="1000" b="1" dirty="0">
                <a:solidFill>
                  <a:srgbClr val="7030A0"/>
                </a:solidFill>
              </a:rPr>
              <a:t>1Decision resource </a:t>
            </a:r>
            <a:r>
              <a:rPr lang="en-GB" sz="1000" b="1" dirty="0" smtClean="0">
                <a:solidFill>
                  <a:srgbClr val="7030A0"/>
                </a:solidFill>
              </a:rPr>
              <a:t>links</a:t>
            </a:r>
            <a:endParaRPr lang="en-GB" sz="1200" dirty="0"/>
          </a:p>
        </p:txBody>
      </p:sp>
    </p:spTree>
    <p:extLst>
      <p:ext uri="{BB962C8B-B14F-4D97-AF65-F5344CB8AC3E}">
        <p14:creationId xmlns:p14="http://schemas.microsoft.com/office/powerpoint/2010/main" val="239181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8332472"/>
              </p:ext>
            </p:extLst>
          </p:nvPr>
        </p:nvGraphicFramePr>
        <p:xfrm>
          <a:off x="191192" y="731520"/>
          <a:ext cx="11887200" cy="5976852"/>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1883087294"/>
                    </a:ext>
                  </a:extLst>
                </a:gridCol>
                <a:gridCol w="1981200">
                  <a:extLst>
                    <a:ext uri="{9D8B030D-6E8A-4147-A177-3AD203B41FA5}">
                      <a16:colId xmlns:a16="http://schemas.microsoft.com/office/drawing/2014/main" val="168605317"/>
                    </a:ext>
                  </a:extLst>
                </a:gridCol>
                <a:gridCol w="1981200">
                  <a:extLst>
                    <a:ext uri="{9D8B030D-6E8A-4147-A177-3AD203B41FA5}">
                      <a16:colId xmlns:a16="http://schemas.microsoft.com/office/drawing/2014/main" val="4003275180"/>
                    </a:ext>
                  </a:extLst>
                </a:gridCol>
                <a:gridCol w="1981200">
                  <a:extLst>
                    <a:ext uri="{9D8B030D-6E8A-4147-A177-3AD203B41FA5}">
                      <a16:colId xmlns:a16="http://schemas.microsoft.com/office/drawing/2014/main" val="1152447951"/>
                    </a:ext>
                  </a:extLst>
                </a:gridCol>
                <a:gridCol w="1981200">
                  <a:extLst>
                    <a:ext uri="{9D8B030D-6E8A-4147-A177-3AD203B41FA5}">
                      <a16:colId xmlns:a16="http://schemas.microsoft.com/office/drawing/2014/main" val="3187682562"/>
                    </a:ext>
                  </a:extLst>
                </a:gridCol>
                <a:gridCol w="1981200">
                  <a:extLst>
                    <a:ext uri="{9D8B030D-6E8A-4147-A177-3AD203B41FA5}">
                      <a16:colId xmlns:a16="http://schemas.microsoft.com/office/drawing/2014/main" val="1541007710"/>
                    </a:ext>
                  </a:extLst>
                </a:gridCol>
              </a:tblGrid>
              <a:tr h="696742">
                <a:tc>
                  <a:txBody>
                    <a:bodyPr/>
                    <a:lstStyle/>
                    <a:p>
                      <a:r>
                        <a:rPr lang="en-GB" dirty="0" smtClean="0">
                          <a:solidFill>
                            <a:schemeClr val="bg1"/>
                          </a:solidFill>
                        </a:rPr>
                        <a:t>Autumn 1</a:t>
                      </a:r>
                      <a:endParaRPr lang="en-GB" dirty="0">
                        <a:solidFill>
                          <a:schemeClr val="bg1"/>
                        </a:solidFill>
                      </a:endParaRPr>
                    </a:p>
                  </a:txBody>
                  <a:tcPr/>
                </a:tc>
                <a:tc>
                  <a:txBody>
                    <a:bodyPr/>
                    <a:lstStyle/>
                    <a:p>
                      <a:r>
                        <a:rPr lang="en-GB" dirty="0" smtClean="0">
                          <a:solidFill>
                            <a:schemeClr val="bg1"/>
                          </a:solidFill>
                        </a:rPr>
                        <a:t>Autumn 2</a:t>
                      </a:r>
                      <a:endParaRPr lang="en-GB" dirty="0">
                        <a:solidFill>
                          <a:schemeClr val="bg1"/>
                        </a:solidFill>
                      </a:endParaRPr>
                    </a:p>
                  </a:txBody>
                  <a:tcPr/>
                </a:tc>
                <a:tc>
                  <a:txBody>
                    <a:bodyPr/>
                    <a:lstStyle/>
                    <a:p>
                      <a:r>
                        <a:rPr lang="en-GB" dirty="0" smtClean="0">
                          <a:solidFill>
                            <a:schemeClr val="bg1"/>
                          </a:solidFill>
                        </a:rPr>
                        <a:t>Spring 1</a:t>
                      </a:r>
                      <a:endParaRPr lang="en-GB" dirty="0">
                        <a:solidFill>
                          <a:schemeClr val="bg1"/>
                        </a:solidFill>
                      </a:endParaRPr>
                    </a:p>
                  </a:txBody>
                  <a:tcPr/>
                </a:tc>
                <a:tc>
                  <a:txBody>
                    <a:bodyPr/>
                    <a:lstStyle/>
                    <a:p>
                      <a:r>
                        <a:rPr lang="en-GB" dirty="0" smtClean="0">
                          <a:solidFill>
                            <a:schemeClr val="bg1"/>
                          </a:solidFill>
                        </a:rPr>
                        <a:t>Spring 2</a:t>
                      </a:r>
                      <a:endParaRPr lang="en-GB" dirty="0">
                        <a:solidFill>
                          <a:schemeClr val="bg1"/>
                        </a:solidFill>
                      </a:endParaRPr>
                    </a:p>
                  </a:txBody>
                  <a:tcPr/>
                </a:tc>
                <a:tc>
                  <a:txBody>
                    <a:bodyPr/>
                    <a:lstStyle/>
                    <a:p>
                      <a:r>
                        <a:rPr lang="en-GB" dirty="0" smtClean="0">
                          <a:solidFill>
                            <a:schemeClr val="bg1"/>
                          </a:solidFill>
                        </a:rPr>
                        <a:t>Summer 1</a:t>
                      </a:r>
                      <a:endParaRPr lang="en-GB" dirty="0">
                        <a:solidFill>
                          <a:schemeClr val="bg1"/>
                        </a:solidFill>
                      </a:endParaRPr>
                    </a:p>
                  </a:txBody>
                  <a:tcPr/>
                </a:tc>
                <a:tc>
                  <a:txBody>
                    <a:bodyPr/>
                    <a:lstStyle/>
                    <a:p>
                      <a:r>
                        <a:rPr lang="en-GB" dirty="0" smtClean="0">
                          <a:solidFill>
                            <a:schemeClr val="bg1"/>
                          </a:solidFill>
                        </a:rPr>
                        <a:t>Summer 2</a:t>
                      </a:r>
                      <a:endParaRPr lang="en-GB" dirty="0">
                        <a:solidFill>
                          <a:schemeClr val="bg1"/>
                        </a:solidFill>
                      </a:endParaRPr>
                    </a:p>
                  </a:txBody>
                  <a:tcPr/>
                </a:tc>
                <a:extLst>
                  <a:ext uri="{0D108BD9-81ED-4DB2-BD59-A6C34878D82A}">
                    <a16:rowId xmlns:a16="http://schemas.microsoft.com/office/drawing/2014/main" val="4227228883"/>
                  </a:ext>
                </a:extLst>
              </a:tr>
              <a:tr h="1914724">
                <a:tc>
                  <a:txBody>
                    <a:bodyPr/>
                    <a:lstStyle/>
                    <a:p>
                      <a:r>
                        <a:rPr lang="en-GB" sz="1400" b="1" kern="1200" dirty="0" smtClean="0">
                          <a:solidFill>
                            <a:schemeClr val="dk1"/>
                          </a:solidFill>
                          <a:effectLst/>
                          <a:latin typeface="+mn-lt"/>
                          <a:ea typeface="+mn-ea"/>
                          <a:cs typeface="+mn-cs"/>
                        </a:rPr>
                        <a:t>Managing Feelings: Identifying and expressing feelings</a:t>
                      </a:r>
                    </a:p>
                    <a:p>
                      <a:endParaRPr lang="en-GB" sz="1400" b="1" kern="1200" dirty="0" smtClean="0">
                        <a:solidFill>
                          <a:schemeClr val="dk1"/>
                        </a:solidFill>
                        <a:effectLst/>
                        <a:latin typeface="+mn-lt"/>
                        <a:ea typeface="+mn-ea"/>
                        <a:cs typeface="+mn-cs"/>
                      </a:endParaRPr>
                    </a:p>
                    <a:p>
                      <a:r>
                        <a:rPr lang="en-GB" sz="1000" kern="1200" dirty="0" smtClean="0">
                          <a:solidFill>
                            <a:schemeClr val="dk1"/>
                          </a:solidFill>
                          <a:effectLst/>
                          <a:latin typeface="+mn-lt"/>
                          <a:ea typeface="+mn-ea"/>
                          <a:cs typeface="+mn-cs"/>
                        </a:rPr>
                        <a:t>What feelings have we experienced?  Which do we like or not like?  How do those feelings make our bodies feel? </a:t>
                      </a:r>
                      <a:endParaRPr lang="en-GB" sz="1000" dirty="0">
                        <a:effectLst/>
                        <a:latin typeface="+mn-lt"/>
                        <a:ea typeface="Calibri" panose="020F0502020204030204" pitchFamily="34" charset="0"/>
                        <a:cs typeface="Times New Roman" panose="02020603050405020304" pitchFamily="18" charset="0"/>
                      </a:endParaRPr>
                    </a:p>
                  </a:txBody>
                  <a:tcPr marL="114300" marR="114300" marT="0" marB="0"/>
                </a:tc>
                <a:tc>
                  <a:txBody>
                    <a:bodyPr/>
                    <a:lstStyle/>
                    <a:p>
                      <a:r>
                        <a:rPr lang="en-GB" sz="1400" b="1" kern="1200" dirty="0" smtClean="0">
                          <a:solidFill>
                            <a:schemeClr val="dk1"/>
                          </a:solidFill>
                          <a:effectLst/>
                          <a:latin typeface="+mn-lt"/>
                          <a:ea typeface="+mn-ea"/>
                          <a:cs typeface="+mn-cs"/>
                        </a:rPr>
                        <a:t>The World I Live In: Respecting differences between people </a:t>
                      </a:r>
                    </a:p>
                    <a:p>
                      <a:endParaRPr lang="en-GB" sz="1400" b="1" kern="1200" dirty="0" smtClean="0">
                        <a:solidFill>
                          <a:schemeClr val="dk1"/>
                        </a:solidFill>
                        <a:effectLst/>
                        <a:latin typeface="+mn-lt"/>
                        <a:ea typeface="+mn-ea"/>
                        <a:cs typeface="+mn-cs"/>
                      </a:endParaRPr>
                    </a:p>
                    <a:p>
                      <a:r>
                        <a:rPr lang="en-GB" sz="1000" kern="1200" dirty="0" smtClean="0">
                          <a:solidFill>
                            <a:schemeClr val="dk1"/>
                          </a:solidFill>
                          <a:effectLst/>
                          <a:latin typeface="+mn-lt"/>
                          <a:ea typeface="+mn-ea"/>
                          <a:cs typeface="+mn-cs"/>
                        </a:rPr>
                        <a:t>What do all people have in common? How are they similar or different? (protected characteristics) </a:t>
                      </a:r>
                    </a:p>
                    <a:p>
                      <a:endParaRPr lang="en-GB" sz="400" dirty="0">
                        <a:effectLst/>
                        <a:latin typeface="+mn-lt"/>
                        <a:ea typeface="Calibri" panose="020F0502020204030204" pitchFamily="34" charset="0"/>
                        <a:cs typeface="Times New Roman" panose="02020603050405020304" pitchFamily="18" charset="0"/>
                      </a:endParaRPr>
                    </a:p>
                  </a:txBody>
                  <a:tcPr marL="114300" marR="114300" marT="0" marB="0"/>
                </a:tc>
                <a:tc>
                  <a:txBody>
                    <a:bodyPr/>
                    <a:lstStyle/>
                    <a:p>
                      <a:r>
                        <a:rPr lang="en-GB" sz="1400" b="1" kern="1200" dirty="0" smtClean="0">
                          <a:solidFill>
                            <a:schemeClr val="dk1"/>
                          </a:solidFill>
                          <a:effectLst/>
                          <a:latin typeface="+mn-lt"/>
                          <a:ea typeface="+mn-ea"/>
                          <a:cs typeface="+mn-cs"/>
                        </a:rPr>
                        <a:t>Healthy Lifestyles: Taking care of physical health</a:t>
                      </a:r>
                    </a:p>
                    <a:p>
                      <a:endParaRPr lang="en-GB" sz="1400" b="1" kern="1200" dirty="0" smtClean="0">
                        <a:solidFill>
                          <a:schemeClr val="dk1"/>
                        </a:solidFill>
                        <a:effectLst/>
                        <a:latin typeface="+mn-lt"/>
                        <a:ea typeface="+mn-ea"/>
                        <a:cs typeface="+mn-cs"/>
                      </a:endParaRPr>
                    </a:p>
                    <a:p>
                      <a:r>
                        <a:rPr lang="en-GB" sz="1000" kern="1200" dirty="0" smtClean="0">
                          <a:solidFill>
                            <a:schemeClr val="dk1"/>
                          </a:solidFill>
                          <a:effectLst/>
                          <a:latin typeface="+mn-lt"/>
                          <a:ea typeface="+mn-ea"/>
                          <a:cs typeface="+mn-cs"/>
                        </a:rPr>
                        <a:t>How do we look after our hair, skin, teeth? How do we stay safe in the sun?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effectLst/>
                        <a:latin typeface="+mn-lt"/>
                      </a:endParaRPr>
                    </a:p>
                  </a:txBody>
                  <a:tcPr marL="114300" marR="114300" marT="0" marB="0"/>
                </a:tc>
                <a:tc>
                  <a:txBody>
                    <a:bodyPr/>
                    <a:lstStyle/>
                    <a:p>
                      <a:r>
                        <a:rPr lang="en-GB" sz="1400" b="1" kern="1200" dirty="0" smtClean="0">
                          <a:solidFill>
                            <a:schemeClr val="dk1"/>
                          </a:solidFill>
                          <a:effectLst/>
                          <a:latin typeface="+mn-lt"/>
                          <a:ea typeface="+mn-ea"/>
                          <a:cs typeface="+mn-cs"/>
                        </a:rPr>
                        <a:t>Self-Awareness: Playing and working together</a:t>
                      </a:r>
                    </a:p>
                    <a:p>
                      <a:endParaRPr lang="en-GB" sz="1400" b="1" kern="1200" dirty="0" smtClean="0">
                        <a:solidFill>
                          <a:schemeClr val="dk1"/>
                        </a:solidFill>
                        <a:effectLst/>
                        <a:latin typeface="+mn-lt"/>
                        <a:ea typeface="+mn-ea"/>
                        <a:cs typeface="+mn-cs"/>
                      </a:endParaRPr>
                    </a:p>
                    <a:p>
                      <a:r>
                        <a:rPr lang="en-GB" sz="1000" kern="1200" dirty="0" smtClean="0">
                          <a:solidFill>
                            <a:schemeClr val="dk1"/>
                          </a:solidFill>
                          <a:effectLst/>
                          <a:latin typeface="+mn-lt"/>
                          <a:ea typeface="+mn-ea"/>
                          <a:cs typeface="+mn-cs"/>
                        </a:rPr>
                        <a:t>How do we show cooperation with other people? What does it mean to ‘be fair’?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effectLst/>
                        <a:latin typeface="+mn-lt"/>
                      </a:endParaRPr>
                    </a:p>
                  </a:txBody>
                  <a:tcPr marL="114300" marR="114300" marT="0" marB="0"/>
                </a:tc>
                <a:tc>
                  <a:txBody>
                    <a:bodyPr/>
                    <a:lstStyle/>
                    <a:p>
                      <a:r>
                        <a:rPr lang="en-GB" sz="1400" b="1" kern="1200" dirty="0" smtClean="0">
                          <a:solidFill>
                            <a:schemeClr val="dk1"/>
                          </a:solidFill>
                          <a:effectLst/>
                          <a:latin typeface="+mn-lt"/>
                          <a:ea typeface="+mn-ea"/>
                          <a:cs typeface="+mn-cs"/>
                        </a:rPr>
                        <a:t>Changing and Growing: Baby to Adult</a:t>
                      </a:r>
                    </a:p>
                    <a:p>
                      <a:r>
                        <a:rPr lang="en-GB" sz="1000" kern="1200" dirty="0" smtClean="0">
                          <a:solidFill>
                            <a:schemeClr val="dk1"/>
                          </a:solidFill>
                          <a:effectLst/>
                          <a:latin typeface="+mn-lt"/>
                          <a:ea typeface="+mn-ea"/>
                          <a:cs typeface="+mn-cs"/>
                        </a:rPr>
                        <a:t>What are the stages in the human lifecycle?  How do the needs of people differ in each stage? </a:t>
                      </a: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dk1"/>
                          </a:solidFill>
                          <a:effectLst/>
                          <a:latin typeface="+mn-lt"/>
                          <a:ea typeface="+mn-ea"/>
                          <a:cs typeface="+mn-cs"/>
                        </a:rPr>
                        <a:t>The World I Live In: Rules and Laws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kern="1200" dirty="0" smtClean="0">
                          <a:solidFill>
                            <a:schemeClr val="dk1"/>
                          </a:solidFill>
                          <a:effectLst/>
                          <a:latin typeface="+mn-lt"/>
                          <a:ea typeface="+mn-ea"/>
                          <a:cs typeface="+mn-cs"/>
                        </a:rPr>
                        <a:t>What rules do we have at school and at home?  How do these rules help keep us safe?  What would happen if people ignored them? </a:t>
                      </a:r>
                      <a:endParaRPr lang="en-GB" sz="1000" dirty="0" smtClean="0">
                        <a:effectLst/>
                        <a:latin typeface="+mn-lt"/>
                      </a:endParaRPr>
                    </a:p>
                    <a:p>
                      <a:endParaRPr lang="en-GB" sz="1800" kern="1200" dirty="0" smtClean="0">
                        <a:solidFill>
                          <a:schemeClr val="dk1"/>
                        </a:solidFill>
                        <a:effectLst/>
                        <a:latin typeface="+mn-lt"/>
                        <a:ea typeface="+mn-ea"/>
                        <a:cs typeface="+mn-cs"/>
                      </a:endParaRPr>
                    </a:p>
                  </a:txBody>
                  <a:tcPr marL="114300" marR="114300" marT="0" marB="0"/>
                </a:tc>
                <a:extLst>
                  <a:ext uri="{0D108BD9-81ED-4DB2-BD59-A6C34878D82A}">
                    <a16:rowId xmlns:a16="http://schemas.microsoft.com/office/drawing/2014/main" val="2608281354"/>
                  </a:ext>
                </a:extLst>
              </a:tr>
              <a:tr h="1007749">
                <a:tc>
                  <a:txBody>
                    <a:bodyPr/>
                    <a:lstStyle/>
                    <a:p>
                      <a:pPr algn="l"/>
                      <a:r>
                        <a:rPr lang="en-GB" sz="1000" b="1" dirty="0" smtClean="0">
                          <a:solidFill>
                            <a:srgbClr val="7030A0"/>
                          </a:solidFill>
                          <a:effectLst/>
                          <a:latin typeface="+mn-lt"/>
                        </a:rPr>
                        <a:t>EYFS Orange sleeps</a:t>
                      </a:r>
                      <a:r>
                        <a:rPr lang="en-GB" sz="1000" b="1" baseline="0" dirty="0" smtClean="0">
                          <a:solidFill>
                            <a:srgbClr val="7030A0"/>
                          </a:solidFill>
                          <a:effectLst/>
                          <a:latin typeface="+mn-lt"/>
                        </a:rPr>
                        <a:t> over – Pink feels sad</a:t>
                      </a:r>
                    </a:p>
                    <a:p>
                      <a:pPr algn="l"/>
                      <a:endParaRPr lang="en-GB" sz="1000" b="1" baseline="0" dirty="0" smtClean="0">
                        <a:solidFill>
                          <a:srgbClr val="7030A0"/>
                        </a:solidFill>
                        <a:effectLst/>
                        <a:latin typeface="+mn-lt"/>
                      </a:endParaRPr>
                    </a:p>
                    <a:p>
                      <a:pPr algn="l"/>
                      <a:r>
                        <a:rPr lang="en-GB" sz="1000" b="1" baseline="0" dirty="0" smtClean="0">
                          <a:solidFill>
                            <a:srgbClr val="7030A0"/>
                          </a:solidFill>
                          <a:effectLst/>
                          <a:latin typeface="+mn-lt"/>
                        </a:rPr>
                        <a:t>5-8 Body Language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EYFS Yellow wants to play with Orange – Red’s hearing aid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EYFS Orange</a:t>
                      </a:r>
                      <a:r>
                        <a:rPr lang="en-GB" sz="1000" b="1" baseline="0" dirty="0" smtClean="0">
                          <a:solidFill>
                            <a:srgbClr val="7030A0"/>
                          </a:solidFill>
                          <a:effectLst/>
                          <a:latin typeface="+mn-lt"/>
                        </a:rPr>
                        <a:t> brushes her teeth – Yellow’s bedtime – Rainbow visits the seaside  - Red visits the dentist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b="1" baseline="0" dirty="0" smtClean="0">
                        <a:solidFill>
                          <a:srgbClr val="7030A0"/>
                        </a:solidFill>
                        <a:effectLst/>
                        <a:latin typeface="+mn-lt"/>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baseline="0" dirty="0" smtClean="0">
                          <a:solidFill>
                            <a:srgbClr val="7030A0"/>
                          </a:solidFill>
                          <a:effectLst/>
                          <a:latin typeface="+mn-lt"/>
                        </a:rPr>
                        <a:t>5-8 Brushing Teeth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EYFS Blue learns to share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kern="1200" dirty="0" smtClean="0">
                          <a:solidFill>
                            <a:srgbClr val="7030A0"/>
                          </a:solidFill>
                          <a:effectLst/>
                          <a:latin typeface="+mn-lt"/>
                          <a:ea typeface="+mn-ea"/>
                          <a:cs typeface="+mn-cs"/>
                        </a:rPr>
                        <a:t>5-8 Growing in our world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EYFS Purple the passenger </a:t>
                      </a:r>
                      <a:endParaRPr lang="en-GB" sz="1000" b="1" dirty="0">
                        <a:solidFill>
                          <a:srgbClr val="7030A0"/>
                        </a:solidFill>
                        <a:effectLst/>
                        <a:latin typeface="+mn-lt"/>
                      </a:endParaRPr>
                    </a:p>
                  </a:txBody>
                  <a:tcPr marL="114300" marR="114300" marT="0" marB="0"/>
                </a:tc>
                <a:extLst>
                  <a:ext uri="{0D108BD9-81ED-4DB2-BD59-A6C34878D82A}">
                    <a16:rowId xmlns:a16="http://schemas.microsoft.com/office/drawing/2014/main" val="2077320499"/>
                  </a:ext>
                </a:extLst>
              </a:tr>
              <a:tr h="1780358">
                <a:tc>
                  <a:txBody>
                    <a:bodyPr/>
                    <a:lstStyle/>
                    <a:p>
                      <a:pPr algn="l"/>
                      <a:endParaRPr lang="en-GB" sz="1000" dirty="0">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effectLst/>
                        <a:latin typeface="+mn-lt"/>
                      </a:endParaRPr>
                    </a:p>
                  </a:txBody>
                  <a:tcPr marL="114300" marR="114300" marT="0" marB="0"/>
                </a:tc>
                <a:tc>
                  <a:txBody>
                    <a:bodyPr/>
                    <a:lstStyle/>
                    <a:p>
                      <a:r>
                        <a:rPr lang="en-GB" sz="1400" b="1" kern="1200" dirty="0" smtClean="0">
                          <a:solidFill>
                            <a:schemeClr val="dk1"/>
                          </a:solidFill>
                          <a:effectLst/>
                          <a:latin typeface="+mn-lt"/>
                          <a:ea typeface="+mn-ea"/>
                          <a:cs typeface="+mn-cs"/>
                        </a:rPr>
                        <a:t>Self-Care, Support and Safety: Keeping Safe</a:t>
                      </a:r>
                    </a:p>
                    <a:p>
                      <a:endParaRPr lang="en-GB" sz="1400" b="1" kern="1200" dirty="0" smtClean="0">
                        <a:solidFill>
                          <a:schemeClr val="dk1"/>
                        </a:solidFill>
                        <a:effectLst/>
                        <a:latin typeface="+mn-lt"/>
                        <a:ea typeface="+mn-ea"/>
                        <a:cs typeface="+mn-cs"/>
                      </a:endParaRPr>
                    </a:p>
                    <a:p>
                      <a:r>
                        <a:rPr lang="en-GB" sz="1000" kern="1200" dirty="0" smtClean="0">
                          <a:solidFill>
                            <a:schemeClr val="dk1"/>
                          </a:solidFill>
                          <a:effectLst/>
                          <a:latin typeface="+mn-lt"/>
                          <a:ea typeface="+mn-ea"/>
                          <a:cs typeface="+mn-cs"/>
                        </a:rPr>
                        <a:t>Why is it important to stay physically safe?  How do we stay safe near water, roads or fire? </a:t>
                      </a:r>
                    </a:p>
                    <a:p>
                      <a:endParaRPr lang="en-GB" sz="1000" kern="1200" dirty="0" smtClean="0">
                        <a:solidFill>
                          <a:schemeClr val="dk1"/>
                        </a:solidFill>
                        <a:effectLst/>
                        <a:latin typeface="+mn-lt"/>
                        <a:ea typeface="+mn-ea"/>
                        <a:cs typeface="+mn-cs"/>
                      </a:endParaRPr>
                    </a:p>
                  </a:txBody>
                  <a:tcPr marL="114300" marR="114300" marT="0" marB="0"/>
                </a:tc>
                <a:tc>
                  <a:txBody>
                    <a:bodyPr/>
                    <a:lstStyle/>
                    <a:p>
                      <a:r>
                        <a:rPr lang="en-GB" sz="1400" b="1" kern="1200" dirty="0" smtClean="0">
                          <a:solidFill>
                            <a:schemeClr val="dk1"/>
                          </a:solidFill>
                          <a:effectLst/>
                          <a:latin typeface="+mn-lt"/>
                          <a:ea typeface="+mn-ea"/>
                          <a:cs typeface="+mn-cs"/>
                        </a:rPr>
                        <a:t>The World I Live In: Jobs People Do  </a:t>
                      </a:r>
                    </a:p>
                    <a:p>
                      <a:endParaRPr lang="en-GB" sz="1400" b="1" kern="1200" dirty="0" smtClean="0">
                        <a:solidFill>
                          <a:schemeClr val="dk1"/>
                        </a:solidFill>
                        <a:effectLst/>
                        <a:latin typeface="+mn-lt"/>
                        <a:ea typeface="+mn-ea"/>
                        <a:cs typeface="+mn-cs"/>
                      </a:endParaRPr>
                    </a:p>
                    <a:p>
                      <a:r>
                        <a:rPr lang="en-GB" sz="1000" kern="1200" dirty="0" smtClean="0">
                          <a:solidFill>
                            <a:schemeClr val="dk1"/>
                          </a:solidFill>
                          <a:effectLst/>
                          <a:latin typeface="+mn-lt"/>
                          <a:ea typeface="+mn-ea"/>
                          <a:cs typeface="+mn-cs"/>
                        </a:rPr>
                        <a:t>What jobs do people we know do? What job might we like to do in the future?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effectLst/>
                        <a:latin typeface="+mn-lt"/>
                      </a:endParaRPr>
                    </a:p>
                  </a:txBody>
                  <a:tcPr marL="114300" marR="114300" marT="0" marB="0"/>
                </a:tc>
                <a:extLst>
                  <a:ext uri="{0D108BD9-81ED-4DB2-BD59-A6C34878D82A}">
                    <a16:rowId xmlns:a16="http://schemas.microsoft.com/office/drawing/2014/main" val="3338534429"/>
                  </a:ext>
                </a:extLst>
              </a:tr>
              <a:tr h="57727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p>
                  </a:txBody>
                  <a:tcPr/>
                </a:tc>
                <a:tc>
                  <a:txBody>
                    <a:bodyPr/>
                    <a:lstStyle/>
                    <a:p>
                      <a:endParaRPr lang="en-GB" dirty="0"/>
                    </a:p>
                  </a:txBody>
                  <a:tcPr/>
                </a:tc>
                <a:tc>
                  <a:txBody>
                    <a:bodyPr/>
                    <a:lstStyle/>
                    <a:p>
                      <a:endParaRPr lang="en-GB" sz="1100" dirty="0">
                        <a:solidFill>
                          <a:srgbClr val="7030A0"/>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kern="1200" dirty="0" smtClean="0">
                          <a:solidFill>
                            <a:srgbClr val="7030A0"/>
                          </a:solidFill>
                          <a:effectLst/>
                          <a:latin typeface="+mn-lt"/>
                          <a:ea typeface="+mn-ea"/>
                          <a:cs typeface="+mn-cs"/>
                        </a:rPr>
                        <a:t>5-8 Leaning out of windows</a:t>
                      </a:r>
                      <a:endParaRPr lang="en-GB" sz="1000" b="1" dirty="0" smtClean="0">
                        <a:solidFill>
                          <a:srgbClr val="7030A0"/>
                        </a:solidFill>
                        <a:effectLst/>
                        <a:latin typeface="+mn-lt"/>
                      </a:endParaRPr>
                    </a:p>
                    <a:p>
                      <a:endParaRPr lang="en-GB" dirty="0"/>
                    </a:p>
                  </a:txBody>
                  <a:tcPr/>
                </a:tc>
                <a:tc>
                  <a:txBody>
                    <a:bodyPr/>
                    <a:lstStyle/>
                    <a:p>
                      <a:endParaRPr lang="en-GB"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solidFill>
                          <a:srgbClr val="7030A0"/>
                        </a:solidFill>
                      </a:endParaRPr>
                    </a:p>
                  </a:txBody>
                  <a:tcPr/>
                </a:tc>
                <a:extLst>
                  <a:ext uri="{0D108BD9-81ED-4DB2-BD59-A6C34878D82A}">
                    <a16:rowId xmlns:a16="http://schemas.microsoft.com/office/drawing/2014/main" val="2338864575"/>
                  </a:ext>
                </a:extLst>
              </a:tr>
            </a:tbl>
          </a:graphicData>
        </a:graphic>
      </p:graphicFrame>
      <p:sp>
        <p:nvSpPr>
          <p:cNvPr id="2" name="TextBox 1"/>
          <p:cNvSpPr txBox="1"/>
          <p:nvPr/>
        </p:nvSpPr>
        <p:spPr>
          <a:xfrm>
            <a:off x="2508068" y="209006"/>
            <a:ext cx="7276011" cy="369332"/>
          </a:xfrm>
          <a:prstGeom prst="rect">
            <a:avLst/>
          </a:prstGeom>
          <a:solidFill>
            <a:srgbClr val="99CC0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chemeClr val="accent2">
                    <a:lumMod val="75000"/>
                  </a:schemeClr>
                </a:solidFill>
                <a:effectLst/>
                <a:uLnTx/>
                <a:uFillTx/>
                <a:latin typeface="Trebuchet MS" panose="020B0603020202020204"/>
                <a:ea typeface="+mn-ea"/>
                <a:cs typeface="+mn-cs"/>
              </a:rPr>
              <a:t>Green</a:t>
            </a:r>
            <a:r>
              <a:rPr kumimoji="0" lang="en-GB" sz="1800" b="0" i="0" u="none" strike="noStrike" kern="1200" cap="none" spc="0" normalizeH="0" baseline="0" noProof="0" dirty="0" smtClean="0">
                <a:ln>
                  <a:noFill/>
                </a:ln>
                <a:solidFill>
                  <a:srgbClr val="FFFF00"/>
                </a:solidFill>
                <a:effectLst/>
                <a:uLnTx/>
                <a:uFillTx/>
                <a:latin typeface="Trebuchet MS" panose="020B0603020202020204"/>
                <a:ea typeface="+mn-ea"/>
                <a:cs typeface="+mn-cs"/>
              </a:rPr>
              <a:t> </a:t>
            </a:r>
            <a:r>
              <a:rPr lang="en-GB" dirty="0" smtClean="0">
                <a:solidFill>
                  <a:prstClr val="white"/>
                </a:solidFill>
                <a:latin typeface="Trebuchet MS" panose="020B0603020202020204"/>
              </a:rPr>
              <a:t>Primary</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 PSHE</a:t>
            </a:r>
            <a:r>
              <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rPr>
              <a:t>/ CITIZENSHIP/ SMSC/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RSE                       Year 2</a:t>
            </a:r>
            <a:endPar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Rectangle 2"/>
          <p:cNvSpPr/>
          <p:nvPr/>
        </p:nvSpPr>
        <p:spPr>
          <a:xfrm>
            <a:off x="105555" y="147451"/>
            <a:ext cx="1638590" cy="246221"/>
          </a:xfrm>
          <a:prstGeom prst="rect">
            <a:avLst/>
          </a:prstGeom>
        </p:spPr>
        <p:txBody>
          <a:bodyPr wrap="none">
            <a:spAutoFit/>
          </a:bodyPr>
          <a:lstStyle/>
          <a:p>
            <a:pPr lvl="0" defTabSz="457200">
              <a:defRPr/>
            </a:pPr>
            <a:r>
              <a:rPr lang="en-GB" sz="1000" b="1" dirty="0">
                <a:solidFill>
                  <a:srgbClr val="7030A0"/>
                </a:solidFill>
              </a:rPr>
              <a:t>1Decision resource </a:t>
            </a:r>
            <a:r>
              <a:rPr lang="en-GB" sz="1000" b="1" dirty="0" smtClean="0">
                <a:solidFill>
                  <a:srgbClr val="7030A0"/>
                </a:solidFill>
              </a:rPr>
              <a:t>links</a:t>
            </a:r>
            <a:endParaRPr lang="en-GB" sz="1000" dirty="0"/>
          </a:p>
        </p:txBody>
      </p:sp>
    </p:spTree>
    <p:extLst>
      <p:ext uri="{BB962C8B-B14F-4D97-AF65-F5344CB8AC3E}">
        <p14:creationId xmlns:p14="http://schemas.microsoft.com/office/powerpoint/2010/main" val="2112178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33483881"/>
              </p:ext>
            </p:extLst>
          </p:nvPr>
        </p:nvGraphicFramePr>
        <p:xfrm>
          <a:off x="157944" y="698268"/>
          <a:ext cx="11870574" cy="6001790"/>
        </p:xfrm>
        <a:graphic>
          <a:graphicData uri="http://schemas.openxmlformats.org/drawingml/2006/table">
            <a:tbl>
              <a:tblPr firstRow="1" bandRow="1">
                <a:tableStyleId>{5C22544A-7EE6-4342-B048-85BDC9FD1C3A}</a:tableStyleId>
              </a:tblPr>
              <a:tblGrid>
                <a:gridCol w="1978429">
                  <a:extLst>
                    <a:ext uri="{9D8B030D-6E8A-4147-A177-3AD203B41FA5}">
                      <a16:colId xmlns:a16="http://schemas.microsoft.com/office/drawing/2014/main" val="1883087294"/>
                    </a:ext>
                  </a:extLst>
                </a:gridCol>
                <a:gridCol w="1978429">
                  <a:extLst>
                    <a:ext uri="{9D8B030D-6E8A-4147-A177-3AD203B41FA5}">
                      <a16:colId xmlns:a16="http://schemas.microsoft.com/office/drawing/2014/main" val="168605317"/>
                    </a:ext>
                  </a:extLst>
                </a:gridCol>
                <a:gridCol w="1978429">
                  <a:extLst>
                    <a:ext uri="{9D8B030D-6E8A-4147-A177-3AD203B41FA5}">
                      <a16:colId xmlns:a16="http://schemas.microsoft.com/office/drawing/2014/main" val="4003275180"/>
                    </a:ext>
                  </a:extLst>
                </a:gridCol>
                <a:gridCol w="1978429">
                  <a:extLst>
                    <a:ext uri="{9D8B030D-6E8A-4147-A177-3AD203B41FA5}">
                      <a16:colId xmlns:a16="http://schemas.microsoft.com/office/drawing/2014/main" val="1152447951"/>
                    </a:ext>
                  </a:extLst>
                </a:gridCol>
                <a:gridCol w="1978429">
                  <a:extLst>
                    <a:ext uri="{9D8B030D-6E8A-4147-A177-3AD203B41FA5}">
                      <a16:colId xmlns:a16="http://schemas.microsoft.com/office/drawing/2014/main" val="3187682562"/>
                    </a:ext>
                  </a:extLst>
                </a:gridCol>
                <a:gridCol w="1978429">
                  <a:extLst>
                    <a:ext uri="{9D8B030D-6E8A-4147-A177-3AD203B41FA5}">
                      <a16:colId xmlns:a16="http://schemas.microsoft.com/office/drawing/2014/main" val="1541007710"/>
                    </a:ext>
                  </a:extLst>
                </a:gridCol>
              </a:tblGrid>
              <a:tr h="675524">
                <a:tc>
                  <a:txBody>
                    <a:bodyPr/>
                    <a:lstStyle/>
                    <a:p>
                      <a:r>
                        <a:rPr lang="en-GB" dirty="0" smtClean="0">
                          <a:solidFill>
                            <a:schemeClr val="bg1"/>
                          </a:solidFill>
                        </a:rPr>
                        <a:t>Autumn 1</a:t>
                      </a:r>
                      <a:endParaRPr lang="en-GB" dirty="0">
                        <a:solidFill>
                          <a:schemeClr val="bg1"/>
                        </a:solidFill>
                      </a:endParaRPr>
                    </a:p>
                  </a:txBody>
                  <a:tcPr/>
                </a:tc>
                <a:tc>
                  <a:txBody>
                    <a:bodyPr/>
                    <a:lstStyle/>
                    <a:p>
                      <a:r>
                        <a:rPr lang="en-GB" dirty="0" smtClean="0">
                          <a:solidFill>
                            <a:schemeClr val="bg1"/>
                          </a:solidFill>
                        </a:rPr>
                        <a:t>Autumn 2</a:t>
                      </a:r>
                      <a:endParaRPr lang="en-GB" dirty="0">
                        <a:solidFill>
                          <a:schemeClr val="bg1"/>
                        </a:solidFill>
                      </a:endParaRPr>
                    </a:p>
                  </a:txBody>
                  <a:tcPr/>
                </a:tc>
                <a:tc>
                  <a:txBody>
                    <a:bodyPr/>
                    <a:lstStyle/>
                    <a:p>
                      <a:r>
                        <a:rPr lang="en-GB" dirty="0" smtClean="0">
                          <a:solidFill>
                            <a:schemeClr val="bg1"/>
                          </a:solidFill>
                        </a:rPr>
                        <a:t>Spring 1</a:t>
                      </a:r>
                      <a:endParaRPr lang="en-GB" dirty="0">
                        <a:solidFill>
                          <a:schemeClr val="bg1"/>
                        </a:solidFill>
                      </a:endParaRPr>
                    </a:p>
                  </a:txBody>
                  <a:tcPr/>
                </a:tc>
                <a:tc>
                  <a:txBody>
                    <a:bodyPr/>
                    <a:lstStyle/>
                    <a:p>
                      <a:r>
                        <a:rPr lang="en-GB" dirty="0" smtClean="0">
                          <a:solidFill>
                            <a:schemeClr val="bg1"/>
                          </a:solidFill>
                        </a:rPr>
                        <a:t>Spring 2</a:t>
                      </a:r>
                      <a:endParaRPr lang="en-GB" dirty="0">
                        <a:solidFill>
                          <a:schemeClr val="bg1"/>
                        </a:solidFill>
                      </a:endParaRPr>
                    </a:p>
                  </a:txBody>
                  <a:tcPr/>
                </a:tc>
                <a:tc>
                  <a:txBody>
                    <a:bodyPr/>
                    <a:lstStyle/>
                    <a:p>
                      <a:r>
                        <a:rPr lang="en-GB" dirty="0" smtClean="0">
                          <a:solidFill>
                            <a:schemeClr val="bg1"/>
                          </a:solidFill>
                        </a:rPr>
                        <a:t>Summer 1</a:t>
                      </a:r>
                      <a:endParaRPr lang="en-GB" dirty="0">
                        <a:solidFill>
                          <a:schemeClr val="bg1"/>
                        </a:solidFill>
                      </a:endParaRPr>
                    </a:p>
                  </a:txBody>
                  <a:tcPr/>
                </a:tc>
                <a:tc>
                  <a:txBody>
                    <a:bodyPr/>
                    <a:lstStyle/>
                    <a:p>
                      <a:r>
                        <a:rPr lang="en-GB" dirty="0" smtClean="0">
                          <a:solidFill>
                            <a:schemeClr val="bg1"/>
                          </a:solidFill>
                        </a:rPr>
                        <a:t>Summer 2</a:t>
                      </a:r>
                      <a:endParaRPr lang="en-GB" dirty="0">
                        <a:solidFill>
                          <a:schemeClr val="bg1"/>
                        </a:solidFill>
                      </a:endParaRPr>
                    </a:p>
                  </a:txBody>
                  <a:tcPr/>
                </a:tc>
                <a:extLst>
                  <a:ext uri="{0D108BD9-81ED-4DB2-BD59-A6C34878D82A}">
                    <a16:rowId xmlns:a16="http://schemas.microsoft.com/office/drawing/2014/main" val="4227228883"/>
                  </a:ext>
                </a:extLst>
              </a:tr>
              <a:tr h="1965657">
                <a:tc>
                  <a:txBody>
                    <a:bodyPr/>
                    <a:lstStyle/>
                    <a:p>
                      <a:r>
                        <a:rPr lang="en-GB" sz="1400" b="1" kern="1200" dirty="0" smtClean="0">
                          <a:solidFill>
                            <a:schemeClr val="dk1"/>
                          </a:solidFill>
                          <a:effectLst/>
                          <a:latin typeface="+mn-lt"/>
                          <a:ea typeface="+mn-ea"/>
                          <a:cs typeface="+mn-cs"/>
                        </a:rPr>
                        <a:t>Self-Awareness: Kind and unkind behaviours</a:t>
                      </a:r>
                    </a:p>
                    <a:p>
                      <a:endParaRPr lang="en-GB" sz="1400" b="1" kern="1200" dirty="0" smtClean="0">
                        <a:solidFill>
                          <a:schemeClr val="dk1"/>
                        </a:solidFill>
                        <a:effectLst/>
                        <a:latin typeface="+mn-lt"/>
                        <a:ea typeface="+mn-ea"/>
                        <a:cs typeface="+mn-cs"/>
                      </a:endParaRPr>
                    </a:p>
                    <a:p>
                      <a:r>
                        <a:rPr lang="en-GB" sz="1000" kern="1200" dirty="0" smtClean="0">
                          <a:solidFill>
                            <a:schemeClr val="dk1"/>
                          </a:solidFill>
                          <a:effectLst/>
                          <a:latin typeface="+mn-lt"/>
                          <a:ea typeface="+mn-ea"/>
                          <a:cs typeface="+mn-cs"/>
                        </a:rPr>
                        <a:t>What is bullying? Where can this happen? (in person and online).  What can we do if we’re being bullied?</a:t>
                      </a:r>
                    </a:p>
                  </a:txBody>
                  <a:tcPr marL="114300" marR="114300" marT="0" marB="0"/>
                </a:tc>
                <a:tc>
                  <a:txBody>
                    <a:bodyPr/>
                    <a:lstStyle/>
                    <a:p>
                      <a:r>
                        <a:rPr lang="en-GB" sz="1400" b="1" kern="1200" dirty="0" smtClean="0">
                          <a:solidFill>
                            <a:schemeClr val="dk1"/>
                          </a:solidFill>
                          <a:effectLst/>
                          <a:latin typeface="+mn-lt"/>
                          <a:ea typeface="+mn-ea"/>
                          <a:cs typeface="+mn-cs"/>
                        </a:rPr>
                        <a:t>Managing Feelings: Managing strong feelings</a:t>
                      </a:r>
                    </a:p>
                    <a:p>
                      <a:endParaRPr lang="en-GB" sz="1400" b="1" kern="1200" dirty="0" smtClean="0">
                        <a:solidFill>
                          <a:schemeClr val="dk1"/>
                        </a:solidFill>
                        <a:effectLst/>
                        <a:latin typeface="+mn-lt"/>
                        <a:ea typeface="+mn-ea"/>
                        <a:cs typeface="+mn-cs"/>
                      </a:endParaRPr>
                    </a:p>
                    <a:p>
                      <a:r>
                        <a:rPr lang="en-GB" sz="1000" kern="1200" dirty="0" smtClean="0">
                          <a:solidFill>
                            <a:schemeClr val="dk1"/>
                          </a:solidFill>
                          <a:effectLst/>
                          <a:latin typeface="+mn-lt"/>
                          <a:ea typeface="+mn-ea"/>
                          <a:cs typeface="+mn-cs"/>
                        </a:rPr>
                        <a:t>What feelings make us feel uncomfortable? What strategies help us manage these feelings? </a:t>
                      </a:r>
                    </a:p>
                    <a:p>
                      <a:r>
                        <a:rPr lang="en-GB" sz="1800" kern="1200" dirty="0" smtClean="0">
                          <a:solidFill>
                            <a:schemeClr val="dk1"/>
                          </a:solidFill>
                          <a:effectLst/>
                          <a:latin typeface="+mn-lt"/>
                          <a:ea typeface="+mn-ea"/>
                          <a:cs typeface="+mn-cs"/>
                        </a:rPr>
                        <a:t> </a:t>
                      </a:r>
                      <a:endParaRPr lang="en-GB" sz="1000" dirty="0">
                        <a:effectLst/>
                        <a:latin typeface="+mn-lt"/>
                        <a:ea typeface="Calibri" panose="020F0502020204030204" pitchFamily="34" charset="0"/>
                        <a:cs typeface="Times New Roman" panose="02020603050405020304" pitchFamily="18" charset="0"/>
                      </a:endParaRPr>
                    </a:p>
                  </a:txBody>
                  <a:tcPr marL="114300" marR="114300" marT="0" marB="0"/>
                </a:tc>
                <a:tc>
                  <a:txBody>
                    <a:bodyPr/>
                    <a:lstStyle/>
                    <a:p>
                      <a:r>
                        <a:rPr lang="en-GB" sz="1400" b="1" kern="1200" dirty="0" smtClean="0">
                          <a:solidFill>
                            <a:schemeClr val="dk1"/>
                          </a:solidFill>
                          <a:effectLst/>
                          <a:latin typeface="+mn-lt"/>
                          <a:ea typeface="+mn-ea"/>
                          <a:cs typeface="+mn-cs"/>
                        </a:rPr>
                        <a:t>Self-Awareness: Getting on with others</a:t>
                      </a:r>
                    </a:p>
                    <a:p>
                      <a:endParaRPr lang="en-GB" sz="1400" kern="1200" dirty="0" smtClean="0">
                        <a:solidFill>
                          <a:schemeClr val="dk1"/>
                        </a:solidFill>
                        <a:effectLst/>
                        <a:latin typeface="+mn-lt"/>
                        <a:ea typeface="+mn-ea"/>
                        <a:cs typeface="+mn-cs"/>
                      </a:endParaRPr>
                    </a:p>
                    <a:p>
                      <a:r>
                        <a:rPr lang="en-GB" sz="1000" kern="1200" dirty="0" smtClean="0">
                          <a:solidFill>
                            <a:schemeClr val="dk1"/>
                          </a:solidFill>
                          <a:effectLst/>
                          <a:latin typeface="+mn-lt"/>
                          <a:ea typeface="+mn-ea"/>
                          <a:cs typeface="+mn-cs"/>
                        </a:rPr>
                        <a:t>How can we treat ourselves and others with respect?  What can we do if we don’t want to be friends with someone?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effectLst/>
                        <a:latin typeface="+mn-lt"/>
                      </a:endParaRPr>
                    </a:p>
                  </a:txBody>
                  <a:tcPr marL="114300" marR="114300" marT="0" marB="0"/>
                </a:tc>
                <a:tc>
                  <a:txBody>
                    <a:bodyPr/>
                    <a:lstStyle/>
                    <a:p>
                      <a:pPr>
                        <a:lnSpc>
                          <a:spcPct val="107000"/>
                        </a:lnSpc>
                        <a:spcAft>
                          <a:spcPts val="800"/>
                        </a:spcAft>
                      </a:pPr>
                      <a:r>
                        <a:rPr lang="en-GB" sz="1400" b="1" dirty="0">
                          <a:effectLst/>
                          <a:latin typeface="+mn-lt"/>
                          <a:ea typeface="Calibri" panose="020F0502020204030204" pitchFamily="34" charset="0"/>
                          <a:cs typeface="Times New Roman" panose="02020603050405020304" pitchFamily="18" charset="0"/>
                        </a:rPr>
                        <a:t>Healthy Lifestyles: Healthy eating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foods are healthy or not healthy? What does it mean to have a healthy, balanced diet? </a:t>
                      </a:r>
                    </a:p>
                  </a:txBody>
                  <a:tcPr/>
                </a:tc>
                <a:tc>
                  <a:txBody>
                    <a:bodyPr/>
                    <a:lstStyle/>
                    <a:p>
                      <a:pPr>
                        <a:lnSpc>
                          <a:spcPct val="107000"/>
                        </a:lnSpc>
                        <a:spcAft>
                          <a:spcPts val="800"/>
                        </a:spcAft>
                      </a:pPr>
                      <a:r>
                        <a:rPr lang="en-GB" sz="1400" b="1" dirty="0">
                          <a:effectLst/>
                          <a:latin typeface="+mn-lt"/>
                          <a:ea typeface="Calibri" panose="020F0502020204030204" pitchFamily="34" charset="0"/>
                          <a:cs typeface="Times New Roman" panose="02020603050405020304" pitchFamily="18" charset="0"/>
                        </a:rPr>
                        <a:t>Self-Care, Support and Safety: Keeping safe online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How do we respond to people we don’t know online?  What should we do if something makes us feel uncomfortable? </a:t>
                      </a:r>
                    </a:p>
                  </a:txBody>
                  <a:tcPr marL="114300" marR="114300" marT="9525" marB="0"/>
                </a:tc>
                <a:tc>
                  <a:txBody>
                    <a:bodyPr/>
                    <a:lstStyle/>
                    <a:p>
                      <a:pPr>
                        <a:lnSpc>
                          <a:spcPct val="107000"/>
                        </a:lnSpc>
                        <a:spcAft>
                          <a:spcPts val="800"/>
                        </a:spcAft>
                      </a:pPr>
                      <a:r>
                        <a:rPr lang="en-GB" sz="1400" b="1" dirty="0">
                          <a:effectLst/>
                          <a:latin typeface="+mn-lt"/>
                          <a:ea typeface="Calibri" panose="020F0502020204030204" pitchFamily="34" charset="0"/>
                          <a:cs typeface="Times New Roman" panose="02020603050405020304" pitchFamily="18" charset="0"/>
                        </a:rPr>
                        <a:t>Changing and Growing: Changes at Puberty</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are the correct names for the reproductive organs?  What physical and emotional changes happen in puberty (</a:t>
                      </a:r>
                      <a:r>
                        <a:rPr lang="en-GB" sz="1000" dirty="0" err="1">
                          <a:solidFill>
                            <a:schemeClr val="tx1"/>
                          </a:solidFill>
                          <a:effectLst/>
                          <a:latin typeface="+mn-lt"/>
                          <a:ea typeface="Calibri" panose="020F0502020204030204" pitchFamily="34" charset="0"/>
                          <a:cs typeface="Times New Roman" panose="02020603050405020304" pitchFamily="18" charset="0"/>
                        </a:rPr>
                        <a:t>inc.</a:t>
                      </a:r>
                      <a:r>
                        <a:rPr lang="en-GB" sz="1000" dirty="0">
                          <a:solidFill>
                            <a:schemeClr val="tx1"/>
                          </a:solidFill>
                          <a:effectLst/>
                          <a:latin typeface="+mn-lt"/>
                          <a:ea typeface="Calibri" panose="020F0502020204030204" pitchFamily="34" charset="0"/>
                          <a:cs typeface="Times New Roman" panose="02020603050405020304" pitchFamily="18" charset="0"/>
                        </a:rPr>
                        <a:t> menstruation) </a:t>
                      </a:r>
                    </a:p>
                  </a:txBody>
                  <a:tcPr/>
                </a:tc>
                <a:extLst>
                  <a:ext uri="{0D108BD9-81ED-4DB2-BD59-A6C34878D82A}">
                    <a16:rowId xmlns:a16="http://schemas.microsoft.com/office/drawing/2014/main" val="2608281354"/>
                  </a:ext>
                </a:extLst>
              </a:tr>
              <a:tr h="97706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kern="1200" dirty="0" smtClean="0">
                          <a:solidFill>
                            <a:srgbClr val="7030A0"/>
                          </a:solidFill>
                          <a:effectLst/>
                          <a:latin typeface="+mn-lt"/>
                          <a:ea typeface="+mn-ea"/>
                          <a:cs typeface="+mn-cs"/>
                        </a:rPr>
                        <a:t>5-8 Bullying</a:t>
                      </a:r>
                      <a:endParaRPr lang="en-GB" sz="800" b="1" dirty="0" smtClean="0">
                        <a:solidFill>
                          <a:srgbClr val="7030A0"/>
                        </a:solidFill>
                        <a:effectLst/>
                        <a:latin typeface="+mn-lt"/>
                        <a:ea typeface="Calibri" panose="020F0502020204030204" pitchFamily="34" charset="0"/>
                        <a:cs typeface="Times New Roman" panose="02020603050405020304" pitchFamily="18" charset="0"/>
                      </a:endParaRPr>
                    </a:p>
                    <a:p>
                      <a:pPr algn="l"/>
                      <a:endParaRPr lang="en-GB" sz="1000" dirty="0">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kern="1200" dirty="0" smtClean="0">
                          <a:solidFill>
                            <a:srgbClr val="7030A0"/>
                          </a:solidFill>
                          <a:effectLst/>
                          <a:latin typeface="+mn-lt"/>
                          <a:ea typeface="+mn-ea"/>
                          <a:cs typeface="+mn-cs"/>
                        </a:rPr>
                        <a:t>EYFS</a:t>
                      </a:r>
                      <a:r>
                        <a:rPr lang="en-GB" sz="1000" b="1" kern="1200" baseline="0" dirty="0" smtClean="0">
                          <a:solidFill>
                            <a:srgbClr val="7030A0"/>
                          </a:solidFill>
                          <a:effectLst/>
                          <a:latin typeface="+mn-lt"/>
                          <a:ea typeface="+mn-ea"/>
                          <a:cs typeface="+mn-cs"/>
                        </a:rPr>
                        <a:t> Pink misses Mummy – Green stays in hospital – Purple’s pet bird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b="1" kern="1200" baseline="0" dirty="0" smtClean="0">
                        <a:solidFill>
                          <a:srgbClr val="7030A0"/>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kern="1200" dirty="0" smtClean="0">
                          <a:solidFill>
                            <a:srgbClr val="7030A0"/>
                          </a:solidFill>
                          <a:effectLst/>
                          <a:latin typeface="+mn-lt"/>
                          <a:ea typeface="+mn-ea"/>
                          <a:cs typeface="+mn-cs"/>
                        </a:rPr>
                        <a:t>5-8 Worry, Grief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dirty="0">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ea typeface="Calibri" panose="020F0502020204030204" pitchFamily="34" charset="0"/>
                          <a:cs typeface="Times New Roman" panose="02020603050405020304" pitchFamily="18" charset="0"/>
                        </a:rPr>
                        <a:t>EYFS Green’s Greens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b="1" dirty="0" smtClean="0">
                        <a:solidFill>
                          <a:srgbClr val="7030A0"/>
                        </a:solidFill>
                        <a:effectLst/>
                        <a:latin typeface="+mn-lt"/>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ea typeface="Calibri" panose="020F0502020204030204" pitchFamily="34" charset="0"/>
                          <a:cs typeface="Times New Roman" panose="02020603050405020304" pitchFamily="18" charset="0"/>
                        </a:rPr>
                        <a:t>5-8 Healthy eating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ea typeface="Calibri" panose="020F0502020204030204" pitchFamily="34" charset="0"/>
                          <a:cs typeface="Times New Roman" panose="02020603050405020304" pitchFamily="18" charset="0"/>
                        </a:rPr>
                        <a:t>5-8 Online bullying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b="1" dirty="0">
                        <a:solidFill>
                          <a:srgbClr val="7030A0"/>
                        </a:solidFill>
                        <a:effectLst/>
                        <a:latin typeface="+mn-lt"/>
                      </a:endParaRPr>
                    </a:p>
                  </a:txBody>
                  <a:tcPr marL="114300" marR="114300" marT="0" marB="0"/>
                </a:tc>
                <a:extLst>
                  <a:ext uri="{0D108BD9-81ED-4DB2-BD59-A6C34878D82A}">
                    <a16:rowId xmlns:a16="http://schemas.microsoft.com/office/drawing/2014/main" val="2077320499"/>
                  </a:ext>
                </a:extLst>
              </a:tr>
              <a:tr h="182384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p>
                  </a:txBody>
                  <a:tcPr/>
                </a:tc>
                <a:tc>
                  <a:txBody>
                    <a:bodyPr/>
                    <a:lstStyle/>
                    <a:p>
                      <a:r>
                        <a:rPr lang="en-GB" sz="1400" b="1" kern="1200" dirty="0" smtClean="0">
                          <a:solidFill>
                            <a:schemeClr val="dk1"/>
                          </a:solidFill>
                          <a:effectLst/>
                          <a:latin typeface="+mn-lt"/>
                          <a:ea typeface="+mn-ea"/>
                          <a:cs typeface="+mn-cs"/>
                        </a:rPr>
                        <a:t>Self-Awareness: Things we are good at </a:t>
                      </a:r>
                    </a:p>
                    <a:p>
                      <a:endParaRPr lang="en-GB" sz="1400" b="1" kern="1200" dirty="0" smtClean="0">
                        <a:solidFill>
                          <a:schemeClr val="dk1"/>
                        </a:solidFill>
                        <a:effectLst/>
                        <a:latin typeface="+mn-lt"/>
                        <a:ea typeface="+mn-ea"/>
                        <a:cs typeface="+mn-cs"/>
                      </a:endParaRPr>
                    </a:p>
                    <a:p>
                      <a:r>
                        <a:rPr lang="en-GB" sz="1000" kern="1200" dirty="0" smtClean="0">
                          <a:solidFill>
                            <a:schemeClr val="dk1"/>
                          </a:solidFill>
                          <a:effectLst/>
                          <a:latin typeface="+mn-lt"/>
                          <a:ea typeface="+mn-ea"/>
                          <a:cs typeface="+mn-cs"/>
                        </a:rPr>
                        <a:t>What are our strengths/talents? What do we enjoy doing?  What would we like to get better at? </a:t>
                      </a:r>
                    </a:p>
                  </a:txBody>
                  <a:tcPr/>
                </a:tc>
                <a:tc>
                  <a:txBody>
                    <a:bodyPr/>
                    <a:lstStyle/>
                    <a:p>
                      <a:endParaRPr lang="en-GB" sz="1100" dirty="0">
                        <a:solidFill>
                          <a:srgbClr val="7030A0"/>
                        </a:solidFill>
                      </a:endParaRPr>
                    </a:p>
                  </a:txBody>
                  <a:tcPr/>
                </a:tc>
                <a:tc>
                  <a:txBody>
                    <a:bodyPr/>
                    <a:lstStyle/>
                    <a:p>
                      <a:endParaRPr lang="en-GB" dirty="0"/>
                    </a:p>
                  </a:txBody>
                  <a:tcPr/>
                </a:tc>
                <a:tc>
                  <a:txBody>
                    <a:bodyPr/>
                    <a:lstStyle/>
                    <a:p>
                      <a:endParaRPr lang="en-GB" sz="1100" dirty="0"/>
                    </a:p>
                  </a:txBody>
                  <a:tcPr/>
                </a:tc>
                <a:tc>
                  <a:txBody>
                    <a:bodyPr/>
                    <a:lstStyle/>
                    <a:p>
                      <a:pPr>
                        <a:lnSpc>
                          <a:spcPct val="107000"/>
                        </a:lnSpc>
                        <a:spcAft>
                          <a:spcPts val="800"/>
                        </a:spcAft>
                      </a:pPr>
                      <a:r>
                        <a:rPr lang="en-GB" sz="1400" b="1" dirty="0" smtClean="0">
                          <a:effectLst/>
                          <a:latin typeface="+mn-lt"/>
                          <a:ea typeface="Calibri" panose="020F0502020204030204" pitchFamily="34" charset="0"/>
                          <a:cs typeface="Times New Roman" panose="02020603050405020304" pitchFamily="18" charset="0"/>
                        </a:rPr>
                        <a:t>The World I Live In: Belonging to a community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What is a ’community’?  How does it feel to belong to a group or community?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solidFill>
                          <a:srgbClr val="7030A0"/>
                        </a:solidFill>
                      </a:endParaRPr>
                    </a:p>
                  </a:txBody>
                  <a:tcPr/>
                </a:tc>
                <a:extLst>
                  <a:ext uri="{0D108BD9-81ED-4DB2-BD59-A6C34878D82A}">
                    <a16:rowId xmlns:a16="http://schemas.microsoft.com/office/drawing/2014/main" val="2338864575"/>
                  </a:ext>
                </a:extLst>
              </a:tr>
              <a:tr h="55969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kern="1200" dirty="0" smtClean="0">
                          <a:solidFill>
                            <a:srgbClr val="7030A0"/>
                          </a:solidFill>
                          <a:effectLst/>
                          <a:latin typeface="+mn-lt"/>
                          <a:ea typeface="+mn-ea"/>
                          <a:cs typeface="+mn-cs"/>
                        </a:rPr>
                        <a:t>Practice makes perfect</a:t>
                      </a:r>
                      <a:endParaRPr lang="en-GB" sz="1000" b="1" dirty="0" smtClean="0">
                        <a:solidFill>
                          <a:srgbClr val="7030A0"/>
                        </a:solidFill>
                      </a:endParaRPr>
                    </a:p>
                    <a:p>
                      <a:endParaRPr lang="en-GB" dirty="0"/>
                    </a:p>
                  </a:txBody>
                  <a:tcPr/>
                </a:tc>
                <a:tc>
                  <a:txBody>
                    <a:bodyPr/>
                    <a:lstStyle/>
                    <a:p>
                      <a:endParaRPr lang="en-GB" sz="1100" dirty="0">
                        <a:solidFill>
                          <a:srgbClr val="7030A0"/>
                        </a:solidFill>
                      </a:endParaRPr>
                    </a:p>
                  </a:txBody>
                  <a:tcPr/>
                </a:tc>
                <a:tc>
                  <a:txBody>
                    <a:bodyPr/>
                    <a:lstStyle/>
                    <a:p>
                      <a:endParaRPr lang="en-GB" dirty="0"/>
                    </a:p>
                  </a:txBody>
                  <a:tcPr/>
                </a:tc>
                <a:tc>
                  <a:txBody>
                    <a:bodyPr/>
                    <a:lstStyle/>
                    <a:p>
                      <a:endParaRPr lang="en-GB"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rPr>
                        <a:t>5-8 Helping someone in need</a:t>
                      </a:r>
                      <a:endParaRPr lang="en-GB" sz="1000" b="1" dirty="0">
                        <a:solidFill>
                          <a:srgbClr val="7030A0"/>
                        </a:solidFill>
                      </a:endParaRPr>
                    </a:p>
                  </a:txBody>
                  <a:tcPr/>
                </a:tc>
                <a:extLst>
                  <a:ext uri="{0D108BD9-81ED-4DB2-BD59-A6C34878D82A}">
                    <a16:rowId xmlns:a16="http://schemas.microsoft.com/office/drawing/2014/main" val="2351711050"/>
                  </a:ext>
                </a:extLst>
              </a:tr>
            </a:tbl>
          </a:graphicData>
        </a:graphic>
      </p:graphicFrame>
      <p:sp>
        <p:nvSpPr>
          <p:cNvPr id="2" name="TextBox 1"/>
          <p:cNvSpPr txBox="1"/>
          <p:nvPr/>
        </p:nvSpPr>
        <p:spPr>
          <a:xfrm>
            <a:off x="2508069" y="209006"/>
            <a:ext cx="7192884" cy="369332"/>
          </a:xfrm>
          <a:prstGeom prst="rect">
            <a:avLst/>
          </a:prstGeom>
          <a:solidFill>
            <a:srgbClr val="99CC0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chemeClr val="accent2">
                    <a:lumMod val="75000"/>
                  </a:schemeClr>
                </a:solidFill>
                <a:effectLst/>
                <a:uLnTx/>
                <a:uFillTx/>
                <a:latin typeface="Trebuchet MS" panose="020B0603020202020204"/>
                <a:ea typeface="+mn-ea"/>
                <a:cs typeface="+mn-cs"/>
              </a:rPr>
              <a:t>Green</a:t>
            </a:r>
            <a:r>
              <a:rPr kumimoji="0" lang="en-GB" sz="1800" b="0" i="0" u="none" strike="noStrike" kern="1200" cap="none" spc="0" normalizeH="0" baseline="0" noProof="0" dirty="0" smtClean="0">
                <a:ln>
                  <a:noFill/>
                </a:ln>
                <a:solidFill>
                  <a:srgbClr val="FFFF00"/>
                </a:solidFill>
                <a:effectLst/>
                <a:uLnTx/>
                <a:uFillTx/>
                <a:latin typeface="Trebuchet MS" panose="020B0603020202020204"/>
                <a:ea typeface="+mn-ea"/>
                <a:cs typeface="+mn-cs"/>
              </a:rPr>
              <a:t>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Primary PSHE</a:t>
            </a:r>
            <a:r>
              <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rPr>
              <a:t>/ CITIZENSHIP/ SMSC/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RSE                       Year 3</a:t>
            </a:r>
            <a:endPar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Rectangle 2"/>
          <p:cNvSpPr/>
          <p:nvPr/>
        </p:nvSpPr>
        <p:spPr>
          <a:xfrm>
            <a:off x="0" y="107462"/>
            <a:ext cx="1638590" cy="246221"/>
          </a:xfrm>
          <a:prstGeom prst="rect">
            <a:avLst/>
          </a:prstGeom>
        </p:spPr>
        <p:txBody>
          <a:bodyPr wrap="none">
            <a:spAutoFit/>
          </a:bodyPr>
          <a:lstStyle/>
          <a:p>
            <a:pPr lvl="0" defTabSz="457200">
              <a:defRPr/>
            </a:pPr>
            <a:r>
              <a:rPr lang="en-GB" sz="1000" b="1" dirty="0">
                <a:solidFill>
                  <a:srgbClr val="7030A0"/>
                </a:solidFill>
              </a:rPr>
              <a:t>1Decision resource </a:t>
            </a:r>
            <a:r>
              <a:rPr lang="en-GB" sz="1000" b="1" dirty="0" smtClean="0">
                <a:solidFill>
                  <a:srgbClr val="7030A0"/>
                </a:solidFill>
              </a:rPr>
              <a:t>links</a:t>
            </a:r>
            <a:endParaRPr lang="en-GB" sz="1000" dirty="0"/>
          </a:p>
        </p:txBody>
      </p:sp>
    </p:spTree>
    <p:extLst>
      <p:ext uri="{BB962C8B-B14F-4D97-AF65-F5344CB8AC3E}">
        <p14:creationId xmlns:p14="http://schemas.microsoft.com/office/powerpoint/2010/main" val="2294112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73125685"/>
              </p:ext>
            </p:extLst>
          </p:nvPr>
        </p:nvGraphicFramePr>
        <p:xfrm>
          <a:off x="182878" y="747686"/>
          <a:ext cx="11829012" cy="5985623"/>
        </p:xfrm>
        <a:graphic>
          <a:graphicData uri="http://schemas.openxmlformats.org/drawingml/2006/table">
            <a:tbl>
              <a:tblPr firstRow="1" bandRow="1">
                <a:tableStyleId>{5C22544A-7EE6-4342-B048-85BDC9FD1C3A}</a:tableStyleId>
              </a:tblPr>
              <a:tblGrid>
                <a:gridCol w="1971502">
                  <a:extLst>
                    <a:ext uri="{9D8B030D-6E8A-4147-A177-3AD203B41FA5}">
                      <a16:colId xmlns:a16="http://schemas.microsoft.com/office/drawing/2014/main" val="1883087294"/>
                    </a:ext>
                  </a:extLst>
                </a:gridCol>
                <a:gridCol w="1971502">
                  <a:extLst>
                    <a:ext uri="{9D8B030D-6E8A-4147-A177-3AD203B41FA5}">
                      <a16:colId xmlns:a16="http://schemas.microsoft.com/office/drawing/2014/main" val="168605317"/>
                    </a:ext>
                  </a:extLst>
                </a:gridCol>
                <a:gridCol w="1971502">
                  <a:extLst>
                    <a:ext uri="{9D8B030D-6E8A-4147-A177-3AD203B41FA5}">
                      <a16:colId xmlns:a16="http://schemas.microsoft.com/office/drawing/2014/main" val="4003275180"/>
                    </a:ext>
                  </a:extLst>
                </a:gridCol>
                <a:gridCol w="1971502">
                  <a:extLst>
                    <a:ext uri="{9D8B030D-6E8A-4147-A177-3AD203B41FA5}">
                      <a16:colId xmlns:a16="http://schemas.microsoft.com/office/drawing/2014/main" val="1152447951"/>
                    </a:ext>
                  </a:extLst>
                </a:gridCol>
                <a:gridCol w="1971502">
                  <a:extLst>
                    <a:ext uri="{9D8B030D-6E8A-4147-A177-3AD203B41FA5}">
                      <a16:colId xmlns:a16="http://schemas.microsoft.com/office/drawing/2014/main" val="3187682562"/>
                    </a:ext>
                  </a:extLst>
                </a:gridCol>
                <a:gridCol w="1971502">
                  <a:extLst>
                    <a:ext uri="{9D8B030D-6E8A-4147-A177-3AD203B41FA5}">
                      <a16:colId xmlns:a16="http://schemas.microsoft.com/office/drawing/2014/main" val="1541007710"/>
                    </a:ext>
                  </a:extLst>
                </a:gridCol>
              </a:tblGrid>
              <a:tr h="638909">
                <a:tc>
                  <a:txBody>
                    <a:bodyPr/>
                    <a:lstStyle/>
                    <a:p>
                      <a:r>
                        <a:rPr lang="en-GB" dirty="0" smtClean="0">
                          <a:solidFill>
                            <a:schemeClr val="bg1"/>
                          </a:solidFill>
                        </a:rPr>
                        <a:t>Autumn 1</a:t>
                      </a:r>
                      <a:endParaRPr lang="en-GB" dirty="0">
                        <a:solidFill>
                          <a:schemeClr val="bg1"/>
                        </a:solidFill>
                      </a:endParaRPr>
                    </a:p>
                  </a:txBody>
                  <a:tcPr/>
                </a:tc>
                <a:tc>
                  <a:txBody>
                    <a:bodyPr/>
                    <a:lstStyle/>
                    <a:p>
                      <a:r>
                        <a:rPr lang="en-GB" dirty="0" smtClean="0">
                          <a:solidFill>
                            <a:schemeClr val="bg1"/>
                          </a:solidFill>
                        </a:rPr>
                        <a:t>Autumn 2</a:t>
                      </a:r>
                      <a:endParaRPr lang="en-GB" dirty="0">
                        <a:solidFill>
                          <a:schemeClr val="bg1"/>
                        </a:solidFill>
                      </a:endParaRPr>
                    </a:p>
                  </a:txBody>
                  <a:tcPr/>
                </a:tc>
                <a:tc>
                  <a:txBody>
                    <a:bodyPr/>
                    <a:lstStyle/>
                    <a:p>
                      <a:r>
                        <a:rPr lang="en-GB" dirty="0" smtClean="0">
                          <a:solidFill>
                            <a:schemeClr val="bg1"/>
                          </a:solidFill>
                        </a:rPr>
                        <a:t>Spring 1</a:t>
                      </a:r>
                      <a:endParaRPr lang="en-GB" dirty="0">
                        <a:solidFill>
                          <a:schemeClr val="bg1"/>
                        </a:solidFill>
                      </a:endParaRPr>
                    </a:p>
                  </a:txBody>
                  <a:tcPr/>
                </a:tc>
                <a:tc>
                  <a:txBody>
                    <a:bodyPr/>
                    <a:lstStyle/>
                    <a:p>
                      <a:r>
                        <a:rPr lang="en-GB" dirty="0" smtClean="0">
                          <a:solidFill>
                            <a:schemeClr val="bg1"/>
                          </a:solidFill>
                        </a:rPr>
                        <a:t>Spring 2</a:t>
                      </a:r>
                      <a:endParaRPr lang="en-GB" dirty="0">
                        <a:solidFill>
                          <a:schemeClr val="bg1"/>
                        </a:solidFill>
                      </a:endParaRPr>
                    </a:p>
                  </a:txBody>
                  <a:tcPr/>
                </a:tc>
                <a:tc>
                  <a:txBody>
                    <a:bodyPr/>
                    <a:lstStyle/>
                    <a:p>
                      <a:r>
                        <a:rPr lang="en-GB" dirty="0" smtClean="0">
                          <a:solidFill>
                            <a:schemeClr val="bg1"/>
                          </a:solidFill>
                        </a:rPr>
                        <a:t>Summer 1</a:t>
                      </a:r>
                      <a:endParaRPr lang="en-GB" dirty="0">
                        <a:solidFill>
                          <a:schemeClr val="bg1"/>
                        </a:solidFill>
                      </a:endParaRPr>
                    </a:p>
                  </a:txBody>
                  <a:tcPr/>
                </a:tc>
                <a:tc>
                  <a:txBody>
                    <a:bodyPr/>
                    <a:lstStyle/>
                    <a:p>
                      <a:r>
                        <a:rPr lang="en-GB" dirty="0" smtClean="0">
                          <a:solidFill>
                            <a:schemeClr val="bg1"/>
                          </a:solidFill>
                        </a:rPr>
                        <a:t>Summer 2</a:t>
                      </a:r>
                      <a:endParaRPr lang="en-GB" dirty="0">
                        <a:solidFill>
                          <a:schemeClr val="bg1"/>
                        </a:solidFill>
                      </a:endParaRPr>
                    </a:p>
                  </a:txBody>
                  <a:tcPr/>
                </a:tc>
                <a:extLst>
                  <a:ext uri="{0D108BD9-81ED-4DB2-BD59-A6C34878D82A}">
                    <a16:rowId xmlns:a16="http://schemas.microsoft.com/office/drawing/2014/main" val="4227228883"/>
                  </a:ext>
                </a:extLst>
              </a:tr>
              <a:tr h="2254610">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Healthy Lifestyles: Keeping well</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medicines might we take if unwell?  What might happen if we take someone else’s medicine?  What different types of medication are there? </a:t>
                      </a: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Self-Care, Support and Safety: Trust</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does it mean to trust someone?  What’s the difference between a secret and a surprise?  What do we do if a secret makes us feel uncomfortable? </a:t>
                      </a: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The World I Live In: Respecting differences between people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In what ways are people different from each other?  Is it acceptable to be unkind because of these differences? </a:t>
                      </a: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Managing Feelings: Identifying and expressing feelings</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makes us feel happy? What makes us sad/cry?  What makes us feel angry, upset, worried, anxious. frightened?  Is it ok to make people feel upset or frightened? </a:t>
                      </a: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Self-Awareness: Kind and unkind behaviours</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What does it mean to tease someone? Why is name-calling unkind? </a:t>
                      </a:r>
                    </a:p>
                  </a:txBody>
                  <a:tcPr/>
                </a:tc>
                <a:tc>
                  <a:txBody>
                    <a:bodyPr/>
                    <a:lstStyle/>
                    <a:p>
                      <a:pPr>
                        <a:lnSpc>
                          <a:spcPct val="107000"/>
                        </a:lnSpc>
                        <a:spcAft>
                          <a:spcPts val="800"/>
                        </a:spcAft>
                      </a:pPr>
                      <a:r>
                        <a:rPr lang="en-GB" sz="1400" b="1" dirty="0">
                          <a:solidFill>
                            <a:schemeClr val="tx1"/>
                          </a:solidFill>
                          <a:effectLst/>
                          <a:latin typeface="+mn-lt"/>
                          <a:ea typeface="Calibri" panose="020F0502020204030204" pitchFamily="34" charset="0"/>
                          <a:cs typeface="Times New Roman" panose="02020603050405020304" pitchFamily="18" charset="0"/>
                        </a:rPr>
                        <a:t>Changing and Growing: Dealing with touch </a:t>
                      </a:r>
                    </a:p>
                    <a:p>
                      <a:pPr>
                        <a:lnSpc>
                          <a:spcPct val="107000"/>
                        </a:lnSpc>
                        <a:spcAft>
                          <a:spcPts val="800"/>
                        </a:spcAft>
                      </a:pPr>
                      <a:r>
                        <a:rPr lang="en-GB" sz="1000" dirty="0">
                          <a:solidFill>
                            <a:schemeClr val="tx1"/>
                          </a:solidFill>
                          <a:effectLst/>
                          <a:latin typeface="+mn-lt"/>
                          <a:ea typeface="Calibri" panose="020F0502020204030204" pitchFamily="34" charset="0"/>
                          <a:cs typeface="Times New Roman" panose="02020603050405020304" pitchFamily="18" charset="0"/>
                        </a:rPr>
                        <a:t>Do other people have a right to touch our bodies?  When might someone else need to touch us (e.g. doctor, first aider)?  What do we do if we are uncomfortable with someone touching us? (</a:t>
                      </a:r>
                      <a:r>
                        <a:rPr lang="en-GB" sz="1000" dirty="0" err="1">
                          <a:solidFill>
                            <a:schemeClr val="tx1"/>
                          </a:solidFill>
                          <a:effectLst/>
                          <a:latin typeface="+mn-lt"/>
                          <a:ea typeface="Calibri" panose="020F0502020204030204" pitchFamily="34" charset="0"/>
                          <a:cs typeface="Times New Roman" panose="02020603050405020304" pitchFamily="18" charset="0"/>
                        </a:rPr>
                        <a:t>inc</a:t>
                      </a:r>
                      <a:r>
                        <a:rPr lang="en-GB" sz="1000" dirty="0">
                          <a:solidFill>
                            <a:schemeClr val="tx1"/>
                          </a:solidFill>
                          <a:effectLst/>
                          <a:latin typeface="+mn-lt"/>
                          <a:ea typeface="Calibri" panose="020F0502020204030204" pitchFamily="34" charset="0"/>
                          <a:cs typeface="Times New Roman" panose="02020603050405020304" pitchFamily="18" charset="0"/>
                        </a:rPr>
                        <a:t> consent</a:t>
                      </a:r>
                      <a:r>
                        <a:rPr lang="en-GB" sz="1000" dirty="0" smtClean="0">
                          <a:solidFill>
                            <a:schemeClr val="tx1"/>
                          </a:solidFill>
                          <a:effectLst/>
                          <a:latin typeface="+mn-lt"/>
                          <a:ea typeface="Calibri" panose="020F0502020204030204" pitchFamily="34" charset="0"/>
                          <a:cs typeface="Times New Roman" panose="02020603050405020304" pitchFamily="18" charset="0"/>
                        </a:rPr>
                        <a:t>)</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608281354"/>
                  </a:ext>
                </a:extLst>
              </a:tr>
              <a:tr h="77054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ea typeface="Calibri" panose="020F0502020204030204" pitchFamily="34" charset="0"/>
                          <a:cs typeface="Times New Roman" panose="02020603050405020304" pitchFamily="18" charset="0"/>
                        </a:rPr>
                        <a:t>EYFS Purple is poorly – Red’s nut allergy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b="1" dirty="0" smtClean="0">
                        <a:solidFill>
                          <a:srgbClr val="7030A0"/>
                        </a:solidFill>
                        <a:effectLst/>
                        <a:latin typeface="+mn-lt"/>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ea typeface="Calibri" panose="020F0502020204030204" pitchFamily="34" charset="0"/>
                          <a:cs typeface="Times New Roman" panose="02020603050405020304" pitchFamily="18" charset="0"/>
                        </a:rPr>
                        <a:t>5-8 Medicine</a:t>
                      </a:r>
                    </a:p>
                    <a:p>
                      <a:pPr algn="l"/>
                      <a:endParaRPr lang="en-GB" sz="1000" b="1" dirty="0">
                        <a:solidFill>
                          <a:srgbClr val="7030A0"/>
                        </a:solidFill>
                        <a:effectLst/>
                        <a:latin typeface="+mn-lt"/>
                      </a:endParaRPr>
                    </a:p>
                  </a:txBody>
                  <a:tcPr marL="114300" marR="114300" marT="0" marB="0"/>
                </a:tc>
                <a:tc>
                  <a:txBody>
                    <a:bodyPr/>
                    <a:lstStyle/>
                    <a:p>
                      <a:pPr>
                        <a:lnSpc>
                          <a:spcPct val="107000"/>
                        </a:lnSpc>
                        <a:spcAft>
                          <a:spcPts val="800"/>
                        </a:spcAft>
                      </a:pPr>
                      <a:r>
                        <a:rPr lang="en-GB" sz="1000" b="1" dirty="0" smtClean="0">
                          <a:solidFill>
                            <a:srgbClr val="7030A0"/>
                          </a:solidFill>
                          <a:effectLst/>
                          <a:latin typeface="+mn-lt"/>
                          <a:ea typeface="Calibri" panose="020F0502020204030204" pitchFamily="34" charset="0"/>
                          <a:cs typeface="Times New Roman" panose="02020603050405020304" pitchFamily="18" charset="0"/>
                        </a:rPr>
                        <a:t>5-8 Staying safe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EYFS Why does Purple</a:t>
                      </a:r>
                      <a:r>
                        <a:rPr lang="en-GB" sz="1000" b="1" baseline="0" dirty="0" smtClean="0">
                          <a:solidFill>
                            <a:srgbClr val="7030A0"/>
                          </a:solidFill>
                          <a:effectLst/>
                          <a:latin typeface="+mn-lt"/>
                        </a:rPr>
                        <a:t> play differently?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rPr>
                        <a:t>EYFS Orange</a:t>
                      </a:r>
                      <a:r>
                        <a:rPr lang="en-GB" sz="1000" b="1" baseline="0" dirty="0" smtClean="0">
                          <a:solidFill>
                            <a:srgbClr val="7030A0"/>
                          </a:solidFill>
                          <a:effectLst/>
                          <a:latin typeface="+mn-lt"/>
                        </a:rPr>
                        <a:t> feels worried </a:t>
                      </a:r>
                      <a:endParaRPr lang="en-GB" sz="1000" b="1" dirty="0">
                        <a:solidFill>
                          <a:srgbClr val="7030A0"/>
                        </a:solidFill>
                        <a:effectLst/>
                        <a:latin typeface="+mn-lt"/>
                      </a:endParaRPr>
                    </a:p>
                  </a:txBody>
                  <a:tcPr marL="114300" marR="11430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00" b="1" dirty="0" smtClean="0">
                          <a:solidFill>
                            <a:srgbClr val="7030A0"/>
                          </a:solidFill>
                          <a:effectLst/>
                          <a:latin typeface="+mn-lt"/>
                          <a:ea typeface="Calibri" panose="020F0502020204030204" pitchFamily="34" charset="0"/>
                          <a:cs typeface="Times New Roman" panose="02020603050405020304" pitchFamily="18" charset="0"/>
                        </a:rPr>
                        <a:t>EYFS Orange helps out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00" b="1" dirty="0">
                        <a:solidFill>
                          <a:srgbClr val="7030A0"/>
                        </a:solidFill>
                        <a:effectLst/>
                        <a:latin typeface="+mn-lt"/>
                      </a:endParaRPr>
                    </a:p>
                  </a:txBody>
                  <a:tcPr marL="114300" marR="114300" marT="0" marB="0"/>
                </a:tc>
                <a:tc>
                  <a:txBody>
                    <a:bodyPr/>
                    <a:lstStyle/>
                    <a:p>
                      <a:pPr>
                        <a:lnSpc>
                          <a:spcPct val="107000"/>
                        </a:lnSpc>
                        <a:spcAft>
                          <a:spcPts val="800"/>
                        </a:spcAft>
                      </a:pPr>
                      <a:r>
                        <a:rPr lang="en-GB" sz="1000" b="1" dirty="0" smtClean="0">
                          <a:solidFill>
                            <a:srgbClr val="7030A0"/>
                          </a:solidFill>
                          <a:effectLst/>
                          <a:latin typeface="+mn-lt"/>
                          <a:ea typeface="Calibri" panose="020F0502020204030204" pitchFamily="34" charset="0"/>
                          <a:cs typeface="Times New Roman" panose="02020603050405020304" pitchFamily="18" charset="0"/>
                        </a:rPr>
                        <a:t>5-8 Touch </a:t>
                      </a:r>
                      <a:endParaRPr lang="en-GB" sz="1000" b="1" dirty="0">
                        <a:solidFill>
                          <a:srgbClr val="7030A0"/>
                        </a:solidFill>
                        <a:effectLst/>
                        <a:latin typeface="+mn-lt"/>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2077320499"/>
                  </a:ext>
                </a:extLst>
              </a:tr>
              <a:tr h="179219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latin typeface="+mn-lt"/>
                      </a:endParaRPr>
                    </a:p>
                  </a:txBody>
                  <a:tcPr/>
                </a:tc>
                <a:tc>
                  <a:txBody>
                    <a:bodyPr/>
                    <a:lstStyle/>
                    <a:p>
                      <a:endParaRPr lang="en-GB" dirty="0">
                        <a:latin typeface="+mn-lt"/>
                      </a:endParaRPr>
                    </a:p>
                  </a:txBody>
                  <a:tcPr/>
                </a:tc>
                <a:tc>
                  <a:txBody>
                    <a:bodyPr/>
                    <a:lstStyle/>
                    <a:p>
                      <a:endParaRPr lang="en-GB" sz="1100" dirty="0">
                        <a:solidFill>
                          <a:srgbClr val="7030A0"/>
                        </a:solidFill>
                        <a:latin typeface="+mn-lt"/>
                      </a:endParaRPr>
                    </a:p>
                  </a:txBody>
                  <a:tcPr/>
                </a:tc>
                <a:tc>
                  <a:txBody>
                    <a:bodyPr/>
                    <a:lstStyle/>
                    <a:p>
                      <a:pPr>
                        <a:lnSpc>
                          <a:spcPct val="107000"/>
                        </a:lnSpc>
                        <a:spcAft>
                          <a:spcPts val="800"/>
                        </a:spcAft>
                      </a:pPr>
                      <a:r>
                        <a:rPr lang="en-GB" sz="1800" dirty="0" smtClean="0">
                          <a:effectLst/>
                          <a:latin typeface="+mn-lt"/>
                          <a:ea typeface="Calibri" panose="020F0502020204030204" pitchFamily="34" charset="0"/>
                          <a:cs typeface="Times New Roman" panose="02020603050405020304" pitchFamily="18" charset="0"/>
                        </a:rPr>
                        <a:t>The World I Live In: Money </a:t>
                      </a:r>
                    </a:p>
                    <a:p>
                      <a:pPr>
                        <a:lnSpc>
                          <a:spcPct val="107000"/>
                        </a:lnSpc>
                        <a:spcAft>
                          <a:spcPts val="800"/>
                        </a:spcAft>
                      </a:pPr>
                      <a:r>
                        <a:rPr lang="en-GB" sz="1000" dirty="0" smtClean="0">
                          <a:solidFill>
                            <a:schemeClr val="tx1"/>
                          </a:solidFill>
                          <a:effectLst/>
                          <a:latin typeface="+mn-lt"/>
                          <a:ea typeface="Calibri" panose="020F0502020204030204" pitchFamily="34" charset="0"/>
                          <a:cs typeface="Times New Roman" panose="02020603050405020304" pitchFamily="18" charset="0"/>
                        </a:rPr>
                        <a:t>What is money used for?  How can we pay for the things we need? What can we do if we don’t have enough money for something we want? </a:t>
                      </a:r>
                    </a:p>
                  </a:txBody>
                  <a:tcPr/>
                </a:tc>
                <a:tc>
                  <a:txBody>
                    <a:bodyPr/>
                    <a:lstStyle/>
                    <a:p>
                      <a:endParaRPr lang="en-GB" sz="1100" dirty="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solidFill>
                          <a:srgbClr val="7030A0"/>
                        </a:solidFill>
                        <a:latin typeface="+mn-lt"/>
                      </a:endParaRPr>
                    </a:p>
                  </a:txBody>
                  <a:tcPr/>
                </a:tc>
                <a:extLst>
                  <a:ext uri="{0D108BD9-81ED-4DB2-BD59-A6C34878D82A}">
                    <a16:rowId xmlns:a16="http://schemas.microsoft.com/office/drawing/2014/main" val="828129287"/>
                  </a:ext>
                </a:extLst>
              </a:tr>
              <a:tr h="5293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latin typeface="+mn-lt"/>
                      </a:endParaRPr>
                    </a:p>
                  </a:txBody>
                  <a:tcPr/>
                </a:tc>
                <a:tc>
                  <a:txBody>
                    <a:bodyPr/>
                    <a:lstStyle/>
                    <a:p>
                      <a:endParaRPr lang="en-GB" dirty="0">
                        <a:latin typeface="+mn-lt"/>
                      </a:endParaRPr>
                    </a:p>
                  </a:txBody>
                  <a:tcPr/>
                </a:tc>
                <a:tc>
                  <a:txBody>
                    <a:bodyPr/>
                    <a:lstStyle/>
                    <a:p>
                      <a:endParaRPr lang="en-GB" sz="1100" dirty="0">
                        <a:solidFill>
                          <a:srgbClr val="7030A0"/>
                        </a:solidFill>
                        <a:latin typeface="+mn-lt"/>
                      </a:endParaRPr>
                    </a:p>
                  </a:txBody>
                  <a:tcPr/>
                </a:tc>
                <a:tc>
                  <a:txBody>
                    <a:bodyPr/>
                    <a:lstStyle/>
                    <a:p>
                      <a:r>
                        <a:rPr lang="en-GB" sz="1000" b="1" dirty="0" smtClean="0">
                          <a:solidFill>
                            <a:srgbClr val="7030A0"/>
                          </a:solidFill>
                          <a:latin typeface="+mn-lt"/>
                        </a:rPr>
                        <a:t>5-8 Working in our world</a:t>
                      </a:r>
                      <a:endParaRPr lang="en-GB" sz="1000" b="1" dirty="0">
                        <a:solidFill>
                          <a:srgbClr val="7030A0"/>
                        </a:solidFill>
                        <a:latin typeface="+mn-lt"/>
                      </a:endParaRPr>
                    </a:p>
                  </a:txBody>
                  <a:tcPr/>
                </a:tc>
                <a:tc>
                  <a:txBody>
                    <a:bodyPr/>
                    <a:lstStyle/>
                    <a:p>
                      <a:endParaRPr lang="en-GB" sz="1100" dirty="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dirty="0">
                        <a:solidFill>
                          <a:srgbClr val="7030A0"/>
                        </a:solidFill>
                        <a:latin typeface="+mn-lt"/>
                      </a:endParaRPr>
                    </a:p>
                  </a:txBody>
                  <a:tcPr/>
                </a:tc>
                <a:extLst>
                  <a:ext uri="{0D108BD9-81ED-4DB2-BD59-A6C34878D82A}">
                    <a16:rowId xmlns:a16="http://schemas.microsoft.com/office/drawing/2014/main" val="2338864575"/>
                  </a:ext>
                </a:extLst>
              </a:tr>
            </a:tbl>
          </a:graphicData>
        </a:graphic>
      </p:graphicFrame>
      <p:sp>
        <p:nvSpPr>
          <p:cNvPr id="2" name="TextBox 1"/>
          <p:cNvSpPr txBox="1"/>
          <p:nvPr/>
        </p:nvSpPr>
        <p:spPr>
          <a:xfrm>
            <a:off x="2508069" y="209006"/>
            <a:ext cx="7192884" cy="369332"/>
          </a:xfrm>
          <a:prstGeom prst="rect">
            <a:avLst/>
          </a:prstGeom>
          <a:solidFill>
            <a:srgbClr val="99CC0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chemeClr val="accent2">
                    <a:lumMod val="75000"/>
                  </a:schemeClr>
                </a:solidFill>
                <a:effectLst/>
                <a:uLnTx/>
                <a:uFillTx/>
                <a:latin typeface="Trebuchet MS" panose="020B0603020202020204"/>
                <a:ea typeface="+mn-ea"/>
                <a:cs typeface="+mn-cs"/>
              </a:rPr>
              <a:t>Green</a:t>
            </a:r>
            <a:r>
              <a:rPr kumimoji="0" lang="en-GB" sz="1800" b="0" i="0" u="none" strike="noStrike" kern="1200" cap="none" spc="0" normalizeH="0" baseline="0" noProof="0" dirty="0" smtClean="0">
                <a:ln>
                  <a:noFill/>
                </a:ln>
                <a:solidFill>
                  <a:srgbClr val="FFFF00"/>
                </a:solidFill>
                <a:effectLst/>
                <a:uLnTx/>
                <a:uFillTx/>
                <a:latin typeface="Trebuchet MS" panose="020B0603020202020204"/>
                <a:ea typeface="+mn-ea"/>
                <a:cs typeface="+mn-cs"/>
              </a:rPr>
              <a:t>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Primary PSHE</a:t>
            </a:r>
            <a:r>
              <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rPr>
              <a:t>/ CITIZENSHIP/ SMSC/ </a:t>
            </a:r>
            <a:r>
              <a:rPr kumimoji="0" lang="en-GB"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RSE                       Year 4</a:t>
            </a:r>
            <a:endParaRPr kumimoji="0" lang="en-GB"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Rectangle 2"/>
          <p:cNvSpPr/>
          <p:nvPr/>
        </p:nvSpPr>
        <p:spPr>
          <a:xfrm>
            <a:off x="102389" y="209006"/>
            <a:ext cx="1638590" cy="246221"/>
          </a:xfrm>
          <a:prstGeom prst="rect">
            <a:avLst/>
          </a:prstGeom>
        </p:spPr>
        <p:txBody>
          <a:bodyPr wrap="none">
            <a:spAutoFit/>
          </a:bodyPr>
          <a:lstStyle/>
          <a:p>
            <a:pPr lvl="0" defTabSz="457200">
              <a:defRPr/>
            </a:pPr>
            <a:r>
              <a:rPr lang="en-GB" sz="1000" b="1" dirty="0">
                <a:solidFill>
                  <a:srgbClr val="7030A0"/>
                </a:solidFill>
              </a:rPr>
              <a:t>1Decision resource </a:t>
            </a:r>
            <a:r>
              <a:rPr lang="en-GB" sz="1000" b="1" dirty="0" smtClean="0">
                <a:solidFill>
                  <a:srgbClr val="7030A0"/>
                </a:solidFill>
              </a:rPr>
              <a:t>links</a:t>
            </a:r>
            <a:endParaRPr lang="en-GB" sz="1200" dirty="0"/>
          </a:p>
        </p:txBody>
      </p:sp>
    </p:spTree>
    <p:extLst>
      <p:ext uri="{BB962C8B-B14F-4D97-AF65-F5344CB8AC3E}">
        <p14:creationId xmlns:p14="http://schemas.microsoft.com/office/powerpoint/2010/main" val="283795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5008</TotalTime>
  <Words>6695</Words>
  <Application>Microsoft Office PowerPoint</Application>
  <PresentationFormat>Widescreen</PresentationFormat>
  <Paragraphs>772</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ALT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Yvonne Gibson</dc:creator>
  <cp:lastModifiedBy>Jo Ellingworth</cp:lastModifiedBy>
  <cp:revision>49</cp:revision>
  <cp:lastPrinted>2023-06-28T14:04:36Z</cp:lastPrinted>
  <dcterms:created xsi:type="dcterms:W3CDTF">2023-04-23T15:01:14Z</dcterms:created>
  <dcterms:modified xsi:type="dcterms:W3CDTF">2023-08-21T09:35:42Z</dcterms:modified>
</cp:coreProperties>
</file>