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7/16/2021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7/16/2021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pipen.co.uk/" TargetMode="External"/><Relationship Id="rId7" Type="http://schemas.openxmlformats.org/officeDocument/2006/relationships/image" Target="../media/image14.png"/><Relationship Id="rId2" Type="http://schemas.openxmlformats.org/officeDocument/2006/relationships/hyperlink" Target="http://www.emerade.co.uk/"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jext.co.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naphylaxis.org.uk/" TargetMode="External"/><Relationship Id="rId2" Type="http://schemas.openxmlformats.org/officeDocument/2006/relationships/hyperlink" Target="http://www.medicalconditionsatschool.org.uk/" TargetMode="External"/><Relationship Id="rId1" Type="http://schemas.openxmlformats.org/officeDocument/2006/relationships/slideLayout" Target="../slideLayouts/slideLayout2.xml"/><Relationship Id="rId6" Type="http://schemas.openxmlformats.org/officeDocument/2006/relationships/hyperlink" Target="http://www.emirade.co.uk/" TargetMode="External"/><Relationship Id="rId5" Type="http://schemas.openxmlformats.org/officeDocument/2006/relationships/hyperlink" Target="http://www.epipen.co.uk/" TargetMode="External"/><Relationship Id="rId4" Type="http://schemas.openxmlformats.org/officeDocument/2006/relationships/hyperlink" Target="http://www.jext.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Highfield Schools</a:t>
            </a:r>
            <a:endParaRPr lang="en-GB" dirty="0"/>
          </a:p>
        </p:txBody>
      </p:sp>
      <p:sp>
        <p:nvSpPr>
          <p:cNvPr id="3" name="Subtitle 2"/>
          <p:cNvSpPr>
            <a:spLocks noGrp="1"/>
          </p:cNvSpPr>
          <p:nvPr>
            <p:ph type="subTitle" idx="1"/>
          </p:nvPr>
        </p:nvSpPr>
        <p:spPr/>
        <p:txBody>
          <a:bodyPr/>
          <a:lstStyle/>
          <a:p>
            <a:r>
              <a:rPr lang="en-GB" dirty="0" smtClean="0"/>
              <a:t>Medical Awareness Training</a:t>
            </a:r>
            <a:endParaRPr lang="en-GB" dirty="0"/>
          </a:p>
        </p:txBody>
      </p:sp>
    </p:spTree>
    <p:extLst>
      <p:ext uri="{BB962C8B-B14F-4D97-AF65-F5344CB8AC3E}">
        <p14:creationId xmlns:p14="http://schemas.microsoft.com/office/powerpoint/2010/main" val="180443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98" y="864108"/>
            <a:ext cx="2947482" cy="4601183"/>
          </a:xfrm>
        </p:spPr>
        <p:txBody>
          <a:bodyPr/>
          <a:lstStyle/>
          <a:p>
            <a:r>
              <a:rPr lang="en-GB" dirty="0" smtClean="0"/>
              <a:t>Adrenaline Injectors</a:t>
            </a:r>
            <a:endParaRPr lang="en-GB" dirty="0"/>
          </a:p>
        </p:txBody>
      </p:sp>
      <p:sp>
        <p:nvSpPr>
          <p:cNvPr id="3" name="Content Placeholder 2"/>
          <p:cNvSpPr>
            <a:spLocks noGrp="1"/>
          </p:cNvSpPr>
          <p:nvPr>
            <p:ph idx="1"/>
          </p:nvPr>
        </p:nvSpPr>
        <p:spPr>
          <a:xfrm>
            <a:off x="3827416" y="466825"/>
            <a:ext cx="7315200" cy="3856980"/>
          </a:xfrm>
        </p:spPr>
        <p:txBody>
          <a:bodyPr/>
          <a:lstStyle/>
          <a:p>
            <a:r>
              <a:rPr lang="en-GB" dirty="0" smtClean="0"/>
              <a:t>There are currently 3 devices licenced in the UK</a:t>
            </a:r>
          </a:p>
          <a:p>
            <a:r>
              <a:rPr lang="en-GB" dirty="0" err="1" smtClean="0"/>
              <a:t>Emerade</a:t>
            </a:r>
            <a:r>
              <a:rPr lang="en-GB" dirty="0" smtClean="0"/>
              <a:t>  </a:t>
            </a:r>
            <a:r>
              <a:rPr lang="en-GB" dirty="0" smtClean="0">
                <a:hlinkClick r:id="rId2"/>
              </a:rPr>
              <a:t>www.emerade.co.uk</a:t>
            </a:r>
            <a:r>
              <a:rPr lang="en-GB" dirty="0" smtClean="0"/>
              <a:t> </a:t>
            </a:r>
          </a:p>
          <a:p>
            <a:pPr marL="0" indent="0">
              <a:buNone/>
            </a:pPr>
            <a:endParaRPr lang="en-GB" dirty="0" smtClean="0"/>
          </a:p>
          <a:p>
            <a:r>
              <a:rPr lang="en-GB" dirty="0" err="1" smtClean="0"/>
              <a:t>EpiPen</a:t>
            </a:r>
            <a:r>
              <a:rPr lang="en-GB" dirty="0" smtClean="0"/>
              <a:t>    </a:t>
            </a:r>
            <a:r>
              <a:rPr lang="en-GB" dirty="0" smtClean="0">
                <a:hlinkClick r:id="rId3"/>
              </a:rPr>
              <a:t>www.epipen.co.uk</a:t>
            </a:r>
            <a:r>
              <a:rPr lang="en-GB" dirty="0" smtClean="0"/>
              <a:t> </a:t>
            </a:r>
          </a:p>
          <a:p>
            <a:endParaRPr lang="en-GB" dirty="0" smtClean="0"/>
          </a:p>
          <a:p>
            <a:r>
              <a:rPr lang="en-GB" dirty="0" err="1" smtClean="0"/>
              <a:t>Jext</a:t>
            </a:r>
            <a:r>
              <a:rPr lang="en-GB" dirty="0" smtClean="0"/>
              <a:t>      </a:t>
            </a:r>
            <a:r>
              <a:rPr lang="en-GB" dirty="0" smtClean="0">
                <a:hlinkClick r:id="rId4"/>
              </a:rPr>
              <a:t>www.jext.co.uk</a:t>
            </a:r>
            <a:r>
              <a:rPr lang="en-GB" dirty="0" smtClean="0"/>
              <a:t> </a:t>
            </a:r>
          </a:p>
          <a:p>
            <a:pPr marL="0" indent="0">
              <a:buNone/>
            </a:pPr>
            <a:endParaRPr lang="en-GB" dirty="0" smtClean="0"/>
          </a:p>
          <a:p>
            <a:r>
              <a:rPr lang="en-GB" dirty="0" smtClean="0"/>
              <a:t>Always check the expiry date on the injector and if the liquid appears cloudy or discoloured do not use it.</a:t>
            </a:r>
            <a:endParaRPr lang="en-GB" dirty="0"/>
          </a:p>
        </p:txBody>
      </p:sp>
      <p:pic>
        <p:nvPicPr>
          <p:cNvPr id="5" name="Picture 4"/>
          <p:cNvPicPr>
            <a:picLocks noChangeAspect="1"/>
          </p:cNvPicPr>
          <p:nvPr/>
        </p:nvPicPr>
        <p:blipFill>
          <a:blip r:embed="rId5"/>
          <a:stretch>
            <a:fillRect/>
          </a:stretch>
        </p:blipFill>
        <p:spPr>
          <a:xfrm>
            <a:off x="7942250" y="1093843"/>
            <a:ext cx="1629388" cy="664031"/>
          </a:xfrm>
          <a:prstGeom prst="rect">
            <a:avLst/>
          </a:prstGeom>
        </p:spPr>
      </p:pic>
      <p:pic>
        <p:nvPicPr>
          <p:cNvPr id="6" name="Picture 5"/>
          <p:cNvPicPr>
            <a:picLocks noChangeAspect="1"/>
          </p:cNvPicPr>
          <p:nvPr/>
        </p:nvPicPr>
        <p:blipFill>
          <a:blip r:embed="rId6"/>
          <a:stretch>
            <a:fillRect/>
          </a:stretch>
        </p:blipFill>
        <p:spPr>
          <a:xfrm>
            <a:off x="8134757" y="1797031"/>
            <a:ext cx="1244373" cy="778240"/>
          </a:xfrm>
          <a:prstGeom prst="rect">
            <a:avLst/>
          </a:prstGeom>
        </p:spPr>
      </p:pic>
      <p:pic>
        <p:nvPicPr>
          <p:cNvPr id="7" name="Picture 6"/>
          <p:cNvPicPr>
            <a:picLocks noChangeAspect="1"/>
          </p:cNvPicPr>
          <p:nvPr/>
        </p:nvPicPr>
        <p:blipFill>
          <a:blip r:embed="rId7"/>
          <a:stretch>
            <a:fillRect/>
          </a:stretch>
        </p:blipFill>
        <p:spPr>
          <a:xfrm>
            <a:off x="7791652" y="2575271"/>
            <a:ext cx="1988992" cy="860907"/>
          </a:xfrm>
          <a:prstGeom prst="rect">
            <a:avLst/>
          </a:prstGeom>
        </p:spPr>
      </p:pic>
      <p:sp>
        <p:nvSpPr>
          <p:cNvPr id="8" name="TextBox 7"/>
          <p:cNvSpPr txBox="1"/>
          <p:nvPr/>
        </p:nvSpPr>
        <p:spPr>
          <a:xfrm>
            <a:off x="3944982" y="4588128"/>
            <a:ext cx="7315200" cy="1754326"/>
          </a:xfrm>
          <a:prstGeom prst="rect">
            <a:avLst/>
          </a:prstGeom>
          <a:noFill/>
        </p:spPr>
        <p:txBody>
          <a:bodyPr wrap="square" rtlCol="0">
            <a:spAutoFit/>
          </a:bodyPr>
          <a:lstStyle/>
          <a:p>
            <a:r>
              <a:rPr lang="en-GB" dirty="0" smtClean="0"/>
              <a:t>It is not always immediately obvious how to use the devices so training is vital.  It is vital to train family, friends and anyone who needs to know how to help in an emergency.  If you suspect a reaction is serious use the injector immediately.  Dial 999 and ensure medical help is sought.</a:t>
            </a:r>
          </a:p>
          <a:p>
            <a:endParaRPr lang="en-GB" dirty="0" smtClean="0"/>
          </a:p>
          <a:p>
            <a:r>
              <a:rPr lang="en-GB" dirty="0" smtClean="0"/>
              <a:t>Ensure the auto injector is available at all times and stored correctly.</a:t>
            </a:r>
            <a:endParaRPr lang="en-GB" dirty="0"/>
          </a:p>
        </p:txBody>
      </p:sp>
    </p:spTree>
    <p:extLst>
      <p:ext uri="{BB962C8B-B14F-4D97-AF65-F5344CB8AC3E}">
        <p14:creationId xmlns:p14="http://schemas.microsoft.com/office/powerpoint/2010/main" val="228563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an Adrenaline Injector</a:t>
            </a:r>
            <a:br>
              <a:rPr lang="en-GB" dirty="0" smtClean="0"/>
            </a:br>
            <a:r>
              <a:rPr lang="en-GB" dirty="0"/>
              <a:t/>
            </a:r>
            <a:br>
              <a:rPr lang="en-GB" dirty="0"/>
            </a:br>
            <a:r>
              <a:rPr lang="en-GB" sz="2000" b="1" dirty="0" smtClean="0"/>
              <a:t>*Only use an adrenaline injector if it is prescribed to that person*</a:t>
            </a:r>
            <a:endParaRPr lang="en-GB" sz="2000" b="1" dirty="0"/>
          </a:p>
        </p:txBody>
      </p:sp>
      <p:sp>
        <p:nvSpPr>
          <p:cNvPr id="3" name="Content Placeholder 2"/>
          <p:cNvSpPr>
            <a:spLocks noGrp="1"/>
          </p:cNvSpPr>
          <p:nvPr>
            <p:ph idx="1"/>
          </p:nvPr>
        </p:nvSpPr>
        <p:spPr/>
        <p:txBody>
          <a:bodyPr>
            <a:normAutofit fontScale="92500" lnSpcReduction="10000"/>
          </a:bodyPr>
          <a:lstStyle/>
          <a:p>
            <a:pPr marL="457200" indent="-457200">
              <a:buAutoNum type="arabicParenR"/>
            </a:pPr>
            <a:r>
              <a:rPr lang="en-GB" b="1" dirty="0" smtClean="0"/>
              <a:t>Determine where to inject </a:t>
            </a:r>
            <a:r>
              <a:rPr lang="en-GB" dirty="0" smtClean="0"/>
              <a:t>– it should always be given into the muscle in the outer thigh</a:t>
            </a:r>
          </a:p>
          <a:p>
            <a:pPr marL="457200" indent="-457200">
              <a:buAutoNum type="arabicParenR"/>
            </a:pPr>
            <a:r>
              <a:rPr lang="en-GB" b="1" dirty="0" smtClean="0"/>
              <a:t>Preparing to inject </a:t>
            </a:r>
            <a:r>
              <a:rPr lang="en-GB" dirty="0" smtClean="0"/>
              <a:t>– grasp the auto injector in your dominant hand with needle tip facing down.  Remove the safety cap (</a:t>
            </a:r>
            <a:r>
              <a:rPr lang="en-GB" dirty="0" err="1" smtClean="0"/>
              <a:t>EpiPen</a:t>
            </a:r>
            <a:r>
              <a:rPr lang="en-GB" dirty="0" smtClean="0"/>
              <a:t> &amp; </a:t>
            </a:r>
            <a:r>
              <a:rPr lang="en-GB" dirty="0" err="1" smtClean="0"/>
              <a:t>Jext</a:t>
            </a:r>
            <a:r>
              <a:rPr lang="en-GB" dirty="0" smtClean="0"/>
              <a:t>)</a:t>
            </a:r>
          </a:p>
          <a:p>
            <a:pPr marL="457200" indent="-457200">
              <a:buAutoNum type="arabicParenR"/>
            </a:pPr>
            <a:r>
              <a:rPr lang="en-GB" b="1" dirty="0" smtClean="0"/>
              <a:t>Inject and hold in place </a:t>
            </a:r>
            <a:r>
              <a:rPr lang="en-GB" dirty="0" smtClean="0"/>
              <a:t>– If using </a:t>
            </a:r>
            <a:r>
              <a:rPr lang="en-GB" dirty="0" err="1" smtClean="0"/>
              <a:t>EpiPen</a:t>
            </a:r>
            <a:r>
              <a:rPr lang="en-GB" dirty="0" smtClean="0"/>
              <a:t> hold the injector a few cm away from the leg and jab firmly.  If using </a:t>
            </a:r>
            <a:r>
              <a:rPr lang="en-GB" dirty="0" err="1" smtClean="0"/>
              <a:t>Emerade</a:t>
            </a:r>
            <a:r>
              <a:rPr lang="en-GB" dirty="0" smtClean="0"/>
              <a:t> or </a:t>
            </a:r>
            <a:r>
              <a:rPr lang="en-GB" dirty="0" err="1" smtClean="0"/>
              <a:t>Jext</a:t>
            </a:r>
            <a:r>
              <a:rPr lang="en-GB" dirty="0" smtClean="0"/>
              <a:t> press the injector against the thigh and push firmly.  You will hear a click when the injector fires.  Hold in place for the amount of time according to the instructions (10 seconds for </a:t>
            </a:r>
            <a:r>
              <a:rPr lang="en-GB" dirty="0" err="1" smtClean="0"/>
              <a:t>Jext</a:t>
            </a:r>
            <a:r>
              <a:rPr lang="en-GB" dirty="0" smtClean="0"/>
              <a:t>, 5 seconds for </a:t>
            </a:r>
            <a:r>
              <a:rPr lang="en-GB" dirty="0" err="1" smtClean="0"/>
              <a:t>Emerade</a:t>
            </a:r>
            <a:r>
              <a:rPr lang="en-GB" dirty="0" smtClean="0"/>
              <a:t>, 3 seconds for </a:t>
            </a:r>
            <a:r>
              <a:rPr lang="en-GB" dirty="0" err="1" smtClean="0"/>
              <a:t>Epipen</a:t>
            </a:r>
            <a:r>
              <a:rPr lang="en-GB" dirty="0" smtClean="0"/>
              <a:t>).  Some of the older </a:t>
            </a:r>
            <a:r>
              <a:rPr lang="en-GB" dirty="0" err="1" smtClean="0"/>
              <a:t>Epipen</a:t>
            </a:r>
            <a:r>
              <a:rPr lang="en-GB" dirty="0" smtClean="0"/>
              <a:t> models may still be in circulation so ensure this is held in place for 10 seconds</a:t>
            </a:r>
          </a:p>
          <a:p>
            <a:pPr marL="457200" indent="-457200">
              <a:buAutoNum type="arabicParenR"/>
            </a:pPr>
            <a:r>
              <a:rPr lang="en-GB" b="1" dirty="0" smtClean="0"/>
              <a:t>Rub</a:t>
            </a:r>
            <a:r>
              <a:rPr lang="en-GB" dirty="0" smtClean="0"/>
              <a:t> – remove the auto injector and gently rub the injection site for a few seconds.  Store the used auto injector safely and give to the emergency services when they arrive</a:t>
            </a:r>
          </a:p>
          <a:p>
            <a:pPr marL="457200" indent="-457200">
              <a:buAutoNum type="arabicParenR"/>
            </a:pPr>
            <a:r>
              <a:rPr lang="en-GB" b="1" dirty="0" smtClean="0"/>
              <a:t>Call an ambulance </a:t>
            </a:r>
            <a:r>
              <a:rPr lang="en-GB" dirty="0" smtClean="0"/>
              <a:t>– make a note of the time you administered the injector to tell the paramedics when they arrive.  All patients must go to hospital after using their auto-injector</a:t>
            </a:r>
          </a:p>
        </p:txBody>
      </p:sp>
    </p:spTree>
    <p:extLst>
      <p:ext uri="{BB962C8B-B14F-4D97-AF65-F5344CB8AC3E}">
        <p14:creationId xmlns:p14="http://schemas.microsoft.com/office/powerpoint/2010/main" val="64609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Positioning</a:t>
            </a:r>
            <a:endParaRPr lang="en-GB" dirty="0"/>
          </a:p>
        </p:txBody>
      </p:sp>
      <p:sp>
        <p:nvSpPr>
          <p:cNvPr id="3" name="Content Placeholder 2"/>
          <p:cNvSpPr>
            <a:spLocks noGrp="1"/>
          </p:cNvSpPr>
          <p:nvPr>
            <p:ph idx="1"/>
          </p:nvPr>
        </p:nvSpPr>
        <p:spPr/>
        <p:txBody>
          <a:bodyPr/>
          <a:lstStyle/>
          <a:p>
            <a:r>
              <a:rPr lang="en-GB" dirty="0" smtClean="0"/>
              <a:t>Positioning will depend upon the symptoms they are experiencing:</a:t>
            </a:r>
          </a:p>
          <a:p>
            <a:r>
              <a:rPr lang="en-GB" b="1" dirty="0" smtClean="0"/>
              <a:t>Symptoms only affecting breathing </a:t>
            </a:r>
            <a:r>
              <a:rPr lang="en-GB" dirty="0" smtClean="0"/>
              <a:t>– sit up or in a semi-recumbent position</a:t>
            </a:r>
          </a:p>
          <a:p>
            <a:r>
              <a:rPr lang="en-GB" b="1" dirty="0" smtClean="0"/>
              <a:t>Symptoms of low blood pressure </a:t>
            </a:r>
            <a:r>
              <a:rPr lang="en-GB" dirty="0" smtClean="0"/>
              <a:t>– (cold, clammy, sweaty, dizzy or feeling weak) they should lie down with their legs raised to ensure the heart is the lowest part of the body.  If they are also having breathing problems position them semi-recumbent with legs propped up on a cushion.  Do not allow them to sit up or stand after getting adrenaline as this may lower blood pressure drastically and worsen their condition.</a:t>
            </a:r>
          </a:p>
          <a:p>
            <a:r>
              <a:rPr lang="en-GB" b="1" dirty="0" smtClean="0"/>
              <a:t>Unconscious patient </a:t>
            </a:r>
            <a:r>
              <a:rPr lang="en-GB" dirty="0" smtClean="0"/>
              <a:t>– the patient should be placed in the recovery position</a:t>
            </a:r>
            <a:endParaRPr lang="en-GB" dirty="0"/>
          </a:p>
        </p:txBody>
      </p:sp>
    </p:spTree>
    <p:extLst>
      <p:ext uri="{BB962C8B-B14F-4D97-AF65-F5344CB8AC3E}">
        <p14:creationId xmlns:p14="http://schemas.microsoft.com/office/powerpoint/2010/main" val="384963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in Schools</a:t>
            </a:r>
            <a:endParaRPr lang="en-GB" dirty="0"/>
          </a:p>
        </p:txBody>
      </p:sp>
      <p:sp>
        <p:nvSpPr>
          <p:cNvPr id="3" name="Content Placeholder 2"/>
          <p:cNvSpPr>
            <a:spLocks noGrp="1"/>
          </p:cNvSpPr>
          <p:nvPr>
            <p:ph idx="1"/>
          </p:nvPr>
        </p:nvSpPr>
        <p:spPr/>
        <p:txBody>
          <a:bodyPr>
            <a:normAutofit lnSpcReduction="10000"/>
          </a:bodyPr>
          <a:lstStyle/>
          <a:p>
            <a:r>
              <a:rPr lang="en-GB" dirty="0" smtClean="0"/>
              <a:t>It is essential to understand three key issues in schools:</a:t>
            </a:r>
          </a:p>
          <a:p>
            <a:r>
              <a:rPr lang="en-GB" dirty="0" smtClean="0"/>
              <a:t>1) Allergen avoidance – in order to prevent those coming into contact with their allergen</a:t>
            </a:r>
          </a:p>
          <a:p>
            <a:r>
              <a:rPr lang="en-GB" dirty="0" smtClean="0"/>
              <a:t>2) Early recognition of symptoms – how to spot signs early</a:t>
            </a:r>
          </a:p>
          <a:p>
            <a:r>
              <a:rPr lang="en-GB" dirty="0" smtClean="0"/>
              <a:t>3) Crisis management – understand care plans and protocols and know how to use an auto injector</a:t>
            </a:r>
          </a:p>
          <a:p>
            <a:endParaRPr lang="en-GB" dirty="0"/>
          </a:p>
          <a:p>
            <a:r>
              <a:rPr lang="en-GB" dirty="0" smtClean="0"/>
              <a:t>Cookery – ensure surfaces are wiped down, wash carefully, separate cookery and general teaching areas, now pupils specific allergens and avoid them</a:t>
            </a:r>
          </a:p>
          <a:p>
            <a:r>
              <a:rPr lang="en-GB" dirty="0" smtClean="0"/>
              <a:t>School dinners – allergen free, identify students with allergies to all staff, clean tables thoroughly, understand risks posed to friends</a:t>
            </a:r>
          </a:p>
          <a:p>
            <a:endParaRPr lang="en-GB" dirty="0"/>
          </a:p>
          <a:p>
            <a:r>
              <a:rPr lang="en-GB" dirty="0" smtClean="0"/>
              <a:t>Conduct a risk assessment to ensure all allergen exposure is accounted for (</a:t>
            </a:r>
            <a:r>
              <a:rPr lang="en-GB" dirty="0" err="1" smtClean="0"/>
              <a:t>eg</a:t>
            </a:r>
            <a:r>
              <a:rPr lang="en-GB" dirty="0" smtClean="0"/>
              <a:t> bird tables/seeds, bake sale ingredients </a:t>
            </a:r>
            <a:r>
              <a:rPr lang="en-GB" dirty="0" err="1" smtClean="0"/>
              <a:t>etc</a:t>
            </a:r>
            <a:r>
              <a:rPr lang="en-GB" dirty="0" smtClean="0"/>
              <a:t>)</a:t>
            </a:r>
          </a:p>
          <a:p>
            <a:endParaRPr lang="en-GB" dirty="0"/>
          </a:p>
        </p:txBody>
      </p:sp>
    </p:spTree>
    <p:extLst>
      <p:ext uri="{BB962C8B-B14F-4D97-AF65-F5344CB8AC3E}">
        <p14:creationId xmlns:p14="http://schemas.microsoft.com/office/powerpoint/2010/main" val="316174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 to Further Resources</a:t>
            </a:r>
            <a:endParaRPr lang="en-GB" dirty="0"/>
          </a:p>
        </p:txBody>
      </p:sp>
      <p:sp>
        <p:nvSpPr>
          <p:cNvPr id="3" name="Content Placeholder 2"/>
          <p:cNvSpPr>
            <a:spLocks noGrp="1"/>
          </p:cNvSpPr>
          <p:nvPr>
            <p:ph idx="1"/>
          </p:nvPr>
        </p:nvSpPr>
        <p:spPr/>
        <p:txBody>
          <a:bodyPr/>
          <a:lstStyle/>
          <a:p>
            <a:r>
              <a:rPr lang="en-GB" dirty="0" smtClean="0"/>
              <a:t>Health Conditions in School Alliance – published a guide to the laws of looking after children with medical conditions in school </a:t>
            </a:r>
            <a:r>
              <a:rPr lang="en-GB" dirty="0" smtClean="0">
                <a:hlinkClick r:id="rId2"/>
              </a:rPr>
              <a:t>www.medicalconditionsatschool.org.uk</a:t>
            </a:r>
            <a:r>
              <a:rPr lang="en-GB" dirty="0" smtClean="0"/>
              <a:t> </a:t>
            </a:r>
          </a:p>
          <a:p>
            <a:r>
              <a:rPr lang="en-GB" dirty="0" smtClean="0"/>
              <a:t>Anaphylaxis Campaign has a School and Education Providers webpage </a:t>
            </a:r>
            <a:r>
              <a:rPr lang="en-GB" dirty="0" smtClean="0">
                <a:hlinkClick r:id="rId3"/>
              </a:rPr>
              <a:t>www.anaphylaxis.org.uk</a:t>
            </a:r>
            <a:endParaRPr lang="en-GB" dirty="0" smtClean="0"/>
          </a:p>
          <a:p>
            <a:r>
              <a:rPr lang="en-GB" dirty="0" err="1" smtClean="0"/>
              <a:t>Jext</a:t>
            </a:r>
            <a:r>
              <a:rPr lang="en-GB" dirty="0" smtClean="0"/>
              <a:t> Auto Injector training video </a:t>
            </a:r>
            <a:r>
              <a:rPr lang="en-GB" dirty="0" smtClean="0">
                <a:hlinkClick r:id="rId4"/>
              </a:rPr>
              <a:t>www.jext.co.uk</a:t>
            </a:r>
            <a:endParaRPr lang="en-GB" dirty="0" smtClean="0"/>
          </a:p>
          <a:p>
            <a:r>
              <a:rPr lang="en-GB" dirty="0" err="1" smtClean="0"/>
              <a:t>EpiPen</a:t>
            </a:r>
            <a:r>
              <a:rPr lang="en-GB" dirty="0" smtClean="0"/>
              <a:t> Auto Injector training video </a:t>
            </a:r>
            <a:r>
              <a:rPr lang="en-GB" dirty="0" smtClean="0">
                <a:hlinkClick r:id="rId5"/>
              </a:rPr>
              <a:t>www.epipen.co.uk</a:t>
            </a:r>
            <a:endParaRPr lang="en-GB" dirty="0" smtClean="0"/>
          </a:p>
          <a:p>
            <a:r>
              <a:rPr lang="en-GB" dirty="0" err="1" smtClean="0"/>
              <a:t>Emirade</a:t>
            </a:r>
            <a:r>
              <a:rPr lang="en-GB" dirty="0" smtClean="0"/>
              <a:t> Auto Injector training video </a:t>
            </a:r>
            <a:r>
              <a:rPr lang="en-GB" dirty="0" smtClean="0">
                <a:hlinkClick r:id="rId6"/>
              </a:rPr>
              <a:t>www.emirade.co.uk</a:t>
            </a:r>
            <a:r>
              <a:rPr lang="en-GB" dirty="0" smtClean="0"/>
              <a:t> </a:t>
            </a:r>
          </a:p>
          <a:p>
            <a:endParaRPr lang="en-GB" dirty="0"/>
          </a:p>
        </p:txBody>
      </p:sp>
    </p:spTree>
    <p:extLst>
      <p:ext uri="{BB962C8B-B14F-4D97-AF65-F5344CB8AC3E}">
        <p14:creationId xmlns:p14="http://schemas.microsoft.com/office/powerpoint/2010/main" val="36304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Allergy &amp; Anaphylaxis Awareness</a:t>
            </a:r>
            <a:endParaRPr lang="en-GB" dirty="0"/>
          </a:p>
        </p:txBody>
      </p:sp>
      <p:sp>
        <p:nvSpPr>
          <p:cNvPr id="3" name="Content Placeholder 2"/>
          <p:cNvSpPr>
            <a:spLocks noGrp="1"/>
          </p:cNvSpPr>
          <p:nvPr>
            <p:ph idx="1"/>
          </p:nvPr>
        </p:nvSpPr>
        <p:spPr/>
        <p:txBody>
          <a:bodyPr/>
          <a:lstStyle/>
          <a:p>
            <a:r>
              <a:rPr lang="en-GB" b="1" dirty="0" smtClean="0"/>
              <a:t>Aims:</a:t>
            </a:r>
          </a:p>
          <a:p>
            <a:r>
              <a:rPr lang="en-GB" dirty="0" smtClean="0"/>
              <a:t>To recognise common allergens</a:t>
            </a:r>
          </a:p>
          <a:p>
            <a:r>
              <a:rPr lang="en-GB" dirty="0" smtClean="0"/>
              <a:t>To understand what happens in an anaphylactic reaction and recognise the signs and symptoms</a:t>
            </a:r>
          </a:p>
          <a:p>
            <a:r>
              <a:rPr lang="en-GB" dirty="0" smtClean="0"/>
              <a:t>To have a greater understanding of how and when to use adrenaline injectors and ow to care for these devices</a:t>
            </a:r>
          </a:p>
          <a:p>
            <a:r>
              <a:rPr lang="en-GB" dirty="0" smtClean="0"/>
              <a:t>To gain knowledge of the long term management of anaphylaxis and how to lessen the risk of a severe allergic reaction</a:t>
            </a:r>
            <a:endParaRPr lang="en-GB" dirty="0"/>
          </a:p>
        </p:txBody>
      </p:sp>
    </p:spTree>
    <p:extLst>
      <p:ext uri="{BB962C8B-B14F-4D97-AF65-F5344CB8AC3E}">
        <p14:creationId xmlns:p14="http://schemas.microsoft.com/office/powerpoint/2010/main" val="92235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Allergic Reaction</a:t>
            </a:r>
            <a:endParaRPr lang="en-GB" dirty="0"/>
          </a:p>
        </p:txBody>
      </p:sp>
      <p:sp>
        <p:nvSpPr>
          <p:cNvPr id="3" name="Content Placeholder 2"/>
          <p:cNvSpPr>
            <a:spLocks noGrp="1"/>
          </p:cNvSpPr>
          <p:nvPr>
            <p:ph idx="1"/>
          </p:nvPr>
        </p:nvSpPr>
        <p:spPr/>
        <p:txBody>
          <a:bodyPr>
            <a:normAutofit/>
          </a:bodyPr>
          <a:lstStyle/>
          <a:p>
            <a:r>
              <a:rPr lang="en-GB" dirty="0" smtClean="0"/>
              <a:t>Any allergic reaction (or the most extreme form </a:t>
            </a:r>
            <a:r>
              <a:rPr lang="en-GB" b="1" dirty="0" smtClean="0"/>
              <a:t>anaphylactic shock</a:t>
            </a:r>
            <a:r>
              <a:rPr lang="en-GB" dirty="0" smtClean="0"/>
              <a:t>) occurs because the body’s immune system reacts inappropriately in response to substances that it </a:t>
            </a:r>
            <a:r>
              <a:rPr lang="en-GB" b="1" dirty="0" smtClean="0"/>
              <a:t>perceives</a:t>
            </a:r>
            <a:r>
              <a:rPr lang="en-GB" dirty="0" smtClean="0"/>
              <a:t> as a threat</a:t>
            </a:r>
          </a:p>
          <a:p>
            <a:r>
              <a:rPr lang="en-GB" dirty="0" smtClean="0"/>
              <a:t>A reaction is caused by the sudden release of chemical substances including histamine from cells into the tissues.</a:t>
            </a:r>
          </a:p>
          <a:p>
            <a:r>
              <a:rPr lang="en-GB" dirty="0" smtClean="0"/>
              <a:t>You can be exposed to the allergen on a previous occasion and not have been aware of the reaction at the time.  The next time a severe reaction may occur (Triggering event).</a:t>
            </a:r>
          </a:p>
          <a:p>
            <a:r>
              <a:rPr lang="en-GB" dirty="0" smtClean="0"/>
              <a:t>This is so sensitive that even a </a:t>
            </a:r>
            <a:r>
              <a:rPr lang="en-GB" b="1" dirty="0" smtClean="0"/>
              <a:t>minute</a:t>
            </a:r>
            <a:r>
              <a:rPr lang="en-GB" dirty="0" smtClean="0"/>
              <a:t> quantity of an allergen can cause a reaction</a:t>
            </a:r>
          </a:p>
          <a:p>
            <a:r>
              <a:rPr lang="en-GB" dirty="0" smtClean="0"/>
              <a:t>Chemicals cause swelling in the mouth and anywhere on the skin.  There is a fall in blood pressure and for people with asthma the effect is mainly on the lungs</a:t>
            </a:r>
            <a:endParaRPr lang="en-GB" dirty="0"/>
          </a:p>
        </p:txBody>
      </p:sp>
    </p:spTree>
    <p:extLst>
      <p:ext uri="{BB962C8B-B14F-4D97-AF65-F5344CB8AC3E}">
        <p14:creationId xmlns:p14="http://schemas.microsoft.com/office/powerpoint/2010/main" val="415569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Reaction</a:t>
            </a:r>
            <a:endParaRPr lang="en-GB" dirty="0"/>
          </a:p>
        </p:txBody>
      </p:sp>
      <p:sp>
        <p:nvSpPr>
          <p:cNvPr id="3" name="Content Placeholder 2"/>
          <p:cNvSpPr>
            <a:spLocks noGrp="1"/>
          </p:cNvSpPr>
          <p:nvPr>
            <p:ph idx="1"/>
          </p:nvPr>
        </p:nvSpPr>
        <p:spPr/>
        <p:txBody>
          <a:bodyPr/>
          <a:lstStyle/>
          <a:p>
            <a:r>
              <a:rPr lang="en-GB" dirty="0" smtClean="0"/>
              <a:t>There are two different types of reaction which could occur:</a:t>
            </a:r>
          </a:p>
          <a:p>
            <a:r>
              <a:rPr lang="en-GB" b="1" dirty="0" err="1" smtClean="0"/>
              <a:t>Uniphasic</a:t>
            </a:r>
            <a:r>
              <a:rPr lang="en-GB" dirty="0" smtClean="0"/>
              <a:t> – fast onset and rapid progressive symptoms.  One treated symptoms go</a:t>
            </a:r>
          </a:p>
          <a:p>
            <a:r>
              <a:rPr lang="en-GB" b="1" dirty="0" smtClean="0"/>
              <a:t>Bi-phasic</a:t>
            </a:r>
            <a:r>
              <a:rPr lang="en-GB" dirty="0" smtClean="0"/>
              <a:t> – mile or severe to start with followed by a symptom-free period then increasing symptoms which could occur hours later (less common)</a:t>
            </a:r>
          </a:p>
          <a:p>
            <a:endParaRPr lang="en-GB" dirty="0"/>
          </a:p>
          <a:p>
            <a:r>
              <a:rPr lang="en-GB" dirty="0" smtClean="0"/>
              <a:t>As a general rule people who have had a severe reaction should be monitored for 6-12 hours because of the risk of a bi-phasic reaction</a:t>
            </a:r>
          </a:p>
          <a:p>
            <a:endParaRPr lang="en-GB" dirty="0"/>
          </a:p>
        </p:txBody>
      </p:sp>
    </p:spTree>
    <p:extLst>
      <p:ext uri="{BB962C8B-B14F-4D97-AF65-F5344CB8AC3E}">
        <p14:creationId xmlns:p14="http://schemas.microsoft.com/office/powerpoint/2010/main" val="273128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Causes of Anaphylaxis</a:t>
            </a:r>
            <a:endParaRPr lang="en-GB" dirty="0"/>
          </a:p>
        </p:txBody>
      </p:sp>
      <p:sp>
        <p:nvSpPr>
          <p:cNvPr id="3" name="Content Placeholder 2"/>
          <p:cNvSpPr>
            <a:spLocks noGrp="1"/>
          </p:cNvSpPr>
          <p:nvPr>
            <p:ph idx="1"/>
          </p:nvPr>
        </p:nvSpPr>
        <p:spPr>
          <a:xfrm>
            <a:off x="3869268" y="864108"/>
            <a:ext cx="7315200" cy="3302943"/>
          </a:xfrm>
        </p:spPr>
        <p:txBody>
          <a:bodyPr/>
          <a:lstStyle/>
          <a:p>
            <a:r>
              <a:rPr lang="en-GB" dirty="0" smtClean="0"/>
              <a:t>Food allergens are the most common cause of severe allergies but some people will have severe reactions to other allergens including pollen, animals, stinging insects and even from unknown causes</a:t>
            </a:r>
          </a:p>
          <a:p>
            <a:endParaRPr lang="en-GB" dirty="0" smtClean="0"/>
          </a:p>
          <a:p>
            <a:endParaRPr lang="en-GB" dirty="0" smtClean="0"/>
          </a:p>
          <a:p>
            <a:endParaRPr lang="en-GB" dirty="0"/>
          </a:p>
        </p:txBody>
      </p:sp>
      <p:pic>
        <p:nvPicPr>
          <p:cNvPr id="4" name="Picture 3"/>
          <p:cNvPicPr>
            <a:picLocks noChangeAspect="1"/>
          </p:cNvPicPr>
          <p:nvPr/>
        </p:nvPicPr>
        <p:blipFill>
          <a:blip r:embed="rId2"/>
          <a:stretch>
            <a:fillRect/>
          </a:stretch>
        </p:blipFill>
        <p:spPr>
          <a:xfrm>
            <a:off x="3544209" y="3367823"/>
            <a:ext cx="1701921" cy="1374321"/>
          </a:xfrm>
          <a:prstGeom prst="rect">
            <a:avLst/>
          </a:prstGeom>
        </p:spPr>
      </p:pic>
      <p:pic>
        <p:nvPicPr>
          <p:cNvPr id="5" name="Picture 4"/>
          <p:cNvPicPr>
            <a:picLocks noChangeAspect="1"/>
          </p:cNvPicPr>
          <p:nvPr/>
        </p:nvPicPr>
        <p:blipFill>
          <a:blip r:embed="rId3"/>
          <a:stretch>
            <a:fillRect/>
          </a:stretch>
        </p:blipFill>
        <p:spPr>
          <a:xfrm>
            <a:off x="5524976" y="3424428"/>
            <a:ext cx="1748966" cy="1172528"/>
          </a:xfrm>
          <a:prstGeom prst="rect">
            <a:avLst/>
          </a:prstGeom>
        </p:spPr>
      </p:pic>
      <p:pic>
        <p:nvPicPr>
          <p:cNvPr id="6" name="Picture 5"/>
          <p:cNvPicPr>
            <a:picLocks noChangeAspect="1"/>
          </p:cNvPicPr>
          <p:nvPr/>
        </p:nvPicPr>
        <p:blipFill>
          <a:blip r:embed="rId4"/>
          <a:stretch>
            <a:fillRect/>
          </a:stretch>
        </p:blipFill>
        <p:spPr>
          <a:xfrm>
            <a:off x="4105113" y="4939215"/>
            <a:ext cx="1609725" cy="1352550"/>
          </a:xfrm>
          <a:prstGeom prst="rect">
            <a:avLst/>
          </a:prstGeom>
        </p:spPr>
      </p:pic>
      <p:pic>
        <p:nvPicPr>
          <p:cNvPr id="7" name="Picture 6"/>
          <p:cNvPicPr>
            <a:picLocks noChangeAspect="1"/>
          </p:cNvPicPr>
          <p:nvPr/>
        </p:nvPicPr>
        <p:blipFill>
          <a:blip r:embed="rId5"/>
          <a:stretch>
            <a:fillRect/>
          </a:stretch>
        </p:blipFill>
        <p:spPr>
          <a:xfrm>
            <a:off x="9888120" y="3349343"/>
            <a:ext cx="1539448" cy="1242604"/>
          </a:xfrm>
          <a:prstGeom prst="rect">
            <a:avLst/>
          </a:prstGeom>
        </p:spPr>
      </p:pic>
      <p:pic>
        <p:nvPicPr>
          <p:cNvPr id="8" name="Picture 7"/>
          <p:cNvPicPr>
            <a:picLocks noChangeAspect="1"/>
          </p:cNvPicPr>
          <p:nvPr/>
        </p:nvPicPr>
        <p:blipFill>
          <a:blip r:embed="rId6"/>
          <a:stretch>
            <a:fillRect/>
          </a:stretch>
        </p:blipFill>
        <p:spPr>
          <a:xfrm>
            <a:off x="7599001" y="3464569"/>
            <a:ext cx="1803882" cy="1167629"/>
          </a:xfrm>
          <a:prstGeom prst="rect">
            <a:avLst/>
          </a:prstGeom>
        </p:spPr>
      </p:pic>
      <p:pic>
        <p:nvPicPr>
          <p:cNvPr id="9" name="Picture 8"/>
          <p:cNvPicPr>
            <a:picLocks noChangeAspect="1"/>
          </p:cNvPicPr>
          <p:nvPr/>
        </p:nvPicPr>
        <p:blipFill>
          <a:blip r:embed="rId7"/>
          <a:stretch>
            <a:fillRect/>
          </a:stretch>
        </p:blipFill>
        <p:spPr>
          <a:xfrm>
            <a:off x="6383242" y="4981172"/>
            <a:ext cx="1686386" cy="1174705"/>
          </a:xfrm>
          <a:prstGeom prst="rect">
            <a:avLst/>
          </a:prstGeom>
        </p:spPr>
      </p:pic>
      <p:pic>
        <p:nvPicPr>
          <p:cNvPr id="10" name="Picture 9"/>
          <p:cNvPicPr>
            <a:picLocks noChangeAspect="1"/>
          </p:cNvPicPr>
          <p:nvPr/>
        </p:nvPicPr>
        <p:blipFill>
          <a:blip r:embed="rId8"/>
          <a:stretch>
            <a:fillRect/>
          </a:stretch>
        </p:blipFill>
        <p:spPr>
          <a:xfrm>
            <a:off x="8502550" y="4939215"/>
            <a:ext cx="1240999" cy="1352550"/>
          </a:xfrm>
          <a:prstGeom prst="rect">
            <a:avLst/>
          </a:prstGeom>
        </p:spPr>
      </p:pic>
      <p:pic>
        <p:nvPicPr>
          <p:cNvPr id="11" name="Picture 10"/>
          <p:cNvPicPr>
            <a:picLocks noChangeAspect="1"/>
          </p:cNvPicPr>
          <p:nvPr/>
        </p:nvPicPr>
        <p:blipFill>
          <a:blip r:embed="rId9"/>
          <a:stretch>
            <a:fillRect/>
          </a:stretch>
        </p:blipFill>
        <p:spPr>
          <a:xfrm>
            <a:off x="10176471" y="4939215"/>
            <a:ext cx="1352006" cy="1405779"/>
          </a:xfrm>
          <a:prstGeom prst="rect">
            <a:avLst/>
          </a:prstGeom>
        </p:spPr>
      </p:pic>
    </p:spTree>
    <p:extLst>
      <p:ext uri="{BB962C8B-B14F-4D97-AF65-F5344CB8AC3E}">
        <p14:creationId xmlns:p14="http://schemas.microsoft.com/office/powerpoint/2010/main" val="423626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Anaphylactic Symptoms</a:t>
            </a:r>
            <a:endParaRPr lang="en-GB" dirty="0"/>
          </a:p>
        </p:txBody>
      </p:sp>
      <p:sp>
        <p:nvSpPr>
          <p:cNvPr id="3" name="Content Placeholder 2"/>
          <p:cNvSpPr>
            <a:spLocks noGrp="1"/>
          </p:cNvSpPr>
          <p:nvPr>
            <p:ph idx="1"/>
          </p:nvPr>
        </p:nvSpPr>
        <p:spPr>
          <a:xfrm>
            <a:off x="3960708" y="341593"/>
            <a:ext cx="7315200" cy="2858806"/>
          </a:xfrm>
        </p:spPr>
        <p:txBody>
          <a:bodyPr>
            <a:normAutofit lnSpcReduction="10000"/>
          </a:bodyPr>
          <a:lstStyle/>
          <a:p>
            <a:r>
              <a:rPr lang="en-GB" dirty="0" smtClean="0"/>
              <a:t>Redness, swelling or itching of the lips, tongue, inside of mouth, soft palate and ears</a:t>
            </a:r>
          </a:p>
          <a:p>
            <a:r>
              <a:rPr lang="en-GB" dirty="0" smtClean="0"/>
              <a:t>Itching and swelling affecting the throat</a:t>
            </a:r>
          </a:p>
          <a:p>
            <a:r>
              <a:rPr lang="en-GB" dirty="0" smtClean="0"/>
              <a:t>Symptoms in the oesophagus or stomach including pain, discomfort, nausea or even vomiting</a:t>
            </a:r>
          </a:p>
          <a:p>
            <a:r>
              <a:rPr lang="en-GB" dirty="0" smtClean="0"/>
              <a:t>Sneezing, runny nose or eye symptoms including itching, redness, puffiness or watering</a:t>
            </a:r>
          </a:p>
          <a:p>
            <a:r>
              <a:rPr lang="en-GB" dirty="0" smtClean="0"/>
              <a:t>Skin rashes/hives</a:t>
            </a:r>
            <a:endParaRPr lang="en-GB" dirty="0"/>
          </a:p>
        </p:txBody>
      </p:sp>
      <p:pic>
        <p:nvPicPr>
          <p:cNvPr id="4" name="Picture 3"/>
          <p:cNvPicPr>
            <a:picLocks noChangeAspect="1"/>
          </p:cNvPicPr>
          <p:nvPr/>
        </p:nvPicPr>
        <p:blipFill>
          <a:blip r:embed="rId2"/>
          <a:stretch>
            <a:fillRect/>
          </a:stretch>
        </p:blipFill>
        <p:spPr>
          <a:xfrm>
            <a:off x="4126443" y="3200399"/>
            <a:ext cx="6800850" cy="3419475"/>
          </a:xfrm>
          <a:prstGeom prst="rect">
            <a:avLst/>
          </a:prstGeom>
        </p:spPr>
      </p:pic>
    </p:spTree>
    <p:extLst>
      <p:ext uri="{BB962C8B-B14F-4D97-AF65-F5344CB8AC3E}">
        <p14:creationId xmlns:p14="http://schemas.microsoft.com/office/powerpoint/2010/main" val="266687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a:t>
            </a:r>
            <a:br>
              <a:rPr lang="en-GB" dirty="0" smtClean="0"/>
            </a:b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t>Antihistamines</a:t>
            </a:r>
            <a:r>
              <a:rPr lang="en-GB" dirty="0" smtClean="0"/>
              <a:t> – these are useful for less severe reactions.  They work within 15-20 minutes</a:t>
            </a:r>
          </a:p>
          <a:p>
            <a:r>
              <a:rPr lang="en-GB" dirty="0" smtClean="0"/>
              <a:t>Cetirizine (Benadryl, </a:t>
            </a:r>
            <a:r>
              <a:rPr lang="en-GB" dirty="0" err="1" smtClean="0"/>
              <a:t>Zirtek</a:t>
            </a:r>
            <a:r>
              <a:rPr lang="en-GB" dirty="0" smtClean="0"/>
              <a:t>, </a:t>
            </a:r>
            <a:r>
              <a:rPr lang="en-GB" dirty="0" err="1" smtClean="0"/>
              <a:t>Clarityn</a:t>
            </a:r>
            <a:r>
              <a:rPr lang="en-GB" dirty="0" smtClean="0"/>
              <a:t>) are </a:t>
            </a:r>
            <a:r>
              <a:rPr lang="en-GB" dirty="0" err="1" smtClean="0"/>
              <a:t>non sedating</a:t>
            </a:r>
            <a:r>
              <a:rPr lang="en-GB" dirty="0" smtClean="0"/>
              <a:t> anti histamines, meaning they are unlikely to make you feel drowsy</a:t>
            </a:r>
          </a:p>
          <a:p>
            <a:r>
              <a:rPr lang="en-GB" dirty="0" err="1" smtClean="0"/>
              <a:t>Chrlorophenamine</a:t>
            </a:r>
            <a:r>
              <a:rPr lang="en-GB" dirty="0" smtClean="0"/>
              <a:t> (</a:t>
            </a:r>
            <a:r>
              <a:rPr lang="en-GB" dirty="0" err="1" smtClean="0"/>
              <a:t>Piriton</a:t>
            </a:r>
            <a:r>
              <a:rPr lang="en-GB" dirty="0" smtClean="0"/>
              <a:t>) is an old school antihistamine which can make you sleepy</a:t>
            </a:r>
          </a:p>
          <a:p>
            <a:endParaRPr lang="en-GB" dirty="0"/>
          </a:p>
          <a:p>
            <a:r>
              <a:rPr lang="en-GB" b="1" dirty="0" smtClean="0"/>
              <a:t>Asthma Inhalers </a:t>
            </a:r>
            <a:r>
              <a:rPr lang="en-GB" dirty="0" smtClean="0"/>
              <a:t>– asthma medication may be used in addition to adrenaline in the case of severe asthma</a:t>
            </a:r>
          </a:p>
          <a:p>
            <a:endParaRPr lang="en-GB" dirty="0"/>
          </a:p>
          <a:p>
            <a:r>
              <a:rPr lang="en-GB" b="1" dirty="0" smtClean="0"/>
              <a:t>Prednisolone</a:t>
            </a:r>
            <a:r>
              <a:rPr lang="en-GB" dirty="0" smtClean="0"/>
              <a:t> – is a </a:t>
            </a:r>
            <a:r>
              <a:rPr lang="en-GB" dirty="0" err="1" smtClean="0"/>
              <a:t>cortico</a:t>
            </a:r>
            <a:r>
              <a:rPr lang="en-GB" dirty="0"/>
              <a:t>-</a:t>
            </a:r>
            <a:r>
              <a:rPr lang="en-GB" dirty="0" smtClean="0"/>
              <a:t>steroid drug.  It helps to calm the inflammation caused by a  severe allergic reaction.  It can shorten reactions particularly where asthma is involved</a:t>
            </a:r>
          </a:p>
          <a:p>
            <a:endParaRPr lang="en-GB" dirty="0"/>
          </a:p>
          <a:p>
            <a:pPr marL="0" indent="0" algn="ctr">
              <a:buNone/>
            </a:pPr>
            <a:r>
              <a:rPr lang="en-GB" dirty="0" smtClean="0"/>
              <a:t>ENSURE YOU CHECK THE STUDENTS PROTOCOL OR HEALTH CARE PLAN FOR INFORMATION AND MANAGEMENT</a:t>
            </a:r>
          </a:p>
          <a:p>
            <a:endParaRPr lang="en-GB" b="1" dirty="0"/>
          </a:p>
        </p:txBody>
      </p:sp>
      <p:pic>
        <p:nvPicPr>
          <p:cNvPr id="6" name="Picture 5"/>
          <p:cNvPicPr>
            <a:picLocks noChangeAspect="1"/>
          </p:cNvPicPr>
          <p:nvPr/>
        </p:nvPicPr>
        <p:blipFill>
          <a:blip r:embed="rId2"/>
          <a:stretch>
            <a:fillRect/>
          </a:stretch>
        </p:blipFill>
        <p:spPr>
          <a:xfrm>
            <a:off x="454194" y="3748494"/>
            <a:ext cx="2589451" cy="2045449"/>
          </a:xfrm>
          <a:prstGeom prst="rect">
            <a:avLst/>
          </a:prstGeom>
        </p:spPr>
      </p:pic>
    </p:spTree>
    <p:extLst>
      <p:ext uri="{BB962C8B-B14F-4D97-AF65-F5344CB8AC3E}">
        <p14:creationId xmlns:p14="http://schemas.microsoft.com/office/powerpoint/2010/main" val="236983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with Adrenaline</a:t>
            </a:r>
            <a:br>
              <a:rPr lang="en-GB" dirty="0" smtClean="0"/>
            </a:br>
            <a:endParaRPr lang="en-GB" dirty="0"/>
          </a:p>
        </p:txBody>
      </p:sp>
      <p:sp>
        <p:nvSpPr>
          <p:cNvPr id="3" name="Content Placeholder 2"/>
          <p:cNvSpPr>
            <a:spLocks noGrp="1"/>
          </p:cNvSpPr>
          <p:nvPr>
            <p:ph idx="1"/>
          </p:nvPr>
        </p:nvSpPr>
        <p:spPr/>
        <p:txBody>
          <a:bodyPr/>
          <a:lstStyle/>
          <a:p>
            <a:r>
              <a:rPr lang="en-GB" dirty="0" smtClean="0"/>
              <a:t>For severe allergic reactions and those that develop rapidly </a:t>
            </a:r>
            <a:r>
              <a:rPr lang="en-GB" b="1" dirty="0" smtClean="0"/>
              <a:t>adrenaline</a:t>
            </a:r>
            <a:r>
              <a:rPr lang="en-GB" dirty="0" smtClean="0"/>
              <a:t> begins to work in seconds</a:t>
            </a:r>
          </a:p>
          <a:p>
            <a:r>
              <a:rPr lang="en-GB" dirty="0" smtClean="0"/>
              <a:t>It should be administered by an injection into the muscle</a:t>
            </a:r>
          </a:p>
          <a:p>
            <a:r>
              <a:rPr lang="en-GB" dirty="0" smtClean="0"/>
              <a:t>Adrenaline is the name we use for the drug in the UK, </a:t>
            </a:r>
            <a:r>
              <a:rPr lang="en-GB" b="1" dirty="0" smtClean="0"/>
              <a:t>Epinephrine</a:t>
            </a:r>
            <a:r>
              <a:rPr lang="en-GB" dirty="0" smtClean="0"/>
              <a:t> is the internationally recognised name</a:t>
            </a:r>
          </a:p>
          <a:p>
            <a:r>
              <a:rPr lang="en-GB" dirty="0" smtClean="0"/>
              <a:t>What does adrenaline do?</a:t>
            </a:r>
          </a:p>
          <a:p>
            <a:r>
              <a:rPr lang="en-GB" dirty="0"/>
              <a:t> </a:t>
            </a:r>
            <a:r>
              <a:rPr lang="en-GB" dirty="0" smtClean="0"/>
              <a:t>- Opens up the airways</a:t>
            </a:r>
          </a:p>
          <a:p>
            <a:r>
              <a:rPr lang="en-GB" dirty="0"/>
              <a:t> </a:t>
            </a:r>
            <a:r>
              <a:rPr lang="en-GB" dirty="0" smtClean="0"/>
              <a:t>- Stops swelling</a:t>
            </a:r>
          </a:p>
          <a:p>
            <a:r>
              <a:rPr lang="en-GB" dirty="0"/>
              <a:t> </a:t>
            </a:r>
            <a:r>
              <a:rPr lang="en-GB" dirty="0" smtClean="0"/>
              <a:t>- Raises the blood pressure</a:t>
            </a:r>
          </a:p>
          <a:p>
            <a:endParaRPr lang="en-GB" dirty="0"/>
          </a:p>
          <a:p>
            <a:r>
              <a:rPr lang="en-GB" dirty="0" smtClean="0"/>
              <a:t>It should be administered with the minimum of delay as it is more effective in preventing an allergic reaction from progressing than reversing it once the symptoms have become severe</a:t>
            </a:r>
          </a:p>
          <a:p>
            <a:pPr marL="0" indent="0">
              <a:buNone/>
            </a:pPr>
            <a:endParaRPr lang="en-GB" dirty="0"/>
          </a:p>
        </p:txBody>
      </p:sp>
    </p:spTree>
    <p:extLst>
      <p:ext uri="{BB962C8B-B14F-4D97-AF65-F5344CB8AC3E}">
        <p14:creationId xmlns:p14="http://schemas.microsoft.com/office/powerpoint/2010/main" val="259151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Administering Adrenaline</a:t>
            </a:r>
            <a:endParaRPr lang="en-GB" dirty="0"/>
          </a:p>
        </p:txBody>
      </p:sp>
      <p:sp>
        <p:nvSpPr>
          <p:cNvPr id="3" name="Content Placeholder 2"/>
          <p:cNvSpPr>
            <a:spLocks noGrp="1"/>
          </p:cNvSpPr>
          <p:nvPr>
            <p:ph idx="1"/>
          </p:nvPr>
        </p:nvSpPr>
        <p:spPr>
          <a:xfrm>
            <a:off x="3751702" y="3401791"/>
            <a:ext cx="7315200" cy="2323229"/>
          </a:xfrm>
        </p:spPr>
        <p:txBody>
          <a:bodyPr>
            <a:noAutofit/>
          </a:bodyPr>
          <a:lstStyle/>
          <a:p>
            <a:r>
              <a:rPr lang="en-GB" dirty="0" smtClean="0"/>
              <a:t>Intramuscular administration is the preferred and safest route</a:t>
            </a:r>
          </a:p>
          <a:p>
            <a:r>
              <a:rPr lang="en-GB" dirty="0" smtClean="0"/>
              <a:t>Adrenaline injectors are designed for use in the upper, outer thigh muscle of the leg</a:t>
            </a:r>
          </a:p>
          <a:p>
            <a:r>
              <a:rPr lang="en-GB" dirty="0" smtClean="0"/>
              <a:t>These can be administered through clothing although it is advisable to avoid the seams of any clothing</a:t>
            </a:r>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dirty="0" smtClean="0">
                <a:cs typeface="Calibri" panose="020F0502020204030204" pitchFamily="34" charset="0"/>
              </a:rPr>
              <a:t>As a general rule patients who have had significant allergic reactions affecting breathing or circulation, or have an acknowledged risk of anaphylaxis alongside asthma are likely to be given an adrenaline injector</a:t>
            </a:r>
          </a:p>
          <a:p>
            <a:endParaRPr lang="en-GB" dirty="0"/>
          </a:p>
          <a:p>
            <a:endParaRPr lang="en-GB" dirty="0" smtClean="0"/>
          </a:p>
          <a:p>
            <a:endParaRPr lang="en-GB" dirty="0"/>
          </a:p>
          <a:p>
            <a:endParaRPr lang="en-GB" dirty="0" smtClean="0"/>
          </a:p>
          <a:p>
            <a:endParaRPr lang="en-GB" dirty="0" smtClean="0"/>
          </a:p>
          <a:p>
            <a:endParaRPr lang="en-GB" dirty="0"/>
          </a:p>
        </p:txBody>
      </p:sp>
      <p:pic>
        <p:nvPicPr>
          <p:cNvPr id="4" name="Picture 3"/>
          <p:cNvPicPr>
            <a:picLocks noChangeAspect="1"/>
          </p:cNvPicPr>
          <p:nvPr/>
        </p:nvPicPr>
        <p:blipFill>
          <a:blip r:embed="rId2"/>
          <a:stretch>
            <a:fillRect/>
          </a:stretch>
        </p:blipFill>
        <p:spPr>
          <a:xfrm>
            <a:off x="6129248" y="2363016"/>
            <a:ext cx="3004245" cy="2456742"/>
          </a:xfrm>
          <a:prstGeom prst="rect">
            <a:avLst/>
          </a:prstGeom>
        </p:spPr>
      </p:pic>
    </p:spTree>
    <p:extLst>
      <p:ext uri="{BB962C8B-B14F-4D97-AF65-F5344CB8AC3E}">
        <p14:creationId xmlns:p14="http://schemas.microsoft.com/office/powerpoint/2010/main" val="2800081169"/>
      </p:ext>
    </p:extLst>
  </p:cSld>
  <p:clrMapOvr>
    <a:masterClrMapping/>
  </p:clrMapOvr>
</p:sld>
</file>

<file path=ppt/theme/theme1.xml><?xml version="1.0" encoding="utf-8"?>
<a:theme xmlns:a="http://schemas.openxmlformats.org/drawingml/2006/main" name="Fra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277</TotalTime>
  <Words>1301</Words>
  <Application>Microsoft Office PowerPoint</Application>
  <PresentationFormat>Widescreen</PresentationFormat>
  <Paragraphs>103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Corbel</vt:lpstr>
      <vt:lpstr>Wingdings 2</vt:lpstr>
      <vt:lpstr>Frame</vt:lpstr>
      <vt:lpstr>Highfield Schools</vt:lpstr>
      <vt:lpstr>Allergy &amp; Anaphylaxis Awareness</vt:lpstr>
      <vt:lpstr>Allergic Reaction</vt:lpstr>
      <vt:lpstr>Types of Reaction</vt:lpstr>
      <vt:lpstr>Common Causes of Anaphylaxis</vt:lpstr>
      <vt:lpstr>Common Anaphylactic Symptoms</vt:lpstr>
      <vt:lpstr>Treatment  </vt:lpstr>
      <vt:lpstr>Treatment with Adrenaline </vt:lpstr>
      <vt:lpstr>Administering Adrenaline</vt:lpstr>
      <vt:lpstr>Adrenaline Injectors</vt:lpstr>
      <vt:lpstr>Using an Adrenaline Injector  *Only use an adrenaline injector if it is prescribed to that person*</vt:lpstr>
      <vt:lpstr>Patient Positioning</vt:lpstr>
      <vt:lpstr>Management in Schools</vt:lpstr>
      <vt:lpstr>Links to Further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Highfield Schools</dc:title>
  <dc:creator>Yvonne Skillern</dc:creator>
  <cp:lastModifiedBy>ALT</cp:lastModifiedBy>
  <cp:revision>29</cp:revision>
  <dcterms:created xsi:type="dcterms:W3CDTF">2019-07-24T09:31:20Z</dcterms:created>
  <dcterms:modified xsi:type="dcterms:W3CDTF">2021-07-16T13:42:39Z</dcterms:modified>
</cp:coreProperties>
</file>