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B102-DBB9-4043-9BB1-8AE1F82C9298}" type="datetimeFigureOut">
              <a:rPr lang="en-GB" smtClean="0"/>
              <a:t>21/12/2023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C01C-E3E7-48C8-83A6-278BA45E1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36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B102-DBB9-4043-9BB1-8AE1F82C9298}" type="datetimeFigureOut">
              <a:rPr lang="en-GB" smtClean="0"/>
              <a:t>21/12/2023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C01C-E3E7-48C8-83A6-278BA45E1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09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B102-DBB9-4043-9BB1-8AE1F82C9298}" type="datetimeFigureOut">
              <a:rPr lang="en-GB" smtClean="0"/>
              <a:t>21/12/2023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C01C-E3E7-48C8-83A6-278BA45E1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32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B102-DBB9-4043-9BB1-8AE1F82C9298}" type="datetimeFigureOut">
              <a:rPr lang="en-GB" smtClean="0"/>
              <a:t>21/12/2023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C01C-E3E7-48C8-83A6-278BA45E1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47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B102-DBB9-4043-9BB1-8AE1F82C9298}" type="datetimeFigureOut">
              <a:rPr lang="en-GB" smtClean="0"/>
              <a:t>21/12/2023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C01C-E3E7-48C8-83A6-278BA45E1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97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B102-DBB9-4043-9BB1-8AE1F82C9298}" type="datetimeFigureOut">
              <a:rPr lang="en-GB" smtClean="0"/>
              <a:t>21/12/2023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C01C-E3E7-48C8-83A6-278BA45E1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0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B102-DBB9-4043-9BB1-8AE1F82C9298}" type="datetimeFigureOut">
              <a:rPr lang="en-GB" smtClean="0"/>
              <a:t>21/12/2023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C01C-E3E7-48C8-83A6-278BA45E1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59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B102-DBB9-4043-9BB1-8AE1F82C9298}" type="datetimeFigureOut">
              <a:rPr lang="en-GB" smtClean="0"/>
              <a:t>21/12/2023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C01C-E3E7-48C8-83A6-278BA45E1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315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B102-DBB9-4043-9BB1-8AE1F82C9298}" type="datetimeFigureOut">
              <a:rPr lang="en-GB" smtClean="0"/>
              <a:t>21/12/2023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C01C-E3E7-48C8-83A6-278BA45E1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635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B102-DBB9-4043-9BB1-8AE1F82C9298}" type="datetimeFigureOut">
              <a:rPr lang="en-GB" smtClean="0"/>
              <a:t>21/12/2023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C01C-E3E7-48C8-83A6-278BA45E1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098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B102-DBB9-4043-9BB1-8AE1F82C9298}" type="datetimeFigureOut">
              <a:rPr lang="en-GB" smtClean="0"/>
              <a:t>21/12/2023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C01C-E3E7-48C8-83A6-278BA45E1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904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6B102-DBB9-4043-9BB1-8AE1F82C9298}" type="datetimeFigureOut">
              <a:rPr lang="en-GB" smtClean="0"/>
              <a:t>21/12/2023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3C01C-E3E7-48C8-83A6-278BA45E1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4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\\ActiveLearningTrust.Education\HEA-staff$\BCramphorn\Documents\RE photos\Throwing Holi paint.jf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4" descr="\\ActiveLearningTrust.Education\HEA-staff$\BCramphorn\Documents\RE photos\Throwing Holi paint.jfi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027449"/>
              </p:ext>
            </p:extLst>
          </p:nvPr>
        </p:nvGraphicFramePr>
        <p:xfrm>
          <a:off x="155575" y="160338"/>
          <a:ext cx="11884025" cy="6520013"/>
        </p:xfrm>
        <a:graphic>
          <a:graphicData uri="http://schemas.openxmlformats.org/drawingml/2006/table">
            <a:tbl>
              <a:tblPr/>
              <a:tblGrid>
                <a:gridCol w="2609849">
                  <a:extLst>
                    <a:ext uri="{9D8B030D-6E8A-4147-A177-3AD203B41FA5}">
                      <a16:colId xmlns:a16="http://schemas.microsoft.com/office/drawing/2014/main" val="3547913739"/>
                    </a:ext>
                  </a:extLst>
                </a:gridCol>
                <a:gridCol w="9274176">
                  <a:extLst>
                    <a:ext uri="{9D8B030D-6E8A-4147-A177-3AD203B41FA5}">
                      <a16:colId xmlns:a16="http://schemas.microsoft.com/office/drawing/2014/main" val="1111644653"/>
                    </a:ext>
                  </a:extLst>
                </a:gridCol>
              </a:tblGrid>
              <a:tr h="218085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Key Stage 3</a:t>
                      </a:r>
                      <a:endParaRPr lang="en-GB" sz="1200">
                        <a:effectLst/>
                      </a:endParaRPr>
                    </a:p>
                  </a:txBody>
                  <a:tcPr marL="23649" marR="23649" marT="15766" marB="157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Careers Education Focus</a:t>
                      </a:r>
                      <a:endParaRPr lang="en-GB" sz="1200">
                        <a:effectLst/>
                      </a:endParaRPr>
                    </a:p>
                  </a:txBody>
                  <a:tcPr marL="23649" marR="23649" marT="15766" marB="157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67530"/>
                  </a:ext>
                </a:extLst>
              </a:tr>
              <a:tr h="1148152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7 &amp; 8</a:t>
                      </a:r>
                      <a:endParaRPr lang="en-GB" sz="1200" dirty="0">
                        <a:effectLst/>
                      </a:endParaRPr>
                    </a:p>
                  </a:txBody>
                  <a:tcPr marL="23649" marR="23649" marT="15766" marB="157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Classroom lessons on skills &amp; interests</a:t>
                      </a:r>
                      <a:endParaRPr lang="en-US" sz="120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Roleplay of work related activities</a:t>
                      </a:r>
                      <a:endParaRPr lang="en-US" sz="120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 opportunity to join in with and observing older learners carrying out vocational activities in school</a:t>
                      </a:r>
                      <a:endParaRPr lang="en-US" sz="120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Visits to workplaces in the community e.g. Costa, Local Leisure Centre.</a:t>
                      </a:r>
                      <a:endParaRPr lang="en-US" sz="1200">
                        <a:effectLst/>
                      </a:endParaRPr>
                    </a:p>
                    <a:p>
                      <a:pPr marL="457200"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Lessons focused on life skills e.g. cookery.</a:t>
                      </a:r>
                      <a:endParaRPr lang="en-US" sz="1200">
                        <a:effectLst/>
                      </a:endParaRPr>
                    </a:p>
                  </a:txBody>
                  <a:tcPr marL="23649" marR="23649" marT="15766" marB="157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5031881"/>
                  </a:ext>
                </a:extLst>
              </a:tr>
              <a:tr h="1191225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9</a:t>
                      </a:r>
                      <a:endParaRPr lang="en-GB" sz="1200">
                        <a:effectLst/>
                      </a:endParaRPr>
                    </a:p>
                  </a:txBody>
                  <a:tcPr marL="23649" marR="23649" marT="15766" marB="157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Education, Health &amp; Care Plan Transition Review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Working together with students and families to identify aspirations and goals for the future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Moving on event with external providers (Social Enterprises, Post 16 Provisions and some Companies).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 from our 14-25 Additional Needs Advisor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Visits to workplaces in the community e.g. Costa, Local Leisure Centre.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Continuation of lessons focused on Life Skills e.g. Cookery and bed making. </a:t>
                      </a:r>
                      <a:endParaRPr lang="en-US" sz="1200" dirty="0">
                        <a:effectLst/>
                      </a:endParaRPr>
                    </a:p>
                  </a:txBody>
                  <a:tcPr marL="23649" marR="23649" marT="15766" marB="157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409354"/>
                  </a:ext>
                </a:extLst>
              </a:tr>
              <a:tr h="218085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Key Stage 4</a:t>
                      </a:r>
                      <a:endParaRPr lang="en-GB" sz="1200">
                        <a:effectLst/>
                      </a:endParaRPr>
                    </a:p>
                  </a:txBody>
                  <a:tcPr marL="23649" marR="23649" marT="15766" marB="157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Careers Education Focus</a:t>
                      </a:r>
                      <a:endParaRPr lang="en-GB" sz="1200">
                        <a:effectLst/>
                      </a:endParaRPr>
                    </a:p>
                  </a:txBody>
                  <a:tcPr marL="23649" marR="23649" marT="15766" marB="157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061481"/>
                  </a:ext>
                </a:extLst>
              </a:tr>
              <a:tr h="1628642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10</a:t>
                      </a:r>
                      <a:endParaRPr lang="en-GB" sz="1200" dirty="0">
                        <a:effectLst/>
                      </a:endParaRPr>
                    </a:p>
                  </a:txBody>
                  <a:tcPr marL="23649" marR="23649" marT="15766" marB="157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Classroom lessons on skills &amp; interests.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Functional skills lessons understanding what jobs are for and introducing concepts of making money and budgeting where appropriate.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Lessons focused on understanding and writing CV’s, applying for jobs, interview practice (with external people) and appropriate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behaviour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 site work related learning activities such as the farm, gardening, online store or office tasks such as shredding, photocopying and laminating.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 from our 14-25 Additional Needs Advisor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Visits to workplaces in the community e.g. Costa, Local Leisure Centre.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Continuation of lessons focused on life skills e.g. Cookery and bed making and window cleaning.</a:t>
                      </a:r>
                      <a:endParaRPr lang="en-US" sz="1200" dirty="0">
                        <a:effectLst/>
                      </a:endParaRPr>
                    </a:p>
                  </a:txBody>
                  <a:tcPr marL="23649" marR="23649" marT="15766" marB="157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1825435"/>
                  </a:ext>
                </a:extLst>
              </a:tr>
              <a:tr h="2115824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11</a:t>
                      </a:r>
                      <a:endParaRPr lang="en-GB" sz="1200">
                        <a:effectLst/>
                      </a:endParaRPr>
                    </a:p>
                  </a:txBody>
                  <a:tcPr marL="23649" marR="23649" marT="15766" marB="157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Offsite work experience placement related to their future aspirations.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Continued classroom and on site work focusing on CV’s, applications, interviews and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behaviour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where appropriate.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Visits to Skills and Employment Fairs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Education, Health &amp; Care Plan Transition Review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Working together with students and families to identify aspirations and goals for the future through a Vocational Profile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Supporting students with transition to mainstream college for those who choose to do so.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Interview with a qualified Careers Advisor to coach through next steps.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 from our 14-25 Additional Needs Advisor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Visits to workplaces in the community e.g. Costa, Local Leisure Centre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Link visits to colleges and post-16 providers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Continuation of lessons focused on Life Skills e.g. cookery, bed making and window cleaning</a:t>
                      </a:r>
                      <a:endParaRPr lang="en-US" sz="1200" dirty="0">
                        <a:effectLst/>
                      </a:endParaRPr>
                    </a:p>
                  </a:txBody>
                  <a:tcPr marL="23649" marR="23649" marT="15766" marB="157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630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45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434430"/>
              </p:ext>
            </p:extLst>
          </p:nvPr>
        </p:nvGraphicFramePr>
        <p:xfrm>
          <a:off x="166255" y="174567"/>
          <a:ext cx="11804072" cy="6283164"/>
        </p:xfrm>
        <a:graphic>
          <a:graphicData uri="http://schemas.openxmlformats.org/drawingml/2006/table">
            <a:tbl>
              <a:tblPr/>
              <a:tblGrid>
                <a:gridCol w="2592291">
                  <a:extLst>
                    <a:ext uri="{9D8B030D-6E8A-4147-A177-3AD203B41FA5}">
                      <a16:colId xmlns:a16="http://schemas.microsoft.com/office/drawing/2014/main" val="3547913739"/>
                    </a:ext>
                  </a:extLst>
                </a:gridCol>
                <a:gridCol w="9211781">
                  <a:extLst>
                    <a:ext uri="{9D8B030D-6E8A-4147-A177-3AD203B41FA5}">
                      <a16:colId xmlns:a16="http://schemas.microsoft.com/office/drawing/2014/main" val="1111644653"/>
                    </a:ext>
                  </a:extLst>
                </a:gridCol>
              </a:tblGrid>
              <a:tr h="266037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Key Stage 5</a:t>
                      </a:r>
                      <a:endParaRPr lang="en-GB" sz="1200" dirty="0">
                        <a:effectLst/>
                      </a:endParaRPr>
                    </a:p>
                  </a:txBody>
                  <a:tcPr marL="23649" marR="23649" marT="15766" marB="157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Careers Education Focus</a:t>
                      </a:r>
                      <a:endParaRPr lang="en-GB" sz="1200" dirty="0">
                        <a:effectLst/>
                      </a:endParaRPr>
                    </a:p>
                  </a:txBody>
                  <a:tcPr marL="23649" marR="23649" marT="15766" marB="157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004688"/>
                  </a:ext>
                </a:extLst>
              </a:tr>
              <a:tr h="1627520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12</a:t>
                      </a:r>
                      <a:endParaRPr lang="en-GB" sz="1200">
                        <a:effectLst/>
                      </a:endParaRPr>
                    </a:p>
                  </a:txBody>
                  <a:tcPr marL="23649" marR="23649" marT="15766" marB="157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Increase in on site work related learning activities to include a vocational subject for half a day a week and Laundry service.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Access to a social enterprise placement.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Invitation to Moving On events.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 from our 14-25 Additional Needs Advisor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Visits to Workplaces in the community e.g. Costa, Local Leisure Centre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Continuation of lessons focused on Life Skills</a:t>
                      </a:r>
                      <a:endParaRPr lang="en-US" sz="1200" dirty="0">
                        <a:effectLst/>
                      </a:endParaRPr>
                    </a:p>
                  </a:txBody>
                  <a:tcPr marL="23649" marR="23649" marT="15766" marB="157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0244293"/>
                  </a:ext>
                </a:extLst>
              </a:tr>
              <a:tr h="1627520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13</a:t>
                      </a:r>
                      <a:endParaRPr lang="en-GB" sz="1200">
                        <a:effectLst/>
                      </a:endParaRPr>
                    </a:p>
                  </a:txBody>
                  <a:tcPr marL="23649" marR="23649" marT="15766" marB="157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Continued on-site work related learning activities to include a vocational subject for half a day a week and laundry service</a:t>
                      </a:r>
                      <a:endParaRPr lang="en-US" sz="120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Access to a social enterprise placement</a:t>
                      </a:r>
                      <a:endParaRPr lang="en-US" sz="120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Invitation to Moving On events</a:t>
                      </a:r>
                      <a:endParaRPr lang="en-US" sz="120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 from our 14-25 Additional Needs Advisor</a:t>
                      </a:r>
                      <a:endParaRPr lang="en-US" sz="120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Visits to Workplaces in the community e.g. Costa, Local Leisure Centre</a:t>
                      </a:r>
                      <a:endParaRPr lang="en-US" sz="1200">
                        <a:effectLst/>
                      </a:endParaRPr>
                    </a:p>
                    <a:p>
                      <a:pPr marL="457200"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Continuation of lessons focused on Life Skills</a:t>
                      </a:r>
                      <a:endParaRPr lang="en-US" sz="1200">
                        <a:effectLst/>
                      </a:endParaRPr>
                    </a:p>
                  </a:txBody>
                  <a:tcPr marL="23649" marR="23649" marT="15766" marB="157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0533168"/>
                  </a:ext>
                </a:extLst>
              </a:tr>
              <a:tr h="2762087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14</a:t>
                      </a:r>
                      <a:endParaRPr lang="en-GB" sz="1200">
                        <a:effectLst/>
                      </a:endParaRPr>
                    </a:p>
                  </a:txBody>
                  <a:tcPr marL="23649" marR="23649" marT="15766" marB="157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Continued on site work related learning activities 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Interview with a qualified Careers Advisor to coach through next steps (where relevant)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Access to a Social Enterprise Placement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Invitation to Moving on Events.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 from a 14-25 Additional Needs Advisor.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Education, Health &amp; Care Plan Transition Review.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Working together with students and families to identify aspirations and goals for the future through a Vocational Profile.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Supporting students with transition from school to appropriate further education.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Visits to Workplaces in the community e.g. Costa, Local Leisure Centre.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Continuation of lessons focused on Life Skills e.g. Cookery and bed making and window cleaning.</a:t>
                      </a:r>
                      <a:endParaRPr lang="en-US" sz="1200" dirty="0">
                        <a:effectLst/>
                      </a:endParaRPr>
                    </a:p>
                  </a:txBody>
                  <a:tcPr marL="23649" marR="23649" marT="15766" marB="157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300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3033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635</Words>
  <Application>Microsoft Office PowerPoint</Application>
  <PresentationFormat>Widescreen</PresentationFormat>
  <Paragraphs>64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Daw</dc:creator>
  <cp:lastModifiedBy>Adam Daw</cp:lastModifiedBy>
  <cp:revision>2</cp:revision>
  <dcterms:created xsi:type="dcterms:W3CDTF">2023-12-21T13:29:13Z</dcterms:created>
  <dcterms:modified xsi:type="dcterms:W3CDTF">2023-12-21T14:43:17Z</dcterms:modified>
</cp:coreProperties>
</file>