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130808"/>
              </p:ext>
            </p:extLst>
          </p:nvPr>
        </p:nvGraphicFramePr>
        <p:xfrm>
          <a:off x="542441" y="325463"/>
          <a:ext cx="11143279" cy="6025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1897">
                  <a:extLst>
                    <a:ext uri="{9D8B030D-6E8A-4147-A177-3AD203B41FA5}">
                      <a16:colId xmlns:a16="http://schemas.microsoft.com/office/drawing/2014/main" val="247793490"/>
                    </a:ext>
                  </a:extLst>
                </a:gridCol>
                <a:gridCol w="1591897">
                  <a:extLst>
                    <a:ext uri="{9D8B030D-6E8A-4147-A177-3AD203B41FA5}">
                      <a16:colId xmlns:a16="http://schemas.microsoft.com/office/drawing/2014/main" val="1883087294"/>
                    </a:ext>
                  </a:extLst>
                </a:gridCol>
                <a:gridCol w="1591897">
                  <a:extLst>
                    <a:ext uri="{9D8B030D-6E8A-4147-A177-3AD203B41FA5}">
                      <a16:colId xmlns:a16="http://schemas.microsoft.com/office/drawing/2014/main" val="168605317"/>
                    </a:ext>
                  </a:extLst>
                </a:gridCol>
                <a:gridCol w="1591897">
                  <a:extLst>
                    <a:ext uri="{9D8B030D-6E8A-4147-A177-3AD203B41FA5}">
                      <a16:colId xmlns:a16="http://schemas.microsoft.com/office/drawing/2014/main" val="4003275180"/>
                    </a:ext>
                  </a:extLst>
                </a:gridCol>
                <a:gridCol w="1591897">
                  <a:extLst>
                    <a:ext uri="{9D8B030D-6E8A-4147-A177-3AD203B41FA5}">
                      <a16:colId xmlns:a16="http://schemas.microsoft.com/office/drawing/2014/main" val="1152447951"/>
                    </a:ext>
                  </a:extLst>
                </a:gridCol>
                <a:gridCol w="1591897">
                  <a:extLst>
                    <a:ext uri="{9D8B030D-6E8A-4147-A177-3AD203B41FA5}">
                      <a16:colId xmlns:a16="http://schemas.microsoft.com/office/drawing/2014/main" val="2117491256"/>
                    </a:ext>
                  </a:extLst>
                </a:gridCol>
                <a:gridCol w="1591897">
                  <a:extLst>
                    <a:ext uri="{9D8B030D-6E8A-4147-A177-3AD203B41FA5}">
                      <a16:colId xmlns:a16="http://schemas.microsoft.com/office/drawing/2014/main" val="4103232954"/>
                    </a:ext>
                  </a:extLst>
                </a:gridCol>
              </a:tblGrid>
              <a:tr h="3619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Autumn 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Autumn 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Spring 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Spring 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7228883"/>
                  </a:ext>
                </a:extLst>
              </a:tr>
              <a:tr h="113958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 Pathway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Foundations for Phonics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Fiction Text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Engagement Model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Foundations for Phonics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Text with real-life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element*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Engagement Model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Foundations for Phonics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Fiction Text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Engagement Model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Foundations for Phonics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songs/rhymes/poems*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Engagement Model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Foundations for Phonics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Fiction Text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Engagement Model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Foundations for Phonics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Text with real-life element*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8281354"/>
                  </a:ext>
                </a:extLst>
              </a:tr>
              <a:tr h="90800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Green Pathway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Phonics Pathway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Fiction Text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Focus: Re-telling/ sequencing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Phonics Pathway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Non-Fiction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Text *: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 Book or real-life</a:t>
                      </a:r>
                      <a:r>
                        <a:rPr lang="en-GB" sz="1100" i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element.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Phonics Pathway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Fiction Text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Focus: Answering Questions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Phonics Pathway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Rhyming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Text/</a:t>
                      </a: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Poem *: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Focus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Rhythm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Rhyme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Phonics Pathway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Fiction Text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Focus: Innovating the Story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Phonics Pathway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Non-Fiction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Text*: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Instructions or Recipes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7320499"/>
                  </a:ext>
                </a:extLst>
              </a:tr>
              <a:tr h="8797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Yellow Pathway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Step Up to English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1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Celebrity Fact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1</a:t>
                      </a:r>
                      <a:endParaRPr lang="en-GB" sz="11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</a:t>
                      </a: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 Up to English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9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Drama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1</a:t>
                      </a:r>
                      <a:endParaRPr lang="en-GB" sz="11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Step Up to English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6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Writing Stories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othic Genre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2</a:t>
                      </a:r>
                      <a:endParaRPr lang="en-GB" sz="1100" i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Step Up to English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7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Rhythm and Rhyme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Nature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Theme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2</a:t>
                      </a:r>
                      <a:endParaRPr lang="en-GB" sz="1100" i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Step Up to English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11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Advertisement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3</a:t>
                      </a:r>
                      <a:endParaRPr lang="en-GB" sz="1100" i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Step Up to English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3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Planning an Event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Party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3</a:t>
                      </a:r>
                      <a:endParaRPr lang="en-GB" sz="1100" i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4151130"/>
                  </a:ext>
                </a:extLst>
              </a:tr>
              <a:tr h="8797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Yellow Pathway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Step Up to English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14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Memory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Box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1</a:t>
                      </a:r>
                      <a:endParaRPr lang="en-GB" sz="1100" i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Step Up to English Project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Comparing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Stories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1</a:t>
                      </a:r>
                      <a:endParaRPr lang="en-GB" sz="1100" i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Step Up to English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6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Writing Stories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yths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Legends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2</a:t>
                      </a:r>
                      <a:endParaRPr lang="en-GB" sz="1100" i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Step Up to English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7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Rhythm and Rhyme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Comedy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Theme</a:t>
                      </a:r>
                      <a:endParaRPr lang="en-GB" sz="11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2</a:t>
                      </a:r>
                      <a:endParaRPr lang="en-GB" sz="1100" i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Step Up to English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12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Have your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3</a:t>
                      </a:r>
                      <a:endParaRPr lang="en-GB" sz="1100" i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Step Up to English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3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Planning an Event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Trip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3</a:t>
                      </a:r>
                      <a:endParaRPr lang="en-GB" sz="1100" i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9215767"/>
                  </a:ext>
                </a:extLst>
              </a:tr>
              <a:tr h="8797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Yellow Pathway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Step Up to English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2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 in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Touch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1</a:t>
                      </a:r>
                      <a:endParaRPr lang="en-GB" sz="1100" i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</a:t>
                      </a: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 Up to English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5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Journey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1</a:t>
                      </a:r>
                      <a:endParaRPr lang="en-GB" sz="1100" i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Step Up to English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6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Writing Stories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dventure Genre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2</a:t>
                      </a:r>
                      <a:endParaRPr lang="en-GB" sz="1100" i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Step Up to English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7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Rhythm and Rhyme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People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Theme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2</a:t>
                      </a:r>
                      <a:endParaRPr lang="en-GB" sz="1100" i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Step Up to English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13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Writing for the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Web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Step Up to English Project 4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World of Work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3</a:t>
                      </a:r>
                      <a:endParaRPr lang="en-GB" sz="1100" i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8864575"/>
                  </a:ext>
                </a:extLst>
              </a:tr>
              <a:tr h="9350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Uppers Yellow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Asdan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Short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course English E3 to L1 </a:t>
                      </a:r>
                      <a:r>
                        <a:rPr lang="en-GB" sz="1100" i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Developing Communication Skills 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 Functional skills English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Asdan Short course English E3 to L1 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Reading &amp; Writing Styles 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 Functional skills English</a:t>
                      </a:r>
                      <a:endParaRPr lang="en-GB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Asdan Short course English E3 to L1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Speaking and Listening</a:t>
                      </a: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 Functional skills English</a:t>
                      </a:r>
                      <a:endParaRPr lang="en-GB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Asdan Short course English E3 to L1 </a:t>
                      </a:r>
                    </a:p>
                    <a:p>
                      <a:r>
                        <a:rPr kumimoji="0" lang="en-GB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Reading for Pleasure</a:t>
                      </a: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 Functional skills English</a:t>
                      </a:r>
                      <a:endParaRPr lang="en-GB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Asdan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Short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course English E3 to L1  </a:t>
                      </a:r>
                    </a:p>
                    <a:p>
                      <a:r>
                        <a:rPr lang="en-GB" sz="1100" i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Writing for a Purpose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or Functional skills English</a:t>
                      </a:r>
                      <a:endParaRPr lang="en-GB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Asdan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Short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course English E3 to L1 </a:t>
                      </a:r>
                    </a:p>
                    <a:p>
                      <a:r>
                        <a:rPr lang="en-GB" sz="1100" i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Reading for a Purpose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or Functional skills English</a:t>
                      </a:r>
                      <a:endParaRPr lang="en-GB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431094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42441" y="6350688"/>
            <a:ext cx="11143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 </a:t>
            </a:r>
            <a:r>
              <a:rPr lang="en-GB" sz="1100" dirty="0" smtClean="0"/>
              <a:t>Blue and Green Pathways non-fiction/poetry units may be switched around within the year to better fit topics.  There will always be a balance of 2 x NF and 1 x rhyme.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03262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548</TotalTime>
  <Words>563</Words>
  <Application>Microsoft Office PowerPoint</Application>
  <PresentationFormat>Widescreen</PresentationFormat>
  <Paragraphs>147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Daw</dc:creator>
  <cp:lastModifiedBy>Abigail Roberts</cp:lastModifiedBy>
  <cp:revision>17</cp:revision>
  <dcterms:created xsi:type="dcterms:W3CDTF">2023-03-29T10:31:44Z</dcterms:created>
  <dcterms:modified xsi:type="dcterms:W3CDTF">2023-10-31T18:05:05Z</dcterms:modified>
</cp:coreProperties>
</file>