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2" r:id="rId4"/>
    <p:sldId id="261" r:id="rId5"/>
    <p:sldId id="263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5326" autoAdjust="0"/>
  </p:normalViewPr>
  <p:slideViewPr>
    <p:cSldViewPr snapToGrid="0">
      <p:cViewPr varScale="1">
        <p:scale>
          <a:sx n="83" d="100"/>
          <a:sy n="83" d="100"/>
        </p:scale>
        <p:origin x="6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5E33D-5429-46D5-992C-11907202D8FC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70201-DA7D-4586-B268-300CF1186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8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70201-DA7D-4586-B268-300CF11869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1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51226"/>
              </p:ext>
            </p:extLst>
          </p:nvPr>
        </p:nvGraphicFramePr>
        <p:xfrm>
          <a:off x="130629" y="369332"/>
          <a:ext cx="1144306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49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209097">
                  <a:extLst>
                    <a:ext uri="{9D8B030D-6E8A-4147-A177-3AD203B41FA5}">
                      <a16:colId xmlns:a16="http://schemas.microsoft.com/office/drawing/2014/main" val="598830855"/>
                    </a:ext>
                  </a:extLst>
                </a:gridCol>
                <a:gridCol w="1988733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12353612"/>
                    </a:ext>
                  </a:extLst>
                </a:gridCol>
                <a:gridCol w="2586312">
                  <a:extLst>
                    <a:ext uri="{9D8B030D-6E8A-4147-A177-3AD203B41FA5}">
                      <a16:colId xmlns:a16="http://schemas.microsoft.com/office/drawing/2014/main" val="1606304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4472637"/>
                    </a:ext>
                  </a:extLst>
                </a:gridCol>
                <a:gridCol w="2251191">
                  <a:extLst>
                    <a:ext uri="{9D8B030D-6E8A-4147-A177-3AD203B41FA5}">
                      <a16:colId xmlns:a16="http://schemas.microsoft.com/office/drawing/2014/main" val="15732203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6108723"/>
                    </a:ext>
                  </a:extLst>
                </a:gridCol>
                <a:gridCol w="1901839">
                  <a:extLst>
                    <a:ext uri="{9D8B030D-6E8A-4147-A177-3AD203B41FA5}">
                      <a16:colId xmlns:a16="http://schemas.microsoft.com/office/drawing/2014/main" val="2669841458"/>
                    </a:ext>
                  </a:extLst>
                </a:gridCol>
              </a:tblGrid>
              <a:tr h="905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Engagement Model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</a:t>
                      </a:r>
                      <a:r>
                        <a:rPr lang="en-GB" baseline="0" dirty="0" smtClean="0"/>
                        <a:t>y Thinking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communication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body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My Play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442366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Initiation - investigating to bring about a desired outcome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Persistence – sustain attention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Anticipation – predicting, expecting and making associations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Exploration – building on an initial reaction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Realisation – interacting and noticing</a:t>
                      </a:r>
                      <a:r>
                        <a:rPr lang="en-GB" sz="1200" baseline="0" dirty="0" smtClean="0"/>
                        <a:t> something new</a:t>
                      </a:r>
                      <a:endParaRPr lang="en-GB" sz="12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Problem solving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Cause</a:t>
                      </a:r>
                      <a:r>
                        <a:rPr lang="en-GB" sz="1200" baseline="0" dirty="0" smtClean="0"/>
                        <a:t> and effect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Investigative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Following a sequence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Use of now/next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Experiencing number, shape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Object permanence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Attention building – focusing on a task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Encountering and experiencing money exchange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Locating places and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Purposeful use of switches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Tracking objects and sounds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Visual skills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Cause and effect using switches related to number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Timers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Money exchange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Adding things/taking things out of a container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Responsiveness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Intentional communication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Using switches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Use of PECs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Eye Gaze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Makaton signing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Engaging and understanding objects of reference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Gesture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Communicating a choice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Eye gaze programmes - shapes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Maths bucket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Use of maths object of reference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Following a sequence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Copying</a:t>
                      </a:r>
                      <a:r>
                        <a:rPr lang="en-GB" sz="1200" baseline="0" dirty="0" smtClean="0"/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Anticipating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Rhythm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Action and gesture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Social interaction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Appropriate movement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Fine motor development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Following visual timetables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Now and next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Morning routines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Morning circle time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Maths songs – body rhythm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Physio- following a sequence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Shared attention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Motivating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Encountering</a:t>
                      </a:r>
                      <a:r>
                        <a:rPr lang="en-GB" sz="1200" baseline="0" dirty="0" smtClean="0"/>
                        <a:t> and exploring objects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Interacting with peers and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Musical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Parallel play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Number songs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Manipulating shapes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Stacking towers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Water/sand/messy play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>
                          <a:solidFill>
                            <a:srgbClr val="0070C0"/>
                          </a:solidFill>
                        </a:rPr>
                        <a:t>Matching activities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5827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629" y="0"/>
            <a:ext cx="48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Blue Pathway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6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55556"/>
              </p:ext>
            </p:extLst>
          </p:nvPr>
        </p:nvGraphicFramePr>
        <p:xfrm>
          <a:off x="183740" y="365761"/>
          <a:ext cx="11913325" cy="615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691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1606304826"/>
                    </a:ext>
                  </a:extLst>
                </a:gridCol>
                <a:gridCol w="1787439">
                  <a:extLst>
                    <a:ext uri="{9D8B030D-6E8A-4147-A177-3AD203B41FA5}">
                      <a16:colId xmlns:a16="http://schemas.microsoft.com/office/drawing/2014/main" val="2928135260"/>
                    </a:ext>
                  </a:extLst>
                </a:gridCol>
              </a:tblGrid>
              <a:tr h="411754">
                <a:tc>
                  <a:txBody>
                    <a:bodyPr/>
                    <a:lstStyle/>
                    <a:p>
                      <a:r>
                        <a:rPr lang="en-GB" sz="1800" b="1" baseline="0" dirty="0" smtClean="0"/>
                        <a:t>Year 2 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Autumn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Autumn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Spring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Spring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1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1266687">
                <a:tc>
                  <a:txBody>
                    <a:bodyPr/>
                    <a:lstStyle/>
                    <a:p>
                      <a:endParaRPr lang="en-GB" sz="1400" b="1" baseline="0" dirty="0" smtClean="0"/>
                    </a:p>
                    <a:p>
                      <a:r>
                        <a:rPr lang="en-GB" sz="1400" b="1" dirty="0" smtClean="0"/>
                        <a:t>Number</a:t>
                      </a:r>
                      <a:r>
                        <a:rPr lang="en-GB" sz="1400" b="1" baseline="0" dirty="0" smtClean="0"/>
                        <a:t> Skills – </a:t>
                      </a:r>
                      <a:r>
                        <a:rPr lang="en-GB" sz="1400" b="1" dirty="0" smtClean="0"/>
                        <a:t>Upper green pathway </a:t>
                      </a:r>
                      <a:endParaRPr lang="en-GB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/>
                        <a:t>Number – Place Value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 accurately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Recognises numerals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Writes numerals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understanding of 1:1 correspondence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 forwards and backwards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Matches numerals to amounts</a:t>
                      </a:r>
                      <a:endParaRPr lang="en-GB" sz="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Sequences numerals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Identifies missing numbers on a number line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Addition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Adds two numbers together using concrete or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visual resources </a:t>
                      </a:r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Number-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Fractions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finding half of a shape </a:t>
                      </a:r>
                    </a:p>
                    <a:p>
                      <a:pPr algn="l"/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 and finding half of a quantity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finding a quarter of a shape </a:t>
                      </a:r>
                    </a:p>
                    <a:p>
                      <a:pPr algn="l"/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 and finding a quarter of a quantity </a:t>
                      </a:r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Subtraction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Subtracts more than 1 using concrete or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visual resources </a:t>
                      </a:r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Grouping</a:t>
                      </a:r>
                      <a:r>
                        <a:rPr lang="en-GB" sz="800" b="1" baseline="0" dirty="0" smtClean="0"/>
                        <a:t> and Sharing</a:t>
                      </a:r>
                      <a:endParaRPr lang="en-GB" sz="800" b="1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Explores division (sharing) and multiplication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– four</a:t>
                      </a: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functions</a:t>
                      </a:r>
                      <a:endParaRPr lang="en-GB" sz="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Revision of previous objectives related to each of the four functions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55012"/>
                  </a:ext>
                </a:extLst>
              </a:tr>
              <a:tr h="1190993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Number</a:t>
                      </a:r>
                      <a:r>
                        <a:rPr lang="en-GB" sz="1400" b="1" baseline="0" dirty="0" smtClean="0"/>
                        <a:t> Skills – Complex green pathway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/>
                        <a:t>Number – counting forwards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Participates in number activities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numbers in play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 accurately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Recognises numerals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Writes numerals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understanding of 1:1 correspondence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Counts forwards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Addition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Adds 1 more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Adds two numbers together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Number – counting</a:t>
                      </a:r>
                      <a:r>
                        <a:rPr lang="en-GB" sz="800" b="1" baseline="0" dirty="0" smtClean="0"/>
                        <a:t> backwards</a:t>
                      </a:r>
                      <a:endParaRPr lang="en-GB" sz="800" b="1" dirty="0" smtClean="0"/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Participates in number activities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numbers in play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 accurately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Recognises numerals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Writes numerals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understanding of 1:1 correspondence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 backwards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Subtraction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Subtracts one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Subtracts more than 1 </a:t>
                      </a:r>
                      <a:endParaRPr lang="en-GB" sz="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Grouping</a:t>
                      </a:r>
                      <a:r>
                        <a:rPr lang="en-GB" sz="800" b="1" baseline="0" dirty="0" smtClean="0"/>
                        <a:t> and Sharing</a:t>
                      </a:r>
                      <a:endParaRPr lang="en-GB" sz="800" b="1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Sorting and grouping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(Explores division (sharing) and multiplication)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Sequencing</a:t>
                      </a:r>
                      <a:r>
                        <a:rPr lang="en-GB" sz="800" b="1" baseline="0" dirty="0" smtClean="0"/>
                        <a:t> and missing numbers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Sequences numerals </a:t>
                      </a:r>
                    </a:p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Identifies missing numbers on a number line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Matches numerals to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  <a:tr h="3119423">
                <a:tc>
                  <a:txBody>
                    <a:bodyPr/>
                    <a:lstStyle/>
                    <a:p>
                      <a:endParaRPr lang="en-GB" sz="1400" b="1" dirty="0" smtClean="0"/>
                    </a:p>
                    <a:p>
                      <a:r>
                        <a:rPr lang="en-GB" sz="1400" b="1" dirty="0" smtClean="0"/>
                        <a:t>Maths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dirty="0" smtClean="0"/>
                        <a:t>Topic – All green pathway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Time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understanding of first / then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Anticipate events at certain times of the day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day/ night, morning/ afternoon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Ordering events on a timeline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the passing of time e.g. 1 min.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some understanding of days of the week/months of the year.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 clock to the hour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 clock to ½, ¼ hour.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 clock in 5 minute intervals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 digital clock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an understanding of time and confidently applies this through the day.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Shape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Explores different shapes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Matches 2d and 3d shapes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Names 2d and 3D shapes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maths vocabulary in play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Finds 2D and 3D shapes in the environment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Recognises the properties of shapes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concrete knowledge of 2D and 3D shapes, including their names.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Measurement – size</a:t>
                      </a:r>
                      <a:r>
                        <a:rPr lang="en-GB" sz="800" b="1" baseline="0" dirty="0" smtClean="0"/>
                        <a:t> and length </a:t>
                      </a:r>
                    </a:p>
                    <a:p>
                      <a:endParaRPr lang="en-GB" sz="800" b="1" baseline="0" dirty="0" smtClean="0"/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measurement implements and vocab in play e.g. rulers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big/ small, short/long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and compare biggest to smallest, longest to shortest Measure an object using non- standard units e.g. cubes, hands,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an object using standard units e.g. cm, ml, g.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practically measure in a range of different scenarios.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Using and</a:t>
                      </a:r>
                      <a:r>
                        <a:rPr lang="en-GB" sz="800" b="1" baseline="0" dirty="0" smtClean="0"/>
                        <a:t> Applying</a:t>
                      </a:r>
                    </a:p>
                    <a:p>
                      <a:endParaRPr lang="en-GB" sz="800" b="1" baseline="0" dirty="0" smtClean="0"/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mathematical vocabulary in play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Recognises colours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a pattern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math skills to solve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Measurement – mass and capacity 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 filling emptying / heavy and light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measurement implements and vocab in play e.g. scales.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heavy/ light, full/ empty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and compare heaviest to lightest etc.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an object using non- standard units e.g. cubes, hands,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an object using standard units e.g. cm, ml, g.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practically measure in a range of different scenarios.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Money</a:t>
                      </a:r>
                    </a:p>
                    <a:p>
                      <a:endParaRPr lang="en-GB" sz="800" b="1" dirty="0" smtClean="0"/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Exchanges money/card for item in a shop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Sorts coins by colour / size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Names coins and notes.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Adds two coins together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Knowingly exchanges the correct money in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exchange for goods.  </a:t>
                      </a:r>
                    </a:p>
                    <a:p>
                      <a:r>
                        <a:rPr lang="en-GB" sz="800" b="1" dirty="0" smtClean="0"/>
                        <a:t>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244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360534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Green Pathway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63046"/>
              </p:ext>
            </p:extLst>
          </p:nvPr>
        </p:nvGraphicFramePr>
        <p:xfrm>
          <a:off x="127357" y="139959"/>
          <a:ext cx="11629214" cy="31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509">
                  <a:extLst>
                    <a:ext uri="{9D8B030D-6E8A-4147-A177-3AD203B41FA5}">
                      <a16:colId xmlns:a16="http://schemas.microsoft.com/office/drawing/2014/main" val="2125966537"/>
                    </a:ext>
                  </a:extLst>
                </a:gridCol>
                <a:gridCol w="1723292">
                  <a:extLst>
                    <a:ext uri="{9D8B030D-6E8A-4147-A177-3AD203B41FA5}">
                      <a16:colId xmlns:a16="http://schemas.microsoft.com/office/drawing/2014/main" val="764305320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val="1166389273"/>
                    </a:ext>
                  </a:extLst>
                </a:gridCol>
                <a:gridCol w="1680169">
                  <a:extLst>
                    <a:ext uri="{9D8B030D-6E8A-4147-A177-3AD203B41FA5}">
                      <a16:colId xmlns:a16="http://schemas.microsoft.com/office/drawing/2014/main" val="3292922876"/>
                    </a:ext>
                  </a:extLst>
                </a:gridCol>
                <a:gridCol w="1932332">
                  <a:extLst>
                    <a:ext uri="{9D8B030D-6E8A-4147-A177-3AD203B41FA5}">
                      <a16:colId xmlns:a16="http://schemas.microsoft.com/office/drawing/2014/main" val="2399222854"/>
                    </a:ext>
                  </a:extLst>
                </a:gridCol>
                <a:gridCol w="1842788">
                  <a:extLst>
                    <a:ext uri="{9D8B030D-6E8A-4147-A177-3AD203B41FA5}">
                      <a16:colId xmlns:a16="http://schemas.microsoft.com/office/drawing/2014/main" val="2240667450"/>
                    </a:ext>
                  </a:extLst>
                </a:gridCol>
                <a:gridCol w="1750730">
                  <a:extLst>
                    <a:ext uri="{9D8B030D-6E8A-4147-A177-3AD203B41FA5}">
                      <a16:colId xmlns:a16="http://schemas.microsoft.com/office/drawing/2014/main" val="2817716126"/>
                    </a:ext>
                  </a:extLst>
                </a:gridCol>
              </a:tblGrid>
              <a:tr h="410247">
                <a:tc>
                  <a:txBody>
                    <a:bodyPr/>
                    <a:lstStyle/>
                    <a:p>
                      <a:endParaRPr lang="en-GB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Autumn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Autumn 2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Spring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smtClean="0">
                          <a:solidFill>
                            <a:schemeClr val="bg1"/>
                          </a:solidFill>
                        </a:rPr>
                        <a:t>Spring</a:t>
                      </a:r>
                      <a:r>
                        <a:rPr lang="en-GB" sz="1800" b="1" baseline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GB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</a:rPr>
                        <a:t>Summer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</a:rPr>
                        <a:t>Summer 2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20020"/>
                  </a:ext>
                </a:extLst>
              </a:tr>
              <a:tr h="2463582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Maths – Number skills</a:t>
                      </a: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Yellow 1 and 2 – Place Value, sequencing and order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 to and across 100, forwards and backwards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from any given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Count, read and write numbers to 100 in numerals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language of: equal to, more than, less than (fewer), most, least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Given a number, identify one more or less than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 the place value of each digit in a two-digit number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Addition and Subtraction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Add and subtract numbers using concrete objects, pictorial representations, and mentally, including : a two-digit number and ones, a two-digit numbers and tens, two two-digit numbers, adding three-digit numbers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addition and subtraction facts to 20 fluently, and derive and use related facts up to 100</a:t>
                      </a: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and 2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 – Multiplication and Division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Recall and use multiplication and division facts for the 2,5 and 10 multiplication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Solve problems involving multiplication and division (including those with remainders), using materials, arrays, repeated addition, mental methods, and multiplication and division facts, including problems in contexts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Show that multiplication of two numbers can be done in any order (commutative) and division of one number by another cannot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Fractions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that a fraction can describe part of a 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Recognise, find, name and write fractions 1/3, ¼, 2/4 and ¾ of a length, shape, set of objects or quantity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 the larger the denominator is, the more pieces it is split into and therefore the smaller each part will be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Percentages and decimals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per cent symbol (%) and understand that per cent relates to ‘number of parts per hundred’ and write percentages as a fraction with denominator 100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Revision of previous objectives related to each of the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62446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52495"/>
              </p:ext>
            </p:extLst>
          </p:nvPr>
        </p:nvGraphicFramePr>
        <p:xfrm>
          <a:off x="127357" y="3457543"/>
          <a:ext cx="11629215" cy="307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994">
                  <a:extLst>
                    <a:ext uri="{9D8B030D-6E8A-4147-A177-3AD203B41FA5}">
                      <a16:colId xmlns:a16="http://schemas.microsoft.com/office/drawing/2014/main" val="3477844914"/>
                    </a:ext>
                  </a:extLst>
                </a:gridCol>
                <a:gridCol w="1726163">
                  <a:extLst>
                    <a:ext uri="{9D8B030D-6E8A-4147-A177-3AD203B41FA5}">
                      <a16:colId xmlns:a16="http://schemas.microsoft.com/office/drawing/2014/main" val="903342913"/>
                    </a:ext>
                  </a:extLst>
                </a:gridCol>
                <a:gridCol w="1744825">
                  <a:extLst>
                    <a:ext uri="{9D8B030D-6E8A-4147-A177-3AD203B41FA5}">
                      <a16:colId xmlns:a16="http://schemas.microsoft.com/office/drawing/2014/main" val="1826935651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2637954774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3204173270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195416462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2164664410"/>
                    </a:ext>
                  </a:extLst>
                </a:gridCol>
              </a:tblGrid>
              <a:tr h="307331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Maths</a:t>
                      </a:r>
                      <a:r>
                        <a:rPr lang="en-GB" sz="1200" baseline="0" dirty="0">
                          <a:solidFill>
                            <a:schemeClr val="bg1"/>
                          </a:solidFill>
                        </a:rPr>
                        <a:t> - topic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1 –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records the results using &lt;,&gt; and =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– Position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position, direction and movement, including whole, half, quarter and three-quarter turns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Order and arrange combinations of mathematical objects in patterns and sequences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positions on a 2-D grid as co-ordinates in the first quadrant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 1 –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position, direction and movement, including whole, half, quarter and three-quarter turns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Order and arrange combinations of mathematical objects in patterns and sequences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positions on a 2-D grid as co-ordinates in the first quadrant</a:t>
                      </a: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records the results using &lt;,&gt; and =</a:t>
                      </a:r>
                    </a:p>
                    <a:p>
                      <a:endParaRPr lang="en-GB" sz="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–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2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2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Yellow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1 –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  <a:p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Yellow 1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2 -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5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22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91" y="91440"/>
            <a:ext cx="48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Yellow Pathway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08655"/>
              </p:ext>
            </p:extLst>
          </p:nvPr>
        </p:nvGraphicFramePr>
        <p:xfrm>
          <a:off x="279920" y="460772"/>
          <a:ext cx="1159794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095">
                  <a:extLst>
                    <a:ext uri="{9D8B030D-6E8A-4147-A177-3AD203B41FA5}">
                      <a16:colId xmlns:a16="http://schemas.microsoft.com/office/drawing/2014/main" val="3351940633"/>
                    </a:ext>
                  </a:extLst>
                </a:gridCol>
                <a:gridCol w="1533028">
                  <a:extLst>
                    <a:ext uri="{9D8B030D-6E8A-4147-A177-3AD203B41FA5}">
                      <a16:colId xmlns:a16="http://schemas.microsoft.com/office/drawing/2014/main" val="1477096664"/>
                    </a:ext>
                  </a:extLst>
                </a:gridCol>
                <a:gridCol w="1549484">
                  <a:extLst>
                    <a:ext uri="{9D8B030D-6E8A-4147-A177-3AD203B41FA5}">
                      <a16:colId xmlns:a16="http://schemas.microsoft.com/office/drawing/2014/main" val="2774756580"/>
                    </a:ext>
                  </a:extLst>
                </a:gridCol>
                <a:gridCol w="1627951">
                  <a:extLst>
                    <a:ext uri="{9D8B030D-6E8A-4147-A177-3AD203B41FA5}">
                      <a16:colId xmlns:a16="http://schemas.microsoft.com/office/drawing/2014/main" val="671201478"/>
                    </a:ext>
                  </a:extLst>
                </a:gridCol>
                <a:gridCol w="1801343">
                  <a:extLst>
                    <a:ext uri="{9D8B030D-6E8A-4147-A177-3AD203B41FA5}">
                      <a16:colId xmlns:a16="http://schemas.microsoft.com/office/drawing/2014/main" val="662432457"/>
                    </a:ext>
                  </a:extLst>
                </a:gridCol>
                <a:gridCol w="2186657">
                  <a:extLst>
                    <a:ext uri="{9D8B030D-6E8A-4147-A177-3AD203B41FA5}">
                      <a16:colId xmlns:a16="http://schemas.microsoft.com/office/drawing/2014/main" val="2905677134"/>
                    </a:ext>
                  </a:extLst>
                </a:gridCol>
                <a:gridCol w="2167390">
                  <a:extLst>
                    <a:ext uri="{9D8B030D-6E8A-4147-A177-3AD203B41FA5}">
                      <a16:colId xmlns:a16="http://schemas.microsoft.com/office/drawing/2014/main" val="1784623871"/>
                    </a:ext>
                  </a:extLst>
                </a:gridCol>
              </a:tblGrid>
              <a:tr h="282363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Uppers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Properties of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Count to and across 100, forwards and backwards, beginning with 0 or 1, from any given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Count in multiples of twos, fives and tens; 4,8, 50 and 100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Round numbers to at least 100 to the nearest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Compare and order numbers up to 1000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place value in each digit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Count backwards through negative numbers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Four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Functions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Add and subtract one-digit and two-digit numbers to 20, including zero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Add and subtract using concrete objects,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pictorial representations, and mentally, including a two-digit number and ones, a two-digit number and tens, two two-digit numbers, adding three one-digit numbers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Recognise and use the inverse relationship between addition and subtraction and use this to check calculations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Recall and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use addition and subtraction facts for 100 (multiples of 5 and 10)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Answer basic word problems involving addition and subtraction, moving onto basic two-step problems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Calculate mathematical statements for multiplication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Solve problems involving multiplication and division, including those with remainders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Multiply two-digit and three-digit numbers by a one-digit number using a formal written layout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Ratio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Solve problems involving the relative size of two quantities where missing values can be found using integer multiplication and division facts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Solve problems involving similar shapes where the scale factor is known or can be found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Money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Solve problems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involving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Add and subtract amounts of money to give change, using £ and p in practical contexts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Write amounts of money using decimal notation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that one hundred 1p coins equal £1 and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that each coin is 1/100 of £1</a:t>
                      </a:r>
                      <a:endParaRPr lang="en-GB" sz="800" b="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, Calendars and Timetables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the number of seconds in a minute and the number of days in each month, year and leap year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Tell and write the time from an analogue clock, including Roman numerals from I to xii and 12 hour and 24 hour clock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Record/compare time in terms of seconds, minutes, hours; use vocabulary such as o’clock, a.m./p.m., morning, afternoon, noon and midnight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Estimate/read time with increasing accuracy to the nearest minute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Read, write and convert time between analogue and digital 12 and 24 hour clocks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Solve problems involving converting between units of time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Measures</a:t>
                      </a:r>
                    </a:p>
                    <a:p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Choose and use appropriate standard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units to estimate and measure length/height/mass/capacity/volume and temperature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Measure, compare, add and subtract different measurements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Covert between different units of measure (km to m, hours to minutes)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and use approximate equivalences between metric units and common imperial units such as inches, pounds and pints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54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27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17057"/>
              </p:ext>
            </p:extLst>
          </p:nvPr>
        </p:nvGraphicFramePr>
        <p:xfrm>
          <a:off x="677863" y="429209"/>
          <a:ext cx="11234055" cy="3157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795">
                  <a:extLst>
                    <a:ext uri="{9D8B030D-6E8A-4147-A177-3AD203B41FA5}">
                      <a16:colId xmlns:a16="http://schemas.microsoft.com/office/drawing/2014/main" val="73625853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672217071"/>
                    </a:ext>
                  </a:extLst>
                </a:gridCol>
                <a:gridCol w="3209730">
                  <a:extLst>
                    <a:ext uri="{9D8B030D-6E8A-4147-A177-3AD203B41FA5}">
                      <a16:colId xmlns:a16="http://schemas.microsoft.com/office/drawing/2014/main" val="3187618765"/>
                    </a:ext>
                  </a:extLst>
                </a:gridCol>
                <a:gridCol w="3209730">
                  <a:extLst>
                    <a:ext uri="{9D8B030D-6E8A-4147-A177-3AD203B41FA5}">
                      <a16:colId xmlns:a16="http://schemas.microsoft.com/office/drawing/2014/main" val="4004796751"/>
                    </a:ext>
                  </a:extLst>
                </a:gridCol>
              </a:tblGrid>
              <a:tr h="315775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LINC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Linked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to Engagement Model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More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Finished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Object permanence – stages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1:1 correspondence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1 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1 and lots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Reaction / recognition of counting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Shape and Measure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Linked to Engagement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Put items in container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Take items out of container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Fit a shape in a space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Match 2 of the same colour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Match 2 of the same shape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React to big/small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React to long/short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React to light / heavy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Using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and Applying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More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Finished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Cause and effect – stages of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First / next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Sequencing / ordering 2 actions or things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1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450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</TotalTime>
  <Words>2145</Words>
  <Application>Microsoft Office PowerPoint</Application>
  <PresentationFormat>Widescreen</PresentationFormat>
  <Paragraphs>379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Nadine Long (HEA)</cp:lastModifiedBy>
  <cp:revision>39</cp:revision>
  <cp:lastPrinted>2023-04-17T10:32:58Z</cp:lastPrinted>
  <dcterms:created xsi:type="dcterms:W3CDTF">2023-03-29T10:31:44Z</dcterms:created>
  <dcterms:modified xsi:type="dcterms:W3CDTF">2024-07-03T17:47:56Z</dcterms:modified>
</cp:coreProperties>
</file>