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B70E-129C-42C5-9CB6-DC88C957C3B3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868A-D1F6-4FA1-B8BF-768EF32AB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64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B70E-129C-42C5-9CB6-DC88C957C3B3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868A-D1F6-4FA1-B8BF-768EF32AB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90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B70E-129C-42C5-9CB6-DC88C957C3B3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868A-D1F6-4FA1-B8BF-768EF32AB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59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B70E-129C-42C5-9CB6-DC88C957C3B3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868A-D1F6-4FA1-B8BF-768EF32AB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83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B70E-129C-42C5-9CB6-DC88C957C3B3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868A-D1F6-4FA1-B8BF-768EF32AB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20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B70E-129C-42C5-9CB6-DC88C957C3B3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868A-D1F6-4FA1-B8BF-768EF32AB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18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B70E-129C-42C5-9CB6-DC88C957C3B3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868A-D1F6-4FA1-B8BF-768EF32AB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132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B70E-129C-42C5-9CB6-DC88C957C3B3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868A-D1F6-4FA1-B8BF-768EF32AB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3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B70E-129C-42C5-9CB6-DC88C957C3B3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868A-D1F6-4FA1-B8BF-768EF32AB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411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B70E-129C-42C5-9CB6-DC88C957C3B3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868A-D1F6-4FA1-B8BF-768EF32AB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76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B70E-129C-42C5-9CB6-DC88C957C3B3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868A-D1F6-4FA1-B8BF-768EF32AB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72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0B70E-129C-42C5-9CB6-DC88C957C3B3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7868A-D1F6-4FA1-B8BF-768EF32AB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55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541814"/>
              </p:ext>
            </p:extLst>
          </p:nvPr>
        </p:nvGraphicFramePr>
        <p:xfrm>
          <a:off x="850790" y="51049"/>
          <a:ext cx="10766066" cy="2334068"/>
        </p:xfrm>
        <a:graphic>
          <a:graphicData uri="http://schemas.openxmlformats.org/drawingml/2006/table">
            <a:tbl>
              <a:tblPr/>
              <a:tblGrid>
                <a:gridCol w="1109207">
                  <a:extLst>
                    <a:ext uri="{9D8B030D-6E8A-4147-A177-3AD203B41FA5}">
                      <a16:colId xmlns:a16="http://schemas.microsoft.com/office/drawing/2014/main" val="3555629922"/>
                    </a:ext>
                  </a:extLst>
                </a:gridCol>
                <a:gridCol w="1327401">
                  <a:extLst>
                    <a:ext uri="{9D8B030D-6E8A-4147-A177-3AD203B41FA5}">
                      <a16:colId xmlns:a16="http://schemas.microsoft.com/office/drawing/2014/main" val="398713476"/>
                    </a:ext>
                  </a:extLst>
                </a:gridCol>
                <a:gridCol w="1546702">
                  <a:extLst>
                    <a:ext uri="{9D8B030D-6E8A-4147-A177-3AD203B41FA5}">
                      <a16:colId xmlns:a16="http://schemas.microsoft.com/office/drawing/2014/main" val="2533746186"/>
                    </a:ext>
                  </a:extLst>
                </a:gridCol>
                <a:gridCol w="1670852">
                  <a:extLst>
                    <a:ext uri="{9D8B030D-6E8A-4147-A177-3AD203B41FA5}">
                      <a16:colId xmlns:a16="http://schemas.microsoft.com/office/drawing/2014/main" val="2913569748"/>
                    </a:ext>
                  </a:extLst>
                </a:gridCol>
                <a:gridCol w="1660637">
                  <a:extLst>
                    <a:ext uri="{9D8B030D-6E8A-4147-A177-3AD203B41FA5}">
                      <a16:colId xmlns:a16="http://schemas.microsoft.com/office/drawing/2014/main" val="2445774337"/>
                    </a:ext>
                  </a:extLst>
                </a:gridCol>
                <a:gridCol w="1592895">
                  <a:extLst>
                    <a:ext uri="{9D8B030D-6E8A-4147-A177-3AD203B41FA5}">
                      <a16:colId xmlns:a16="http://schemas.microsoft.com/office/drawing/2014/main" val="59971118"/>
                    </a:ext>
                  </a:extLst>
                </a:gridCol>
                <a:gridCol w="1858372">
                  <a:extLst>
                    <a:ext uri="{9D8B030D-6E8A-4147-A177-3AD203B41FA5}">
                      <a16:colId xmlns:a16="http://schemas.microsoft.com/office/drawing/2014/main" val="2267250963"/>
                    </a:ext>
                  </a:extLst>
                </a:gridCol>
              </a:tblGrid>
              <a:tr h="259185"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4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4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 Pathway </a:t>
                      </a:r>
                    </a:p>
                    <a:p>
                      <a:pPr algn="l" rtl="0" fontAlgn="base"/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1</a:t>
                      </a:r>
                    </a:p>
                    <a:p>
                      <a:pPr algn="l" rtl="0" fontAlgn="base"/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1​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2​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1​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2​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1​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2​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081255"/>
                  </a:ext>
                </a:extLst>
              </a:tr>
              <a:tr h="368968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</a:rPr>
                        <a:t>Topic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Home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US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Out of this World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GB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Animal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Kingdom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GB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739460"/>
                  </a:ext>
                </a:extLst>
              </a:tr>
              <a:tr h="1290302">
                <a:tc>
                  <a:txBody>
                    <a:bodyPr/>
                    <a:lstStyle/>
                    <a:p>
                      <a:pPr algn="ctr" rtl="0" fontAlgn="auto"/>
                      <a:endParaRPr lang="en-GB" sz="1200" b="1" i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My</a:t>
                      </a:r>
                      <a:r>
                        <a:rPr lang="en-GB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thinking</a:t>
                      </a:r>
                    </a:p>
                    <a:p>
                      <a:pPr algn="ctr" rtl="0" fontAlgn="base"/>
                      <a:r>
                        <a:rPr lang="en-GB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(Maths, Science, problem solving)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– Electricity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(what its used for in the home, how to keep safe)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– Magnets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(where do you find magnets in our homes – what do magnets stick to at home)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 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Earth and Space 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(Space travel)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GB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–</a:t>
                      </a: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Earth and Space</a:t>
                      </a: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(visiting the moon)</a:t>
                      </a:r>
                      <a:endParaRPr lang="en-GB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habitats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GB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life cycles</a:t>
                      </a:r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12353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171549"/>
              </p:ext>
            </p:extLst>
          </p:nvPr>
        </p:nvGraphicFramePr>
        <p:xfrm>
          <a:off x="850790" y="2297927"/>
          <a:ext cx="10766066" cy="2243265"/>
        </p:xfrm>
        <a:graphic>
          <a:graphicData uri="http://schemas.openxmlformats.org/drawingml/2006/table">
            <a:tbl>
              <a:tblPr/>
              <a:tblGrid>
                <a:gridCol w="1109207">
                  <a:extLst>
                    <a:ext uri="{9D8B030D-6E8A-4147-A177-3AD203B41FA5}">
                      <a16:colId xmlns:a16="http://schemas.microsoft.com/office/drawing/2014/main" val="3615495530"/>
                    </a:ext>
                  </a:extLst>
                </a:gridCol>
                <a:gridCol w="1327401">
                  <a:extLst>
                    <a:ext uri="{9D8B030D-6E8A-4147-A177-3AD203B41FA5}">
                      <a16:colId xmlns:a16="http://schemas.microsoft.com/office/drawing/2014/main" val="3563324676"/>
                    </a:ext>
                  </a:extLst>
                </a:gridCol>
                <a:gridCol w="1546702">
                  <a:extLst>
                    <a:ext uri="{9D8B030D-6E8A-4147-A177-3AD203B41FA5}">
                      <a16:colId xmlns:a16="http://schemas.microsoft.com/office/drawing/2014/main" val="3867798556"/>
                    </a:ext>
                  </a:extLst>
                </a:gridCol>
                <a:gridCol w="1670852">
                  <a:extLst>
                    <a:ext uri="{9D8B030D-6E8A-4147-A177-3AD203B41FA5}">
                      <a16:colId xmlns:a16="http://schemas.microsoft.com/office/drawing/2014/main" val="100888823"/>
                    </a:ext>
                  </a:extLst>
                </a:gridCol>
                <a:gridCol w="1660637">
                  <a:extLst>
                    <a:ext uri="{9D8B030D-6E8A-4147-A177-3AD203B41FA5}">
                      <a16:colId xmlns:a16="http://schemas.microsoft.com/office/drawing/2014/main" val="1502509531"/>
                    </a:ext>
                  </a:extLst>
                </a:gridCol>
                <a:gridCol w="1592895">
                  <a:extLst>
                    <a:ext uri="{9D8B030D-6E8A-4147-A177-3AD203B41FA5}">
                      <a16:colId xmlns:a16="http://schemas.microsoft.com/office/drawing/2014/main" val="3472265796"/>
                    </a:ext>
                  </a:extLst>
                </a:gridCol>
                <a:gridCol w="1858372">
                  <a:extLst>
                    <a:ext uri="{9D8B030D-6E8A-4147-A177-3AD203B41FA5}">
                      <a16:colId xmlns:a16="http://schemas.microsoft.com/office/drawing/2014/main" val="3863146466"/>
                    </a:ext>
                  </a:extLst>
                </a:gridCol>
              </a:tblGrid>
              <a:tr h="619283"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4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4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 Pathway </a:t>
                      </a:r>
                    </a:p>
                    <a:p>
                      <a:pPr algn="l" rtl="0" fontAlgn="base"/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</a:t>
                      </a:r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1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base"/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1​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2​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1​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2​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1​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2​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354358"/>
                  </a:ext>
                </a:extLst>
              </a:tr>
              <a:tr h="278165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</a:rPr>
                        <a:t>Topic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Celebrations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US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Green Fingers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GB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Journeys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and Transport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GB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199057"/>
                  </a:ext>
                </a:extLst>
              </a:tr>
              <a:tr h="1217599">
                <a:tc>
                  <a:txBody>
                    <a:bodyPr/>
                    <a:lstStyle/>
                    <a:p>
                      <a:pPr algn="ctr" rtl="0" fontAlgn="auto"/>
                      <a:endParaRPr lang="en-GB" sz="1200" b="1" i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My</a:t>
                      </a:r>
                      <a:r>
                        <a:rPr lang="en-GB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thinking</a:t>
                      </a:r>
                    </a:p>
                    <a:p>
                      <a:pPr algn="ctr" rtl="0" fontAlgn="base"/>
                      <a:r>
                        <a:rPr lang="en-GB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(Maths, Science, problem solving)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– 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Chemistry</a:t>
                      </a: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(Candles, fireworks)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Chemistry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(Cooking) 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 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Plants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(what they need to grow)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GB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Plants as food</a:t>
                      </a: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(what can we eat/not eat)</a:t>
                      </a:r>
                      <a:endParaRPr lang="en-GB" sz="1200" b="0" i="0" baseline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Forces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(Elastic band cars)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GB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  <a:endParaRPr lang="en-GB" sz="1200" b="0" i="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Forces</a:t>
                      </a: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(bridge building)</a:t>
                      </a:r>
                      <a:endParaRPr lang="en-GB" sz="1200" b="0" i="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62464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231211"/>
              </p:ext>
            </p:extLst>
          </p:nvPr>
        </p:nvGraphicFramePr>
        <p:xfrm>
          <a:off x="850790" y="4541192"/>
          <a:ext cx="10766066" cy="2243265"/>
        </p:xfrm>
        <a:graphic>
          <a:graphicData uri="http://schemas.openxmlformats.org/drawingml/2006/table">
            <a:tbl>
              <a:tblPr/>
              <a:tblGrid>
                <a:gridCol w="1109207">
                  <a:extLst>
                    <a:ext uri="{9D8B030D-6E8A-4147-A177-3AD203B41FA5}">
                      <a16:colId xmlns:a16="http://schemas.microsoft.com/office/drawing/2014/main" val="2521217586"/>
                    </a:ext>
                  </a:extLst>
                </a:gridCol>
                <a:gridCol w="1327401">
                  <a:extLst>
                    <a:ext uri="{9D8B030D-6E8A-4147-A177-3AD203B41FA5}">
                      <a16:colId xmlns:a16="http://schemas.microsoft.com/office/drawing/2014/main" val="3382966278"/>
                    </a:ext>
                  </a:extLst>
                </a:gridCol>
                <a:gridCol w="1546702">
                  <a:extLst>
                    <a:ext uri="{9D8B030D-6E8A-4147-A177-3AD203B41FA5}">
                      <a16:colId xmlns:a16="http://schemas.microsoft.com/office/drawing/2014/main" val="2710275359"/>
                    </a:ext>
                  </a:extLst>
                </a:gridCol>
                <a:gridCol w="1670852">
                  <a:extLst>
                    <a:ext uri="{9D8B030D-6E8A-4147-A177-3AD203B41FA5}">
                      <a16:colId xmlns:a16="http://schemas.microsoft.com/office/drawing/2014/main" val="1221782916"/>
                    </a:ext>
                  </a:extLst>
                </a:gridCol>
                <a:gridCol w="1660637">
                  <a:extLst>
                    <a:ext uri="{9D8B030D-6E8A-4147-A177-3AD203B41FA5}">
                      <a16:colId xmlns:a16="http://schemas.microsoft.com/office/drawing/2014/main" val="88637256"/>
                    </a:ext>
                  </a:extLst>
                </a:gridCol>
                <a:gridCol w="1592895">
                  <a:extLst>
                    <a:ext uri="{9D8B030D-6E8A-4147-A177-3AD203B41FA5}">
                      <a16:colId xmlns:a16="http://schemas.microsoft.com/office/drawing/2014/main" val="2251028999"/>
                    </a:ext>
                  </a:extLst>
                </a:gridCol>
                <a:gridCol w="1858372">
                  <a:extLst>
                    <a:ext uri="{9D8B030D-6E8A-4147-A177-3AD203B41FA5}">
                      <a16:colId xmlns:a16="http://schemas.microsoft.com/office/drawing/2014/main" val="1928639320"/>
                    </a:ext>
                  </a:extLst>
                </a:gridCol>
              </a:tblGrid>
              <a:tr h="619283"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4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4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 Pathway </a:t>
                      </a:r>
                    </a:p>
                    <a:p>
                      <a:pPr algn="l" rtl="0" fontAlgn="base"/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</a:t>
                      </a:r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1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base"/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1​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2​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1​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2​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1​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2​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598768"/>
                  </a:ext>
                </a:extLst>
              </a:tr>
              <a:tr h="278165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</a:rPr>
                        <a:t>Topic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Marvelous Me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US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Fabulous Food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GB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Wonderful Water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GB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83434"/>
                  </a:ext>
                </a:extLst>
              </a:tr>
              <a:tr h="1217599">
                <a:tc>
                  <a:txBody>
                    <a:bodyPr/>
                    <a:lstStyle/>
                    <a:p>
                      <a:pPr algn="ctr" rtl="0" fontAlgn="auto"/>
                      <a:endParaRPr lang="en-GB" sz="1200" b="1" i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My</a:t>
                      </a:r>
                      <a:r>
                        <a:rPr lang="en-GB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thinking</a:t>
                      </a:r>
                    </a:p>
                    <a:p>
                      <a:pPr algn="ctr" rtl="0" fontAlgn="base"/>
                      <a:r>
                        <a:rPr lang="en-GB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(Maths, Science, problem solving)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– </a:t>
                      </a: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Our body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Germs and keeping clean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 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Food groups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GB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The digestive system</a:t>
                      </a:r>
                      <a:endParaRPr lang="en-GB" sz="1200" b="0" i="0" baseline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States of matter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(what happens when water freezes and boils)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GB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  <a:endParaRPr lang="en-GB" sz="1200" b="0" i="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Forces</a:t>
                      </a: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(Floating and sinking)</a:t>
                      </a:r>
                      <a:endParaRPr lang="en-GB" sz="1200" b="0" i="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842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54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795852"/>
              </p:ext>
            </p:extLst>
          </p:nvPr>
        </p:nvGraphicFramePr>
        <p:xfrm>
          <a:off x="850790" y="51049"/>
          <a:ext cx="10766066" cy="2334068"/>
        </p:xfrm>
        <a:graphic>
          <a:graphicData uri="http://schemas.openxmlformats.org/drawingml/2006/table">
            <a:tbl>
              <a:tblPr/>
              <a:tblGrid>
                <a:gridCol w="1109207">
                  <a:extLst>
                    <a:ext uri="{9D8B030D-6E8A-4147-A177-3AD203B41FA5}">
                      <a16:colId xmlns:a16="http://schemas.microsoft.com/office/drawing/2014/main" val="3555629922"/>
                    </a:ext>
                  </a:extLst>
                </a:gridCol>
                <a:gridCol w="1327401">
                  <a:extLst>
                    <a:ext uri="{9D8B030D-6E8A-4147-A177-3AD203B41FA5}">
                      <a16:colId xmlns:a16="http://schemas.microsoft.com/office/drawing/2014/main" val="398713476"/>
                    </a:ext>
                  </a:extLst>
                </a:gridCol>
                <a:gridCol w="1546702">
                  <a:extLst>
                    <a:ext uri="{9D8B030D-6E8A-4147-A177-3AD203B41FA5}">
                      <a16:colId xmlns:a16="http://schemas.microsoft.com/office/drawing/2014/main" val="2533746186"/>
                    </a:ext>
                  </a:extLst>
                </a:gridCol>
                <a:gridCol w="1670852">
                  <a:extLst>
                    <a:ext uri="{9D8B030D-6E8A-4147-A177-3AD203B41FA5}">
                      <a16:colId xmlns:a16="http://schemas.microsoft.com/office/drawing/2014/main" val="2913569748"/>
                    </a:ext>
                  </a:extLst>
                </a:gridCol>
                <a:gridCol w="1660637">
                  <a:extLst>
                    <a:ext uri="{9D8B030D-6E8A-4147-A177-3AD203B41FA5}">
                      <a16:colId xmlns:a16="http://schemas.microsoft.com/office/drawing/2014/main" val="2445774337"/>
                    </a:ext>
                  </a:extLst>
                </a:gridCol>
                <a:gridCol w="1592895">
                  <a:extLst>
                    <a:ext uri="{9D8B030D-6E8A-4147-A177-3AD203B41FA5}">
                      <a16:colId xmlns:a16="http://schemas.microsoft.com/office/drawing/2014/main" val="59971118"/>
                    </a:ext>
                  </a:extLst>
                </a:gridCol>
                <a:gridCol w="1858372">
                  <a:extLst>
                    <a:ext uri="{9D8B030D-6E8A-4147-A177-3AD203B41FA5}">
                      <a16:colId xmlns:a16="http://schemas.microsoft.com/office/drawing/2014/main" val="2267250963"/>
                    </a:ext>
                  </a:extLst>
                </a:gridCol>
              </a:tblGrid>
              <a:tr h="259185"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4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4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 Pathway </a:t>
                      </a:r>
                    </a:p>
                    <a:p>
                      <a:pPr algn="l" rtl="0" fontAlgn="base"/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4</a:t>
                      </a:r>
                    </a:p>
                    <a:p>
                      <a:pPr algn="l" rtl="0" fontAlgn="base"/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1​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2​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1​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2​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1​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2​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081255"/>
                  </a:ext>
                </a:extLst>
              </a:tr>
              <a:tr h="368968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</a:rPr>
                        <a:t>Topic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Once Upon a Time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US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To the Rescue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GB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Around the World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GB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739460"/>
                  </a:ext>
                </a:extLst>
              </a:tr>
              <a:tr h="1290302">
                <a:tc>
                  <a:txBody>
                    <a:bodyPr/>
                    <a:lstStyle/>
                    <a:p>
                      <a:pPr algn="ctr" rtl="0" fontAlgn="auto"/>
                      <a:endParaRPr lang="en-GB" sz="1200" b="1" i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My</a:t>
                      </a:r>
                      <a:r>
                        <a:rPr lang="en-GB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thinking</a:t>
                      </a:r>
                    </a:p>
                    <a:p>
                      <a:pPr algn="ctr" rtl="0" fontAlgn="base"/>
                      <a:r>
                        <a:rPr lang="en-GB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(Maths, Science, problem solving)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– 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Life cycles (</a:t>
                      </a:r>
                      <a:r>
                        <a:rPr lang="en-US" sz="1200" b="0" i="0" baseline="0" dirty="0" err="1" smtClean="0">
                          <a:solidFill>
                            <a:srgbClr val="000000"/>
                          </a:solidFill>
                          <a:effectLst/>
                        </a:rPr>
                        <a:t>eg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: frogs – frog prince, bears – goldilocks)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– 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Baby animals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 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Lights and sounds</a:t>
                      </a: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GB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–</a:t>
                      </a: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Lights and sounds</a:t>
                      </a:r>
                      <a:endParaRPr lang="en-GB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Chemistry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(Cooking from around the world)</a:t>
                      </a: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GB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Chemistry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(Cooking from around the world)</a:t>
                      </a:r>
                    </a:p>
                    <a:p>
                      <a:pPr algn="ctr" rtl="0" fontAlgn="auto"/>
                      <a:endParaRPr lang="en-GB" sz="1200" b="0" i="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12353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385959"/>
              </p:ext>
            </p:extLst>
          </p:nvPr>
        </p:nvGraphicFramePr>
        <p:xfrm>
          <a:off x="850790" y="2297927"/>
          <a:ext cx="10766066" cy="2243265"/>
        </p:xfrm>
        <a:graphic>
          <a:graphicData uri="http://schemas.openxmlformats.org/drawingml/2006/table">
            <a:tbl>
              <a:tblPr/>
              <a:tblGrid>
                <a:gridCol w="1109207">
                  <a:extLst>
                    <a:ext uri="{9D8B030D-6E8A-4147-A177-3AD203B41FA5}">
                      <a16:colId xmlns:a16="http://schemas.microsoft.com/office/drawing/2014/main" val="3615495530"/>
                    </a:ext>
                  </a:extLst>
                </a:gridCol>
                <a:gridCol w="1327401">
                  <a:extLst>
                    <a:ext uri="{9D8B030D-6E8A-4147-A177-3AD203B41FA5}">
                      <a16:colId xmlns:a16="http://schemas.microsoft.com/office/drawing/2014/main" val="3563324676"/>
                    </a:ext>
                  </a:extLst>
                </a:gridCol>
                <a:gridCol w="1546702">
                  <a:extLst>
                    <a:ext uri="{9D8B030D-6E8A-4147-A177-3AD203B41FA5}">
                      <a16:colId xmlns:a16="http://schemas.microsoft.com/office/drawing/2014/main" val="3867798556"/>
                    </a:ext>
                  </a:extLst>
                </a:gridCol>
                <a:gridCol w="1670852">
                  <a:extLst>
                    <a:ext uri="{9D8B030D-6E8A-4147-A177-3AD203B41FA5}">
                      <a16:colId xmlns:a16="http://schemas.microsoft.com/office/drawing/2014/main" val="100888823"/>
                    </a:ext>
                  </a:extLst>
                </a:gridCol>
                <a:gridCol w="1660637">
                  <a:extLst>
                    <a:ext uri="{9D8B030D-6E8A-4147-A177-3AD203B41FA5}">
                      <a16:colId xmlns:a16="http://schemas.microsoft.com/office/drawing/2014/main" val="1502509531"/>
                    </a:ext>
                  </a:extLst>
                </a:gridCol>
                <a:gridCol w="1592895">
                  <a:extLst>
                    <a:ext uri="{9D8B030D-6E8A-4147-A177-3AD203B41FA5}">
                      <a16:colId xmlns:a16="http://schemas.microsoft.com/office/drawing/2014/main" val="3472265796"/>
                    </a:ext>
                  </a:extLst>
                </a:gridCol>
                <a:gridCol w="1858372">
                  <a:extLst>
                    <a:ext uri="{9D8B030D-6E8A-4147-A177-3AD203B41FA5}">
                      <a16:colId xmlns:a16="http://schemas.microsoft.com/office/drawing/2014/main" val="3863146466"/>
                    </a:ext>
                  </a:extLst>
                </a:gridCol>
              </a:tblGrid>
              <a:tr h="619283"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4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4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 Pathway </a:t>
                      </a:r>
                    </a:p>
                    <a:p>
                      <a:pPr algn="l" rtl="0" fontAlgn="base"/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</a:t>
                      </a:r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GB" sz="1200" b="1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base"/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1​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2​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1​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2​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1​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2​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354358"/>
                  </a:ext>
                </a:extLst>
              </a:tr>
              <a:tr h="278165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</a:rPr>
                        <a:t>Topic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Travel through Time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US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My Imagination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GB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Environment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GB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199057"/>
                  </a:ext>
                </a:extLst>
              </a:tr>
              <a:tr h="1217599">
                <a:tc>
                  <a:txBody>
                    <a:bodyPr/>
                    <a:lstStyle/>
                    <a:p>
                      <a:pPr algn="ctr" rtl="0" fontAlgn="auto"/>
                      <a:endParaRPr lang="en-GB" sz="1200" b="1" i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My</a:t>
                      </a:r>
                      <a:r>
                        <a:rPr lang="en-GB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thinking</a:t>
                      </a:r>
                    </a:p>
                    <a:p>
                      <a:pPr algn="ctr" rtl="0" fontAlgn="base"/>
                      <a:r>
                        <a:rPr lang="en-GB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(Maths, Science, problem solving)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– 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Energy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(Powering ourselves with food)</a:t>
                      </a: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Energy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(Powering our time machine with fuel)</a:t>
                      </a: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 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Magnetism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(Pushing and pulling)</a:t>
                      </a: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GB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through Art –</a:t>
                      </a: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Colour mixing</a:t>
                      </a: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Plants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(what they need to grow)</a:t>
                      </a: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GB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  <a:endParaRPr lang="en-GB" sz="1200" b="0" i="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Plants as food</a:t>
                      </a: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(where does our food come from)</a:t>
                      </a: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624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069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985512"/>
              </p:ext>
            </p:extLst>
          </p:nvPr>
        </p:nvGraphicFramePr>
        <p:xfrm>
          <a:off x="850790" y="51049"/>
          <a:ext cx="10766066" cy="2234136"/>
        </p:xfrm>
        <a:graphic>
          <a:graphicData uri="http://schemas.openxmlformats.org/drawingml/2006/table">
            <a:tbl>
              <a:tblPr/>
              <a:tblGrid>
                <a:gridCol w="1109207">
                  <a:extLst>
                    <a:ext uri="{9D8B030D-6E8A-4147-A177-3AD203B41FA5}">
                      <a16:colId xmlns:a16="http://schemas.microsoft.com/office/drawing/2014/main" val="3555629922"/>
                    </a:ext>
                  </a:extLst>
                </a:gridCol>
                <a:gridCol w="1327401">
                  <a:extLst>
                    <a:ext uri="{9D8B030D-6E8A-4147-A177-3AD203B41FA5}">
                      <a16:colId xmlns:a16="http://schemas.microsoft.com/office/drawing/2014/main" val="398713476"/>
                    </a:ext>
                  </a:extLst>
                </a:gridCol>
                <a:gridCol w="1546702">
                  <a:extLst>
                    <a:ext uri="{9D8B030D-6E8A-4147-A177-3AD203B41FA5}">
                      <a16:colId xmlns:a16="http://schemas.microsoft.com/office/drawing/2014/main" val="2533746186"/>
                    </a:ext>
                  </a:extLst>
                </a:gridCol>
                <a:gridCol w="1670852">
                  <a:extLst>
                    <a:ext uri="{9D8B030D-6E8A-4147-A177-3AD203B41FA5}">
                      <a16:colId xmlns:a16="http://schemas.microsoft.com/office/drawing/2014/main" val="2913569748"/>
                    </a:ext>
                  </a:extLst>
                </a:gridCol>
                <a:gridCol w="1660637">
                  <a:extLst>
                    <a:ext uri="{9D8B030D-6E8A-4147-A177-3AD203B41FA5}">
                      <a16:colId xmlns:a16="http://schemas.microsoft.com/office/drawing/2014/main" val="2445774337"/>
                    </a:ext>
                  </a:extLst>
                </a:gridCol>
                <a:gridCol w="1592895">
                  <a:extLst>
                    <a:ext uri="{9D8B030D-6E8A-4147-A177-3AD203B41FA5}">
                      <a16:colId xmlns:a16="http://schemas.microsoft.com/office/drawing/2014/main" val="59971118"/>
                    </a:ext>
                  </a:extLst>
                </a:gridCol>
                <a:gridCol w="1858372">
                  <a:extLst>
                    <a:ext uri="{9D8B030D-6E8A-4147-A177-3AD203B41FA5}">
                      <a16:colId xmlns:a16="http://schemas.microsoft.com/office/drawing/2014/main" val="2267250963"/>
                    </a:ext>
                  </a:extLst>
                </a:gridCol>
              </a:tblGrid>
              <a:tr h="635764"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4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4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 Pathway </a:t>
                      </a:r>
                    </a:p>
                    <a:p>
                      <a:pPr algn="l" rtl="0" fontAlgn="base"/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1</a:t>
                      </a:r>
                    </a:p>
                    <a:p>
                      <a:pPr algn="l" rtl="0" fontAlgn="base"/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Secondary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1​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2​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1​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2​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1​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2​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081255"/>
                  </a:ext>
                </a:extLst>
              </a:tr>
              <a:tr h="269036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</a:rPr>
                        <a:t>Topic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Home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US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Out of this World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GB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Animal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Kingdom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GB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739460"/>
                  </a:ext>
                </a:extLst>
              </a:tr>
              <a:tr h="1250003">
                <a:tc>
                  <a:txBody>
                    <a:bodyPr/>
                    <a:lstStyle/>
                    <a:p>
                      <a:pPr algn="ctr" rtl="0" fontAlgn="auto"/>
                      <a:endParaRPr lang="en-GB" sz="1200" b="1" i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My</a:t>
                      </a:r>
                      <a:r>
                        <a:rPr lang="en-GB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thinking</a:t>
                      </a:r>
                    </a:p>
                    <a:p>
                      <a:pPr algn="ctr" rtl="0" fontAlgn="base"/>
                      <a:r>
                        <a:rPr lang="en-GB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(Maths, Science, problem solving)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– Electricity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(Simple circuits)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– Magnets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(how magnetism works and where magnets are used)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 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Earth and Space 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(Solar system &amp; stars)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GB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–</a:t>
                      </a: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Earth and Space</a:t>
                      </a: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(Space travel)</a:t>
                      </a:r>
                      <a:endParaRPr lang="en-GB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Food chains.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GB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</a:p>
                    <a:p>
                      <a:pPr algn="ctr" rtl="0" fontAlgn="auto"/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Classification.</a:t>
                      </a:r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12353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616205"/>
              </p:ext>
            </p:extLst>
          </p:nvPr>
        </p:nvGraphicFramePr>
        <p:xfrm>
          <a:off x="850790" y="2043990"/>
          <a:ext cx="10766066" cy="2572962"/>
        </p:xfrm>
        <a:graphic>
          <a:graphicData uri="http://schemas.openxmlformats.org/drawingml/2006/table">
            <a:tbl>
              <a:tblPr/>
              <a:tblGrid>
                <a:gridCol w="1109207">
                  <a:extLst>
                    <a:ext uri="{9D8B030D-6E8A-4147-A177-3AD203B41FA5}">
                      <a16:colId xmlns:a16="http://schemas.microsoft.com/office/drawing/2014/main" val="3615495530"/>
                    </a:ext>
                  </a:extLst>
                </a:gridCol>
                <a:gridCol w="1327401">
                  <a:extLst>
                    <a:ext uri="{9D8B030D-6E8A-4147-A177-3AD203B41FA5}">
                      <a16:colId xmlns:a16="http://schemas.microsoft.com/office/drawing/2014/main" val="3563324676"/>
                    </a:ext>
                  </a:extLst>
                </a:gridCol>
                <a:gridCol w="1546702">
                  <a:extLst>
                    <a:ext uri="{9D8B030D-6E8A-4147-A177-3AD203B41FA5}">
                      <a16:colId xmlns:a16="http://schemas.microsoft.com/office/drawing/2014/main" val="3867798556"/>
                    </a:ext>
                  </a:extLst>
                </a:gridCol>
                <a:gridCol w="1670852">
                  <a:extLst>
                    <a:ext uri="{9D8B030D-6E8A-4147-A177-3AD203B41FA5}">
                      <a16:colId xmlns:a16="http://schemas.microsoft.com/office/drawing/2014/main" val="100888823"/>
                    </a:ext>
                  </a:extLst>
                </a:gridCol>
                <a:gridCol w="1660637">
                  <a:extLst>
                    <a:ext uri="{9D8B030D-6E8A-4147-A177-3AD203B41FA5}">
                      <a16:colId xmlns:a16="http://schemas.microsoft.com/office/drawing/2014/main" val="1502509531"/>
                    </a:ext>
                  </a:extLst>
                </a:gridCol>
                <a:gridCol w="1592895">
                  <a:extLst>
                    <a:ext uri="{9D8B030D-6E8A-4147-A177-3AD203B41FA5}">
                      <a16:colId xmlns:a16="http://schemas.microsoft.com/office/drawing/2014/main" val="3472265796"/>
                    </a:ext>
                  </a:extLst>
                </a:gridCol>
                <a:gridCol w="1858372">
                  <a:extLst>
                    <a:ext uri="{9D8B030D-6E8A-4147-A177-3AD203B41FA5}">
                      <a16:colId xmlns:a16="http://schemas.microsoft.com/office/drawing/2014/main" val="3863146466"/>
                    </a:ext>
                  </a:extLst>
                </a:gridCol>
              </a:tblGrid>
              <a:tr h="770772"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4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4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 Pathway </a:t>
                      </a:r>
                    </a:p>
                    <a:p>
                      <a:pPr algn="l" rtl="0" fontAlgn="base"/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</a:t>
                      </a:r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Secondary</a:t>
                      </a:r>
                      <a:endParaRPr lang="en-GB" sz="1200" b="1" i="0" dirty="0" smtClean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endParaRPr lang="en-GB" sz="1200" b="1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1​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2​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1​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2​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1​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2​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354358"/>
                  </a:ext>
                </a:extLst>
              </a:tr>
              <a:tr h="291142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</a:rPr>
                        <a:t>Topic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Celebrations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US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Green Fingers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GB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Journeys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and Transport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GB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199057"/>
                  </a:ext>
                </a:extLst>
              </a:tr>
              <a:tr h="1436430">
                <a:tc>
                  <a:txBody>
                    <a:bodyPr/>
                    <a:lstStyle/>
                    <a:p>
                      <a:pPr algn="ctr" rtl="0" fontAlgn="auto"/>
                      <a:endParaRPr lang="en-GB" sz="1200" b="1" i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My</a:t>
                      </a:r>
                      <a:r>
                        <a:rPr lang="en-GB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thinking</a:t>
                      </a:r>
                    </a:p>
                    <a:p>
                      <a:pPr algn="ctr" rtl="0" fontAlgn="base"/>
                      <a:r>
                        <a:rPr lang="en-GB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(Maths, Science, problem solving)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– 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Chemistry</a:t>
                      </a: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(Candles, fireworks – how they work)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Chemistry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(Cooking – changes that take place)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 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Plants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(Photosynthesis)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GB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Plants as food</a:t>
                      </a: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(Where does our food come from?)</a:t>
                      </a:r>
                      <a:endParaRPr lang="en-GB" sz="1200" b="0" i="0" baseline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Forces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(Elastic band cars and terminology of forces)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GB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  <a:endParaRPr lang="en-GB" sz="1200" b="0" i="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Forces</a:t>
                      </a: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(bridge building and terminology of forces)</a:t>
                      </a:r>
                      <a:endParaRPr lang="en-GB" sz="1200" b="0" i="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62464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846270"/>
              </p:ext>
            </p:extLst>
          </p:nvPr>
        </p:nvGraphicFramePr>
        <p:xfrm>
          <a:off x="850790" y="4222144"/>
          <a:ext cx="10766066" cy="2491183"/>
        </p:xfrm>
        <a:graphic>
          <a:graphicData uri="http://schemas.openxmlformats.org/drawingml/2006/table">
            <a:tbl>
              <a:tblPr/>
              <a:tblGrid>
                <a:gridCol w="1109207">
                  <a:extLst>
                    <a:ext uri="{9D8B030D-6E8A-4147-A177-3AD203B41FA5}">
                      <a16:colId xmlns:a16="http://schemas.microsoft.com/office/drawing/2014/main" val="2521217586"/>
                    </a:ext>
                  </a:extLst>
                </a:gridCol>
                <a:gridCol w="1327401">
                  <a:extLst>
                    <a:ext uri="{9D8B030D-6E8A-4147-A177-3AD203B41FA5}">
                      <a16:colId xmlns:a16="http://schemas.microsoft.com/office/drawing/2014/main" val="3382966278"/>
                    </a:ext>
                  </a:extLst>
                </a:gridCol>
                <a:gridCol w="1546702">
                  <a:extLst>
                    <a:ext uri="{9D8B030D-6E8A-4147-A177-3AD203B41FA5}">
                      <a16:colId xmlns:a16="http://schemas.microsoft.com/office/drawing/2014/main" val="2710275359"/>
                    </a:ext>
                  </a:extLst>
                </a:gridCol>
                <a:gridCol w="1670852">
                  <a:extLst>
                    <a:ext uri="{9D8B030D-6E8A-4147-A177-3AD203B41FA5}">
                      <a16:colId xmlns:a16="http://schemas.microsoft.com/office/drawing/2014/main" val="1221782916"/>
                    </a:ext>
                  </a:extLst>
                </a:gridCol>
                <a:gridCol w="1660637">
                  <a:extLst>
                    <a:ext uri="{9D8B030D-6E8A-4147-A177-3AD203B41FA5}">
                      <a16:colId xmlns:a16="http://schemas.microsoft.com/office/drawing/2014/main" val="88637256"/>
                    </a:ext>
                  </a:extLst>
                </a:gridCol>
                <a:gridCol w="1592895">
                  <a:extLst>
                    <a:ext uri="{9D8B030D-6E8A-4147-A177-3AD203B41FA5}">
                      <a16:colId xmlns:a16="http://schemas.microsoft.com/office/drawing/2014/main" val="2251028999"/>
                    </a:ext>
                  </a:extLst>
                </a:gridCol>
                <a:gridCol w="1858372">
                  <a:extLst>
                    <a:ext uri="{9D8B030D-6E8A-4147-A177-3AD203B41FA5}">
                      <a16:colId xmlns:a16="http://schemas.microsoft.com/office/drawing/2014/main" val="1928639320"/>
                    </a:ext>
                  </a:extLst>
                </a:gridCol>
              </a:tblGrid>
              <a:tr h="946619"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4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4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 Pathway </a:t>
                      </a:r>
                    </a:p>
                    <a:p>
                      <a:pPr algn="l" rtl="0" fontAlgn="base"/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</a:t>
                      </a:r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Secondary</a:t>
                      </a:r>
                      <a:endParaRPr lang="en-GB" sz="1200" b="1" i="0" dirty="0" smtClean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endParaRPr lang="en-GB" sz="1200" b="1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1​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2​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1​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2​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1​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2​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598768"/>
                  </a:ext>
                </a:extLst>
              </a:tr>
              <a:tr h="241974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</a:rPr>
                        <a:t>Topic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Marvelous Me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US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Fabulous Food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GB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Wonderful Water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GB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83434"/>
                  </a:ext>
                </a:extLst>
              </a:tr>
              <a:tr h="1199157">
                <a:tc>
                  <a:txBody>
                    <a:bodyPr/>
                    <a:lstStyle/>
                    <a:p>
                      <a:pPr algn="ctr" rtl="0" fontAlgn="auto"/>
                      <a:endParaRPr lang="en-GB" sz="1200" b="1" i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My</a:t>
                      </a:r>
                      <a:r>
                        <a:rPr lang="en-GB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thinking</a:t>
                      </a:r>
                    </a:p>
                    <a:p>
                      <a:pPr algn="ctr" rtl="0" fontAlgn="base"/>
                      <a:r>
                        <a:rPr lang="en-GB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(Maths, Science, problem solving)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– </a:t>
                      </a: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Our reproductive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system &amp; internal organs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Microbes and disease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 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Food and respiration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GB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The digestive system (to include labelling and naming organs)</a:t>
                      </a:r>
                      <a:endParaRPr lang="en-GB" sz="1200" b="0" i="0" baseline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States of matter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(solids, liquids and gases)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GB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  <a:endParaRPr lang="en-GB" sz="1200" b="0" i="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Forces</a:t>
                      </a: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(Floating and sinking – why does an object float/sink?)</a:t>
                      </a:r>
                      <a:endParaRPr lang="en-GB" sz="1200" b="0" i="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842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00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705708"/>
              </p:ext>
            </p:extLst>
          </p:nvPr>
        </p:nvGraphicFramePr>
        <p:xfrm>
          <a:off x="850790" y="517018"/>
          <a:ext cx="10766066" cy="2699828"/>
        </p:xfrm>
        <a:graphic>
          <a:graphicData uri="http://schemas.openxmlformats.org/drawingml/2006/table">
            <a:tbl>
              <a:tblPr/>
              <a:tblGrid>
                <a:gridCol w="1109207">
                  <a:extLst>
                    <a:ext uri="{9D8B030D-6E8A-4147-A177-3AD203B41FA5}">
                      <a16:colId xmlns:a16="http://schemas.microsoft.com/office/drawing/2014/main" val="3555629922"/>
                    </a:ext>
                  </a:extLst>
                </a:gridCol>
                <a:gridCol w="1327401">
                  <a:extLst>
                    <a:ext uri="{9D8B030D-6E8A-4147-A177-3AD203B41FA5}">
                      <a16:colId xmlns:a16="http://schemas.microsoft.com/office/drawing/2014/main" val="398713476"/>
                    </a:ext>
                  </a:extLst>
                </a:gridCol>
                <a:gridCol w="1546702">
                  <a:extLst>
                    <a:ext uri="{9D8B030D-6E8A-4147-A177-3AD203B41FA5}">
                      <a16:colId xmlns:a16="http://schemas.microsoft.com/office/drawing/2014/main" val="2533746186"/>
                    </a:ext>
                  </a:extLst>
                </a:gridCol>
                <a:gridCol w="1670852">
                  <a:extLst>
                    <a:ext uri="{9D8B030D-6E8A-4147-A177-3AD203B41FA5}">
                      <a16:colId xmlns:a16="http://schemas.microsoft.com/office/drawing/2014/main" val="2913569748"/>
                    </a:ext>
                  </a:extLst>
                </a:gridCol>
                <a:gridCol w="1660637">
                  <a:extLst>
                    <a:ext uri="{9D8B030D-6E8A-4147-A177-3AD203B41FA5}">
                      <a16:colId xmlns:a16="http://schemas.microsoft.com/office/drawing/2014/main" val="2445774337"/>
                    </a:ext>
                  </a:extLst>
                </a:gridCol>
                <a:gridCol w="1592895">
                  <a:extLst>
                    <a:ext uri="{9D8B030D-6E8A-4147-A177-3AD203B41FA5}">
                      <a16:colId xmlns:a16="http://schemas.microsoft.com/office/drawing/2014/main" val="59971118"/>
                    </a:ext>
                  </a:extLst>
                </a:gridCol>
                <a:gridCol w="1858372">
                  <a:extLst>
                    <a:ext uri="{9D8B030D-6E8A-4147-A177-3AD203B41FA5}">
                      <a16:colId xmlns:a16="http://schemas.microsoft.com/office/drawing/2014/main" val="2267250963"/>
                    </a:ext>
                  </a:extLst>
                </a:gridCol>
              </a:tblGrid>
              <a:tr h="259185"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4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4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 Pathway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Secondary</a:t>
                      </a:r>
                      <a:endParaRPr lang="en-GB" sz="1200" b="1" i="0" dirty="0" smtClean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endParaRPr lang="en-GB" sz="1200" b="1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1​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2​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1​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2​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1​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2​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081255"/>
                  </a:ext>
                </a:extLst>
              </a:tr>
              <a:tr h="368968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</a:rPr>
                        <a:t>Topic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Once Upon a Time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US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To the Rescue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GB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Around the World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GB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739460"/>
                  </a:ext>
                </a:extLst>
              </a:tr>
              <a:tr h="1380432">
                <a:tc>
                  <a:txBody>
                    <a:bodyPr/>
                    <a:lstStyle/>
                    <a:p>
                      <a:pPr algn="ctr" rtl="0" fontAlgn="auto"/>
                      <a:endParaRPr lang="en-GB" sz="1200" b="1" i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My</a:t>
                      </a:r>
                      <a:r>
                        <a:rPr lang="en-GB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thinking</a:t>
                      </a:r>
                    </a:p>
                    <a:p>
                      <a:pPr algn="ctr" rtl="0" fontAlgn="base"/>
                      <a:r>
                        <a:rPr lang="en-GB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(Maths, Science, problem solving)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– 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Life cycles (difference between mammals, </a:t>
                      </a:r>
                      <a:r>
                        <a:rPr lang="en-US" sz="1200" b="0" i="0" baseline="0" dirty="0" err="1" smtClean="0">
                          <a:solidFill>
                            <a:srgbClr val="000000"/>
                          </a:solidFill>
                          <a:effectLst/>
                        </a:rPr>
                        <a:t>repltiles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etc…)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– 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Baby animals (what do they need in order to grow)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 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Light and reflection</a:t>
                      </a: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GB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–</a:t>
                      </a: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Sound</a:t>
                      </a:r>
                      <a:endParaRPr lang="en-GB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Chemistry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(Cooking from around the world – what reactions are happening?)</a:t>
                      </a: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GB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Chemistry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(Cooking from around the world – what reactions are happening?)</a:t>
                      </a:r>
                    </a:p>
                    <a:p>
                      <a:pPr algn="ctr" rtl="0" fontAlgn="auto"/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endParaRPr lang="en-GB" sz="1200" b="0" i="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12353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338622"/>
              </p:ext>
            </p:extLst>
          </p:nvPr>
        </p:nvGraphicFramePr>
        <p:xfrm>
          <a:off x="850790" y="3216846"/>
          <a:ext cx="10766066" cy="2426145"/>
        </p:xfrm>
        <a:graphic>
          <a:graphicData uri="http://schemas.openxmlformats.org/drawingml/2006/table">
            <a:tbl>
              <a:tblPr/>
              <a:tblGrid>
                <a:gridCol w="1109207">
                  <a:extLst>
                    <a:ext uri="{9D8B030D-6E8A-4147-A177-3AD203B41FA5}">
                      <a16:colId xmlns:a16="http://schemas.microsoft.com/office/drawing/2014/main" val="3615495530"/>
                    </a:ext>
                  </a:extLst>
                </a:gridCol>
                <a:gridCol w="1327401">
                  <a:extLst>
                    <a:ext uri="{9D8B030D-6E8A-4147-A177-3AD203B41FA5}">
                      <a16:colId xmlns:a16="http://schemas.microsoft.com/office/drawing/2014/main" val="3563324676"/>
                    </a:ext>
                  </a:extLst>
                </a:gridCol>
                <a:gridCol w="1546702">
                  <a:extLst>
                    <a:ext uri="{9D8B030D-6E8A-4147-A177-3AD203B41FA5}">
                      <a16:colId xmlns:a16="http://schemas.microsoft.com/office/drawing/2014/main" val="3867798556"/>
                    </a:ext>
                  </a:extLst>
                </a:gridCol>
                <a:gridCol w="1670852">
                  <a:extLst>
                    <a:ext uri="{9D8B030D-6E8A-4147-A177-3AD203B41FA5}">
                      <a16:colId xmlns:a16="http://schemas.microsoft.com/office/drawing/2014/main" val="100888823"/>
                    </a:ext>
                  </a:extLst>
                </a:gridCol>
                <a:gridCol w="1660637">
                  <a:extLst>
                    <a:ext uri="{9D8B030D-6E8A-4147-A177-3AD203B41FA5}">
                      <a16:colId xmlns:a16="http://schemas.microsoft.com/office/drawing/2014/main" val="1502509531"/>
                    </a:ext>
                  </a:extLst>
                </a:gridCol>
                <a:gridCol w="1592895">
                  <a:extLst>
                    <a:ext uri="{9D8B030D-6E8A-4147-A177-3AD203B41FA5}">
                      <a16:colId xmlns:a16="http://schemas.microsoft.com/office/drawing/2014/main" val="3472265796"/>
                    </a:ext>
                  </a:extLst>
                </a:gridCol>
                <a:gridCol w="1858372">
                  <a:extLst>
                    <a:ext uri="{9D8B030D-6E8A-4147-A177-3AD203B41FA5}">
                      <a16:colId xmlns:a16="http://schemas.microsoft.com/office/drawing/2014/main" val="3863146466"/>
                    </a:ext>
                  </a:extLst>
                </a:gridCol>
              </a:tblGrid>
              <a:tr h="619283"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2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en-GB" sz="2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4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2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4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200" b="1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Green Pathway </a:t>
                      </a:r>
                    </a:p>
                    <a:p>
                      <a:pPr algn="l" rtl="0" fontAlgn="base"/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Year </a:t>
                      </a:r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Secondary</a:t>
                      </a:r>
                      <a:endParaRPr lang="en-GB" sz="1200" b="1" i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endParaRPr lang="en-GB" sz="1200" b="1" i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1​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2​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1​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2​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1​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2​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354358"/>
                  </a:ext>
                </a:extLst>
              </a:tr>
              <a:tr h="278165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</a:rPr>
                        <a:t>Topic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Travel through Time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US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My Imagination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GB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Environment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GB" sz="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199057"/>
                  </a:ext>
                </a:extLst>
              </a:tr>
              <a:tr h="1217599">
                <a:tc>
                  <a:txBody>
                    <a:bodyPr/>
                    <a:lstStyle/>
                    <a:p>
                      <a:pPr algn="ctr" rtl="0" fontAlgn="auto"/>
                      <a:endParaRPr lang="en-GB" sz="1200" b="1" i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2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My</a:t>
                      </a:r>
                      <a:r>
                        <a:rPr lang="en-GB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thinking</a:t>
                      </a:r>
                    </a:p>
                    <a:p>
                      <a:pPr algn="ctr" rtl="0" fontAlgn="base"/>
                      <a:r>
                        <a:rPr lang="en-GB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(Maths, Science, problem solving)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– 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Energy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(Types of energy)</a:t>
                      </a: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Energy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(Energy changes and transfers)</a:t>
                      </a: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 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Magnetism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(Attracting and repelling, north and south poles).</a:t>
                      </a: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GB" sz="1200" b="0" i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auto"/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</a:rPr>
                        <a:t>Science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–</a:t>
                      </a: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The colour spectrum</a:t>
                      </a: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(including splitting white light)</a:t>
                      </a: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Plants</a:t>
                      </a:r>
                    </a:p>
                    <a:p>
                      <a:pPr algn="ctr" rtl="0" fontAlgn="auto"/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(why are they good for the environment?)</a:t>
                      </a: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GB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  <a:endParaRPr lang="en-GB" sz="1200" b="0" i="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Plants as food</a:t>
                      </a:r>
                    </a:p>
                    <a:p>
                      <a:pPr algn="ctr" rtl="0" fontAlgn="auto"/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(impact on the environment)</a:t>
                      </a: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624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977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1115</Words>
  <Application>Microsoft Office PowerPoint</Application>
  <PresentationFormat>Widescreen</PresentationFormat>
  <Paragraphs>485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Craske</dc:creator>
  <cp:lastModifiedBy>Lisa Craske</cp:lastModifiedBy>
  <cp:revision>7</cp:revision>
  <dcterms:created xsi:type="dcterms:W3CDTF">2023-04-17T11:05:49Z</dcterms:created>
  <dcterms:modified xsi:type="dcterms:W3CDTF">2023-04-17T11:51:12Z</dcterms:modified>
</cp:coreProperties>
</file>