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7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1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96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1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47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5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13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9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6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4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2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7674-4B7C-483A-8E63-41C58C4FAD55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DF4F1-1BB3-40B1-B92B-3DC6C0E0F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5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947998"/>
              </p:ext>
            </p:extLst>
          </p:nvPr>
        </p:nvGraphicFramePr>
        <p:xfrm>
          <a:off x="108129" y="1439716"/>
          <a:ext cx="11926390" cy="48195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54034">
                  <a:extLst>
                    <a:ext uri="{9D8B030D-6E8A-4147-A177-3AD203B41FA5}">
                      <a16:colId xmlns:a16="http://schemas.microsoft.com/office/drawing/2014/main" val="1669709966"/>
                    </a:ext>
                  </a:extLst>
                </a:gridCol>
                <a:gridCol w="1808143">
                  <a:extLst>
                    <a:ext uri="{9D8B030D-6E8A-4147-A177-3AD203B41FA5}">
                      <a16:colId xmlns:a16="http://schemas.microsoft.com/office/drawing/2014/main" val="833114459"/>
                    </a:ext>
                  </a:extLst>
                </a:gridCol>
                <a:gridCol w="118855">
                  <a:extLst>
                    <a:ext uri="{9D8B030D-6E8A-4147-A177-3AD203B41FA5}">
                      <a16:colId xmlns:a16="http://schemas.microsoft.com/office/drawing/2014/main" val="3125455271"/>
                    </a:ext>
                  </a:extLst>
                </a:gridCol>
                <a:gridCol w="1888356">
                  <a:extLst>
                    <a:ext uri="{9D8B030D-6E8A-4147-A177-3AD203B41FA5}">
                      <a16:colId xmlns:a16="http://schemas.microsoft.com/office/drawing/2014/main" val="34907085"/>
                    </a:ext>
                  </a:extLst>
                </a:gridCol>
                <a:gridCol w="1607160">
                  <a:extLst>
                    <a:ext uri="{9D8B030D-6E8A-4147-A177-3AD203B41FA5}">
                      <a16:colId xmlns:a16="http://schemas.microsoft.com/office/drawing/2014/main" val="3035701282"/>
                    </a:ext>
                  </a:extLst>
                </a:gridCol>
                <a:gridCol w="138977">
                  <a:extLst>
                    <a:ext uri="{9D8B030D-6E8A-4147-A177-3AD203B41FA5}">
                      <a16:colId xmlns:a16="http://schemas.microsoft.com/office/drawing/2014/main" val="420230265"/>
                    </a:ext>
                  </a:extLst>
                </a:gridCol>
                <a:gridCol w="1522039">
                  <a:extLst>
                    <a:ext uri="{9D8B030D-6E8A-4147-A177-3AD203B41FA5}">
                      <a16:colId xmlns:a16="http://schemas.microsoft.com/office/drawing/2014/main" val="404721881"/>
                    </a:ext>
                  </a:extLst>
                </a:gridCol>
                <a:gridCol w="181582">
                  <a:extLst>
                    <a:ext uri="{9D8B030D-6E8A-4147-A177-3AD203B41FA5}">
                      <a16:colId xmlns:a16="http://schemas.microsoft.com/office/drawing/2014/main" val="3449273434"/>
                    </a:ext>
                  </a:extLst>
                </a:gridCol>
                <a:gridCol w="1703622">
                  <a:extLst>
                    <a:ext uri="{9D8B030D-6E8A-4147-A177-3AD203B41FA5}">
                      <a16:colId xmlns:a16="http://schemas.microsoft.com/office/drawing/2014/main" val="1296139912"/>
                    </a:ext>
                  </a:extLst>
                </a:gridCol>
                <a:gridCol w="1703622">
                  <a:extLst>
                    <a:ext uri="{9D8B030D-6E8A-4147-A177-3AD203B41FA5}">
                      <a16:colId xmlns:a16="http://schemas.microsoft.com/office/drawing/2014/main" val="269589178"/>
                    </a:ext>
                  </a:extLst>
                </a:gridCol>
              </a:tblGrid>
              <a:tr h="476169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151197"/>
                  </a:ext>
                </a:extLst>
              </a:tr>
              <a:tr h="668182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Blue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Pathway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20456"/>
                  </a:ext>
                </a:extLst>
              </a:tr>
              <a:tr h="8630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Games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-moving different body parts</a:t>
                      </a:r>
                      <a:endParaRPr lang="en-GB" sz="11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-engagement </a:t>
                      </a: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-participation with others</a:t>
                      </a: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-passing objects to others</a:t>
                      </a: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-developing gross motor skills </a:t>
                      </a: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-working as a team </a:t>
                      </a: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-communication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Dance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-moving different body parts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-developing gross motor skills </a:t>
                      </a: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-moving to music</a:t>
                      </a: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-copying actions </a:t>
                      </a: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-exploring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 rhythm </a:t>
                      </a: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Body Awareness</a:t>
                      </a: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-move different body parts </a:t>
                      </a: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-Exploring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 different equipment </a:t>
                      </a: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-labelling body parts</a:t>
                      </a: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-moving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 different body parts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-developing gross motor skills </a:t>
                      </a: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-Raising heart rate </a:t>
                      </a:r>
                    </a:p>
                    <a:p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-exploring different ways to move </a:t>
                      </a: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Dance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-moving different body parts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-developing gross motor skills </a:t>
                      </a: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-moving to music</a:t>
                      </a: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-copying actions </a:t>
                      </a: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-exploring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 rhythm </a:t>
                      </a: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Sensory Athletics</a:t>
                      </a:r>
                    </a:p>
                    <a:p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-moving different body parts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developing gross motor skills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Century Gothic" panose="020B0502020202020204" pitchFamily="34" charset="0"/>
                        </a:rPr>
                        <a:t>-Exploring</a:t>
                      </a:r>
                      <a:r>
                        <a:rPr lang="en-GB" sz="1100" baseline="0" dirty="0" smtClean="0">
                          <a:latin typeface="Century Gothic" panose="020B0502020202020204" pitchFamily="34" charset="0"/>
                        </a:rPr>
                        <a:t> different equipment </a:t>
                      </a: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208086"/>
                  </a:ext>
                </a:extLst>
              </a:tr>
              <a:tr h="86306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Activity suggestions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-parachute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games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boccia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-bowling games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-curling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-pair games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-dance massage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-resonance board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-dance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-music and movement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-yoga to music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-movement rhymes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tacpac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-massage stories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-Sherborne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-horse riding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-music and movement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-rebound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-gym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-going for a walk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-hydro/swim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-parachute games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-horse riding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-dance massage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-resonance board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-dance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-music and movement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-yoga to music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-movement rhymes </a:t>
                      </a:r>
                    </a:p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-sports day games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boccia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-javelin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/discus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-running/walking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-jumping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-active sorting games e.g. compass run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96611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68808" y="143692"/>
            <a:ext cx="618791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Blue Pathway</a:t>
            </a:r>
            <a:endParaRPr lang="en-US" sz="7200" b="1" cap="none" spc="0" dirty="0">
              <a:ln w="22225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2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73800"/>
              </p:ext>
            </p:extLst>
          </p:nvPr>
        </p:nvGraphicFramePr>
        <p:xfrm>
          <a:off x="108673" y="1566089"/>
          <a:ext cx="11925303" cy="3246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5206">
                  <a:extLst>
                    <a:ext uri="{9D8B030D-6E8A-4147-A177-3AD203B41FA5}">
                      <a16:colId xmlns:a16="http://schemas.microsoft.com/office/drawing/2014/main" val="1730504902"/>
                    </a:ext>
                  </a:extLst>
                </a:gridCol>
                <a:gridCol w="1834776">
                  <a:extLst>
                    <a:ext uri="{9D8B030D-6E8A-4147-A177-3AD203B41FA5}">
                      <a16:colId xmlns:a16="http://schemas.microsoft.com/office/drawing/2014/main" val="277300116"/>
                    </a:ext>
                  </a:extLst>
                </a:gridCol>
                <a:gridCol w="1888347">
                  <a:extLst>
                    <a:ext uri="{9D8B030D-6E8A-4147-A177-3AD203B41FA5}">
                      <a16:colId xmlns:a16="http://schemas.microsoft.com/office/drawing/2014/main" val="2953034245"/>
                    </a:ext>
                  </a:extLst>
                </a:gridCol>
                <a:gridCol w="1746129">
                  <a:extLst>
                    <a:ext uri="{9D8B030D-6E8A-4147-A177-3AD203B41FA5}">
                      <a16:colId xmlns:a16="http://schemas.microsoft.com/office/drawing/2014/main" val="1030971593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200773877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52318442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87944508"/>
                    </a:ext>
                  </a:extLst>
                </a:gridCol>
              </a:tblGrid>
              <a:tr h="233081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53941"/>
                  </a:ext>
                </a:extLst>
              </a:tr>
              <a:tr h="18175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Uppers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Year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61185"/>
                  </a:ext>
                </a:extLst>
              </a:tr>
              <a:tr h="4505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Basketball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-Bouncing the ball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-Dribbling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-Shooting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 / fitness circuits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-staying safe in a gym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-fitness / circuit activities 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-cardio and strength activities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Gymnastics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-Movements through a sequence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-Moving in a variety of ways including apparatus and equipment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-spatial awareness </a:t>
                      </a:r>
                    </a:p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Net and Wall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 Volleyball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-striking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-returning over a net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-aiming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Cricket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-Striking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throwing, jumping, running including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relay and hurdles </a:t>
                      </a: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-technique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-event rules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-fair play and sportsmanship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-relays </a:t>
                      </a:r>
                      <a:r>
                        <a:rPr lang="en-GB" sz="11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1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28179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396279" y="119743"/>
            <a:ext cx="72218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Yellow Pathway</a:t>
            </a:r>
            <a:endParaRPr lang="en-US" sz="72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96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523052"/>
              </p:ext>
            </p:extLst>
          </p:nvPr>
        </p:nvGraphicFramePr>
        <p:xfrm>
          <a:off x="255451" y="1450700"/>
          <a:ext cx="11631746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12092">
                  <a:extLst>
                    <a:ext uri="{9D8B030D-6E8A-4147-A177-3AD203B41FA5}">
                      <a16:colId xmlns:a16="http://schemas.microsoft.com/office/drawing/2014/main" val="1669709966"/>
                    </a:ext>
                  </a:extLst>
                </a:gridCol>
                <a:gridCol w="1789611">
                  <a:extLst>
                    <a:ext uri="{9D8B030D-6E8A-4147-A177-3AD203B41FA5}">
                      <a16:colId xmlns:a16="http://schemas.microsoft.com/office/drawing/2014/main" val="833114459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34907085"/>
                    </a:ext>
                  </a:extLst>
                </a:gridCol>
                <a:gridCol w="1703146">
                  <a:extLst>
                    <a:ext uri="{9D8B030D-6E8A-4147-A177-3AD203B41FA5}">
                      <a16:colId xmlns:a16="http://schemas.microsoft.com/office/drawing/2014/main" val="3035701282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404721881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1296139912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2695891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2151197"/>
                  </a:ext>
                </a:extLst>
              </a:tr>
              <a:tr h="340098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Primary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20456"/>
                  </a:ext>
                </a:extLst>
              </a:tr>
              <a:tr h="50773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Scoring a point through invasion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-kicking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with hockey sticks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Gymnastics </a:t>
                      </a:r>
                      <a:r>
                        <a:rPr lang="en-GB" sz="14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Exploring</a:t>
                      </a:r>
                      <a:r>
                        <a:rPr lang="en-GB" sz="1400" b="1" baseline="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 movement through a variety of ways </a:t>
                      </a:r>
                      <a:endParaRPr lang="en-GB" sz="1400" b="1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-Movements through a sequence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-Exploring moving in different ways including apparatus and equipment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-spatial awareness </a:t>
                      </a:r>
                    </a:p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Dance </a:t>
                      </a:r>
                      <a:r>
                        <a:rPr lang="en-GB" sz="14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Exploring movement through music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-co-ordinate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movement to music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-sequencing movements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-copying actions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-following a simple routine </a:t>
                      </a:r>
                    </a:p>
                    <a:p>
                      <a:endParaRPr lang="en-GB" sz="1400" b="1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Fitness Games </a:t>
                      </a:r>
                      <a:r>
                        <a:rPr lang="en-GB" sz="14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Exploring</a:t>
                      </a:r>
                      <a:r>
                        <a:rPr lang="en-GB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how our bodies change during exercise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-Experiencing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different changes to our body e.g. raised heart rate, sweaty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Developing gross motor skills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-running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-jumping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-coping with competition skills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b="1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Net and Wall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Using an object to score a point over or through a net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over a net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at a target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20808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24519" y="119743"/>
            <a:ext cx="70936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Green Pathway</a:t>
            </a:r>
            <a:endParaRPr lang="en-US" sz="72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5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72576"/>
              </p:ext>
            </p:extLst>
          </p:nvPr>
        </p:nvGraphicFramePr>
        <p:xfrm>
          <a:off x="255451" y="1446801"/>
          <a:ext cx="11631746" cy="43121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12092">
                  <a:extLst>
                    <a:ext uri="{9D8B030D-6E8A-4147-A177-3AD203B41FA5}">
                      <a16:colId xmlns:a16="http://schemas.microsoft.com/office/drawing/2014/main" val="4065805706"/>
                    </a:ext>
                  </a:extLst>
                </a:gridCol>
                <a:gridCol w="1789611">
                  <a:extLst>
                    <a:ext uri="{9D8B030D-6E8A-4147-A177-3AD203B41FA5}">
                      <a16:colId xmlns:a16="http://schemas.microsoft.com/office/drawing/2014/main" val="652802297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3906815526"/>
                    </a:ext>
                  </a:extLst>
                </a:gridCol>
                <a:gridCol w="1703146">
                  <a:extLst>
                    <a:ext uri="{9D8B030D-6E8A-4147-A177-3AD203B41FA5}">
                      <a16:colId xmlns:a16="http://schemas.microsoft.com/office/drawing/2014/main" val="4145066284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3586041888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2271929744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3473531346"/>
                    </a:ext>
                  </a:extLst>
                </a:gridCol>
              </a:tblGrid>
              <a:tr h="473296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487998"/>
                  </a:ext>
                </a:extLst>
              </a:tr>
              <a:tr h="473296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Secondary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Year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508566"/>
                  </a:ext>
                </a:extLst>
              </a:tr>
              <a:tr h="310738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Scoring a point through invasion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-kicking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with hockey sticks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  <a:r>
                        <a:rPr lang="en-GB" sz="14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Gymnastics </a:t>
                      </a:r>
                      <a:r>
                        <a:rPr lang="en-GB" sz="14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Exploring</a:t>
                      </a:r>
                      <a:r>
                        <a:rPr lang="en-GB" sz="1400" b="1" baseline="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 movement through a variety of ways </a:t>
                      </a:r>
                      <a:endParaRPr lang="en-GB" sz="1400" b="1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-Movements through a sequence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-Exploring moving in different ways including apparatus and equipment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-spatial awareness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 / fitness circuits </a:t>
                      </a:r>
                      <a:r>
                        <a:rPr lang="en-GB" sz="14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Exploring</a:t>
                      </a:r>
                      <a:r>
                        <a:rPr lang="en-GB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how our bodies change during exercise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-Experiencing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different changes to our body e.g. raised heart rate, sweaty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Teaming competing to score points through batting and fielding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-batting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-fielding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the ball to others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</a:t>
                      </a:r>
                    </a:p>
                    <a:p>
                      <a:endParaRPr lang="en-GB" sz="140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Developing gross motor skills</a:t>
                      </a:r>
                      <a:endParaRPr lang="en-GB" sz="1400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-running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-jumping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-coping with competition skills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 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Net and Wall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Using an object to score a point over or through a net</a:t>
                      </a:r>
                      <a:endParaRPr lang="en-GB" sz="1400" baseline="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over a net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at a target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92583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24519" y="119743"/>
            <a:ext cx="70936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Green Pathway</a:t>
            </a:r>
            <a:endParaRPr lang="en-US" sz="72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8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545572"/>
              </p:ext>
            </p:extLst>
          </p:nvPr>
        </p:nvGraphicFramePr>
        <p:xfrm>
          <a:off x="255451" y="1486257"/>
          <a:ext cx="11631746" cy="42680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12092">
                  <a:extLst>
                    <a:ext uri="{9D8B030D-6E8A-4147-A177-3AD203B41FA5}">
                      <a16:colId xmlns:a16="http://schemas.microsoft.com/office/drawing/2014/main" val="267178308"/>
                    </a:ext>
                  </a:extLst>
                </a:gridCol>
                <a:gridCol w="1789611">
                  <a:extLst>
                    <a:ext uri="{9D8B030D-6E8A-4147-A177-3AD203B41FA5}">
                      <a16:colId xmlns:a16="http://schemas.microsoft.com/office/drawing/2014/main" val="3214202499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3696672458"/>
                    </a:ext>
                  </a:extLst>
                </a:gridCol>
                <a:gridCol w="1703146">
                  <a:extLst>
                    <a:ext uri="{9D8B030D-6E8A-4147-A177-3AD203B41FA5}">
                      <a16:colId xmlns:a16="http://schemas.microsoft.com/office/drawing/2014/main" val="3130758338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2465083872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4256359641"/>
                    </a:ext>
                  </a:extLst>
                </a:gridCol>
                <a:gridCol w="1661678">
                  <a:extLst>
                    <a:ext uri="{9D8B030D-6E8A-4147-A177-3AD203B41FA5}">
                      <a16:colId xmlns:a16="http://schemas.microsoft.com/office/drawing/2014/main" val="3051008319"/>
                    </a:ext>
                  </a:extLst>
                </a:gridCol>
              </a:tblGrid>
              <a:tr h="473296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3215133"/>
                  </a:ext>
                </a:extLst>
              </a:tr>
              <a:tr h="507656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Secondary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Year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376760"/>
                  </a:ext>
                </a:extLst>
              </a:tr>
              <a:tr h="408678">
                <a:tc v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Scoring a point through invasion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-kicking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with hockey sticks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Dance </a:t>
                      </a:r>
                      <a:r>
                        <a:rPr lang="en-GB" sz="14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Exploring movement through music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-co-ordinate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movement to music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-sequencing movements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-copying actions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-following a simple routine </a:t>
                      </a:r>
                    </a:p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 / fitness circuits </a:t>
                      </a:r>
                      <a:r>
                        <a:rPr lang="en-GB" sz="14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Exploring</a:t>
                      </a:r>
                      <a:r>
                        <a:rPr lang="en-GB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how our bodies change during exercise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-Experiencing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different changes to our body e.g. raised heart rate, sweaty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Teaming competing to score points through batting and fielding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-batting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-fielding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the ball to others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</a:t>
                      </a:r>
                    </a:p>
                    <a:p>
                      <a:endParaRPr lang="en-GB" sz="140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ndividual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Developing gross motor skills</a:t>
                      </a:r>
                      <a:endParaRPr lang="en-GB" sz="1400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-running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-jumping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-coping with competition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Net and Wall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Using an object to score a point over or through a net</a:t>
                      </a:r>
                      <a:endParaRPr lang="en-GB" sz="1400" baseline="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over a net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at a target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24047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24519" y="119743"/>
            <a:ext cx="70936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Green Pathway</a:t>
            </a:r>
            <a:endParaRPr lang="en-US" sz="72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0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61027"/>
              </p:ext>
            </p:extLst>
          </p:nvPr>
        </p:nvGraphicFramePr>
        <p:xfrm>
          <a:off x="108672" y="1525179"/>
          <a:ext cx="11925303" cy="423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5206">
                  <a:extLst>
                    <a:ext uri="{9D8B030D-6E8A-4147-A177-3AD203B41FA5}">
                      <a16:colId xmlns:a16="http://schemas.microsoft.com/office/drawing/2014/main" val="3015465730"/>
                    </a:ext>
                  </a:extLst>
                </a:gridCol>
                <a:gridCol w="1834776">
                  <a:extLst>
                    <a:ext uri="{9D8B030D-6E8A-4147-A177-3AD203B41FA5}">
                      <a16:colId xmlns:a16="http://schemas.microsoft.com/office/drawing/2014/main" val="1818344332"/>
                    </a:ext>
                  </a:extLst>
                </a:gridCol>
                <a:gridCol w="1888347">
                  <a:extLst>
                    <a:ext uri="{9D8B030D-6E8A-4147-A177-3AD203B41FA5}">
                      <a16:colId xmlns:a16="http://schemas.microsoft.com/office/drawing/2014/main" val="1199670366"/>
                    </a:ext>
                  </a:extLst>
                </a:gridCol>
                <a:gridCol w="1746129">
                  <a:extLst>
                    <a:ext uri="{9D8B030D-6E8A-4147-A177-3AD203B41FA5}">
                      <a16:colId xmlns:a16="http://schemas.microsoft.com/office/drawing/2014/main" val="1987718103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051431935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712031704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7026392"/>
                    </a:ext>
                  </a:extLst>
                </a:gridCol>
              </a:tblGrid>
              <a:tr h="233081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435828"/>
                  </a:ext>
                </a:extLst>
              </a:tr>
              <a:tr h="233081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Uppers/Post 16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Year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8993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- </a:t>
                      </a:r>
                      <a:r>
                        <a:rPr lang="en-GB" sz="14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Scoring a point through invasion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-kicking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with hockey sticks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and strategy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Gymnastics </a:t>
                      </a:r>
                      <a:r>
                        <a:rPr lang="en-GB" sz="1400" baseline="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Exploring</a:t>
                      </a:r>
                      <a:r>
                        <a:rPr lang="en-GB" sz="1400" b="1" baseline="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 movement through a variety of ways </a:t>
                      </a:r>
                      <a:endParaRPr lang="en-GB" sz="1400" b="1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-Movements through a sequence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-Exploring moving in different ways including apparatus and equipment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-spatial awareness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Teaming competing to score points through batting and fielding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-batting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-fielding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the ball to others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</a:t>
                      </a:r>
                    </a:p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 / fitness circuits </a:t>
                      </a:r>
                      <a:r>
                        <a:rPr lang="en-GB" sz="14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Exploring</a:t>
                      </a:r>
                      <a:r>
                        <a:rPr lang="en-GB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how our bodies change during exercise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-Experiencing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different changes to our body e.g. raised heart rate, sweaty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Developing gross motor skills</a:t>
                      </a:r>
                      <a:endParaRPr lang="en-GB" sz="1400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-running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-jumping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-coping with competition skills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 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Using an object to score a point over or through a net</a:t>
                      </a:r>
                      <a:endParaRPr lang="en-GB" sz="1400" baseline="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over a net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at a target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and strategy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13437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24519" y="119743"/>
            <a:ext cx="70936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Green Pathway</a:t>
            </a:r>
            <a:endParaRPr lang="en-US" sz="72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9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07169"/>
              </p:ext>
            </p:extLst>
          </p:nvPr>
        </p:nvGraphicFramePr>
        <p:xfrm>
          <a:off x="108672" y="1539964"/>
          <a:ext cx="11925303" cy="426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5206">
                  <a:extLst>
                    <a:ext uri="{9D8B030D-6E8A-4147-A177-3AD203B41FA5}">
                      <a16:colId xmlns:a16="http://schemas.microsoft.com/office/drawing/2014/main" val="1730504902"/>
                    </a:ext>
                  </a:extLst>
                </a:gridCol>
                <a:gridCol w="1834776">
                  <a:extLst>
                    <a:ext uri="{9D8B030D-6E8A-4147-A177-3AD203B41FA5}">
                      <a16:colId xmlns:a16="http://schemas.microsoft.com/office/drawing/2014/main" val="277300116"/>
                    </a:ext>
                  </a:extLst>
                </a:gridCol>
                <a:gridCol w="1888347">
                  <a:extLst>
                    <a:ext uri="{9D8B030D-6E8A-4147-A177-3AD203B41FA5}">
                      <a16:colId xmlns:a16="http://schemas.microsoft.com/office/drawing/2014/main" val="2953034245"/>
                    </a:ext>
                  </a:extLst>
                </a:gridCol>
                <a:gridCol w="1746129">
                  <a:extLst>
                    <a:ext uri="{9D8B030D-6E8A-4147-A177-3AD203B41FA5}">
                      <a16:colId xmlns:a16="http://schemas.microsoft.com/office/drawing/2014/main" val="1030971593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200773877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52318442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87944508"/>
                    </a:ext>
                  </a:extLst>
                </a:gridCol>
              </a:tblGrid>
              <a:tr h="233081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53941"/>
                  </a:ext>
                </a:extLst>
              </a:tr>
              <a:tr h="18175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Uppers/Post 16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Year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61185"/>
                  </a:ext>
                </a:extLst>
              </a:tr>
              <a:tr h="45058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Scoring a point through invasion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baseline="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-kicking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with hockey sticks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and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 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Dance - </a:t>
                      </a:r>
                      <a:r>
                        <a:rPr lang="en-GB" sz="14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b="1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Exploring movement through music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-co-ordinate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movement to music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-sequencing movements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-copying actions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-following a simple routine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Teaming competing to score points through batting and fielding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-batting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-fielding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the ball to others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</a:t>
                      </a:r>
                    </a:p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 / fitness circuits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Exploring</a:t>
                      </a:r>
                      <a:r>
                        <a:rPr lang="en-GB" sz="14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how our bodies change during exercise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-Experiencing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different changes to our body e.g. raised heart rate, sweaty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Developing gross motor skills</a:t>
                      </a:r>
                      <a:endParaRPr lang="en-GB" sz="1400" baseline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-running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-jumping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-coping with competition skills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  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Using an object to score a point over or through a net</a:t>
                      </a:r>
                      <a:endParaRPr lang="en-GB" sz="1400" baseline="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over a net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at a target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and controlling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-playing as a group/team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rules and strategy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28179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24519" y="119743"/>
            <a:ext cx="70936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Green Pathway</a:t>
            </a:r>
            <a:endParaRPr lang="en-US" sz="7200" b="1" cap="none" spc="0" dirty="0">
              <a:ln w="22225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7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98842"/>
              </p:ext>
            </p:extLst>
          </p:nvPr>
        </p:nvGraphicFramePr>
        <p:xfrm>
          <a:off x="119651" y="1551304"/>
          <a:ext cx="11903345" cy="3413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2729">
                  <a:extLst>
                    <a:ext uri="{9D8B030D-6E8A-4147-A177-3AD203B41FA5}">
                      <a16:colId xmlns:a16="http://schemas.microsoft.com/office/drawing/2014/main" val="2929969304"/>
                    </a:ext>
                  </a:extLst>
                </a:gridCol>
                <a:gridCol w="1831398">
                  <a:extLst>
                    <a:ext uri="{9D8B030D-6E8A-4147-A177-3AD203B41FA5}">
                      <a16:colId xmlns:a16="http://schemas.microsoft.com/office/drawing/2014/main" val="682841182"/>
                    </a:ext>
                  </a:extLst>
                </a:gridCol>
                <a:gridCol w="1884870">
                  <a:extLst>
                    <a:ext uri="{9D8B030D-6E8A-4147-A177-3AD203B41FA5}">
                      <a16:colId xmlns:a16="http://schemas.microsoft.com/office/drawing/2014/main" val="2569372645"/>
                    </a:ext>
                  </a:extLst>
                </a:gridCol>
                <a:gridCol w="1742914">
                  <a:extLst>
                    <a:ext uri="{9D8B030D-6E8A-4147-A177-3AD203B41FA5}">
                      <a16:colId xmlns:a16="http://schemas.microsoft.com/office/drawing/2014/main" val="1479082518"/>
                    </a:ext>
                  </a:extLst>
                </a:gridCol>
                <a:gridCol w="1700478">
                  <a:extLst>
                    <a:ext uri="{9D8B030D-6E8A-4147-A177-3AD203B41FA5}">
                      <a16:colId xmlns:a16="http://schemas.microsoft.com/office/drawing/2014/main" val="4070659663"/>
                    </a:ext>
                  </a:extLst>
                </a:gridCol>
                <a:gridCol w="1700478">
                  <a:extLst>
                    <a:ext uri="{9D8B030D-6E8A-4147-A177-3AD203B41FA5}">
                      <a16:colId xmlns:a16="http://schemas.microsoft.com/office/drawing/2014/main" val="2115302533"/>
                    </a:ext>
                  </a:extLst>
                </a:gridCol>
                <a:gridCol w="1700478">
                  <a:extLst>
                    <a:ext uri="{9D8B030D-6E8A-4147-A177-3AD203B41FA5}">
                      <a16:colId xmlns:a16="http://schemas.microsoft.com/office/drawing/2014/main" val="1036538550"/>
                    </a:ext>
                  </a:extLst>
                </a:gridCol>
              </a:tblGrid>
              <a:tr h="233081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2607380"/>
                  </a:ext>
                </a:extLst>
              </a:tr>
              <a:tr h="233081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Secondary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Year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7840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Football</a:t>
                      </a:r>
                      <a:endParaRPr lang="en-GB" sz="1400" baseline="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-Kicking a ball to a target or person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-dribbling /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traveling with the ball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-Control and return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Net and Wall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Tennis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Badminton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-Racquet skills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over the net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Gymnastics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-Movements through a sequence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-Moving in a variety of ways including apparatus and equipment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-spatial awareness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 / fitness circuits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-staying safe in a gym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-fitness / circuit activities 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-cardio and strength activities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Cricket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-Striking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40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throwing, jumping, running including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relay and hurdles </a:t>
                      </a: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-technique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-event rules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-fair play and sportsmanship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-relays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14627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396279" y="119743"/>
            <a:ext cx="72218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Yellow Pathway</a:t>
            </a:r>
            <a:endParaRPr lang="en-US" sz="72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5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97790"/>
              </p:ext>
            </p:extLst>
          </p:nvPr>
        </p:nvGraphicFramePr>
        <p:xfrm>
          <a:off x="119651" y="1528354"/>
          <a:ext cx="11903345" cy="3215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2729">
                  <a:extLst>
                    <a:ext uri="{9D8B030D-6E8A-4147-A177-3AD203B41FA5}">
                      <a16:colId xmlns:a16="http://schemas.microsoft.com/office/drawing/2014/main" val="1730504902"/>
                    </a:ext>
                  </a:extLst>
                </a:gridCol>
                <a:gridCol w="1831398">
                  <a:extLst>
                    <a:ext uri="{9D8B030D-6E8A-4147-A177-3AD203B41FA5}">
                      <a16:colId xmlns:a16="http://schemas.microsoft.com/office/drawing/2014/main" val="277300116"/>
                    </a:ext>
                  </a:extLst>
                </a:gridCol>
                <a:gridCol w="1884870">
                  <a:extLst>
                    <a:ext uri="{9D8B030D-6E8A-4147-A177-3AD203B41FA5}">
                      <a16:colId xmlns:a16="http://schemas.microsoft.com/office/drawing/2014/main" val="2953034245"/>
                    </a:ext>
                  </a:extLst>
                </a:gridCol>
                <a:gridCol w="1742914">
                  <a:extLst>
                    <a:ext uri="{9D8B030D-6E8A-4147-A177-3AD203B41FA5}">
                      <a16:colId xmlns:a16="http://schemas.microsoft.com/office/drawing/2014/main" val="1030971593"/>
                    </a:ext>
                  </a:extLst>
                </a:gridCol>
                <a:gridCol w="1700478">
                  <a:extLst>
                    <a:ext uri="{9D8B030D-6E8A-4147-A177-3AD203B41FA5}">
                      <a16:colId xmlns:a16="http://schemas.microsoft.com/office/drawing/2014/main" val="3200773877"/>
                    </a:ext>
                  </a:extLst>
                </a:gridCol>
                <a:gridCol w="1700478">
                  <a:extLst>
                    <a:ext uri="{9D8B030D-6E8A-4147-A177-3AD203B41FA5}">
                      <a16:colId xmlns:a16="http://schemas.microsoft.com/office/drawing/2014/main" val="352318442"/>
                    </a:ext>
                  </a:extLst>
                </a:gridCol>
                <a:gridCol w="1700478">
                  <a:extLst>
                    <a:ext uri="{9D8B030D-6E8A-4147-A177-3AD203B41FA5}">
                      <a16:colId xmlns:a16="http://schemas.microsoft.com/office/drawing/2014/main" val="387944508"/>
                    </a:ext>
                  </a:extLst>
                </a:gridCol>
              </a:tblGrid>
              <a:tr h="233081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53941"/>
                  </a:ext>
                </a:extLst>
              </a:tr>
              <a:tr h="18175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Secondary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Year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61185"/>
                  </a:ext>
                </a:extLst>
              </a:tr>
              <a:tr h="83048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Netball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/ Passing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/ Receiving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-Changing direction / pivoting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-Shooting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 / fitness circuits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-staying safe in a gym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-fitness / circuit activities 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-cardio and strength activities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 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Dance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-co-ordinate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movement to music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-sequencing movements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-following a routine </a:t>
                      </a:r>
                    </a:p>
                    <a:p>
                      <a:endParaRPr lang="en-GB" sz="14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Net and Wall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Handball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over a net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-aiming </a:t>
                      </a:r>
                    </a:p>
                    <a:p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Rounders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-Striking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throwing, jumping, running including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relay and hurdles </a:t>
                      </a: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-technique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-event rules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-fair play and sportsmanship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-relays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28179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96279" y="119743"/>
            <a:ext cx="72218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Yellow Pathway</a:t>
            </a:r>
            <a:endParaRPr lang="en-US" sz="72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5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238451"/>
              </p:ext>
            </p:extLst>
          </p:nvPr>
        </p:nvGraphicFramePr>
        <p:xfrm>
          <a:off x="145869" y="1551305"/>
          <a:ext cx="11925303" cy="3185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5206">
                  <a:extLst>
                    <a:ext uri="{9D8B030D-6E8A-4147-A177-3AD203B41FA5}">
                      <a16:colId xmlns:a16="http://schemas.microsoft.com/office/drawing/2014/main" val="2959885381"/>
                    </a:ext>
                  </a:extLst>
                </a:gridCol>
                <a:gridCol w="1834776">
                  <a:extLst>
                    <a:ext uri="{9D8B030D-6E8A-4147-A177-3AD203B41FA5}">
                      <a16:colId xmlns:a16="http://schemas.microsoft.com/office/drawing/2014/main" val="4100968260"/>
                    </a:ext>
                  </a:extLst>
                </a:gridCol>
                <a:gridCol w="1888347">
                  <a:extLst>
                    <a:ext uri="{9D8B030D-6E8A-4147-A177-3AD203B41FA5}">
                      <a16:colId xmlns:a16="http://schemas.microsoft.com/office/drawing/2014/main" val="318589379"/>
                    </a:ext>
                  </a:extLst>
                </a:gridCol>
                <a:gridCol w="1746129">
                  <a:extLst>
                    <a:ext uri="{9D8B030D-6E8A-4147-A177-3AD203B41FA5}">
                      <a16:colId xmlns:a16="http://schemas.microsoft.com/office/drawing/2014/main" val="1654549886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406294957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2526286014"/>
                    </a:ext>
                  </a:extLst>
                </a:gridCol>
                <a:gridCol w="1703615">
                  <a:extLst>
                    <a:ext uri="{9D8B030D-6E8A-4147-A177-3AD203B41FA5}">
                      <a16:colId xmlns:a16="http://schemas.microsoft.com/office/drawing/2014/main" val="3527418383"/>
                    </a:ext>
                  </a:extLst>
                </a:gridCol>
              </a:tblGrid>
              <a:tr h="233081">
                <a:tc>
                  <a:txBody>
                    <a:bodyPr/>
                    <a:lstStyle/>
                    <a:p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Autumn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Spring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Summer two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9962428"/>
                  </a:ext>
                </a:extLst>
              </a:tr>
              <a:tr h="233081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Uppers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Year One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  <a:r>
                        <a:rPr lang="en-GB" sz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2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Swimming </a:t>
                      </a:r>
                    </a:p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Personal Physical Development Programme e.g. horse riding, sensory circuits, hydro, rebound,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physio </a:t>
                      </a:r>
                      <a:endParaRPr lang="en-GB" sz="1400" dirty="0" smtClean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5774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Net and Wall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Tennis / Badminton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-Racquet skills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-Hitting over the net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Fitness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Gym / fitness circuits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-warm up 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-cool down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-importance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exercise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-healthy lifestyle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-staying safe in a gym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-fitness / circuit activities 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-cardio and strength activities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99FF"/>
                          </a:solidFill>
                          <a:latin typeface="Century Gothic" panose="020B0502020202020204" pitchFamily="34" charset="0"/>
                        </a:rPr>
                        <a:t>Aesthetics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Dance</a:t>
                      </a:r>
                    </a:p>
                    <a:p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-co-ordinate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movement to music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-sequencing movements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-creating a routine </a:t>
                      </a:r>
                    </a:p>
                    <a:p>
                      <a:endParaRPr lang="en-GB" sz="1400" dirty="0" smtClean="0">
                        <a:solidFill>
                          <a:srgbClr val="FF99F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Invasion </a:t>
                      </a:r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Hockey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-Passing / hitting the ball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-stopping the ball and sending it again </a:t>
                      </a:r>
                    </a:p>
                    <a:p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-Dribbling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Games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Team Games </a:t>
                      </a:r>
                      <a:endParaRPr lang="en-GB" sz="1400" baseline="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Striking &amp; Fielding</a:t>
                      </a:r>
                    </a:p>
                    <a:p>
                      <a:r>
                        <a:rPr lang="en-GB" sz="14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</a:t>
                      </a:r>
                      <a:r>
                        <a:rPr lang="en-GB" sz="1400" b="1" baseline="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Rounders</a:t>
                      </a:r>
                      <a:r>
                        <a:rPr lang="en-GB" sz="1400" b="1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-Hand eye co-ordination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-Throwing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-Catching </a:t>
                      </a:r>
                    </a:p>
                    <a:p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-Striking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-Game strategy </a:t>
                      </a:r>
                      <a:endParaRPr lang="en-GB" sz="11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Individual</a:t>
                      </a:r>
                    </a:p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Athletics </a:t>
                      </a:r>
                      <a:r>
                        <a:rPr lang="en-GB" sz="14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– throwing, jumping, running including</a:t>
                      </a:r>
                      <a:r>
                        <a:rPr lang="en-GB" sz="14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Century Gothic" panose="020B0502020202020204" pitchFamily="34" charset="0"/>
                        </a:rPr>
                        <a:t> relay and hurdles </a:t>
                      </a:r>
                      <a:endParaRPr lang="en-GB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-technique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-event rules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-fair play and sportsmanship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-relays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36065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96279" y="119743"/>
            <a:ext cx="72218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Century Gothic" panose="020B0502020202020204" pitchFamily="34" charset="0"/>
              </a:rPr>
              <a:t>Yellow Pathway</a:t>
            </a:r>
            <a:endParaRPr lang="en-US" sz="72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38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4914</TotalTime>
  <Words>2144</Words>
  <Application>Microsoft Office PowerPoint</Application>
  <PresentationFormat>Widescreen</PresentationFormat>
  <Paragraphs>606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 Laura</dc:creator>
  <cp:lastModifiedBy>Laura Howard</cp:lastModifiedBy>
  <cp:revision>44</cp:revision>
  <cp:lastPrinted>2023-07-12T15:50:00Z</cp:lastPrinted>
  <dcterms:created xsi:type="dcterms:W3CDTF">2023-03-15T16:21:57Z</dcterms:created>
  <dcterms:modified xsi:type="dcterms:W3CDTF">2023-07-14T15:32:11Z</dcterms:modified>
</cp:coreProperties>
</file>