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3" r:id="rId4"/>
  </p:sldMasterIdLst>
  <p:sldIdLst>
    <p:sldId id="270" r:id="rId5"/>
    <p:sldId id="281" r:id="rId6"/>
    <p:sldId id="275" r:id="rId7"/>
    <p:sldId id="272" r:id="rId8"/>
    <p:sldId id="276" r:id="rId9"/>
    <p:sldId id="282" r:id="rId10"/>
    <p:sldId id="278" r:id="rId11"/>
    <p:sldId id="279" r:id="rId12"/>
  </p:sldIdLst>
  <p:sldSz cx="9906000" cy="6858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8A8479-7D4E-4FE3-A696-F3EA4139913A}" v="4" dt="2022-07-13T20:07:33.185"/>
    <p1510:client id="{65AB8955-2CF9-4285-B6D8-ABABC2BA2B5E}" v="1857" dt="2022-07-13T15:19:01.919"/>
    <p1510:client id="{67D9D34A-0FE9-446F-AC66-8A76623D9C11}" v="561" dt="2022-08-08T11:58:32.6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100" d="100"/>
          <a:sy n="100" d="100"/>
        </p:scale>
        <p:origin x="258"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Nadine" userId="S::nlong@highfield.cambs.sch.uk::ee4ca990-5ee8-4f82-9e4c-f813ba871a69" providerId="AD" clId="Web-{65AB8955-2CF9-4285-B6D8-ABABC2BA2B5E}"/>
    <pc:docChg chg="modSld">
      <pc:chgData name="Long Nadine" userId="S::nlong@highfield.cambs.sch.uk::ee4ca990-5ee8-4f82-9e4c-f813ba871a69" providerId="AD" clId="Web-{65AB8955-2CF9-4285-B6D8-ABABC2BA2B5E}" dt="2022-07-13T15:18:37.481" v="1073" actId="20577"/>
      <pc:docMkLst>
        <pc:docMk/>
      </pc:docMkLst>
      <pc:sldChg chg="delSp modSp">
        <pc:chgData name="Long Nadine" userId="S::nlong@highfield.cambs.sch.uk::ee4ca990-5ee8-4f82-9e4c-f813ba871a69" providerId="AD" clId="Web-{65AB8955-2CF9-4285-B6D8-ABABC2BA2B5E}" dt="2022-07-13T15:15:58.382" v="1054" actId="20577"/>
        <pc:sldMkLst>
          <pc:docMk/>
          <pc:sldMk cId="4229507917" sldId="259"/>
        </pc:sldMkLst>
        <pc:spChg chg="mod">
          <ac:chgData name="Long Nadine" userId="S::nlong@highfield.cambs.sch.uk::ee4ca990-5ee8-4f82-9e4c-f813ba871a69" providerId="AD" clId="Web-{65AB8955-2CF9-4285-B6D8-ABABC2BA2B5E}" dt="2022-07-13T15:15:58.382" v="1054" actId="20577"/>
          <ac:spMkLst>
            <pc:docMk/>
            <pc:sldMk cId="4229507917" sldId="259"/>
            <ac:spMk id="23" creationId="{00000000-0000-0000-0000-000000000000}"/>
          </ac:spMkLst>
        </pc:spChg>
        <pc:picChg chg="del">
          <ac:chgData name="Long Nadine" userId="S::nlong@highfield.cambs.sch.uk::ee4ca990-5ee8-4f82-9e4c-f813ba871a69" providerId="AD" clId="Web-{65AB8955-2CF9-4285-B6D8-ABABC2BA2B5E}" dt="2022-07-13T15:15:36.491" v="1033"/>
          <ac:picMkLst>
            <pc:docMk/>
            <pc:sldMk cId="4229507917" sldId="259"/>
            <ac:picMk id="3" creationId="{00000000-0000-0000-0000-000000000000}"/>
          </ac:picMkLst>
        </pc:picChg>
      </pc:sldChg>
      <pc:sldChg chg="modSp">
        <pc:chgData name="Long Nadine" userId="S::nlong@highfield.cambs.sch.uk::ee4ca990-5ee8-4f82-9e4c-f813ba871a69" providerId="AD" clId="Web-{65AB8955-2CF9-4285-B6D8-ABABC2BA2B5E}" dt="2022-07-13T15:06:30.851" v="770" actId="20577"/>
        <pc:sldMkLst>
          <pc:docMk/>
          <pc:sldMk cId="1323735281" sldId="260"/>
        </pc:sldMkLst>
        <pc:spChg chg="mod">
          <ac:chgData name="Long Nadine" userId="S::nlong@highfield.cambs.sch.uk::ee4ca990-5ee8-4f82-9e4c-f813ba871a69" providerId="AD" clId="Web-{65AB8955-2CF9-4285-B6D8-ABABC2BA2B5E}" dt="2022-07-13T15:06:30.851" v="770" actId="20577"/>
          <ac:spMkLst>
            <pc:docMk/>
            <pc:sldMk cId="1323735281" sldId="260"/>
            <ac:spMk id="20" creationId="{00000000-0000-0000-0000-000000000000}"/>
          </ac:spMkLst>
        </pc:spChg>
      </pc:sldChg>
      <pc:sldChg chg="modSp">
        <pc:chgData name="Long Nadine" userId="S::nlong@highfield.cambs.sch.uk::ee4ca990-5ee8-4f82-9e4c-f813ba871a69" providerId="AD" clId="Web-{65AB8955-2CF9-4285-B6D8-ABABC2BA2B5E}" dt="2022-07-13T14:54:12.611" v="183" actId="20577"/>
        <pc:sldMkLst>
          <pc:docMk/>
          <pc:sldMk cId="4050835166" sldId="261"/>
        </pc:sldMkLst>
        <pc:spChg chg="mod">
          <ac:chgData name="Long Nadine" userId="S::nlong@highfield.cambs.sch.uk::ee4ca990-5ee8-4f82-9e4c-f813ba871a69" providerId="AD" clId="Web-{65AB8955-2CF9-4285-B6D8-ABABC2BA2B5E}" dt="2022-07-13T14:53:48.767" v="176" actId="20577"/>
          <ac:spMkLst>
            <pc:docMk/>
            <pc:sldMk cId="4050835166" sldId="261"/>
            <ac:spMk id="4" creationId="{00000000-0000-0000-0000-000000000000}"/>
          </ac:spMkLst>
        </pc:spChg>
        <pc:spChg chg="mod">
          <ac:chgData name="Long Nadine" userId="S::nlong@highfield.cambs.sch.uk::ee4ca990-5ee8-4f82-9e4c-f813ba871a69" providerId="AD" clId="Web-{65AB8955-2CF9-4285-B6D8-ABABC2BA2B5E}" dt="2022-07-13T14:52:13.139" v="159" actId="1076"/>
          <ac:spMkLst>
            <pc:docMk/>
            <pc:sldMk cId="4050835166" sldId="261"/>
            <ac:spMk id="10" creationId="{00000000-0000-0000-0000-000000000000}"/>
          </ac:spMkLst>
        </pc:spChg>
        <pc:spChg chg="mod">
          <ac:chgData name="Long Nadine" userId="S::nlong@highfield.cambs.sch.uk::ee4ca990-5ee8-4f82-9e4c-f813ba871a69" providerId="AD" clId="Web-{65AB8955-2CF9-4285-B6D8-ABABC2BA2B5E}" dt="2022-07-13T14:54:12.611" v="183" actId="20577"/>
          <ac:spMkLst>
            <pc:docMk/>
            <pc:sldMk cId="4050835166" sldId="261"/>
            <ac:spMk id="11" creationId="{00000000-0000-0000-0000-000000000000}"/>
          </ac:spMkLst>
        </pc:spChg>
        <pc:picChg chg="mod">
          <ac:chgData name="Long Nadine" userId="S::nlong@highfield.cambs.sch.uk::ee4ca990-5ee8-4f82-9e4c-f813ba871a69" providerId="AD" clId="Web-{65AB8955-2CF9-4285-B6D8-ABABC2BA2B5E}" dt="2022-07-13T14:52:08.186" v="158" actId="1076"/>
          <ac:picMkLst>
            <pc:docMk/>
            <pc:sldMk cId="4050835166" sldId="261"/>
            <ac:picMk id="8" creationId="{00000000-0000-0000-0000-000000000000}"/>
          </ac:picMkLst>
        </pc:picChg>
      </pc:sldChg>
      <pc:sldChg chg="modSp">
        <pc:chgData name="Long Nadine" userId="S::nlong@highfield.cambs.sch.uk::ee4ca990-5ee8-4f82-9e4c-f813ba871a69" providerId="AD" clId="Web-{65AB8955-2CF9-4285-B6D8-ABABC2BA2B5E}" dt="2022-07-13T15:16:46.228" v="1060" actId="20577"/>
        <pc:sldMkLst>
          <pc:docMk/>
          <pc:sldMk cId="1590351651" sldId="264"/>
        </pc:sldMkLst>
        <pc:spChg chg="mod">
          <ac:chgData name="Long Nadine" userId="S::nlong@highfield.cambs.sch.uk::ee4ca990-5ee8-4f82-9e4c-f813ba871a69" providerId="AD" clId="Web-{65AB8955-2CF9-4285-B6D8-ABABC2BA2B5E}" dt="2022-07-13T15:16:46.228" v="1060" actId="20577"/>
          <ac:spMkLst>
            <pc:docMk/>
            <pc:sldMk cId="1590351651" sldId="264"/>
            <ac:spMk id="23" creationId="{00000000-0000-0000-0000-000000000000}"/>
          </ac:spMkLst>
        </pc:spChg>
      </pc:sldChg>
      <pc:sldChg chg="modSp">
        <pc:chgData name="Long Nadine" userId="S::nlong@highfield.cambs.sch.uk::ee4ca990-5ee8-4f82-9e4c-f813ba871a69" providerId="AD" clId="Web-{65AB8955-2CF9-4285-B6D8-ABABC2BA2B5E}" dt="2022-07-13T15:18:12.933" v="1070" actId="20577"/>
        <pc:sldMkLst>
          <pc:docMk/>
          <pc:sldMk cId="3451226581" sldId="265"/>
        </pc:sldMkLst>
        <pc:spChg chg="mod">
          <ac:chgData name="Long Nadine" userId="S::nlong@highfield.cambs.sch.uk::ee4ca990-5ee8-4f82-9e4c-f813ba871a69" providerId="AD" clId="Web-{65AB8955-2CF9-4285-B6D8-ABABC2BA2B5E}" dt="2022-07-13T15:18:12.933" v="1070" actId="20577"/>
          <ac:spMkLst>
            <pc:docMk/>
            <pc:sldMk cId="3451226581" sldId="265"/>
            <ac:spMk id="23" creationId="{00000000-0000-0000-0000-000000000000}"/>
          </ac:spMkLst>
        </pc:spChg>
      </pc:sldChg>
      <pc:sldChg chg="addSp delSp modSp">
        <pc:chgData name="Long Nadine" userId="S::nlong@highfield.cambs.sch.uk::ee4ca990-5ee8-4f82-9e4c-f813ba871a69" providerId="AD" clId="Web-{65AB8955-2CF9-4285-B6D8-ABABC2BA2B5E}" dt="2022-07-13T15:14:25.036" v="1018" actId="20577"/>
        <pc:sldMkLst>
          <pc:docMk/>
          <pc:sldMk cId="641724141" sldId="266"/>
        </pc:sldMkLst>
        <pc:spChg chg="mod">
          <ac:chgData name="Long Nadine" userId="S::nlong@highfield.cambs.sch.uk::ee4ca990-5ee8-4f82-9e4c-f813ba871a69" providerId="AD" clId="Web-{65AB8955-2CF9-4285-B6D8-ABABC2BA2B5E}" dt="2022-07-13T15:14:25.036" v="1018" actId="20577"/>
          <ac:spMkLst>
            <pc:docMk/>
            <pc:sldMk cId="641724141" sldId="266"/>
            <ac:spMk id="2" creationId="{00000000-0000-0000-0000-000000000000}"/>
          </ac:spMkLst>
        </pc:spChg>
        <pc:spChg chg="add del mod">
          <ac:chgData name="Long Nadine" userId="S::nlong@highfield.cambs.sch.uk::ee4ca990-5ee8-4f82-9e4c-f813ba871a69" providerId="AD" clId="Web-{65AB8955-2CF9-4285-B6D8-ABABC2BA2B5E}" dt="2022-07-13T15:13:12.784" v="1012"/>
          <ac:spMkLst>
            <pc:docMk/>
            <pc:sldMk cId="641724141" sldId="266"/>
            <ac:spMk id="3" creationId="{FE4BA141-865F-A95C-4D77-EBDAD920B63F}"/>
          </ac:spMkLst>
        </pc:spChg>
        <pc:spChg chg="mod">
          <ac:chgData name="Long Nadine" userId="S::nlong@highfield.cambs.sch.uk::ee4ca990-5ee8-4f82-9e4c-f813ba871a69" providerId="AD" clId="Web-{65AB8955-2CF9-4285-B6D8-ABABC2BA2B5E}" dt="2022-07-13T15:12:53.283" v="1009" actId="20577"/>
          <ac:spMkLst>
            <pc:docMk/>
            <pc:sldMk cId="641724141" sldId="266"/>
            <ac:spMk id="5" creationId="{00000000-0000-0000-0000-000000000000}"/>
          </ac:spMkLst>
        </pc:spChg>
      </pc:sldChg>
      <pc:sldChg chg="modSp">
        <pc:chgData name="Long Nadine" userId="S::nlong@highfield.cambs.sch.uk::ee4ca990-5ee8-4f82-9e4c-f813ba871a69" providerId="AD" clId="Web-{65AB8955-2CF9-4285-B6D8-ABABC2BA2B5E}" dt="2022-07-13T15:18:37.481" v="1073" actId="20577"/>
        <pc:sldMkLst>
          <pc:docMk/>
          <pc:sldMk cId="2103242942" sldId="267"/>
        </pc:sldMkLst>
        <pc:spChg chg="mod">
          <ac:chgData name="Long Nadine" userId="S::nlong@highfield.cambs.sch.uk::ee4ca990-5ee8-4f82-9e4c-f813ba871a69" providerId="AD" clId="Web-{65AB8955-2CF9-4285-B6D8-ABABC2BA2B5E}" dt="2022-07-13T15:18:37.481" v="1073" actId="20577"/>
          <ac:spMkLst>
            <pc:docMk/>
            <pc:sldMk cId="2103242942" sldId="267"/>
            <ac:spMk id="23" creationId="{00000000-0000-0000-0000-000000000000}"/>
          </ac:spMkLst>
        </pc:spChg>
      </pc:sldChg>
    </pc:docChg>
  </pc:docChgLst>
  <pc:docChgLst>
    <pc:chgData name="Head at Highfield Special" userId="S::head@highfield.cambs.sch.uk::16e46c33-32ca-4b80-84b1-ffc64a6cd813" providerId="AD" clId="Web-{67D9D34A-0FE9-446F-AC66-8A76623D9C11}"/>
    <pc:docChg chg="modSld">
      <pc:chgData name="Head at Highfield Special" userId="S::head@highfield.cambs.sch.uk::16e46c33-32ca-4b80-84b1-ffc64a6cd813" providerId="AD" clId="Web-{67D9D34A-0FE9-446F-AC66-8A76623D9C11}" dt="2022-08-08T11:58:32.660" v="301" actId="20577"/>
      <pc:docMkLst>
        <pc:docMk/>
      </pc:docMkLst>
      <pc:sldChg chg="modSp">
        <pc:chgData name="Head at Highfield Special" userId="S::head@highfield.cambs.sch.uk::16e46c33-32ca-4b80-84b1-ffc64a6cd813" providerId="AD" clId="Web-{67D9D34A-0FE9-446F-AC66-8A76623D9C11}" dt="2022-08-08T11:58:32.660" v="301" actId="20577"/>
        <pc:sldMkLst>
          <pc:docMk/>
          <pc:sldMk cId="4229507917" sldId="259"/>
        </pc:sldMkLst>
        <pc:spChg chg="mod">
          <ac:chgData name="Head at Highfield Special" userId="S::head@highfield.cambs.sch.uk::16e46c33-32ca-4b80-84b1-ffc64a6cd813" providerId="AD" clId="Web-{67D9D34A-0FE9-446F-AC66-8A76623D9C11}" dt="2022-08-08T11:58:32.660" v="301" actId="20577"/>
          <ac:spMkLst>
            <pc:docMk/>
            <pc:sldMk cId="4229507917" sldId="259"/>
            <ac:spMk id="23" creationId="{00000000-0000-0000-0000-000000000000}"/>
          </ac:spMkLst>
        </pc:spChg>
      </pc:sldChg>
      <pc:sldChg chg="modSp">
        <pc:chgData name="Head at Highfield Special" userId="S::head@highfield.cambs.sch.uk::16e46c33-32ca-4b80-84b1-ffc64a6cd813" providerId="AD" clId="Web-{67D9D34A-0FE9-446F-AC66-8A76623D9C11}" dt="2022-08-08T11:55:28.671" v="230" actId="20577"/>
        <pc:sldMkLst>
          <pc:docMk/>
          <pc:sldMk cId="1323735281" sldId="260"/>
        </pc:sldMkLst>
        <pc:spChg chg="mod">
          <ac:chgData name="Head at Highfield Special" userId="S::head@highfield.cambs.sch.uk::16e46c33-32ca-4b80-84b1-ffc64a6cd813" providerId="AD" clId="Web-{67D9D34A-0FE9-446F-AC66-8A76623D9C11}" dt="2022-08-08T11:55:28.671" v="230" actId="20577"/>
          <ac:spMkLst>
            <pc:docMk/>
            <pc:sldMk cId="1323735281" sldId="260"/>
            <ac:spMk id="20" creationId="{00000000-0000-0000-0000-000000000000}"/>
          </ac:spMkLst>
        </pc:spChg>
      </pc:sldChg>
      <pc:sldChg chg="modSp">
        <pc:chgData name="Head at Highfield Special" userId="S::head@highfield.cambs.sch.uk::16e46c33-32ca-4b80-84b1-ffc64a6cd813" providerId="AD" clId="Web-{67D9D34A-0FE9-446F-AC66-8A76623D9C11}" dt="2022-08-08T11:51:58.010" v="195" actId="20577"/>
        <pc:sldMkLst>
          <pc:docMk/>
          <pc:sldMk cId="4050835166" sldId="261"/>
        </pc:sldMkLst>
        <pc:spChg chg="mod">
          <ac:chgData name="Head at Highfield Special" userId="S::head@highfield.cambs.sch.uk::16e46c33-32ca-4b80-84b1-ffc64a6cd813" providerId="AD" clId="Web-{67D9D34A-0FE9-446F-AC66-8A76623D9C11}" dt="2022-08-08T11:49:00.381" v="99" actId="20577"/>
          <ac:spMkLst>
            <pc:docMk/>
            <pc:sldMk cId="4050835166" sldId="261"/>
            <ac:spMk id="4" creationId="{00000000-0000-0000-0000-000000000000}"/>
          </ac:spMkLst>
        </pc:spChg>
        <pc:spChg chg="mod">
          <ac:chgData name="Head at Highfield Special" userId="S::head@highfield.cambs.sch.uk::16e46c33-32ca-4b80-84b1-ffc64a6cd813" providerId="AD" clId="Web-{67D9D34A-0FE9-446F-AC66-8A76623D9C11}" dt="2022-08-08T11:51:58.010" v="195" actId="20577"/>
          <ac:spMkLst>
            <pc:docMk/>
            <pc:sldMk cId="4050835166" sldId="261"/>
            <ac:spMk id="11" creationId="{00000000-0000-0000-0000-000000000000}"/>
          </ac:spMkLst>
        </pc:spChg>
      </pc:sldChg>
      <pc:sldChg chg="modSp">
        <pc:chgData name="Head at Highfield Special" userId="S::head@highfield.cambs.sch.uk::16e46c33-32ca-4b80-84b1-ffc64a6cd813" providerId="AD" clId="Web-{67D9D34A-0FE9-446F-AC66-8A76623D9C11}" dt="2022-08-08T11:57:53.097" v="287" actId="20577"/>
        <pc:sldMkLst>
          <pc:docMk/>
          <pc:sldMk cId="641724141" sldId="266"/>
        </pc:sldMkLst>
        <pc:spChg chg="mod">
          <ac:chgData name="Head at Highfield Special" userId="S::head@highfield.cambs.sch.uk::16e46c33-32ca-4b80-84b1-ffc64a6cd813" providerId="AD" clId="Web-{67D9D34A-0FE9-446F-AC66-8A76623D9C11}" dt="2022-08-08T11:57:53.097" v="287" actId="20577"/>
          <ac:spMkLst>
            <pc:docMk/>
            <pc:sldMk cId="641724141" sldId="266"/>
            <ac:spMk id="2" creationId="{00000000-0000-0000-0000-000000000000}"/>
          </ac:spMkLst>
        </pc:spChg>
        <pc:spChg chg="mod">
          <ac:chgData name="Head at Highfield Special" userId="S::head@highfield.cambs.sch.uk::16e46c33-32ca-4b80-84b1-ffc64a6cd813" providerId="AD" clId="Web-{67D9D34A-0FE9-446F-AC66-8A76623D9C11}" dt="2022-08-08T11:56:37.376" v="256" actId="20577"/>
          <ac:spMkLst>
            <pc:docMk/>
            <pc:sldMk cId="641724141" sldId="266"/>
            <ac:spMk id="4" creationId="{00000000-0000-0000-0000-000000000000}"/>
          </ac:spMkLst>
        </pc:spChg>
        <pc:spChg chg="mod">
          <ac:chgData name="Head at Highfield Special" userId="S::head@highfield.cambs.sch.uk::16e46c33-32ca-4b80-84b1-ffc64a6cd813" providerId="AD" clId="Web-{67D9D34A-0FE9-446F-AC66-8A76623D9C11}" dt="2022-08-08T11:55:56.344" v="239" actId="20577"/>
          <ac:spMkLst>
            <pc:docMk/>
            <pc:sldMk cId="641724141" sldId="266"/>
            <ac:spMk id="5" creationId="{00000000-0000-0000-0000-000000000000}"/>
          </ac:spMkLst>
        </pc:spChg>
      </pc:sldChg>
    </pc:docChg>
  </pc:docChgLst>
  <pc:docChgLst>
    <pc:chgData name="Long Nadine" userId="S::nlong@highfield.cambs.sch.uk::ee4ca990-5ee8-4f82-9e4c-f813ba871a69" providerId="AD" clId="Web-{258A8479-7D4E-4FE3-A696-F3EA4139913A}"/>
    <pc:docChg chg="modSld">
      <pc:chgData name="Long Nadine" userId="S::nlong@highfield.cambs.sch.uk::ee4ca990-5ee8-4f82-9e4c-f813ba871a69" providerId="AD" clId="Web-{258A8479-7D4E-4FE3-A696-F3EA4139913A}" dt="2022-07-13T20:07:33.185" v="1" actId="20577"/>
      <pc:docMkLst>
        <pc:docMk/>
      </pc:docMkLst>
      <pc:sldChg chg="modSp">
        <pc:chgData name="Long Nadine" userId="S::nlong@highfield.cambs.sch.uk::ee4ca990-5ee8-4f82-9e4c-f813ba871a69" providerId="AD" clId="Web-{258A8479-7D4E-4FE3-A696-F3EA4139913A}" dt="2022-07-13T20:07:33.185" v="1" actId="20577"/>
        <pc:sldMkLst>
          <pc:docMk/>
          <pc:sldMk cId="1323735281" sldId="260"/>
        </pc:sldMkLst>
        <pc:spChg chg="mod">
          <ac:chgData name="Long Nadine" userId="S::nlong@highfield.cambs.sch.uk::ee4ca990-5ee8-4f82-9e4c-f813ba871a69" providerId="AD" clId="Web-{258A8479-7D4E-4FE3-A696-F3EA4139913A}" dt="2022-07-13T20:07:33.185" v="1" actId="20577"/>
          <ac:spMkLst>
            <pc:docMk/>
            <pc:sldMk cId="1323735281" sldId="260"/>
            <ac:spMk id="20"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9171" y="-8468"/>
            <a:ext cx="993395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13B2026-A339-4AFD-82A2-BFDFB9E9EE2B}"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497423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3B2026-A339-4AFD-82A2-BFDFB9E9EE2B}"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80980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3B2026-A339-4AFD-82A2-BFDFB9E9EE2B}"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95213-1FA1-491F-A159-42C7E7754397}" type="slidenum">
              <a:rPr lang="en-GB" smtClean="0"/>
              <a:t>‹#›</a:t>
            </a:fld>
            <a:endParaRPr lang="en-GB"/>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998071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3B2026-A339-4AFD-82A2-BFDFB9E9EE2B}"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20077823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3B2026-A339-4AFD-82A2-BFDFB9E9EE2B}"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95213-1FA1-491F-A159-42C7E7754397}" type="slidenum">
              <a:rPr lang="en-GB" smtClean="0"/>
              <a:t>‹#›</a:t>
            </a:fld>
            <a:endParaRPr lang="en-GB"/>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14079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3B2026-A339-4AFD-82A2-BFDFB9E9EE2B}"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38829885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3B2026-A339-4AFD-82A2-BFDFB9E9EE2B}"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40196310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3B2026-A339-4AFD-82A2-BFDFB9E9EE2B}"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2396605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13B2026-A339-4AFD-82A2-BFDFB9E9EE2B}"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359768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3B2026-A339-4AFD-82A2-BFDFB9E9EE2B}" type="datetimeFigureOut">
              <a:rPr lang="en-GB" smtClean="0"/>
              <a:t>25/07/2023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191455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13B2026-A339-4AFD-82A2-BFDFB9E9EE2B}"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1331564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3B2026-A339-4AFD-82A2-BFDFB9E9EE2B}" type="datetimeFigureOut">
              <a:rPr lang="en-GB" smtClean="0"/>
              <a:t>25/07/2023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42840941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13B2026-A339-4AFD-82A2-BFDFB9E9EE2B}" type="datetimeFigureOut">
              <a:rPr lang="en-GB" smtClean="0"/>
              <a:t>25/07/2023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233689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3B2026-A339-4AFD-82A2-BFDFB9E9EE2B}" type="datetimeFigureOut">
              <a:rPr lang="en-GB" smtClean="0"/>
              <a:t>25/07/2023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273721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13B2026-A339-4AFD-82A2-BFDFB9E9EE2B}"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1453460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13B2026-A339-4AFD-82A2-BFDFB9E9EE2B}" type="datetimeFigureOut">
              <a:rPr lang="en-GB" smtClean="0"/>
              <a:t>25/07/2023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3095213-1FA1-491F-A159-42C7E7754397}" type="slidenum">
              <a:rPr lang="en-GB" smtClean="0"/>
              <a:t>‹#›</a:t>
            </a:fld>
            <a:endParaRPr lang="en-GB"/>
          </a:p>
        </p:txBody>
      </p:sp>
    </p:spTree>
    <p:extLst>
      <p:ext uri="{BB962C8B-B14F-4D97-AF65-F5344CB8AC3E}">
        <p14:creationId xmlns:p14="http://schemas.microsoft.com/office/powerpoint/2010/main" val="1785432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9172" y="-8468"/>
            <a:ext cx="993395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13B2026-A339-4AFD-82A2-BFDFB9E9EE2B}" type="datetimeFigureOut">
              <a:rPr lang="en-GB" smtClean="0"/>
              <a:t>25/07/2023</a:t>
            </a:fld>
            <a:endParaRPr lang="en-GB"/>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C3095213-1FA1-491F-A159-42C7E7754397}" type="slidenum">
              <a:rPr lang="en-GB" smtClean="0"/>
              <a:t>‹#›</a:t>
            </a:fld>
            <a:endParaRPr lang="en-GB"/>
          </a:p>
        </p:txBody>
      </p:sp>
    </p:spTree>
    <p:extLst>
      <p:ext uri="{BB962C8B-B14F-4D97-AF65-F5344CB8AC3E}">
        <p14:creationId xmlns:p14="http://schemas.microsoft.com/office/powerpoint/2010/main" val="2188599556"/>
      </p:ext>
    </p:extLst>
  </p:cSld>
  <p:clrMap bg1="lt1" tx1="dk1" bg2="lt2" tx2="dk2" accent1="accent1" accent2="accent2" accent3="accent3" accent4="accent4" accent5="accent5" accent6="accent6" hlink="hlink" folHlink="folHlink"/>
  <p:sldLayoutIdLst>
    <p:sldLayoutId id="2147483804"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 id="2147483815" r:id="rId12"/>
    <p:sldLayoutId id="2147483816" r:id="rId13"/>
    <p:sldLayoutId id="2147483817" r:id="rId14"/>
    <p:sldLayoutId id="2147483818" r:id="rId15"/>
    <p:sldLayoutId id="214748381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058060849"/>
              </p:ext>
            </p:extLst>
          </p:nvPr>
        </p:nvGraphicFramePr>
        <p:xfrm>
          <a:off x="104775" y="82942"/>
          <a:ext cx="9696450" cy="6603608"/>
        </p:xfrm>
        <a:graphic>
          <a:graphicData uri="http://schemas.openxmlformats.org/drawingml/2006/table">
            <a:tbl>
              <a:tblPr firstRow="1" firstCol="1" bandRow="1">
                <a:tableStyleId>{5C22544A-7EE6-4342-B048-85BDC9FD1C3A}</a:tableStyleId>
              </a:tblPr>
              <a:tblGrid>
                <a:gridCol w="819638">
                  <a:extLst>
                    <a:ext uri="{9D8B030D-6E8A-4147-A177-3AD203B41FA5}">
                      <a16:colId xmlns:a16="http://schemas.microsoft.com/office/drawing/2014/main" val="4153312913"/>
                    </a:ext>
                  </a:extLst>
                </a:gridCol>
                <a:gridCol w="1352062">
                  <a:extLst>
                    <a:ext uri="{9D8B030D-6E8A-4147-A177-3AD203B41FA5}">
                      <a16:colId xmlns:a16="http://schemas.microsoft.com/office/drawing/2014/main" val="3220783912"/>
                    </a:ext>
                  </a:extLst>
                </a:gridCol>
                <a:gridCol w="1419225">
                  <a:extLst>
                    <a:ext uri="{9D8B030D-6E8A-4147-A177-3AD203B41FA5}">
                      <a16:colId xmlns:a16="http://schemas.microsoft.com/office/drawing/2014/main" val="1431085364"/>
                    </a:ext>
                  </a:extLst>
                </a:gridCol>
                <a:gridCol w="1533525">
                  <a:extLst>
                    <a:ext uri="{9D8B030D-6E8A-4147-A177-3AD203B41FA5}">
                      <a16:colId xmlns:a16="http://schemas.microsoft.com/office/drawing/2014/main" val="1930336457"/>
                    </a:ext>
                  </a:extLst>
                </a:gridCol>
                <a:gridCol w="1476375">
                  <a:extLst>
                    <a:ext uri="{9D8B030D-6E8A-4147-A177-3AD203B41FA5}">
                      <a16:colId xmlns:a16="http://schemas.microsoft.com/office/drawing/2014/main" val="1466768206"/>
                    </a:ext>
                  </a:extLst>
                </a:gridCol>
                <a:gridCol w="1655371">
                  <a:extLst>
                    <a:ext uri="{9D8B030D-6E8A-4147-A177-3AD203B41FA5}">
                      <a16:colId xmlns:a16="http://schemas.microsoft.com/office/drawing/2014/main" val="1312249216"/>
                    </a:ext>
                  </a:extLst>
                </a:gridCol>
                <a:gridCol w="1440254">
                  <a:extLst>
                    <a:ext uri="{9D8B030D-6E8A-4147-A177-3AD203B41FA5}">
                      <a16:colId xmlns:a16="http://schemas.microsoft.com/office/drawing/2014/main" val="3383897700"/>
                    </a:ext>
                  </a:extLst>
                </a:gridCol>
              </a:tblGrid>
              <a:tr h="0">
                <a:tc>
                  <a:txBody>
                    <a:bodyPr/>
                    <a:lstStyle/>
                    <a:p>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 1</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a:t>
                      </a:r>
                      <a:r>
                        <a:rPr lang="en-GB" sz="900" baseline="0" dirty="0" smtClean="0"/>
                        <a:t> 2</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 3</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 4</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 5</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a:t>
                      </a:r>
                      <a:r>
                        <a:rPr lang="en-GB" sz="900" baseline="0" dirty="0"/>
                        <a:t> </a:t>
                      </a:r>
                      <a:r>
                        <a:rPr lang="en-GB" sz="900" baseline="0" dirty="0" smtClean="0"/>
                        <a:t>6</a:t>
                      </a:r>
                      <a:endParaRPr lang="en-GB" sz="900" dirty="0" smtClean="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2236751"/>
                  </a:ext>
                </a:extLst>
              </a:tr>
              <a:tr h="1543426">
                <a:tc>
                  <a:txBody>
                    <a:bodyPr/>
                    <a:lstStyle/>
                    <a:p>
                      <a:r>
                        <a:rPr lang="en-GB" sz="900" dirty="0" smtClean="0"/>
                        <a:t>English</a:t>
                      </a:r>
                    </a:p>
                    <a:p>
                      <a:r>
                        <a:rPr lang="en-GB" sz="900" dirty="0" smtClean="0"/>
                        <a:t>Short</a:t>
                      </a:r>
                      <a:r>
                        <a:rPr lang="en-GB" sz="900" baseline="0" dirty="0" smtClean="0"/>
                        <a:t> course</a:t>
                      </a:r>
                    </a:p>
                    <a:p>
                      <a:r>
                        <a:rPr lang="en-GB" sz="900" baseline="0" dirty="0" smtClean="0"/>
                        <a:t>E3 - L1</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00" b="1" i="0" kern="1200" baseline="0" dirty="0" smtClean="0">
                          <a:solidFill>
                            <a:schemeClr val="dk1"/>
                          </a:solidFill>
                          <a:effectLst/>
                          <a:latin typeface="+mn-lt"/>
                          <a:ea typeface="+mn-ea"/>
                          <a:cs typeface="+mn-cs"/>
                        </a:rPr>
                        <a:t>Developing communication skills</a:t>
                      </a:r>
                    </a:p>
                    <a:p>
                      <a:pPr marL="171450" indent="-171450">
                        <a:buFont typeface="Arial" panose="020B0604020202020204" pitchFamily="34" charset="0"/>
                        <a:buChar char="•"/>
                      </a:pPr>
                      <a:r>
                        <a:rPr lang="en-US" sz="800" b="0" i="0" kern="1200" baseline="0" dirty="0" smtClean="0">
                          <a:solidFill>
                            <a:schemeClr val="dk1"/>
                          </a:solidFill>
                          <a:effectLst/>
                          <a:latin typeface="+mn-lt"/>
                          <a:ea typeface="+mn-ea"/>
                          <a:cs typeface="+mn-cs"/>
                        </a:rPr>
                        <a:t>To be able to identify the purpose, audience and format of a text</a:t>
                      </a:r>
                    </a:p>
                    <a:p>
                      <a:pPr marL="171450" indent="-171450">
                        <a:buFont typeface="Arial" panose="020B0604020202020204" pitchFamily="34" charset="0"/>
                        <a:buChar char="•"/>
                      </a:pPr>
                      <a:r>
                        <a:rPr lang="en-US" sz="800" b="0" i="0" kern="1200" baseline="0" dirty="0" smtClean="0">
                          <a:solidFill>
                            <a:schemeClr val="dk1"/>
                          </a:solidFill>
                          <a:effectLst/>
                          <a:latin typeface="+mn-lt"/>
                          <a:ea typeface="+mn-ea"/>
                          <a:cs typeface="+mn-cs"/>
                        </a:rPr>
                        <a:t>To give short speeches and presentations, expressing their own ideas and keeping to the point</a:t>
                      </a:r>
                    </a:p>
                    <a:p>
                      <a:pPr marL="171450" indent="-171450">
                        <a:buFont typeface="Arial" panose="020B0604020202020204" pitchFamily="34" charset="0"/>
                        <a:buChar char="•"/>
                      </a:pPr>
                      <a:r>
                        <a:rPr lang="en-US" sz="800" b="0" i="0" kern="1200" baseline="0" dirty="0" smtClean="0">
                          <a:solidFill>
                            <a:schemeClr val="dk1"/>
                          </a:solidFill>
                          <a:effectLst/>
                          <a:latin typeface="+mn-lt"/>
                          <a:ea typeface="+mn-ea"/>
                          <a:cs typeface="+mn-cs"/>
                        </a:rPr>
                        <a:t>To use Standard English confidently in a range of formal and informal contexts, including classroom discussion</a:t>
                      </a:r>
                    </a:p>
                    <a:p>
                      <a:pPr marL="171450" indent="-171450">
                        <a:buFont typeface="Arial" panose="020B0604020202020204" pitchFamily="34" charset="0"/>
                        <a:buChar char="•"/>
                      </a:pPr>
                      <a:r>
                        <a:rPr lang="en-US" sz="800" b="0" i="0" kern="1200" baseline="0" dirty="0" smtClean="0">
                          <a:solidFill>
                            <a:schemeClr val="dk1"/>
                          </a:solidFill>
                          <a:effectLst/>
                          <a:latin typeface="+mn-lt"/>
                          <a:ea typeface="+mn-ea"/>
                          <a:cs typeface="+mn-cs"/>
                        </a:rPr>
                        <a:t>Writing for a wide range of purposes and audiences, including notes and polishes scripts for talks and presentations</a:t>
                      </a:r>
                    </a:p>
                    <a:p>
                      <a:pPr marL="171450" indent="-171450">
                        <a:buFont typeface="Arial" panose="020B0604020202020204" pitchFamily="34" charset="0"/>
                        <a:buChar char="•"/>
                      </a:pPr>
                      <a:r>
                        <a:rPr lang="en-US" sz="800" b="0" i="0" kern="1200" baseline="0" dirty="0" smtClean="0">
                          <a:solidFill>
                            <a:schemeClr val="dk1"/>
                          </a:solidFill>
                          <a:effectLst/>
                          <a:latin typeface="+mn-lt"/>
                          <a:ea typeface="+mn-ea"/>
                          <a:cs typeface="+mn-cs"/>
                        </a:rPr>
                        <a:t>Plan, draft and edit and proof-read through</a:t>
                      </a:r>
                    </a:p>
                    <a:p>
                      <a:pPr marL="171450" indent="-171450">
                        <a:buFontTx/>
                        <a:buChar char="-"/>
                      </a:pPr>
                      <a:r>
                        <a:rPr lang="en-US" sz="800" b="0" i="0" kern="1200" baseline="0" dirty="0" smtClean="0">
                          <a:solidFill>
                            <a:schemeClr val="dk1"/>
                          </a:solidFill>
                          <a:effectLst/>
                          <a:latin typeface="+mn-lt"/>
                          <a:ea typeface="+mn-ea"/>
                          <a:cs typeface="+mn-cs"/>
                        </a:rPr>
                        <a:t>Considering how their writing reflects the audiences and purposes for which it was intended</a:t>
                      </a:r>
                    </a:p>
                    <a:p>
                      <a:pPr marL="171450" indent="-171450">
                        <a:buFontTx/>
                        <a:buChar char="-"/>
                      </a:pPr>
                      <a:r>
                        <a:rPr lang="en-US" sz="800" b="0" i="0" kern="1200" baseline="0" dirty="0" smtClean="0">
                          <a:solidFill>
                            <a:schemeClr val="dk1"/>
                          </a:solidFill>
                          <a:effectLst/>
                          <a:latin typeface="+mn-lt"/>
                          <a:ea typeface="+mn-ea"/>
                          <a:cs typeface="+mn-cs"/>
                        </a:rPr>
                        <a:t>Amending the vocabulary, grammar and structure of their writing to improve its coherence and overall effectiveness</a:t>
                      </a:r>
                    </a:p>
                    <a:p>
                      <a:pPr marL="171450" indent="-171450">
                        <a:buFontTx/>
                        <a:buChar char="-"/>
                      </a:pPr>
                      <a:r>
                        <a:rPr lang="en-US" sz="800" b="0" i="0" kern="1200" baseline="0" dirty="0" smtClean="0">
                          <a:solidFill>
                            <a:schemeClr val="dk1"/>
                          </a:solidFill>
                          <a:effectLst/>
                          <a:latin typeface="+mn-lt"/>
                          <a:ea typeface="+mn-ea"/>
                          <a:cs typeface="+mn-cs"/>
                        </a:rPr>
                        <a:t>Paying attention to accurate grammar, punctuation and spelling, applying the spelling patterns and rules set out in English</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1" i="0" kern="1200" baseline="0" dirty="0" smtClean="0">
                          <a:solidFill>
                            <a:schemeClr val="dk1"/>
                          </a:solidFill>
                          <a:effectLst/>
                          <a:latin typeface="+mn-lt"/>
                          <a:ea typeface="+mn-ea"/>
                          <a:cs typeface="+mn-cs"/>
                        </a:rPr>
                        <a:t>Speaking and listening</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To use Standard English confidently in a range of formal and informal contexts, including classroom discussion</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To give short speeches and presentations, expressing their own ideas and keeping to the point</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To participate in formal debates and structured discussions, summarising and/or building on what has been said</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improvising, rehearsing and performing play scripts and poetry in order to</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generate language and discuss language use and meaning, using role, intonation, tone, volume, mood, silence, stillness and action to add impact</a:t>
                      </a:r>
                      <a:endParaRPr lang="en-GB" sz="800" b="1" kern="1200" dirty="0" smtClean="0">
                        <a:solidFill>
                          <a:schemeClr val="dk1"/>
                        </a:solidFill>
                        <a:effectLst/>
                        <a:latin typeface="+mn-lt"/>
                        <a:ea typeface="+mn-ea"/>
                        <a:cs typeface="+mn-cs"/>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kern="1200" baseline="0" dirty="0" smtClean="0">
                          <a:solidFill>
                            <a:schemeClr val="dk1"/>
                          </a:solidFill>
                          <a:effectLst/>
                          <a:latin typeface="+mn-lt"/>
                          <a:ea typeface="+mn-ea"/>
                          <a:cs typeface="+mn-cs"/>
                        </a:rPr>
                        <a:t>Reading and writing styles</a:t>
                      </a:r>
                      <a:endParaRPr lang="en-GB" sz="800" b="0" i="0" kern="1200" baseline="0" dirty="0" smtClean="0">
                        <a:solidFill>
                          <a:schemeClr val="dk1"/>
                        </a:solidFill>
                        <a:effectLst/>
                        <a:latin typeface="+mn-lt"/>
                        <a:ea typeface="+mn-ea"/>
                        <a:cs typeface="+mn-cs"/>
                      </a:endParaRPr>
                    </a:p>
                    <a:p>
                      <a:pPr marL="171450" indent="-171450">
                        <a:buFont typeface="Arial" panose="020B0604020202020204" pitchFamily="34" charset="0"/>
                        <a:buChar char="•"/>
                      </a:pPr>
                      <a:r>
                        <a:rPr lang="en-GB" sz="800" b="0" i="0" kern="1200" baseline="0" dirty="0" smtClean="0">
                          <a:solidFill>
                            <a:schemeClr val="dk1"/>
                          </a:solidFill>
                          <a:effectLst/>
                          <a:latin typeface="+mn-lt"/>
                          <a:ea typeface="+mn-ea"/>
                          <a:cs typeface="+mn-cs"/>
                        </a:rPr>
                        <a:t> U</a:t>
                      </a:r>
                      <a:r>
                        <a:rPr lang="en-GB" sz="800" kern="1200" dirty="0" smtClean="0">
                          <a:solidFill>
                            <a:schemeClr val="dk1"/>
                          </a:solidFill>
                          <a:effectLst/>
                          <a:latin typeface="+mn-lt"/>
                          <a:ea typeface="+mn-ea"/>
                          <a:cs typeface="+mn-cs"/>
                        </a:rPr>
                        <a:t>nderstand increasingly challenging texts through</a:t>
                      </a:r>
                      <a:r>
                        <a:rPr lang="en-GB" sz="800" kern="1200" baseline="0" dirty="0" smtClean="0">
                          <a:solidFill>
                            <a:schemeClr val="dk1"/>
                          </a:solidFill>
                          <a:effectLst/>
                          <a:latin typeface="+mn-lt"/>
                          <a:ea typeface="+mn-ea"/>
                          <a:cs typeface="+mn-cs"/>
                        </a:rPr>
                        <a:t> l</a:t>
                      </a:r>
                      <a:r>
                        <a:rPr lang="en-GB" sz="800" kern="1200" dirty="0" smtClean="0">
                          <a:solidFill>
                            <a:schemeClr val="dk1"/>
                          </a:solidFill>
                          <a:effectLst/>
                          <a:latin typeface="+mn-lt"/>
                          <a:ea typeface="+mn-ea"/>
                          <a:cs typeface="+mn-cs"/>
                        </a:rPr>
                        <a:t>earning new vocabulary, relating it explicitly to known vocabulary and understanding it with the help of context and dictionaries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Making inferences and referring to evidence in the text</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Knowing the purpose, audience for and context of the writing and drawing on this knowledge to support comprehension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Checking their understanding to make sure that what they have read makes sense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Pupils should be taught to</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write accurately, fluently, effectively and at length for pleasure and information through</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writing for a wide range of purposes and audiences, including: stories, scripts, poetry and other imaginative writing</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Applying their growing knowledge of vocabulary, grammar and text structure to their writing and selecting the appropriate form</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Drawing on knowledge of literary and rhetorical devices from their reading and listening to enhance the impact of their writing</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Plan, draft, edit and proof-read through</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considering how their writing reflects the audiences and purposes for which it was</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intended</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1" i="0" kern="1200" baseline="0" dirty="0" smtClean="0">
                          <a:solidFill>
                            <a:schemeClr val="dk1"/>
                          </a:solidFill>
                          <a:effectLst/>
                          <a:latin typeface="+mn-lt"/>
                          <a:ea typeface="+mn-ea"/>
                          <a:cs typeface="+mn-cs"/>
                        </a:rPr>
                        <a:t>Reading for pleasure</a:t>
                      </a:r>
                    </a:p>
                    <a:p>
                      <a:pPr marL="171450" indent="-171450">
                        <a:buFont typeface="Arial" panose="020B0604020202020204" pitchFamily="34" charset="0"/>
                        <a:buChar char="•"/>
                      </a:pPr>
                      <a:r>
                        <a:rPr lang="en-US" sz="800" b="0" i="0" kern="1200" baseline="0" dirty="0" smtClean="0">
                          <a:solidFill>
                            <a:schemeClr val="dk1"/>
                          </a:solidFill>
                          <a:effectLst/>
                          <a:latin typeface="+mn-lt"/>
                          <a:ea typeface="+mn-ea"/>
                          <a:cs typeface="+mn-cs"/>
                        </a:rPr>
                        <a:t> </a:t>
                      </a:r>
                      <a:r>
                        <a:rPr lang="en-GB" sz="800" b="0" i="0" kern="1200" baseline="0" dirty="0" smtClean="0">
                          <a:solidFill>
                            <a:schemeClr val="dk1"/>
                          </a:solidFill>
                          <a:effectLst/>
                          <a:latin typeface="+mn-lt"/>
                          <a:ea typeface="+mn-ea"/>
                          <a:cs typeface="+mn-cs"/>
                        </a:rPr>
                        <a:t>U</a:t>
                      </a:r>
                      <a:r>
                        <a:rPr lang="en-GB" sz="800" kern="1200" dirty="0" smtClean="0">
                          <a:solidFill>
                            <a:schemeClr val="dk1"/>
                          </a:solidFill>
                          <a:effectLst/>
                          <a:latin typeface="+mn-lt"/>
                          <a:ea typeface="+mn-ea"/>
                          <a:cs typeface="+mn-cs"/>
                        </a:rPr>
                        <a:t>nderstand increasingly challenging texts through</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learning new vocabulary, relating it explicitly to known vocabulary and understanding it with the help of context and dictionaries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Making inferences and referring to evidence in the text</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Knowing the purpose, audience for and context of the writing and drawing on this knowledge to support comprehension</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Checking their understanding to make sure that what they have read makes sense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Pupils should be taught to write accurately, fluently, effectively and at length for pleasure and information through writing for a wide range of purposes and audiences, including stories, scripts, poetry and other imaginative writing</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Applying their growing knowledge of vocabulary, grammar and text structure to their writing and selecting the appropriate form</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Drawing on knowledge of literary and rhetorical devices from their reading and listening to enhance the impact of their writing</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Plan, draft, edit and proof-read through</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considering how their writing reflects the audiences and purposes for which it was intended</a:t>
                      </a:r>
                    </a:p>
                    <a:p>
                      <a:pPr marL="171450" indent="-171450">
                        <a:buFont typeface="Arial" panose="020B0604020202020204" pitchFamily="34" charset="0"/>
                        <a:buChar char="•"/>
                      </a:pPr>
                      <a:endParaRPr lang="en-US" sz="800" b="0" i="0" kern="1200" baseline="0" dirty="0" smtClean="0">
                        <a:solidFill>
                          <a:schemeClr val="dk1"/>
                        </a:solidFill>
                        <a:effectLst/>
                        <a:latin typeface="+mn-lt"/>
                        <a:ea typeface="+mn-ea"/>
                        <a:cs typeface="+mn-cs"/>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1" i="0" kern="1200" baseline="0" dirty="0" smtClean="0">
                          <a:solidFill>
                            <a:schemeClr val="dk1"/>
                          </a:solidFill>
                          <a:effectLst/>
                          <a:latin typeface="+mn-lt"/>
                          <a:ea typeface="+mn-ea"/>
                          <a:cs typeface="+mn-cs"/>
                        </a:rPr>
                        <a:t>Writing for a purpose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 Plan, draft, edit and proof-read through</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considering how their writing reflects the audiences and purposes for which it was intended</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Amending the vocabulary, grammar and structure of their writing to improve its coherence and overall effectiveness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Paying attention to accurate grammar, punctuation and spelling; applying the spelling patterns and rules set out in English Appendix 1 to the key stage 1 and 2 programmes of study for English</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Write accurately, fluently, effectively and at length for pleasure and information through</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writing for a wide range of purposes and audiences, including</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a range of other narrative and non-narrative texts, including arguments, and personal and formal letters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Write accurately, fluently, effectively and at length for pleasure and information through</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writing for a wide range of purposes and audiences, including</a:t>
                      </a:r>
                      <a:r>
                        <a:rPr lang="en-GB" sz="800" kern="1200" baseline="0" dirty="0" smtClean="0">
                          <a:solidFill>
                            <a:schemeClr val="dk1"/>
                          </a:solidFill>
                          <a:effectLst/>
                          <a:latin typeface="+mn-lt"/>
                          <a:ea typeface="+mn-ea"/>
                          <a:cs typeface="+mn-cs"/>
                        </a:rPr>
                        <a:t> s</a:t>
                      </a:r>
                      <a:r>
                        <a:rPr lang="en-GB" sz="800" kern="1200" dirty="0" smtClean="0">
                          <a:solidFill>
                            <a:schemeClr val="dk1"/>
                          </a:solidFill>
                          <a:effectLst/>
                          <a:latin typeface="+mn-lt"/>
                          <a:ea typeface="+mn-ea"/>
                          <a:cs typeface="+mn-cs"/>
                        </a:rPr>
                        <a:t>tories, scripts, poetry and other imaginative writing </a:t>
                      </a:r>
                      <a:endParaRPr lang="en-US" sz="800" b="1" i="0" kern="1200" baseline="0" dirty="0" smtClean="0">
                        <a:solidFill>
                          <a:schemeClr val="dk1"/>
                        </a:solidFill>
                        <a:effectLst/>
                        <a:latin typeface="+mn-lt"/>
                        <a:ea typeface="+mn-ea"/>
                        <a:cs typeface="+mn-cs"/>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kern="1200" baseline="0" dirty="0" smtClean="0">
                          <a:solidFill>
                            <a:schemeClr val="dk1"/>
                          </a:solidFill>
                          <a:effectLst/>
                          <a:latin typeface="+mn-lt"/>
                          <a:ea typeface="+mn-ea"/>
                          <a:cs typeface="+mn-cs"/>
                        </a:rPr>
                        <a:t>Reading for a purpose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Understand increasingly challenging texts through</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learning new vocabulary, relating it explicitly to known vocabulary and understanding it with the help of context and dictionaries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Making inferences and referring to evidence in the text</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Knowing the purpose, audience for and context of the writing and drawing on this knowledge to support comprehension checking their understanding to make sure that what they have read makes sense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Write accurately, fluently, effectively and at length for pleasure and information through writing for a wide range of purposes and audiences, including</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stories, scripts, poetry and other imaginative writing</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Applying their growing knowledge of vocabulary, grammar and text structure to their writing and selecting the</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appropriate form</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Drawing on knowledge of literary and rhetorical devices from their reading and listening to enhance the impact of their writing</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0751069"/>
                  </a:ext>
                </a:extLst>
              </a:tr>
            </a:tbl>
          </a:graphicData>
        </a:graphic>
      </p:graphicFrame>
    </p:spTree>
    <p:extLst>
      <p:ext uri="{BB962C8B-B14F-4D97-AF65-F5344CB8AC3E}">
        <p14:creationId xmlns:p14="http://schemas.microsoft.com/office/powerpoint/2010/main" val="13632803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77615977"/>
              </p:ext>
            </p:extLst>
          </p:nvPr>
        </p:nvGraphicFramePr>
        <p:xfrm>
          <a:off x="104775" y="82942"/>
          <a:ext cx="9696450" cy="3189848"/>
        </p:xfrm>
        <a:graphic>
          <a:graphicData uri="http://schemas.openxmlformats.org/drawingml/2006/table">
            <a:tbl>
              <a:tblPr firstRow="1" firstCol="1" bandRow="1">
                <a:tableStyleId>{5C22544A-7EE6-4342-B048-85BDC9FD1C3A}</a:tableStyleId>
              </a:tblPr>
              <a:tblGrid>
                <a:gridCol w="819638">
                  <a:extLst>
                    <a:ext uri="{9D8B030D-6E8A-4147-A177-3AD203B41FA5}">
                      <a16:colId xmlns:a16="http://schemas.microsoft.com/office/drawing/2014/main" val="4153312913"/>
                    </a:ext>
                  </a:extLst>
                </a:gridCol>
                <a:gridCol w="1352062">
                  <a:extLst>
                    <a:ext uri="{9D8B030D-6E8A-4147-A177-3AD203B41FA5}">
                      <a16:colId xmlns:a16="http://schemas.microsoft.com/office/drawing/2014/main" val="3220783912"/>
                    </a:ext>
                  </a:extLst>
                </a:gridCol>
                <a:gridCol w="1419225">
                  <a:extLst>
                    <a:ext uri="{9D8B030D-6E8A-4147-A177-3AD203B41FA5}">
                      <a16:colId xmlns:a16="http://schemas.microsoft.com/office/drawing/2014/main" val="1431085364"/>
                    </a:ext>
                  </a:extLst>
                </a:gridCol>
                <a:gridCol w="1533525">
                  <a:extLst>
                    <a:ext uri="{9D8B030D-6E8A-4147-A177-3AD203B41FA5}">
                      <a16:colId xmlns:a16="http://schemas.microsoft.com/office/drawing/2014/main" val="1930336457"/>
                    </a:ext>
                  </a:extLst>
                </a:gridCol>
                <a:gridCol w="1476375">
                  <a:extLst>
                    <a:ext uri="{9D8B030D-6E8A-4147-A177-3AD203B41FA5}">
                      <a16:colId xmlns:a16="http://schemas.microsoft.com/office/drawing/2014/main" val="1466768206"/>
                    </a:ext>
                  </a:extLst>
                </a:gridCol>
                <a:gridCol w="1655371">
                  <a:extLst>
                    <a:ext uri="{9D8B030D-6E8A-4147-A177-3AD203B41FA5}">
                      <a16:colId xmlns:a16="http://schemas.microsoft.com/office/drawing/2014/main" val="1312249216"/>
                    </a:ext>
                  </a:extLst>
                </a:gridCol>
                <a:gridCol w="1440254">
                  <a:extLst>
                    <a:ext uri="{9D8B030D-6E8A-4147-A177-3AD203B41FA5}">
                      <a16:colId xmlns:a16="http://schemas.microsoft.com/office/drawing/2014/main" val="3383897700"/>
                    </a:ext>
                  </a:extLst>
                </a:gridCol>
              </a:tblGrid>
              <a:tr h="185339">
                <a:tc>
                  <a:txBody>
                    <a:bodyPr/>
                    <a:lstStyle/>
                    <a:p>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 1</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a:t>
                      </a:r>
                      <a:r>
                        <a:rPr lang="en-GB" sz="900" baseline="0" dirty="0" smtClean="0"/>
                        <a:t> 2</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 3</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 4</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 5</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900" dirty="0" smtClean="0"/>
                        <a:t>Half Term</a:t>
                      </a:r>
                      <a:r>
                        <a:rPr lang="en-GB" sz="900" baseline="0" dirty="0"/>
                        <a:t> </a:t>
                      </a:r>
                      <a:r>
                        <a:rPr lang="en-GB" sz="900" baseline="0" dirty="0" smtClean="0"/>
                        <a:t>6</a:t>
                      </a:r>
                      <a:endParaRPr lang="en-GB" sz="900" dirty="0" smtClean="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12236751"/>
                  </a:ext>
                </a:extLst>
              </a:tr>
              <a:tr h="2989269">
                <a:tc>
                  <a:txBody>
                    <a:bodyPr/>
                    <a:lstStyle/>
                    <a:p>
                      <a:r>
                        <a:rPr lang="en-GB" sz="900" dirty="0" smtClean="0"/>
                        <a:t>English</a:t>
                      </a:r>
                    </a:p>
                    <a:p>
                      <a:r>
                        <a:rPr lang="en-GB" sz="900" dirty="0" smtClean="0"/>
                        <a:t>Short</a:t>
                      </a:r>
                      <a:r>
                        <a:rPr lang="en-GB" sz="900" baseline="0" dirty="0" smtClean="0"/>
                        <a:t> course</a:t>
                      </a:r>
                    </a:p>
                    <a:p>
                      <a:r>
                        <a:rPr lang="en-GB" sz="900" baseline="0" dirty="0" smtClean="0"/>
                        <a:t>E3 - L1</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800" b="1" i="0" kern="1200" baseline="0" dirty="0" smtClean="0">
                          <a:solidFill>
                            <a:schemeClr val="dk1"/>
                          </a:solidFill>
                          <a:effectLst/>
                          <a:latin typeface="+mn-lt"/>
                          <a:ea typeface="+mn-ea"/>
                          <a:cs typeface="+mn-cs"/>
                        </a:rPr>
                        <a:t>Developing communication skills</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1" i="0" kern="1200" baseline="0" dirty="0" smtClean="0">
                          <a:solidFill>
                            <a:schemeClr val="dk1"/>
                          </a:solidFill>
                          <a:effectLst/>
                          <a:latin typeface="+mn-lt"/>
                          <a:ea typeface="+mn-ea"/>
                          <a:cs typeface="+mn-cs"/>
                        </a:rPr>
                        <a:t>Speaking and listening</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kern="1200" baseline="0" dirty="0" smtClean="0">
                          <a:solidFill>
                            <a:schemeClr val="dk1"/>
                          </a:solidFill>
                          <a:effectLst/>
                          <a:latin typeface="+mn-lt"/>
                          <a:ea typeface="+mn-ea"/>
                          <a:cs typeface="+mn-cs"/>
                        </a:rPr>
                        <a:t>Reading and writing styles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effectLst/>
                          <a:latin typeface="+mn-lt"/>
                          <a:ea typeface="+mn-ea"/>
                          <a:cs typeface="+mn-cs"/>
                        </a:rPr>
                        <a:t>Amending the vocabulary, grammar and structure of their writing to improve its coherence and overall effectiveness,</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paying attention to accurate grammar, punctuation and spelling; applying the spelling patterns and rules set out in English Appendix 1 to the key stage 1 and 2 programmes of study for English</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kern="120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b="0" i="0" kern="1200" baseline="0" dirty="0" smtClean="0">
                        <a:solidFill>
                          <a:schemeClr val="dk1"/>
                        </a:solidFill>
                        <a:effectLst/>
                        <a:latin typeface="+mn-lt"/>
                        <a:ea typeface="+mn-ea"/>
                        <a:cs typeface="+mn-cs"/>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1" i="0" kern="1200" baseline="0" dirty="0" smtClean="0">
                          <a:solidFill>
                            <a:schemeClr val="dk1"/>
                          </a:solidFill>
                          <a:effectLst/>
                          <a:latin typeface="+mn-lt"/>
                          <a:ea typeface="+mn-ea"/>
                          <a:cs typeface="+mn-cs"/>
                        </a:rPr>
                        <a:t>Reading for pleasure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effectLst/>
                          <a:latin typeface="+mn-lt"/>
                          <a:ea typeface="+mn-ea"/>
                          <a:cs typeface="+mn-cs"/>
                        </a:rPr>
                        <a:t>Amending the vocabulary, grammar and structure of their writing to improve its coherence and overall effectiveness</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paying attention to accurate grammar, punctuation and spelling; applying the spelling patterns and rules set out in English Appendix 1 to the key stage 1 and 2 programmes of study for English</a:t>
                      </a:r>
                      <a:endParaRPr lang="en-US" sz="800" b="0" i="0" kern="1200" baseline="0" dirty="0" smtClean="0">
                        <a:solidFill>
                          <a:schemeClr val="dk1"/>
                        </a:solidFill>
                        <a:effectLst/>
                        <a:latin typeface="+mn-lt"/>
                        <a:ea typeface="+mn-ea"/>
                        <a:cs typeface="+mn-cs"/>
                      </a:endParaRPr>
                    </a:p>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800" kern="1200" dirty="0" smtClean="0">
                        <a:solidFill>
                          <a:schemeClr val="dk1"/>
                        </a:solidFill>
                        <a:effectLst/>
                        <a:latin typeface="+mn-lt"/>
                        <a:ea typeface="+mn-ea"/>
                        <a:cs typeface="+mn-cs"/>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800" b="1" i="0" kern="1200" baseline="0" dirty="0" smtClean="0">
                          <a:solidFill>
                            <a:schemeClr val="dk1"/>
                          </a:solidFill>
                          <a:effectLst/>
                          <a:latin typeface="+mn-lt"/>
                          <a:ea typeface="+mn-ea"/>
                          <a:cs typeface="+mn-cs"/>
                        </a:rPr>
                        <a:t>Writing for a purpose</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800" b="1" i="0" kern="1200" baseline="0" dirty="0" smtClean="0">
                          <a:solidFill>
                            <a:schemeClr val="dk1"/>
                          </a:solidFill>
                          <a:effectLst/>
                          <a:latin typeface="+mn-lt"/>
                          <a:ea typeface="+mn-ea"/>
                          <a:cs typeface="+mn-cs"/>
                        </a:rPr>
                        <a:t>Reading for a purpose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Plan, draft, edit and proof-read through</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considering how their writing reflects the audiences and purposes for which it was intended</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Amending the vocabulary, grammar and structure of their writing to improve its coherence and overall effectiveness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Paying attention to accurate grammar, punctuation and spelling; applying the spelling patterns and rules set out in English Appendix 1 to the key stage 1 and 2 programmes of study for English</a:t>
                      </a:r>
                      <a:endParaRPr lang="en-US" sz="800" b="0" i="0" kern="1200" baseline="0" dirty="0" smtClean="0">
                        <a:solidFill>
                          <a:schemeClr val="dk1"/>
                        </a:solidFill>
                        <a:effectLst/>
                        <a:latin typeface="+mn-lt"/>
                        <a:ea typeface="+mn-ea"/>
                        <a:cs typeface="+mn-cs"/>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70751069"/>
                  </a:ext>
                </a:extLst>
              </a:tr>
            </a:tbl>
          </a:graphicData>
        </a:graphic>
      </p:graphicFrame>
    </p:spTree>
    <p:extLst>
      <p:ext uri="{BB962C8B-B14F-4D97-AF65-F5344CB8AC3E}">
        <p14:creationId xmlns:p14="http://schemas.microsoft.com/office/powerpoint/2010/main" val="18208776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60582190"/>
              </p:ext>
            </p:extLst>
          </p:nvPr>
        </p:nvGraphicFramePr>
        <p:xfrm>
          <a:off x="69850" y="93663"/>
          <a:ext cx="9721849" cy="6768904"/>
        </p:xfrm>
        <a:graphic>
          <a:graphicData uri="http://schemas.openxmlformats.org/drawingml/2006/table">
            <a:tbl>
              <a:tblPr firstRow="1" firstCol="1" bandRow="1">
                <a:tableStyleId>{5C22544A-7EE6-4342-B048-85BDC9FD1C3A}</a:tableStyleId>
              </a:tblPr>
              <a:tblGrid>
                <a:gridCol w="821785">
                  <a:extLst>
                    <a:ext uri="{9D8B030D-6E8A-4147-A177-3AD203B41FA5}">
                      <a16:colId xmlns:a16="http://schemas.microsoft.com/office/drawing/2014/main" val="331345080"/>
                    </a:ext>
                  </a:extLst>
                </a:gridCol>
                <a:gridCol w="1450209">
                  <a:extLst>
                    <a:ext uri="{9D8B030D-6E8A-4147-A177-3AD203B41FA5}">
                      <a16:colId xmlns:a16="http://schemas.microsoft.com/office/drawing/2014/main" val="2390860930"/>
                    </a:ext>
                  </a:extLst>
                </a:gridCol>
                <a:gridCol w="1459877">
                  <a:extLst>
                    <a:ext uri="{9D8B030D-6E8A-4147-A177-3AD203B41FA5}">
                      <a16:colId xmlns:a16="http://schemas.microsoft.com/office/drawing/2014/main" val="2006193388"/>
                    </a:ext>
                  </a:extLst>
                </a:gridCol>
                <a:gridCol w="1382533">
                  <a:extLst>
                    <a:ext uri="{9D8B030D-6E8A-4147-A177-3AD203B41FA5}">
                      <a16:colId xmlns:a16="http://schemas.microsoft.com/office/drawing/2014/main" val="2566771052"/>
                    </a:ext>
                  </a:extLst>
                </a:gridCol>
                <a:gridCol w="1619226">
                  <a:extLst>
                    <a:ext uri="{9D8B030D-6E8A-4147-A177-3AD203B41FA5}">
                      <a16:colId xmlns:a16="http://schemas.microsoft.com/office/drawing/2014/main" val="2106862113"/>
                    </a:ext>
                  </a:extLst>
                </a:gridCol>
                <a:gridCol w="1544192">
                  <a:extLst>
                    <a:ext uri="{9D8B030D-6E8A-4147-A177-3AD203B41FA5}">
                      <a16:colId xmlns:a16="http://schemas.microsoft.com/office/drawing/2014/main" val="688545268"/>
                    </a:ext>
                  </a:extLst>
                </a:gridCol>
                <a:gridCol w="1444027">
                  <a:extLst>
                    <a:ext uri="{9D8B030D-6E8A-4147-A177-3AD203B41FA5}">
                      <a16:colId xmlns:a16="http://schemas.microsoft.com/office/drawing/2014/main" val="474660443"/>
                    </a:ext>
                  </a:extLst>
                </a:gridCol>
              </a:tblGrid>
              <a:tr h="1543426">
                <a:tc>
                  <a:txBody>
                    <a:bodyPr/>
                    <a:lstStyle/>
                    <a:p>
                      <a:r>
                        <a:rPr lang="en-GB" sz="900" dirty="0" smtClean="0">
                          <a:solidFill>
                            <a:schemeClr val="bg1"/>
                          </a:solidFill>
                        </a:rPr>
                        <a:t>Maths – Short</a:t>
                      </a:r>
                      <a:r>
                        <a:rPr lang="en-GB" sz="900" baseline="0" dirty="0" smtClean="0">
                          <a:solidFill>
                            <a:schemeClr val="bg1"/>
                          </a:solidFill>
                        </a:rPr>
                        <a:t> Course</a:t>
                      </a:r>
                    </a:p>
                    <a:p>
                      <a:r>
                        <a:rPr lang="en-GB" sz="900" baseline="0" dirty="0" smtClean="0">
                          <a:solidFill>
                            <a:schemeClr val="bg1"/>
                          </a:solidFill>
                        </a:rPr>
                        <a:t>E3 – L1</a:t>
                      </a:r>
                      <a:endParaRPr lang="en-GB" sz="900" dirty="0" smtClean="0">
                        <a:solidFill>
                          <a:schemeClr val="bg1"/>
                        </a:solidFill>
                      </a:endParaRPr>
                    </a:p>
                    <a:p>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lnSpc>
                          <a:spcPct val="107000"/>
                        </a:lnSpc>
                        <a:spcAft>
                          <a:spcPts val="0"/>
                        </a:spcAft>
                        <a:buFont typeface="Arial" panose="020B0604020202020204" pitchFamily="34" charset="0"/>
                        <a:buNone/>
                      </a:pPr>
                      <a:r>
                        <a:rPr lang="en-GB" sz="800" b="1" dirty="0" smtClean="0">
                          <a:solidFill>
                            <a:schemeClr val="tx1"/>
                          </a:solidFill>
                          <a:effectLst/>
                          <a:latin typeface="+mn-lt"/>
                          <a:ea typeface="Calibri" panose="020F0502020204030204" pitchFamily="34" charset="0"/>
                          <a:cs typeface="Times New Roman" panose="02020603050405020304" pitchFamily="18" charset="0"/>
                        </a:rPr>
                        <a:t>Probability and</a:t>
                      </a:r>
                      <a:r>
                        <a:rPr lang="en-GB" sz="800" b="1" baseline="0" dirty="0" smtClean="0">
                          <a:solidFill>
                            <a:schemeClr val="tx1"/>
                          </a:solidFill>
                          <a:effectLst/>
                          <a:latin typeface="+mn-lt"/>
                          <a:ea typeface="Calibri" panose="020F0502020204030204" pitchFamily="34" charset="0"/>
                          <a:cs typeface="Times New Roman" panose="02020603050405020304" pitchFamily="18" charset="0"/>
                        </a:rPr>
                        <a:t> Statistic</a:t>
                      </a:r>
                      <a:r>
                        <a:rPr lang="en-GB" sz="800" b="0" baseline="0" dirty="0" smtClean="0">
                          <a:solidFill>
                            <a:schemeClr val="tx1"/>
                          </a:solidFill>
                          <a:effectLst/>
                          <a:latin typeface="+mn-lt"/>
                          <a:ea typeface="Calibri" panose="020F0502020204030204" pitchFamily="34" charset="0"/>
                          <a:cs typeface="Times New Roman" panose="02020603050405020304" pitchFamily="18" charset="0"/>
                        </a:rPr>
                        <a:t>s </a:t>
                      </a:r>
                    </a:p>
                    <a:p>
                      <a:pPr marL="171450" indent="-171450" algn="l">
                        <a:lnSpc>
                          <a:spcPct val="107000"/>
                        </a:lnSpc>
                        <a:spcAft>
                          <a:spcPts val="0"/>
                        </a:spcAft>
                        <a:buFont typeface="Arial" panose="020B0604020202020204" pitchFamily="34" charset="0"/>
                        <a:buChar char="•"/>
                      </a:pPr>
                      <a:r>
                        <a:rPr lang="en-GB" sz="800" b="0" dirty="0" smtClean="0">
                          <a:solidFill>
                            <a:schemeClr val="tx1"/>
                          </a:solidFill>
                          <a:effectLst/>
                          <a:latin typeface="+mn-lt"/>
                          <a:ea typeface="Calibri" panose="020F0502020204030204" pitchFamily="34" charset="0"/>
                          <a:cs typeface="Times New Roman" panose="02020603050405020304" pitchFamily="18" charset="0"/>
                        </a:rPr>
                        <a:t>Record, describe </a:t>
                      </a:r>
                      <a:r>
                        <a:rPr lang="en-GB" sz="800" b="0" dirty="0">
                          <a:solidFill>
                            <a:schemeClr val="tx1"/>
                          </a:solidFill>
                          <a:effectLst/>
                          <a:latin typeface="+mn-lt"/>
                          <a:ea typeface="Calibri" panose="020F0502020204030204" pitchFamily="34" charset="0"/>
                          <a:cs typeface="Times New Roman" panose="02020603050405020304" pitchFamily="18" charset="0"/>
                        </a:rPr>
                        <a:t>and analyse the frequency of outcomes of simple probability </a:t>
                      </a:r>
                      <a:r>
                        <a:rPr lang="en-GB" sz="800" b="0" dirty="0" smtClean="0">
                          <a:solidFill>
                            <a:schemeClr val="tx1"/>
                          </a:solidFill>
                          <a:effectLst/>
                          <a:latin typeface="+mn-lt"/>
                          <a:ea typeface="Calibri" panose="020F0502020204030204" pitchFamily="34" charset="0"/>
                          <a:cs typeface="Times New Roman" panose="02020603050405020304" pitchFamily="18" charset="0"/>
                        </a:rPr>
                        <a:t>experiments </a:t>
                      </a:r>
                      <a:r>
                        <a:rPr lang="en-GB" sz="800" b="0" dirty="0">
                          <a:solidFill>
                            <a:schemeClr val="tx1"/>
                          </a:solidFill>
                          <a:effectLst/>
                          <a:latin typeface="+mn-lt"/>
                          <a:ea typeface="Calibri" panose="020F0502020204030204" pitchFamily="34" charset="0"/>
                          <a:cs typeface="Times New Roman" panose="02020603050405020304" pitchFamily="18" charset="0"/>
                        </a:rPr>
                        <a:t>involving randomness, fairness, equally and unequally likely </a:t>
                      </a:r>
                      <a:r>
                        <a:rPr lang="en-GB" sz="800" b="0" dirty="0" smtClean="0">
                          <a:solidFill>
                            <a:schemeClr val="tx1"/>
                          </a:solidFill>
                          <a:effectLst/>
                          <a:latin typeface="+mn-lt"/>
                          <a:ea typeface="Calibri" panose="020F0502020204030204" pitchFamily="34" charset="0"/>
                          <a:cs typeface="Times New Roman" panose="02020603050405020304" pitchFamily="18" charset="0"/>
                        </a:rPr>
                        <a:t>outcomes</a:t>
                      </a:r>
                      <a:endParaRPr lang="en-GB" sz="800" b="0" baseline="0" dirty="0" smtClean="0">
                        <a:solidFill>
                          <a:schemeClr val="tx1"/>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n-GB" sz="800" b="0" dirty="0" smtClean="0">
                          <a:solidFill>
                            <a:schemeClr val="tx1"/>
                          </a:solidFill>
                          <a:effectLst/>
                          <a:latin typeface="+mn-lt"/>
                          <a:ea typeface="Calibri" panose="020F0502020204030204" pitchFamily="34" charset="0"/>
                          <a:cs typeface="Times New Roman" panose="02020603050405020304" pitchFamily="18" charset="0"/>
                        </a:rPr>
                        <a:t>using </a:t>
                      </a:r>
                      <a:r>
                        <a:rPr lang="en-GB" sz="800" b="0" dirty="0">
                          <a:solidFill>
                            <a:schemeClr val="tx1"/>
                          </a:solidFill>
                          <a:effectLst/>
                          <a:latin typeface="+mn-lt"/>
                          <a:ea typeface="Calibri" panose="020F0502020204030204" pitchFamily="34" charset="0"/>
                          <a:cs typeface="Times New Roman" panose="02020603050405020304" pitchFamily="18" charset="0"/>
                        </a:rPr>
                        <a:t>appropriate language and the 0-1 probability </a:t>
                      </a:r>
                      <a:r>
                        <a:rPr lang="en-GB" sz="800" b="0" dirty="0" smtClean="0">
                          <a:solidFill>
                            <a:schemeClr val="tx1"/>
                          </a:solidFill>
                          <a:effectLst/>
                          <a:latin typeface="+mn-lt"/>
                          <a:ea typeface="Calibri" panose="020F0502020204030204" pitchFamily="34" charset="0"/>
                          <a:cs typeface="Times New Roman" panose="02020603050405020304" pitchFamily="18" charset="0"/>
                        </a:rPr>
                        <a:t>scale</a:t>
                      </a:r>
                    </a:p>
                    <a:p>
                      <a:pPr marL="171450" indent="-171450" algn="l">
                        <a:lnSpc>
                          <a:spcPct val="107000"/>
                        </a:lnSpc>
                        <a:spcAft>
                          <a:spcPts val="0"/>
                        </a:spcAft>
                        <a:buFont typeface="Arial" panose="020B0604020202020204" pitchFamily="34" charset="0"/>
                        <a:buChar char="•"/>
                      </a:pPr>
                      <a:r>
                        <a:rPr lang="en-GB" sz="800" b="0" dirty="0" smtClean="0">
                          <a:solidFill>
                            <a:schemeClr val="tx1"/>
                          </a:solidFill>
                          <a:effectLst/>
                          <a:latin typeface="+mn-lt"/>
                          <a:ea typeface="Calibri" panose="020F0502020204030204" pitchFamily="34" charset="0"/>
                          <a:cs typeface="Times New Roman" panose="02020603050405020304" pitchFamily="18" charset="0"/>
                        </a:rPr>
                        <a:t>understand </a:t>
                      </a:r>
                      <a:r>
                        <a:rPr lang="en-GB" sz="800" b="0" dirty="0">
                          <a:solidFill>
                            <a:schemeClr val="tx1"/>
                          </a:solidFill>
                          <a:effectLst/>
                          <a:latin typeface="+mn-lt"/>
                          <a:ea typeface="Calibri" panose="020F0502020204030204" pitchFamily="34" charset="0"/>
                          <a:cs typeface="Times New Roman" panose="02020603050405020304" pitchFamily="18" charset="0"/>
                        </a:rPr>
                        <a:t>that the probabilities of all possible outcomes sum to </a:t>
                      </a:r>
                      <a:r>
                        <a:rPr lang="en-GB" sz="800" b="0" dirty="0" smtClean="0">
                          <a:solidFill>
                            <a:schemeClr val="tx1"/>
                          </a:solidFill>
                          <a:effectLst/>
                          <a:latin typeface="+mn-lt"/>
                          <a:ea typeface="Calibri" panose="020F0502020204030204" pitchFamily="34" charset="0"/>
                          <a:cs typeface="Times New Roman" panose="02020603050405020304" pitchFamily="18" charset="0"/>
                        </a:rPr>
                        <a:t>1</a:t>
                      </a:r>
                    </a:p>
                    <a:p>
                      <a:pPr marL="171450" indent="-171450" algn="l">
                        <a:lnSpc>
                          <a:spcPct val="107000"/>
                        </a:lnSpc>
                        <a:spcAft>
                          <a:spcPts val="0"/>
                        </a:spcAft>
                        <a:buFont typeface="Arial" panose="020B0604020202020204" pitchFamily="34" charset="0"/>
                        <a:buChar char="•"/>
                      </a:pPr>
                      <a:r>
                        <a:rPr lang="en-GB" sz="800" b="0" dirty="0" smtClean="0">
                          <a:solidFill>
                            <a:schemeClr val="tx1"/>
                          </a:solidFill>
                          <a:effectLst/>
                          <a:latin typeface="+mn-lt"/>
                          <a:ea typeface="Calibri" panose="020F0502020204030204" pitchFamily="34" charset="0"/>
                          <a:cs typeface="Times New Roman" panose="02020603050405020304" pitchFamily="18" charset="0"/>
                        </a:rPr>
                        <a:t>To </a:t>
                      </a:r>
                      <a:r>
                        <a:rPr lang="en-GB" sz="800" b="0" dirty="0">
                          <a:solidFill>
                            <a:schemeClr val="tx1"/>
                          </a:solidFill>
                          <a:effectLst/>
                          <a:latin typeface="+mn-lt"/>
                          <a:ea typeface="Calibri" panose="020F0502020204030204" pitchFamily="34" charset="0"/>
                          <a:cs typeface="Times New Roman" panose="02020603050405020304" pitchFamily="18" charset="0"/>
                        </a:rPr>
                        <a:t>construct and interpret appropriate tables, charts, and diagrams, including frequency </a:t>
                      </a:r>
                      <a:r>
                        <a:rPr lang="en-GB" sz="800" b="0" dirty="0" smtClean="0">
                          <a:solidFill>
                            <a:schemeClr val="tx1"/>
                          </a:solidFill>
                          <a:effectLst/>
                          <a:latin typeface="+mn-lt"/>
                          <a:ea typeface="Calibri" panose="020F0502020204030204" pitchFamily="34" charset="0"/>
                          <a:cs typeface="Times New Roman" panose="02020603050405020304" pitchFamily="18" charset="0"/>
                        </a:rPr>
                        <a:t>tables</a:t>
                      </a:r>
                      <a:r>
                        <a:rPr lang="en-GB" sz="800" b="0" dirty="0">
                          <a:solidFill>
                            <a:schemeClr val="tx1"/>
                          </a:solidFill>
                          <a:effectLst/>
                          <a:latin typeface="+mn-lt"/>
                          <a:ea typeface="Calibri" panose="020F0502020204030204" pitchFamily="34" charset="0"/>
                          <a:cs typeface="Times New Roman" panose="02020603050405020304" pitchFamily="18" charset="0"/>
                        </a:rPr>
                        <a:t>, bar charts, pie charts, and pictograms for categorical data, and vertical line (or </a:t>
                      </a:r>
                      <a:r>
                        <a:rPr lang="en-GB" sz="800" b="0" dirty="0" smtClean="0">
                          <a:solidFill>
                            <a:schemeClr val="tx1"/>
                          </a:solidFill>
                          <a:effectLst/>
                          <a:latin typeface="+mn-lt"/>
                          <a:ea typeface="Calibri" panose="020F0502020204030204" pitchFamily="34" charset="0"/>
                          <a:cs typeface="Times New Roman" panose="02020603050405020304" pitchFamily="18" charset="0"/>
                        </a:rPr>
                        <a:t>bar</a:t>
                      </a:r>
                      <a:r>
                        <a:rPr lang="en-GB" sz="800" b="0" dirty="0">
                          <a:solidFill>
                            <a:schemeClr val="tx1"/>
                          </a:solidFill>
                          <a:effectLst/>
                          <a:latin typeface="+mn-lt"/>
                          <a:ea typeface="Calibri" panose="020F0502020204030204" pitchFamily="34" charset="0"/>
                          <a:cs typeface="Times New Roman" panose="02020603050405020304" pitchFamily="18" charset="0"/>
                        </a:rPr>
                        <a:t>) charts for ungrouped and grouped numerical </a:t>
                      </a:r>
                      <a:r>
                        <a:rPr lang="en-GB" sz="800" b="0" dirty="0" smtClean="0">
                          <a:solidFill>
                            <a:schemeClr val="tx1"/>
                          </a:solidFill>
                          <a:effectLst/>
                          <a:latin typeface="+mn-lt"/>
                          <a:ea typeface="Calibri" panose="020F0502020204030204" pitchFamily="34" charset="0"/>
                          <a:cs typeface="Times New Roman" panose="02020603050405020304" pitchFamily="18" charset="0"/>
                        </a:rPr>
                        <a:t>data</a:t>
                      </a:r>
                    </a:p>
                    <a:p>
                      <a:pPr marL="171450" indent="-171450" algn="l">
                        <a:lnSpc>
                          <a:spcPct val="107000"/>
                        </a:lnSpc>
                        <a:spcAft>
                          <a:spcPts val="0"/>
                        </a:spcAft>
                        <a:buFont typeface="Arial" panose="020B0604020202020204" pitchFamily="34" charset="0"/>
                        <a:buChar char="•"/>
                      </a:pPr>
                      <a:r>
                        <a:rPr lang="en-GB" sz="800" b="0" dirty="0" smtClean="0">
                          <a:solidFill>
                            <a:schemeClr val="tx1"/>
                          </a:solidFill>
                          <a:effectLst/>
                          <a:latin typeface="+mn-lt"/>
                          <a:ea typeface="Calibri" panose="020F0502020204030204" pitchFamily="34" charset="0"/>
                          <a:cs typeface="Times New Roman" panose="02020603050405020304" pitchFamily="18" charset="0"/>
                        </a:rPr>
                        <a:t>To </a:t>
                      </a:r>
                      <a:r>
                        <a:rPr lang="en-GB" sz="800" b="0" dirty="0">
                          <a:solidFill>
                            <a:schemeClr val="tx1"/>
                          </a:solidFill>
                          <a:effectLst/>
                          <a:latin typeface="+mn-lt"/>
                          <a:ea typeface="Calibri" panose="020F0502020204030204" pitchFamily="34" charset="0"/>
                          <a:cs typeface="Times New Roman" panose="02020603050405020304" pitchFamily="18" charset="0"/>
                        </a:rPr>
                        <a:t>describe simple mathematical relationships between two variables (bivariate data) in </a:t>
                      </a:r>
                      <a:r>
                        <a:rPr lang="en-GB" sz="800" b="0" dirty="0" smtClean="0">
                          <a:solidFill>
                            <a:schemeClr val="tx1"/>
                          </a:solidFill>
                          <a:effectLst/>
                          <a:latin typeface="+mn-lt"/>
                          <a:ea typeface="Calibri" panose="020F0502020204030204" pitchFamily="34" charset="0"/>
                          <a:cs typeface="Times New Roman" panose="02020603050405020304" pitchFamily="18" charset="0"/>
                        </a:rPr>
                        <a:t>observational </a:t>
                      </a:r>
                      <a:r>
                        <a:rPr lang="en-GB" sz="800" b="0" dirty="0">
                          <a:solidFill>
                            <a:schemeClr val="tx1"/>
                          </a:solidFill>
                          <a:effectLst/>
                          <a:latin typeface="+mn-lt"/>
                          <a:ea typeface="Calibri" panose="020F0502020204030204" pitchFamily="34" charset="0"/>
                          <a:cs typeface="Times New Roman" panose="02020603050405020304" pitchFamily="18" charset="0"/>
                        </a:rPr>
                        <a:t>and experimental contexts and illustrate using scatter </a:t>
                      </a:r>
                      <a:r>
                        <a:rPr lang="en-GB" sz="800" b="0" dirty="0" smtClean="0">
                          <a:solidFill>
                            <a:schemeClr val="tx1"/>
                          </a:solidFill>
                          <a:effectLst/>
                          <a:latin typeface="+mn-lt"/>
                          <a:ea typeface="Calibri" panose="020F0502020204030204" pitchFamily="34" charset="0"/>
                          <a:cs typeface="Times New Roman" panose="02020603050405020304" pitchFamily="18" charset="0"/>
                        </a:rPr>
                        <a:t>graphs.</a:t>
                      </a:r>
                    </a:p>
                    <a:p>
                      <a:pPr marL="171450" indent="-171450" algn="l">
                        <a:lnSpc>
                          <a:spcPct val="107000"/>
                        </a:lnSpc>
                        <a:spcAft>
                          <a:spcPts val="0"/>
                        </a:spcAft>
                        <a:buFont typeface="Arial" panose="020B0604020202020204" pitchFamily="34" charset="0"/>
                        <a:buChar char="•"/>
                      </a:pPr>
                      <a:r>
                        <a:rPr lang="en-GB" sz="800" b="0" dirty="0" smtClean="0">
                          <a:solidFill>
                            <a:schemeClr val="tx1"/>
                          </a:solidFill>
                          <a:effectLst/>
                          <a:latin typeface="+mn-lt"/>
                          <a:ea typeface="Calibri" panose="020F0502020204030204" pitchFamily="34" charset="0"/>
                          <a:cs typeface="Times New Roman" panose="02020603050405020304" pitchFamily="18" charset="0"/>
                        </a:rPr>
                        <a:t>To </a:t>
                      </a:r>
                      <a:r>
                        <a:rPr lang="en-GB" sz="800" b="0" dirty="0">
                          <a:solidFill>
                            <a:schemeClr val="tx1"/>
                          </a:solidFill>
                          <a:effectLst/>
                          <a:latin typeface="+mn-lt"/>
                          <a:ea typeface="Calibri" panose="020F0502020204030204" pitchFamily="34" charset="0"/>
                          <a:cs typeface="Times New Roman" panose="02020603050405020304" pitchFamily="18" charset="0"/>
                        </a:rPr>
                        <a:t>describe, interpret and compare observed distributions of a single variable through: </a:t>
                      </a:r>
                      <a:r>
                        <a:rPr lang="en-GB" sz="800" b="0" dirty="0" smtClean="0">
                          <a:solidFill>
                            <a:schemeClr val="tx1"/>
                          </a:solidFill>
                          <a:effectLst/>
                          <a:latin typeface="+mn-lt"/>
                          <a:ea typeface="Calibri" panose="020F0502020204030204" pitchFamily="34" charset="0"/>
                          <a:cs typeface="Times New Roman" panose="02020603050405020304" pitchFamily="18" charset="0"/>
                        </a:rPr>
                        <a:t>appropriate </a:t>
                      </a:r>
                      <a:r>
                        <a:rPr lang="en-GB" sz="800" b="0" dirty="0">
                          <a:solidFill>
                            <a:schemeClr val="tx1"/>
                          </a:solidFill>
                          <a:effectLst/>
                          <a:latin typeface="+mn-lt"/>
                          <a:ea typeface="Calibri" panose="020F0502020204030204" pitchFamily="34" charset="0"/>
                          <a:cs typeface="Times New Roman" panose="02020603050405020304" pitchFamily="18" charset="0"/>
                        </a:rPr>
                        <a:t>graphical representation involving discrete, continuous and grouped data; </a:t>
                      </a:r>
                      <a:r>
                        <a:rPr lang="en-GB" sz="800" b="0" dirty="0" smtClean="0">
                          <a:solidFill>
                            <a:schemeClr val="tx1"/>
                          </a:solidFill>
                          <a:effectLst/>
                          <a:latin typeface="+mn-lt"/>
                          <a:ea typeface="Calibri" panose="020F0502020204030204" pitchFamily="34" charset="0"/>
                          <a:cs typeface="Times New Roman" panose="02020603050405020304" pitchFamily="18" charset="0"/>
                        </a:rPr>
                        <a:t>and </a:t>
                      </a:r>
                      <a:r>
                        <a:rPr lang="en-GB" sz="800" b="0" dirty="0">
                          <a:solidFill>
                            <a:schemeClr val="tx1"/>
                          </a:solidFill>
                          <a:effectLst/>
                          <a:latin typeface="+mn-lt"/>
                          <a:ea typeface="Calibri" panose="020F0502020204030204" pitchFamily="34" charset="0"/>
                          <a:cs typeface="Times New Roman" panose="02020603050405020304" pitchFamily="18" charset="0"/>
                        </a:rPr>
                        <a:t>appropriate measures of central tendency (mean, mode, median) and spread </a:t>
                      </a:r>
                      <a:r>
                        <a:rPr lang="en-GB" sz="800" b="0" dirty="0" smtClean="0">
                          <a:solidFill>
                            <a:schemeClr val="tx1"/>
                          </a:solidFill>
                          <a:effectLst/>
                          <a:latin typeface="+mn-lt"/>
                          <a:ea typeface="Calibri" panose="020F0502020204030204" pitchFamily="34" charset="0"/>
                          <a:cs typeface="Times New Roman" panose="02020603050405020304" pitchFamily="18" charset="0"/>
                        </a:rPr>
                        <a:t>(</a:t>
                      </a:r>
                      <a:r>
                        <a:rPr lang="en-GB" sz="800" b="0" dirty="0">
                          <a:solidFill>
                            <a:schemeClr val="tx1"/>
                          </a:solidFill>
                          <a:effectLst/>
                          <a:latin typeface="+mn-lt"/>
                          <a:ea typeface="Calibri" panose="020F0502020204030204" pitchFamily="34" charset="0"/>
                          <a:cs typeface="Times New Roman" panose="02020603050405020304" pitchFamily="18" charset="0"/>
                        </a:rPr>
                        <a:t>range, consideration of </a:t>
                      </a:r>
                      <a:r>
                        <a:rPr lang="en-GB" sz="800" b="0" dirty="0" smtClean="0">
                          <a:solidFill>
                            <a:schemeClr val="tx1"/>
                          </a:solidFill>
                          <a:effectLst/>
                          <a:latin typeface="+mn-lt"/>
                          <a:ea typeface="Calibri" panose="020F0502020204030204" pitchFamily="34" charset="0"/>
                          <a:cs typeface="Times New Roman" panose="02020603050405020304" pitchFamily="18" charset="0"/>
                        </a:rPr>
                        <a:t>outliers)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dirty="0" smtClean="0">
                          <a:solidFill>
                            <a:schemeClr val="tx1"/>
                          </a:solidFill>
                        </a:rPr>
                        <a:t>Money</a:t>
                      </a:r>
                    </a:p>
                    <a:p>
                      <a:pPr marL="171450" indent="-171450">
                        <a:buFont typeface="Arial" panose="020B0604020202020204" pitchFamily="34" charset="0"/>
                        <a:buChar char="•"/>
                      </a:pPr>
                      <a:r>
                        <a:rPr lang="en-GB" sz="800" b="0" baseline="0" dirty="0" smtClean="0">
                          <a:solidFill>
                            <a:schemeClr val="tx1"/>
                          </a:solidFill>
                        </a:rPr>
                        <a:t>Understand and use place value for decimals, measures and integers of any size</a:t>
                      </a:r>
                    </a:p>
                    <a:p>
                      <a:pPr marL="171450" indent="-171450">
                        <a:buFont typeface="Arial" panose="020B0604020202020204" pitchFamily="34" charset="0"/>
                        <a:buChar char="•"/>
                      </a:pPr>
                      <a:r>
                        <a:rPr lang="en-GB" sz="800" b="0" baseline="0" dirty="0" smtClean="0">
                          <a:solidFill>
                            <a:schemeClr val="tx1"/>
                          </a:solidFill>
                        </a:rPr>
                        <a:t>Use the four operations, including formal written methods, applied to integers, decimals, proper and improper fractions, and mixed numbers, both positive and negative</a:t>
                      </a:r>
                    </a:p>
                    <a:p>
                      <a:pPr marL="171450" indent="-171450">
                        <a:buFont typeface="Arial" panose="020B0604020202020204" pitchFamily="34" charset="0"/>
                        <a:buChar char="•"/>
                      </a:pPr>
                      <a:r>
                        <a:rPr lang="en-GB" sz="800" b="0" baseline="0" dirty="0" smtClean="0">
                          <a:solidFill>
                            <a:schemeClr val="tx1"/>
                          </a:solidFill>
                        </a:rPr>
                        <a:t>Define percentage as ‘number of parts per hundred’, interpret percentages and percentage changes as a fraction or a decimal, interpret these multiplicatively, express one quantity as a percentage of another, compare two quantities using percentages, and work with percentages greater than 100%use standard units of mass, length, time, money and other measures, including with decimal quantities</a:t>
                      </a:r>
                    </a:p>
                    <a:p>
                      <a:pPr marL="171450" indent="-171450">
                        <a:buFont typeface="Arial" panose="020B0604020202020204" pitchFamily="34" charset="0"/>
                        <a:buChar char="•"/>
                      </a:pPr>
                      <a:endParaRPr lang="en-GB" sz="800" b="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Number</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Understand and use place value for decimals, measures and integers of any size</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Use the four operations, including formal written methods, applied to integers, decimals, proper and improper fractions, and mixed numbers, all both positive and negative</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Define percentage as ‘number of parts per hundred’, interpret percentages and percentage changes as a fraction or a decimal, interpret these multiplicatively, express one quantity as a percentage of another, compare two quantities using percentages, and work with percentages greater than 100%</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Interpret fractions and percentages as operators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Use a calculator and other technologies to calculate results accurately and then interpret them appropriately</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Appreciate the infinite nature of the sets of integers, real and rational numbers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Use the concepts and vocabulary of prime numbers, factors (or divisors), multiples, common factors, common multiples, highest common factor, lowest common multiple, prime factorisation, including using product notation and the unique factorisation property</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rPr>
                        <a:t>Geometry and Measure</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Draw 2-D shapes using given dimensions and angles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Solve problems involving the</a:t>
                      </a:r>
                      <a:r>
                        <a:rPr lang="en-GB" sz="800" b="0" kern="1200" baseline="0" dirty="0" smtClean="0">
                          <a:solidFill>
                            <a:schemeClr val="tx1"/>
                          </a:solidFill>
                          <a:effectLst/>
                          <a:latin typeface="+mn-lt"/>
                          <a:ea typeface="+mn-ea"/>
                          <a:cs typeface="+mn-cs"/>
                        </a:rPr>
                        <a:t> </a:t>
                      </a:r>
                      <a:r>
                        <a:rPr lang="en-GB" sz="800" b="0" kern="1200" dirty="0" smtClean="0">
                          <a:solidFill>
                            <a:schemeClr val="tx1"/>
                          </a:solidFill>
                          <a:effectLst/>
                          <a:latin typeface="+mn-lt"/>
                          <a:ea typeface="+mn-ea"/>
                          <a:cs typeface="+mn-cs"/>
                        </a:rPr>
                        <a:t>calculation and conversion of units of measure, using decimal notation up to three decimal places where appropriate</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Calculate, estimate and compare volume of cubes and cuboids using standard units, including cubic centimetres (cm3) and cubic metres (m3), and extending to other units [for example, mm3 and km3]</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Recognise, describe and build simple 3-D shapes, including making nets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Use, read, write and convert between standard units, converting measurements of length, mass, volume and time from a smaller unit of measure to a larger unit, and vice versa, using decimal notation to up to three decimal places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Compare and classify geometric shapes based on their properties and sizes and find unknown angles in any triangles, quadrilaterals, and regular polygons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Solve problems involving the calculation and conversion of units of measure, using decimal notation up to three decimal places where appropriate</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Illustrate and name parts of circles, including radius, diameter and circumference and know that the diameter is twice the radius</a:t>
                      </a:r>
                      <a:endParaRPr lang="en-GB" sz="800" b="0" kern="1200" dirty="0" smtClean="0">
                        <a:solidFill>
                          <a:schemeClr val="tx1"/>
                        </a:solidFill>
                        <a:effectLst/>
                        <a:latin typeface="+mj-lt"/>
                        <a:ea typeface="+mn-ea"/>
                        <a:cs typeface="+mn-cs"/>
                      </a:endParaRPr>
                    </a:p>
                    <a:p>
                      <a:pPr marL="171450" indent="-171450">
                        <a:buFont typeface="Arial" panose="020B0604020202020204" pitchFamily="34" charset="0"/>
                        <a:buChar char="•"/>
                      </a:pPr>
                      <a:r>
                        <a:rPr lang="en-GB" sz="800" b="0" kern="1200" dirty="0" smtClean="0">
                          <a:solidFill>
                            <a:schemeClr val="tx1"/>
                          </a:solidFill>
                          <a:effectLst/>
                          <a:latin typeface="+mj-lt"/>
                          <a:ea typeface="+mn-ea"/>
                          <a:cs typeface="+mn-cs"/>
                        </a:rPr>
                        <a:t>R</a:t>
                      </a:r>
                      <a:r>
                        <a:rPr lang="en-GB" sz="800" b="0" kern="1200" dirty="0" smtClean="0">
                          <a:solidFill>
                            <a:schemeClr val="tx1"/>
                          </a:solidFill>
                          <a:effectLst/>
                          <a:latin typeface="+mn-lt"/>
                          <a:ea typeface="+mn-ea"/>
                          <a:cs typeface="+mn-cs"/>
                        </a:rPr>
                        <a:t>ecognise angles where they meet at a point, are on a straight line, or are vertically opposite, and find missing angles.</a:t>
                      </a:r>
                    </a:p>
                    <a:p>
                      <a:pPr marL="171450" indent="-171450">
                        <a:buFont typeface="Arial" panose="020B0604020202020204" pitchFamily="34" charset="0"/>
                        <a:buChar char="•"/>
                      </a:pPr>
                      <a:endParaRPr lang="en-GB" sz="800" b="0" kern="1200" dirty="0" smtClean="0">
                        <a:solidFill>
                          <a:schemeClr val="tx1"/>
                        </a:solidFill>
                        <a:effectLst/>
                        <a:latin typeface="+mn-lt"/>
                        <a:ea typeface="+mn-ea"/>
                        <a:cs typeface="+mn-cs"/>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rPr>
                        <a:t>Algebra</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Pupils should be taught to: </a:t>
                      </a:r>
                    </a:p>
                    <a:p>
                      <a:r>
                        <a:rPr lang="en-GB" sz="800" b="0" kern="1200" dirty="0" smtClean="0">
                          <a:solidFill>
                            <a:schemeClr val="tx1"/>
                          </a:solidFill>
                          <a:effectLst/>
                          <a:latin typeface="+mn-lt"/>
                          <a:ea typeface="+mn-ea"/>
                          <a:cs typeface="+mn-cs"/>
                        </a:rPr>
                        <a:t>use simple formulae</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Generate and describe linear number sequences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Express missing number problems algebraically</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Find pairs of numbers that satisfy an equation with two unknown</a:t>
                      </a:r>
                      <a:r>
                        <a:rPr lang="en-GB" sz="800" b="0" kern="1200" baseline="0" dirty="0" smtClean="0">
                          <a:solidFill>
                            <a:schemeClr val="tx1"/>
                          </a:solidFill>
                          <a:effectLst/>
                          <a:latin typeface="+mn-lt"/>
                          <a:ea typeface="+mn-ea"/>
                          <a:cs typeface="+mn-cs"/>
                        </a:rPr>
                        <a:t> </a:t>
                      </a:r>
                      <a:r>
                        <a:rPr lang="en-GB" sz="800" b="0" kern="1200" dirty="0" smtClean="0">
                          <a:solidFill>
                            <a:schemeClr val="tx1"/>
                          </a:solidFill>
                          <a:effectLst/>
                          <a:latin typeface="+mn-lt"/>
                          <a:ea typeface="+mn-ea"/>
                          <a:cs typeface="+mn-cs"/>
                        </a:rPr>
                        <a:t>enumerate possibilities of combinations of two variables</a:t>
                      </a:r>
                      <a:endParaRPr lang="en-GB" sz="800" b="0"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rPr>
                        <a:t>Mathematical Discovery</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Pupils should be introduced to the use of symbols and letters to represent variables and unknowns in mathematical situations that they already understand, such as</a:t>
                      </a:r>
                      <a:r>
                        <a:rPr lang="en-GB" sz="800" b="0" kern="1200" baseline="0" dirty="0" smtClean="0">
                          <a:solidFill>
                            <a:schemeClr val="tx1"/>
                          </a:solidFill>
                          <a:effectLst/>
                          <a:latin typeface="+mn-lt"/>
                          <a:ea typeface="+mn-ea"/>
                          <a:cs typeface="+mn-cs"/>
                        </a:rPr>
                        <a:t> </a:t>
                      </a:r>
                      <a:r>
                        <a:rPr lang="en-GB" sz="800" b="0" kern="1200" dirty="0" smtClean="0">
                          <a:solidFill>
                            <a:schemeClr val="tx1"/>
                          </a:solidFill>
                          <a:effectLst/>
                          <a:latin typeface="+mn-lt"/>
                          <a:ea typeface="+mn-ea"/>
                          <a:cs typeface="+mn-cs"/>
                        </a:rPr>
                        <a:t>missing numbers, lengths, coordinates and angles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formulae in mathematics and science</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equivalent expressions (for example, a + b = b + a) </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generalisations of number patterns</a:t>
                      </a:r>
                      <a:r>
                        <a:rPr lang="en-GB" sz="800" b="0" kern="1200" baseline="0" dirty="0" smtClean="0">
                          <a:solidFill>
                            <a:schemeClr val="tx1"/>
                          </a:solidFill>
                          <a:effectLst/>
                          <a:latin typeface="+mn-lt"/>
                          <a:ea typeface="+mn-ea"/>
                          <a:cs typeface="+mn-cs"/>
                        </a:rPr>
                        <a:t> </a:t>
                      </a:r>
                      <a:r>
                        <a:rPr lang="en-GB" sz="800" b="0" kern="1200" dirty="0" smtClean="0">
                          <a:solidFill>
                            <a:schemeClr val="tx1"/>
                          </a:solidFill>
                          <a:effectLst/>
                          <a:latin typeface="+mn-lt"/>
                          <a:ea typeface="+mn-ea"/>
                          <a:cs typeface="+mn-cs"/>
                        </a:rPr>
                        <a:t>number puzzles (for example, what two numbers can add up to</a:t>
                      </a:r>
                      <a:r>
                        <a:rPr lang="en-GB" sz="800" b="1" kern="1200" dirty="0" smtClean="0">
                          <a:solidFill>
                            <a:schemeClr val="tx1"/>
                          </a:solidFill>
                          <a:effectLst/>
                          <a:latin typeface="+mn-lt"/>
                          <a:ea typeface="+mn-ea"/>
                          <a:cs typeface="+mn-cs"/>
                        </a:rPr>
                        <a:t>)</a:t>
                      </a:r>
                      <a:endParaRPr lang="en-GB" sz="800" b="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800" b="0"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28790292"/>
                  </a:ext>
                </a:extLst>
              </a:tr>
            </a:tbl>
          </a:graphicData>
        </a:graphic>
      </p:graphicFrame>
    </p:spTree>
    <p:extLst>
      <p:ext uri="{BB962C8B-B14F-4D97-AF65-F5344CB8AC3E}">
        <p14:creationId xmlns:p14="http://schemas.microsoft.com/office/powerpoint/2010/main" val="1466357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822288522"/>
              </p:ext>
            </p:extLst>
          </p:nvPr>
        </p:nvGraphicFramePr>
        <p:xfrm>
          <a:off x="117475" y="188913"/>
          <a:ext cx="9577992" cy="5680133"/>
        </p:xfrm>
        <a:graphic>
          <a:graphicData uri="http://schemas.openxmlformats.org/drawingml/2006/table">
            <a:tbl>
              <a:tblPr firstRow="1" firstCol="1" bandRow="1">
                <a:tableStyleId>{5C22544A-7EE6-4342-B048-85BDC9FD1C3A}</a:tableStyleId>
              </a:tblPr>
              <a:tblGrid>
                <a:gridCol w="809625">
                  <a:extLst>
                    <a:ext uri="{9D8B030D-6E8A-4147-A177-3AD203B41FA5}">
                      <a16:colId xmlns:a16="http://schemas.microsoft.com/office/drawing/2014/main" val="1816333319"/>
                    </a:ext>
                  </a:extLst>
                </a:gridCol>
                <a:gridCol w="1428750">
                  <a:extLst>
                    <a:ext uri="{9D8B030D-6E8A-4147-A177-3AD203B41FA5}">
                      <a16:colId xmlns:a16="http://schemas.microsoft.com/office/drawing/2014/main" val="1431172908"/>
                    </a:ext>
                  </a:extLst>
                </a:gridCol>
                <a:gridCol w="1438275">
                  <a:extLst>
                    <a:ext uri="{9D8B030D-6E8A-4147-A177-3AD203B41FA5}">
                      <a16:colId xmlns:a16="http://schemas.microsoft.com/office/drawing/2014/main" val="258024687"/>
                    </a:ext>
                  </a:extLst>
                </a:gridCol>
                <a:gridCol w="1362075">
                  <a:extLst>
                    <a:ext uri="{9D8B030D-6E8A-4147-A177-3AD203B41FA5}">
                      <a16:colId xmlns:a16="http://schemas.microsoft.com/office/drawing/2014/main" val="107474004"/>
                    </a:ext>
                  </a:extLst>
                </a:gridCol>
                <a:gridCol w="1595266">
                  <a:extLst>
                    <a:ext uri="{9D8B030D-6E8A-4147-A177-3AD203B41FA5}">
                      <a16:colId xmlns:a16="http://schemas.microsoft.com/office/drawing/2014/main" val="1138040054"/>
                    </a:ext>
                  </a:extLst>
                </a:gridCol>
                <a:gridCol w="1521342">
                  <a:extLst>
                    <a:ext uri="{9D8B030D-6E8A-4147-A177-3AD203B41FA5}">
                      <a16:colId xmlns:a16="http://schemas.microsoft.com/office/drawing/2014/main" val="3947025173"/>
                    </a:ext>
                  </a:extLst>
                </a:gridCol>
                <a:gridCol w="1422659">
                  <a:extLst>
                    <a:ext uri="{9D8B030D-6E8A-4147-A177-3AD203B41FA5}">
                      <a16:colId xmlns:a16="http://schemas.microsoft.com/office/drawing/2014/main" val="3250376065"/>
                    </a:ext>
                  </a:extLst>
                </a:gridCol>
              </a:tblGrid>
              <a:tr h="1543426">
                <a:tc>
                  <a:txBody>
                    <a:bodyPr/>
                    <a:lstStyle/>
                    <a:p>
                      <a:r>
                        <a:rPr lang="en-GB" sz="900" dirty="0" smtClean="0">
                          <a:solidFill>
                            <a:schemeClr val="bg1"/>
                          </a:solidFill>
                        </a:rPr>
                        <a:t>PSHE</a:t>
                      </a:r>
                    </a:p>
                    <a:p>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lnSpc>
                          <a:spcPct val="107000"/>
                        </a:lnSpc>
                        <a:spcAft>
                          <a:spcPts val="0"/>
                        </a:spcAft>
                        <a:buFont typeface="Arial" panose="020B0604020202020204" pitchFamily="34" charset="0"/>
                        <a:buNone/>
                      </a:pPr>
                      <a:r>
                        <a:rPr lang="en-GB" sz="800" b="1" dirty="0" smtClean="0">
                          <a:solidFill>
                            <a:schemeClr val="tx1"/>
                          </a:solidFill>
                          <a:effectLst/>
                          <a:latin typeface="+mn-lt"/>
                          <a:ea typeface="Calibri" panose="020F0502020204030204" pitchFamily="34" charset="0"/>
                          <a:cs typeface="Times New Roman" panose="02020603050405020304" pitchFamily="18" charset="0"/>
                        </a:rPr>
                        <a:t>Self-care, Support and Safety:</a:t>
                      </a:r>
                      <a:r>
                        <a:rPr lang="en-GB" sz="800" b="1" baseline="0" dirty="0" smtClean="0">
                          <a:solidFill>
                            <a:schemeClr val="tx1"/>
                          </a:solidFill>
                          <a:effectLst/>
                          <a:latin typeface="+mn-lt"/>
                          <a:ea typeface="Calibri" panose="020F0502020204030204" pitchFamily="34" charset="0"/>
                          <a:cs typeface="Times New Roman" panose="02020603050405020304" pitchFamily="18" charset="0"/>
                        </a:rPr>
                        <a:t> Felling unwell</a:t>
                      </a:r>
                    </a:p>
                    <a:p>
                      <a:pPr marL="171450" indent="-171450" algn="l">
                        <a:lnSpc>
                          <a:spcPct val="107000"/>
                        </a:lnSpc>
                        <a:spcAft>
                          <a:spcPts val="0"/>
                        </a:spcAft>
                        <a:buFont typeface="Arial" panose="020B0604020202020204" pitchFamily="34" charset="0"/>
                        <a:buChar char="•"/>
                      </a:pPr>
                      <a:r>
                        <a:rPr lang="en-GB" sz="800" b="0" baseline="0" dirty="0" smtClean="0">
                          <a:solidFill>
                            <a:schemeClr val="tx1"/>
                          </a:solidFill>
                          <a:effectLst/>
                          <a:latin typeface="+mn-lt"/>
                          <a:ea typeface="Calibri" panose="020F0502020204030204" pitchFamily="34" charset="0"/>
                          <a:cs typeface="Times New Roman" panose="02020603050405020304" pitchFamily="18" charset="0"/>
                        </a:rPr>
                        <a:t>What personal hygiene routines help us to stay well?</a:t>
                      </a:r>
                    </a:p>
                    <a:p>
                      <a:pPr marL="171450" indent="-171450" algn="l">
                        <a:lnSpc>
                          <a:spcPct val="107000"/>
                        </a:lnSpc>
                        <a:spcAft>
                          <a:spcPts val="0"/>
                        </a:spcAft>
                        <a:buFont typeface="Arial" panose="020B0604020202020204" pitchFamily="34" charset="0"/>
                        <a:buChar char="•"/>
                      </a:pPr>
                      <a:r>
                        <a:rPr lang="en-GB" sz="800" b="0" baseline="0" dirty="0" smtClean="0">
                          <a:solidFill>
                            <a:schemeClr val="tx1"/>
                          </a:solidFill>
                          <a:effectLst/>
                          <a:latin typeface="+mn-lt"/>
                          <a:ea typeface="Calibri" panose="020F0502020204030204" pitchFamily="34" charset="0"/>
                          <a:cs typeface="Times New Roman" panose="02020603050405020304" pitchFamily="18" charset="0"/>
                        </a:rPr>
                        <a:t>How do we look after our mental health as well as our physical health?</a:t>
                      </a:r>
                      <a:endParaRPr lang="en-GB" sz="800" b="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800" b="1" dirty="0" smtClean="0">
                          <a:solidFill>
                            <a:schemeClr val="tx1"/>
                          </a:solidFill>
                        </a:rPr>
                        <a:t>Healthy Lifestyles: Healthy Eating</a:t>
                      </a:r>
                    </a:p>
                    <a:p>
                      <a:pPr marL="171450" indent="-171450">
                        <a:buFont typeface="Arial" panose="020B0604020202020204" pitchFamily="34" charset="0"/>
                        <a:buChar char="•"/>
                      </a:pPr>
                      <a:r>
                        <a:rPr lang="en-GB" sz="800" b="0" dirty="0" smtClean="0">
                          <a:solidFill>
                            <a:schemeClr val="tx1"/>
                          </a:solidFill>
                        </a:rPr>
                        <a:t>Why are some foods better for us than others?</a:t>
                      </a:r>
                    </a:p>
                    <a:p>
                      <a:pPr marL="171450" indent="-171450">
                        <a:buFont typeface="Arial" panose="020B0604020202020204" pitchFamily="34" charset="0"/>
                        <a:buChar char="•"/>
                      </a:pPr>
                      <a:r>
                        <a:rPr lang="en-GB" sz="800" b="0" dirty="0" smtClean="0">
                          <a:solidFill>
                            <a:schemeClr val="tx1"/>
                          </a:solidFill>
                        </a:rPr>
                        <a:t>What are the benefits of a healthy diet?</a:t>
                      </a:r>
                    </a:p>
                    <a:p>
                      <a:pPr marL="171450" indent="-171450">
                        <a:buFont typeface="Arial" panose="020B0604020202020204" pitchFamily="34" charset="0"/>
                        <a:buChar char="•"/>
                      </a:pPr>
                      <a:r>
                        <a:rPr lang="en-GB" sz="800" b="0" dirty="0" smtClean="0">
                          <a:solidFill>
                            <a:schemeClr val="tx1"/>
                          </a:solidFill>
                        </a:rPr>
                        <a:t>What are</a:t>
                      </a:r>
                      <a:r>
                        <a:rPr lang="en-GB" sz="800" b="0" baseline="0" dirty="0" smtClean="0">
                          <a:solidFill>
                            <a:schemeClr val="tx1"/>
                          </a:solidFill>
                        </a:rPr>
                        <a:t> the risks of an unhealthy diet?</a:t>
                      </a:r>
                      <a:endParaRPr lang="en-GB" sz="800" b="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Self-awareness: Skills for learning</a:t>
                      </a:r>
                    </a:p>
                    <a:p>
                      <a:pPr marL="171450" indent="-171450">
                        <a:buFont typeface="Arial" panose="020B0604020202020204" pitchFamily="34" charset="0"/>
                        <a:buChar char="•"/>
                      </a:pPr>
                      <a:r>
                        <a:rPr lang="en-GB" sz="800" b="0" dirty="0" smtClean="0">
                          <a:solidFill>
                            <a:schemeClr val="tx1"/>
                          </a:solidFill>
                          <a:latin typeface="+mj-lt"/>
                        </a:rPr>
                        <a:t>What are our goals or targets in our learning and how can we achieve</a:t>
                      </a:r>
                      <a:r>
                        <a:rPr lang="en-GB" sz="800" b="0" baseline="0" dirty="0" smtClean="0">
                          <a:solidFill>
                            <a:schemeClr val="tx1"/>
                          </a:solidFill>
                          <a:latin typeface="+mj-lt"/>
                        </a:rPr>
                        <a:t> them?</a:t>
                      </a:r>
                    </a:p>
                    <a:p>
                      <a:pPr marL="171450" indent="-171450">
                        <a:buFont typeface="Arial" panose="020B0604020202020204" pitchFamily="34" charset="0"/>
                        <a:buChar char="•"/>
                      </a:pPr>
                      <a:r>
                        <a:rPr lang="en-GB" sz="800" b="0" baseline="0" dirty="0" smtClean="0">
                          <a:solidFill>
                            <a:schemeClr val="tx1"/>
                          </a:solidFill>
                          <a:latin typeface="+mj-lt"/>
                        </a:rPr>
                        <a:t>How will our learning help us in the future?</a:t>
                      </a:r>
                    </a:p>
                    <a:p>
                      <a:pPr marL="0" indent="0">
                        <a:buFont typeface="Arial" panose="020B0604020202020204" pitchFamily="34" charset="0"/>
                        <a:buNone/>
                      </a:pPr>
                      <a:r>
                        <a:rPr lang="en-GB" sz="800" b="1" baseline="0" dirty="0" smtClean="0">
                          <a:solidFill>
                            <a:schemeClr val="tx1"/>
                          </a:solidFill>
                          <a:latin typeface="+mj-lt"/>
                        </a:rPr>
                        <a:t>Managing Feelings: Self-esteem and unkind comments</a:t>
                      </a:r>
                    </a:p>
                    <a:p>
                      <a:pPr marL="171450" indent="-171450">
                        <a:buFont typeface="Arial" panose="020B0604020202020204" pitchFamily="34" charset="0"/>
                        <a:buChar char="•"/>
                      </a:pPr>
                      <a:r>
                        <a:rPr lang="en-GB" sz="800" b="0" baseline="0" dirty="0" smtClean="0">
                          <a:solidFill>
                            <a:schemeClr val="tx1"/>
                          </a:solidFill>
                          <a:latin typeface="+mj-lt"/>
                        </a:rPr>
                        <a:t>What things might we say or do that affect how we are others feel about us?</a:t>
                      </a:r>
                    </a:p>
                    <a:p>
                      <a:pPr marL="171450" indent="-171450">
                        <a:buFont typeface="Arial" panose="020B0604020202020204" pitchFamily="34" charset="0"/>
                        <a:buChar char="•"/>
                      </a:pPr>
                      <a:r>
                        <a:rPr lang="en-GB" sz="800" b="0" baseline="0" dirty="0" smtClean="0">
                          <a:solidFill>
                            <a:schemeClr val="tx1"/>
                          </a:solidFill>
                          <a:latin typeface="+mj-lt"/>
                        </a:rPr>
                        <a:t>What’s the difference between helpful/kind comments and unhelpful/unkind comments?</a:t>
                      </a:r>
                    </a:p>
                    <a:p>
                      <a:pPr marL="171450" indent="-171450">
                        <a:buFont typeface="Arial" panose="020B0604020202020204" pitchFamily="34" charset="0"/>
                        <a:buChar char="•"/>
                      </a:pPr>
                      <a:r>
                        <a:rPr lang="en-GB" sz="800" b="0" baseline="0" dirty="0" smtClean="0">
                          <a:solidFill>
                            <a:schemeClr val="tx1"/>
                          </a:solidFill>
                          <a:latin typeface="+mj-lt"/>
                        </a:rPr>
                        <a:t>How can we manage our feelings about unkind comments?</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Healthy Lifestyles: Drugs, alcohol and tobacco</a:t>
                      </a:r>
                    </a:p>
                    <a:p>
                      <a:pPr marL="171450" indent="-171450">
                        <a:buFont typeface="Arial" panose="020B0604020202020204" pitchFamily="34" charset="0"/>
                        <a:buChar char="•"/>
                      </a:pPr>
                      <a:r>
                        <a:rPr lang="en-GB" sz="800" b="0" baseline="0" dirty="0" smtClean="0">
                          <a:solidFill>
                            <a:schemeClr val="tx1"/>
                          </a:solidFill>
                          <a:latin typeface="+mj-lt"/>
                        </a:rPr>
                        <a:t>What common legal drugs are there and what are the rules around these? (tobacco, alcohol)</a:t>
                      </a:r>
                    </a:p>
                    <a:p>
                      <a:pPr marL="171450" indent="-171450">
                        <a:buFont typeface="Arial" panose="020B0604020202020204" pitchFamily="34" charset="0"/>
                        <a:buChar char="•"/>
                      </a:pPr>
                      <a:r>
                        <a:rPr lang="en-GB" sz="800" b="0" baseline="0" dirty="0" smtClean="0">
                          <a:solidFill>
                            <a:schemeClr val="tx1"/>
                          </a:solidFill>
                          <a:latin typeface="+mj-lt"/>
                        </a:rPr>
                        <a:t>What are the risks to the body?</a:t>
                      </a:r>
                    </a:p>
                    <a:p>
                      <a:pPr marL="171450" indent="-171450">
                        <a:buFont typeface="Arial" panose="020B0604020202020204" pitchFamily="34" charset="0"/>
                        <a:buChar char="•"/>
                      </a:pPr>
                      <a:r>
                        <a:rPr lang="en-GB" sz="800" b="0" baseline="0" dirty="0" smtClean="0">
                          <a:solidFill>
                            <a:schemeClr val="tx1"/>
                          </a:solidFill>
                          <a:latin typeface="+mj-lt"/>
                        </a:rPr>
                        <a:t>How can we get help?</a:t>
                      </a:r>
                    </a:p>
                    <a:p>
                      <a:pPr marL="171450" indent="-171450">
                        <a:buFont typeface="Arial" panose="020B0604020202020204" pitchFamily="34" charset="0"/>
                        <a:buChar char="•"/>
                      </a:pPr>
                      <a:r>
                        <a:rPr lang="en-GB" sz="800" b="0" baseline="0" dirty="0" smtClean="0">
                          <a:solidFill>
                            <a:schemeClr val="tx1"/>
                          </a:solidFill>
                          <a:latin typeface="+mj-lt"/>
                        </a:rPr>
                        <a:t>What are the rules around illegal drugs?</a:t>
                      </a:r>
                      <a:endParaRPr lang="en-GB" sz="800" b="0"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baseline="0" dirty="0" smtClean="0">
                          <a:solidFill>
                            <a:schemeClr val="tx1"/>
                          </a:solidFill>
                        </a:rPr>
                        <a:t>Changing and Growing: Healthy and unhealthy relationship behaviour and puberty</a:t>
                      </a:r>
                    </a:p>
                    <a:p>
                      <a:pPr marL="171450" indent="-171450">
                        <a:buFont typeface="Arial" panose="020B0604020202020204" pitchFamily="34" charset="0"/>
                        <a:buChar char="•"/>
                      </a:pPr>
                      <a:r>
                        <a:rPr lang="en-GB" sz="800" b="0" baseline="0" dirty="0" smtClean="0">
                          <a:solidFill>
                            <a:schemeClr val="tx1"/>
                          </a:solidFill>
                        </a:rPr>
                        <a:t>What physical and emotional changes happen during puberty?</a:t>
                      </a:r>
                    </a:p>
                    <a:p>
                      <a:pPr marL="171450" indent="-171450">
                        <a:buFont typeface="Arial" panose="020B0604020202020204" pitchFamily="34" charset="0"/>
                        <a:buChar char="•"/>
                      </a:pPr>
                      <a:r>
                        <a:rPr lang="en-GB" sz="800" b="0" baseline="0" dirty="0" smtClean="0">
                          <a:solidFill>
                            <a:schemeClr val="tx1"/>
                          </a:solidFill>
                        </a:rPr>
                        <a:t>How do we expect people to behave towards us in friendships and relationships?</a:t>
                      </a:r>
                      <a:endParaRPr lang="en-GB" sz="800" b="0"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baseline="0" dirty="0" smtClean="0">
                          <a:solidFill>
                            <a:schemeClr val="tx1"/>
                          </a:solidFill>
                        </a:rPr>
                        <a:t>The world I love in: Managing finances</a:t>
                      </a:r>
                    </a:p>
                    <a:p>
                      <a:pPr marL="171450" indent="-171450">
                        <a:buFont typeface="Arial" panose="020B0604020202020204" pitchFamily="34" charset="0"/>
                        <a:buChar char="•"/>
                      </a:pPr>
                      <a:r>
                        <a:rPr lang="en-GB" sz="800" b="0" baseline="0" dirty="0" smtClean="0">
                          <a:solidFill>
                            <a:schemeClr val="tx1"/>
                          </a:solidFill>
                        </a:rPr>
                        <a:t>How do people get money and what is it used for?</a:t>
                      </a:r>
                    </a:p>
                    <a:p>
                      <a:pPr marL="171450" indent="-171450">
                        <a:buFont typeface="Arial" panose="020B0604020202020204" pitchFamily="34" charset="0"/>
                        <a:buChar char="•"/>
                      </a:pPr>
                      <a:r>
                        <a:rPr lang="en-GB" sz="800" b="0" baseline="0" dirty="0" smtClean="0">
                          <a:solidFill>
                            <a:schemeClr val="tx1"/>
                          </a:solidFill>
                        </a:rPr>
                        <a:t>What is meant by earning, saving and spending?</a:t>
                      </a:r>
                    </a:p>
                    <a:p>
                      <a:pPr marL="171450" indent="-171450">
                        <a:buFont typeface="Arial" panose="020B0604020202020204" pitchFamily="34" charset="0"/>
                        <a:buChar char="•"/>
                      </a:pPr>
                      <a:r>
                        <a:rPr lang="en-GB" sz="800" b="0" baseline="0" dirty="0" smtClean="0">
                          <a:solidFill>
                            <a:schemeClr val="tx1"/>
                          </a:solidFill>
                        </a:rPr>
                        <a:t>How can we budget and manage our </a:t>
                      </a:r>
                      <a:r>
                        <a:rPr lang="en-GB" sz="800" b="0" baseline="0" smtClean="0">
                          <a:solidFill>
                            <a:schemeClr val="tx1"/>
                          </a:solidFill>
                        </a:rPr>
                        <a:t>own money?</a:t>
                      </a:r>
                      <a:endParaRPr lang="en-GB" sz="800" b="0"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5905483"/>
                  </a:ext>
                </a:extLst>
              </a:tr>
              <a:tr h="1543426">
                <a:tc>
                  <a:txBody>
                    <a:bodyPr/>
                    <a:lstStyle/>
                    <a:p>
                      <a:r>
                        <a:rPr lang="en-GB" sz="900" dirty="0" smtClean="0"/>
                        <a:t>Careers</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lnSpc>
                          <a:spcPct val="107000"/>
                        </a:lnSpc>
                        <a:spcAft>
                          <a:spcPts val="0"/>
                        </a:spcAft>
                        <a:buFont typeface="Arial" panose="020B0604020202020204" pitchFamily="34" charset="0"/>
                        <a:buNone/>
                      </a:pPr>
                      <a:r>
                        <a:rPr lang="en-GB" sz="800" b="1" dirty="0" smtClean="0">
                          <a:solidFill>
                            <a:schemeClr val="tx1"/>
                          </a:solidFill>
                          <a:effectLst/>
                          <a:latin typeface="+mn-lt"/>
                          <a:ea typeface="Calibri" panose="020F0502020204030204" pitchFamily="34" charset="0"/>
                          <a:cs typeface="Times New Roman" panose="02020603050405020304" pitchFamily="18" charset="0"/>
                        </a:rPr>
                        <a:t>Grow throughout</a:t>
                      </a:r>
                      <a:r>
                        <a:rPr lang="en-GB" sz="800" b="1" baseline="0" dirty="0" smtClean="0">
                          <a:solidFill>
                            <a:schemeClr val="tx1"/>
                          </a:solidFill>
                          <a:effectLst/>
                          <a:latin typeface="+mn-lt"/>
                          <a:ea typeface="Calibri" panose="020F0502020204030204" pitchFamily="34" charset="0"/>
                          <a:cs typeface="Times New Roman" panose="02020603050405020304" pitchFamily="18" charset="0"/>
                        </a:rPr>
                        <a:t> life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Recognise how you are changing, what you have to offer and what’s important to you</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Build your personal networks of support including how to access and make the most of a wide range of impartial face-to-face and digital careers information, advice and guidance services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Be able to research your education, training, apprenticeship, employment and volunteering options including information about the best progression pathways through to specific goal </a:t>
                      </a:r>
                      <a:endParaRPr lang="en-GB" sz="800" b="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800" b="1" dirty="0" smtClean="0">
                          <a:solidFill>
                            <a:schemeClr val="tx1"/>
                          </a:solidFill>
                        </a:rPr>
                        <a:t>Explore possibilities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Discuss the skills involved in managing your own career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Explain how work and working life is changing and how this may impact on your own and other people’s career satisfaction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Be aware of your responsibilities and rights as a student, trainee or employee for staying healthy and following safe working practices </a:t>
                      </a:r>
                    </a:p>
                    <a:p>
                      <a:pPr marL="0" indent="0">
                        <a:buFont typeface="Arial" panose="020B0604020202020204" pitchFamily="34" charset="0"/>
                        <a:buNone/>
                      </a:pPr>
                      <a:endParaRPr lang="en-GB" sz="800" b="1"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Manage Career</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Explain how you manage your wellbeing, progress and achievements through telling your story in a positive way</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Explain different types of business organisational structures, how they operate and how they measure success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Be able to find relevant labour market information (LMI) and know how to use it in your career planning </a:t>
                      </a:r>
                    </a:p>
                    <a:p>
                      <a:endParaRPr lang="en-GB" sz="800" b="1"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Create</a:t>
                      </a:r>
                      <a:r>
                        <a:rPr lang="en-GB" sz="800" b="1" baseline="0" dirty="0" smtClean="0">
                          <a:solidFill>
                            <a:schemeClr val="tx1"/>
                          </a:solidFill>
                          <a:latin typeface="+mj-lt"/>
                        </a:rPr>
                        <a:t> opportunities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Show that you can be enterprising in the way you learn, work and manage your career</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Show that you can manage financial issues related to your education, training and employment choices including knowing how to access sources of financial support that may be open to you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Know how to make plans and decisions carefully including how to solve problems and deal appropriately with influences on you </a:t>
                      </a:r>
                    </a:p>
                    <a:p>
                      <a:endParaRPr lang="en-GB" sz="800" b="1"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baseline="0" dirty="0" smtClean="0">
                          <a:solidFill>
                            <a:schemeClr val="tx1"/>
                          </a:solidFill>
                        </a:rPr>
                        <a:t>Balance life and work</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Recognise and challenge stereotyping, discrimination and other barriers to equality, diversity and inclusion and know your rights and responsibilities in relation to these issue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Show how you are developing the qualities and skills which will help you to improve your employability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Know your rights and responsibilities in a selection process and strategies to use to improve your chances of success </a:t>
                      </a:r>
                      <a:endParaRPr lang="en-GB" sz="800" b="1"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baseline="0" dirty="0" smtClean="0">
                          <a:solidFill>
                            <a:schemeClr val="tx1"/>
                          </a:solidFill>
                        </a:rPr>
                        <a:t>See the big picture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Review and reflect upon how you are benefitting as a learner from careers, employability and enterprise activities and experiences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Review and reflect on previous transitions to help you improve your preparation for future moves in education, training and employment </a:t>
                      </a:r>
                      <a:endParaRPr lang="en-GB" sz="800" b="1"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696517"/>
                  </a:ext>
                </a:extLst>
              </a:tr>
            </a:tbl>
          </a:graphicData>
        </a:graphic>
      </p:graphicFrame>
    </p:spTree>
    <p:extLst>
      <p:ext uri="{BB962C8B-B14F-4D97-AF65-F5344CB8AC3E}">
        <p14:creationId xmlns:p14="http://schemas.microsoft.com/office/powerpoint/2010/main" val="2680035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625203042"/>
              </p:ext>
            </p:extLst>
          </p:nvPr>
        </p:nvGraphicFramePr>
        <p:xfrm>
          <a:off x="127000" y="186759"/>
          <a:ext cx="9577992" cy="6632887"/>
        </p:xfrm>
        <a:graphic>
          <a:graphicData uri="http://schemas.openxmlformats.org/drawingml/2006/table">
            <a:tbl>
              <a:tblPr firstRow="1" firstCol="1" bandRow="1">
                <a:tableStyleId>{5C22544A-7EE6-4342-B048-85BDC9FD1C3A}</a:tableStyleId>
              </a:tblPr>
              <a:tblGrid>
                <a:gridCol w="844550">
                  <a:extLst>
                    <a:ext uri="{9D8B030D-6E8A-4147-A177-3AD203B41FA5}">
                      <a16:colId xmlns:a16="http://schemas.microsoft.com/office/drawing/2014/main" val="1816333319"/>
                    </a:ext>
                  </a:extLst>
                </a:gridCol>
                <a:gridCol w="1393825">
                  <a:extLst>
                    <a:ext uri="{9D8B030D-6E8A-4147-A177-3AD203B41FA5}">
                      <a16:colId xmlns:a16="http://schemas.microsoft.com/office/drawing/2014/main" val="1431172908"/>
                    </a:ext>
                  </a:extLst>
                </a:gridCol>
                <a:gridCol w="1438275">
                  <a:extLst>
                    <a:ext uri="{9D8B030D-6E8A-4147-A177-3AD203B41FA5}">
                      <a16:colId xmlns:a16="http://schemas.microsoft.com/office/drawing/2014/main" val="258024687"/>
                    </a:ext>
                  </a:extLst>
                </a:gridCol>
                <a:gridCol w="1362075">
                  <a:extLst>
                    <a:ext uri="{9D8B030D-6E8A-4147-A177-3AD203B41FA5}">
                      <a16:colId xmlns:a16="http://schemas.microsoft.com/office/drawing/2014/main" val="107474004"/>
                    </a:ext>
                  </a:extLst>
                </a:gridCol>
                <a:gridCol w="1595266">
                  <a:extLst>
                    <a:ext uri="{9D8B030D-6E8A-4147-A177-3AD203B41FA5}">
                      <a16:colId xmlns:a16="http://schemas.microsoft.com/office/drawing/2014/main" val="1138040054"/>
                    </a:ext>
                  </a:extLst>
                </a:gridCol>
                <a:gridCol w="1521342">
                  <a:extLst>
                    <a:ext uri="{9D8B030D-6E8A-4147-A177-3AD203B41FA5}">
                      <a16:colId xmlns:a16="http://schemas.microsoft.com/office/drawing/2014/main" val="3947025173"/>
                    </a:ext>
                  </a:extLst>
                </a:gridCol>
                <a:gridCol w="1422659">
                  <a:extLst>
                    <a:ext uri="{9D8B030D-6E8A-4147-A177-3AD203B41FA5}">
                      <a16:colId xmlns:a16="http://schemas.microsoft.com/office/drawing/2014/main" val="3250376065"/>
                    </a:ext>
                  </a:extLst>
                </a:gridCol>
              </a:tblGrid>
              <a:tr h="2373312">
                <a:tc>
                  <a:txBody>
                    <a:bodyPr/>
                    <a:lstStyle/>
                    <a:p>
                      <a:r>
                        <a:rPr lang="en-GB" sz="900" dirty="0" smtClean="0">
                          <a:solidFill>
                            <a:schemeClr val="bg1"/>
                          </a:solidFill>
                        </a:rPr>
                        <a:t>Duchess</a:t>
                      </a:r>
                      <a:r>
                        <a:rPr lang="en-GB" sz="900" baseline="0" dirty="0" smtClean="0">
                          <a:solidFill>
                            <a:schemeClr val="bg1"/>
                          </a:solidFill>
                        </a:rPr>
                        <a:t> of Ely</a:t>
                      </a:r>
                      <a:endParaRPr lang="en-GB" sz="900" dirty="0" smtClean="0">
                        <a:solidFill>
                          <a:schemeClr val="bg1"/>
                        </a:solidFill>
                      </a:endParaRPr>
                    </a:p>
                    <a:p>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lnSpc>
                          <a:spcPct val="107000"/>
                        </a:lnSpc>
                        <a:spcAft>
                          <a:spcPts val="0"/>
                        </a:spcAft>
                        <a:buFont typeface="Arial" panose="020B0604020202020204" pitchFamily="34" charset="0"/>
                        <a:buNone/>
                      </a:pPr>
                      <a:r>
                        <a:rPr lang="en-GB" sz="800" b="1" dirty="0" smtClean="0">
                          <a:solidFill>
                            <a:schemeClr val="tx1"/>
                          </a:solidFill>
                          <a:effectLst/>
                          <a:latin typeface="+mn-lt"/>
                          <a:ea typeface="Calibri" panose="020F0502020204030204" pitchFamily="34" charset="0"/>
                          <a:cs typeface="Times New Roman" panose="02020603050405020304" pitchFamily="18" charset="0"/>
                        </a:rPr>
                        <a:t>Introduction</a:t>
                      </a:r>
                      <a:r>
                        <a:rPr lang="en-GB" sz="800" b="1" baseline="0" dirty="0" smtClean="0">
                          <a:solidFill>
                            <a:schemeClr val="tx1"/>
                          </a:solidFill>
                          <a:effectLst/>
                          <a:latin typeface="+mn-lt"/>
                          <a:ea typeface="Calibri" panose="020F0502020204030204" pitchFamily="34" charset="0"/>
                          <a:cs typeface="Times New Roman" panose="02020603050405020304" pitchFamily="18" charset="0"/>
                        </a:rPr>
                        <a:t> and safety</a:t>
                      </a:r>
                    </a:p>
                    <a:p>
                      <a:pPr marL="171450" indent="-171450">
                        <a:buFont typeface="Arial" panose="020B0604020202020204" pitchFamily="34" charset="0"/>
                        <a:buChar char="•"/>
                      </a:pPr>
                      <a:r>
                        <a:rPr lang="en-GB" sz="800" b="0" dirty="0" smtClean="0">
                          <a:solidFill>
                            <a:schemeClr val="tx1"/>
                          </a:solidFill>
                        </a:rPr>
                        <a:t>Introduction and making</a:t>
                      </a:r>
                      <a:r>
                        <a:rPr lang="en-GB" sz="800" b="0" baseline="0" dirty="0" smtClean="0">
                          <a:solidFill>
                            <a:schemeClr val="tx1"/>
                          </a:solidFill>
                        </a:rPr>
                        <a:t> choices about sections</a:t>
                      </a:r>
                    </a:p>
                    <a:p>
                      <a:pPr marL="171450" indent="-171450">
                        <a:buFont typeface="Arial" panose="020B0604020202020204" pitchFamily="34" charset="0"/>
                        <a:buChar char="•"/>
                      </a:pPr>
                      <a:r>
                        <a:rPr lang="en-GB" sz="800" b="0" baseline="0" dirty="0" smtClean="0">
                          <a:solidFill>
                            <a:schemeClr val="tx1"/>
                          </a:solidFill>
                        </a:rPr>
                        <a:t>Teamwork games – what makes a good team member?</a:t>
                      </a:r>
                    </a:p>
                    <a:p>
                      <a:pPr marL="171450" indent="-171450">
                        <a:buFont typeface="Arial" panose="020B0604020202020204" pitchFamily="34" charset="0"/>
                        <a:buChar char="•"/>
                      </a:pPr>
                      <a:r>
                        <a:rPr lang="en-GB" sz="800" b="0" baseline="0" dirty="0" smtClean="0">
                          <a:solidFill>
                            <a:schemeClr val="tx1"/>
                          </a:solidFill>
                        </a:rPr>
                        <a:t>Basic expedition skills – what is an expedition and what do we need to learn?</a:t>
                      </a:r>
                    </a:p>
                    <a:p>
                      <a:pPr marL="171450" indent="-171450">
                        <a:buFont typeface="Arial" panose="020B0604020202020204" pitchFamily="34" charset="0"/>
                        <a:buChar char="•"/>
                      </a:pPr>
                      <a:r>
                        <a:rPr lang="en-GB" sz="800" b="0" baseline="0" dirty="0" smtClean="0">
                          <a:solidFill>
                            <a:schemeClr val="tx1"/>
                          </a:solidFill>
                        </a:rPr>
                        <a:t>Safe travel – walking safely in different environments including kit and clothing</a:t>
                      </a:r>
                    </a:p>
                    <a:p>
                      <a:pPr marL="171450" indent="-171450">
                        <a:buFont typeface="Arial" panose="020B0604020202020204" pitchFamily="34" charset="0"/>
                        <a:buChar char="•"/>
                      </a:pPr>
                      <a:r>
                        <a:rPr lang="en-GB" sz="800" b="0" baseline="0" dirty="0" smtClean="0">
                          <a:solidFill>
                            <a:schemeClr val="tx1"/>
                          </a:solidFill>
                        </a:rPr>
                        <a:t>Understanding a compass</a:t>
                      </a:r>
                    </a:p>
                    <a:p>
                      <a:pPr marL="171450" indent="-171450">
                        <a:buFont typeface="Arial" panose="020B0604020202020204" pitchFamily="34" charset="0"/>
                        <a:buChar char="•"/>
                      </a:pPr>
                      <a:r>
                        <a:rPr lang="en-GB" sz="800" b="0" baseline="0" dirty="0" smtClean="0">
                          <a:solidFill>
                            <a:schemeClr val="tx1"/>
                          </a:solidFill>
                        </a:rPr>
                        <a:t>Using a compass in the local area</a:t>
                      </a:r>
                    </a:p>
                    <a:p>
                      <a:pPr marL="0" indent="0" algn="l">
                        <a:lnSpc>
                          <a:spcPct val="107000"/>
                        </a:lnSpc>
                        <a:spcAft>
                          <a:spcPts val="0"/>
                        </a:spcAft>
                        <a:buFont typeface="Arial" panose="020B0604020202020204" pitchFamily="34" charset="0"/>
                        <a:buNone/>
                      </a:pPr>
                      <a:endParaRPr lang="en-GB" sz="800" b="1"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800" b="1" dirty="0" smtClean="0">
                          <a:solidFill>
                            <a:schemeClr val="tx1"/>
                          </a:solidFill>
                        </a:rPr>
                        <a:t>Map</a:t>
                      </a:r>
                      <a:r>
                        <a:rPr lang="en-GB" sz="800" b="1" baseline="0" dirty="0" smtClean="0">
                          <a:solidFill>
                            <a:schemeClr val="tx1"/>
                          </a:solidFill>
                        </a:rPr>
                        <a:t> skills</a:t>
                      </a:r>
                      <a:endParaRPr lang="en-GB" sz="800" b="1" dirty="0" smtClean="0">
                        <a:solidFill>
                          <a:schemeClr val="tx1"/>
                        </a:solidFill>
                      </a:endParaRPr>
                    </a:p>
                    <a:p>
                      <a:pPr marL="171450" indent="-171450">
                        <a:buFont typeface="Arial" panose="020B0604020202020204" pitchFamily="34" charset="0"/>
                        <a:buChar char="•"/>
                      </a:pPr>
                      <a:r>
                        <a:rPr lang="en-GB" sz="800" b="0" dirty="0" smtClean="0">
                          <a:solidFill>
                            <a:schemeClr val="tx1"/>
                          </a:solidFill>
                        </a:rPr>
                        <a:t>Directing each other using observational language </a:t>
                      </a:r>
                    </a:p>
                    <a:p>
                      <a:pPr marL="171450" indent="-171450">
                        <a:buFont typeface="Arial" panose="020B0604020202020204" pitchFamily="34" charset="0"/>
                        <a:buChar char="•"/>
                      </a:pPr>
                      <a:r>
                        <a:rPr lang="en-GB" sz="800" b="0" dirty="0" smtClean="0">
                          <a:solidFill>
                            <a:schemeClr val="tx1"/>
                          </a:solidFill>
                        </a:rPr>
                        <a:t>Travelling to local places using observational language</a:t>
                      </a:r>
                    </a:p>
                    <a:p>
                      <a:pPr marL="171450" indent="-171450">
                        <a:buFont typeface="Arial" panose="020B0604020202020204" pitchFamily="34" charset="0"/>
                        <a:buChar char="•"/>
                      </a:pPr>
                      <a:r>
                        <a:rPr lang="en-GB" sz="800" b="0" dirty="0" smtClean="0">
                          <a:solidFill>
                            <a:schemeClr val="tx1"/>
                          </a:solidFill>
                        </a:rPr>
                        <a:t>Plotting and following a route to local services</a:t>
                      </a:r>
                    </a:p>
                    <a:p>
                      <a:pPr marL="171450" indent="-171450">
                        <a:buFont typeface="Arial" panose="020B0604020202020204" pitchFamily="34" charset="0"/>
                        <a:buChar char="•"/>
                      </a:pPr>
                      <a:r>
                        <a:rPr lang="en-GB" sz="800" b="0" dirty="0" smtClean="0">
                          <a:solidFill>
                            <a:schemeClr val="tx1"/>
                          </a:solidFill>
                        </a:rPr>
                        <a:t>Understanding a map</a:t>
                      </a:r>
                      <a:r>
                        <a:rPr lang="en-GB" sz="800" b="0" baseline="0" dirty="0" smtClean="0">
                          <a:solidFill>
                            <a:schemeClr val="tx1"/>
                          </a:solidFill>
                        </a:rPr>
                        <a:t> – types of map, keys, symbols on OS map</a:t>
                      </a:r>
                    </a:p>
                    <a:p>
                      <a:pPr marL="171450" indent="-171450">
                        <a:buFont typeface="Arial" panose="020B0604020202020204" pitchFamily="34" charset="0"/>
                        <a:buChar char="•"/>
                      </a:pPr>
                      <a:r>
                        <a:rPr lang="en-GB" sz="800" b="0" baseline="0" dirty="0" smtClean="0">
                          <a:solidFill>
                            <a:schemeClr val="tx1"/>
                          </a:solidFill>
                        </a:rPr>
                        <a:t>Using a map – following a given route</a:t>
                      </a:r>
                    </a:p>
                    <a:p>
                      <a:pPr marL="171450" indent="-171450">
                        <a:buFont typeface="Arial" panose="020B0604020202020204" pitchFamily="34" charset="0"/>
                        <a:buChar char="•"/>
                      </a:pPr>
                      <a:r>
                        <a:rPr lang="en-GB" sz="800" b="0" baseline="0" dirty="0" smtClean="0">
                          <a:solidFill>
                            <a:schemeClr val="tx1"/>
                          </a:solidFill>
                        </a:rPr>
                        <a:t>Plan and follow a local route</a:t>
                      </a:r>
                      <a:endParaRPr lang="en-GB" sz="800" b="0" dirty="0" smtClean="0">
                        <a:solidFill>
                          <a:schemeClr val="tx1"/>
                        </a:solidFill>
                      </a:endParaRPr>
                    </a:p>
                    <a:p>
                      <a:pPr marL="0" indent="0">
                        <a:buFont typeface="Arial" panose="020B0604020202020204" pitchFamily="34" charset="0"/>
                        <a:buNone/>
                      </a:pPr>
                      <a:endParaRPr lang="en-GB" sz="800" b="1"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Camp life</a:t>
                      </a:r>
                    </a:p>
                    <a:p>
                      <a:pPr marL="171450" indent="-171450">
                        <a:buFont typeface="Arial" panose="020B0604020202020204" pitchFamily="34" charset="0"/>
                        <a:buChar char="•"/>
                      </a:pPr>
                      <a:r>
                        <a:rPr lang="en-GB" sz="800" b="0" baseline="0" dirty="0" smtClean="0">
                          <a:solidFill>
                            <a:schemeClr val="tx1"/>
                          </a:solidFill>
                        </a:rPr>
                        <a:t>Camping basics – kit and clothing for an expedition</a:t>
                      </a:r>
                    </a:p>
                    <a:p>
                      <a:pPr marL="171450" indent="-171450">
                        <a:buFont typeface="Arial" panose="020B0604020202020204" pitchFamily="34" charset="0"/>
                        <a:buChar char="•"/>
                      </a:pPr>
                      <a:r>
                        <a:rPr lang="en-GB" sz="800" b="0" baseline="0" dirty="0" smtClean="0">
                          <a:solidFill>
                            <a:schemeClr val="tx1"/>
                          </a:solidFill>
                        </a:rPr>
                        <a:t>What skills do we need to learn?</a:t>
                      </a:r>
                    </a:p>
                    <a:p>
                      <a:pPr marL="171450" indent="-171450">
                        <a:buFont typeface="Arial" panose="020B0604020202020204" pitchFamily="34" charset="0"/>
                        <a:buChar char="•"/>
                      </a:pPr>
                      <a:r>
                        <a:rPr lang="en-GB" sz="800" b="0" baseline="0" dirty="0" smtClean="0">
                          <a:solidFill>
                            <a:schemeClr val="tx1"/>
                          </a:solidFill>
                        </a:rPr>
                        <a:t>Food – appropriate expedition foods – healthy, easy to carry and prepare</a:t>
                      </a:r>
                    </a:p>
                    <a:p>
                      <a:pPr marL="171450" indent="-171450">
                        <a:buFont typeface="Arial" panose="020B0604020202020204" pitchFamily="34" charset="0"/>
                        <a:buChar char="•"/>
                      </a:pPr>
                      <a:r>
                        <a:rPr lang="en-GB" sz="800" b="0" baseline="0" dirty="0" smtClean="0">
                          <a:solidFill>
                            <a:schemeClr val="tx1"/>
                          </a:solidFill>
                        </a:rPr>
                        <a:t>Budgeting, travelling to and buying food from a local shop</a:t>
                      </a:r>
                    </a:p>
                    <a:p>
                      <a:pPr marL="171450" indent="-171450">
                        <a:buFont typeface="Arial" panose="020B0604020202020204" pitchFamily="34" charset="0"/>
                        <a:buChar char="•"/>
                      </a:pPr>
                      <a:r>
                        <a:rPr lang="en-GB" sz="800" b="0" baseline="0" dirty="0" smtClean="0">
                          <a:solidFill>
                            <a:schemeClr val="tx1"/>
                          </a:solidFill>
                        </a:rPr>
                        <a:t>Cooking – camping stoves/cooking outside</a:t>
                      </a:r>
                    </a:p>
                    <a:p>
                      <a:pPr marL="171450" indent="-171450">
                        <a:buFont typeface="Arial" panose="020B0604020202020204" pitchFamily="34" charset="0"/>
                        <a:buChar char="•"/>
                      </a:pPr>
                      <a:r>
                        <a:rPr lang="en-GB" sz="800" b="0" baseline="0" dirty="0" smtClean="0">
                          <a:solidFill>
                            <a:schemeClr val="tx1"/>
                          </a:solidFill>
                        </a:rPr>
                        <a:t>Making hot and cold snacks outdoors</a:t>
                      </a:r>
                    </a:p>
                    <a:p>
                      <a:pPr marL="171450" indent="-171450">
                        <a:buFont typeface="Arial" panose="020B0604020202020204" pitchFamily="34" charset="0"/>
                        <a:buChar char="•"/>
                      </a:pPr>
                      <a:r>
                        <a:rPr lang="en-GB" sz="800" b="0" baseline="0" dirty="0" smtClean="0">
                          <a:solidFill>
                            <a:schemeClr val="tx1"/>
                          </a:solidFill>
                        </a:rPr>
                        <a:t>Plan expedition meals as a team</a:t>
                      </a:r>
                    </a:p>
                    <a:p>
                      <a:endParaRPr lang="en-GB" sz="800" b="1"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Expedition skills</a:t>
                      </a:r>
                    </a:p>
                    <a:p>
                      <a:pPr marL="171450" indent="-171450">
                        <a:buFont typeface="Arial" panose="020B0604020202020204" pitchFamily="34" charset="0"/>
                        <a:buChar char="•"/>
                      </a:pPr>
                      <a:r>
                        <a:rPr lang="en-GB" sz="800" b="0" dirty="0" smtClean="0">
                          <a:solidFill>
                            <a:schemeClr val="tx1"/>
                          </a:solidFill>
                        </a:rPr>
                        <a:t>Basic first aid skills – cuts, grazes, burns</a:t>
                      </a:r>
                    </a:p>
                    <a:p>
                      <a:pPr marL="171450" indent="-171450">
                        <a:buFont typeface="Arial" panose="020B0604020202020204" pitchFamily="34" charset="0"/>
                        <a:buChar char="•"/>
                      </a:pPr>
                      <a:r>
                        <a:rPr lang="en-GB" sz="800" b="0" baseline="0" dirty="0" smtClean="0">
                          <a:solidFill>
                            <a:schemeClr val="tx1"/>
                          </a:solidFill>
                        </a:rPr>
                        <a:t>Emergencies</a:t>
                      </a:r>
                    </a:p>
                    <a:p>
                      <a:pPr marL="171450" indent="-171450">
                        <a:buFont typeface="Arial" panose="020B0604020202020204" pitchFamily="34" charset="0"/>
                        <a:buChar char="•"/>
                      </a:pPr>
                      <a:r>
                        <a:rPr lang="en-GB" sz="800" b="0" baseline="0" dirty="0" smtClean="0">
                          <a:solidFill>
                            <a:schemeClr val="tx1"/>
                          </a:solidFill>
                        </a:rPr>
                        <a:t>Set up and then pack away tents</a:t>
                      </a:r>
                    </a:p>
                    <a:p>
                      <a:pPr marL="171450" indent="-171450">
                        <a:buFont typeface="Arial" panose="020B0604020202020204" pitchFamily="34" charset="0"/>
                        <a:buChar char="•"/>
                      </a:pPr>
                      <a:r>
                        <a:rPr lang="en-GB" sz="800" b="0" baseline="0" dirty="0" smtClean="0">
                          <a:solidFill>
                            <a:schemeClr val="tx1"/>
                          </a:solidFill>
                        </a:rPr>
                        <a:t>Choosing and packing suitable clothes</a:t>
                      </a:r>
                    </a:p>
                    <a:p>
                      <a:pPr marL="171450" indent="-171450">
                        <a:buFont typeface="Arial" panose="020B0604020202020204" pitchFamily="34" charset="0"/>
                        <a:buChar char="•"/>
                      </a:pPr>
                      <a:r>
                        <a:rPr lang="en-GB" sz="800" b="0" baseline="0" dirty="0" smtClean="0">
                          <a:solidFill>
                            <a:schemeClr val="tx1"/>
                          </a:solidFill>
                        </a:rPr>
                        <a:t>Working as a team to set up a mini campsite</a:t>
                      </a:r>
                    </a:p>
                    <a:p>
                      <a:pPr marL="171450" indent="-171450">
                        <a:buFont typeface="Arial" panose="020B0604020202020204" pitchFamily="34" charset="0"/>
                        <a:buChar char="•"/>
                      </a:pPr>
                      <a:r>
                        <a:rPr lang="en-GB" sz="800" b="0" baseline="0" dirty="0" smtClean="0">
                          <a:solidFill>
                            <a:schemeClr val="tx1"/>
                          </a:solidFill>
                        </a:rPr>
                        <a:t>Cook an expedition meal as a team</a:t>
                      </a:r>
                      <a:endParaRPr lang="en-GB" sz="800" b="0" dirty="0" smtClean="0">
                        <a:solidFill>
                          <a:schemeClr val="tx1"/>
                        </a:solidFill>
                      </a:endParaRPr>
                    </a:p>
                    <a:p>
                      <a:endParaRPr lang="en-GB" sz="800" b="1"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baseline="0" dirty="0" smtClean="0">
                          <a:solidFill>
                            <a:schemeClr val="tx1"/>
                          </a:solidFill>
                        </a:rPr>
                        <a:t>Expedition preparation</a:t>
                      </a:r>
                    </a:p>
                    <a:p>
                      <a:pPr marL="171450" indent="-171450">
                        <a:buFont typeface="Arial" panose="020B0604020202020204" pitchFamily="34" charset="0"/>
                        <a:buChar char="•"/>
                      </a:pPr>
                      <a:r>
                        <a:rPr lang="en-GB" sz="800" b="0" baseline="0" dirty="0" smtClean="0">
                          <a:solidFill>
                            <a:schemeClr val="tx1"/>
                          </a:solidFill>
                        </a:rPr>
                        <a:t>Expedition planning – plan routes</a:t>
                      </a:r>
                    </a:p>
                    <a:p>
                      <a:pPr marL="171450" indent="-171450">
                        <a:buFont typeface="Arial" panose="020B0604020202020204" pitchFamily="34" charset="0"/>
                        <a:buChar char="•"/>
                      </a:pPr>
                      <a:r>
                        <a:rPr lang="en-GB" sz="800" b="0" baseline="0" dirty="0" smtClean="0">
                          <a:solidFill>
                            <a:schemeClr val="tx1"/>
                          </a:solidFill>
                        </a:rPr>
                        <a:t>Plan meals</a:t>
                      </a:r>
                    </a:p>
                    <a:p>
                      <a:pPr marL="171450" indent="-171450">
                        <a:buFont typeface="Arial" panose="020B0604020202020204" pitchFamily="34" charset="0"/>
                        <a:buChar char="•"/>
                      </a:pPr>
                      <a:r>
                        <a:rPr lang="en-GB" sz="800" b="0" baseline="0" dirty="0" smtClean="0">
                          <a:solidFill>
                            <a:schemeClr val="tx1"/>
                          </a:solidFill>
                        </a:rPr>
                        <a:t>Create a kit list</a:t>
                      </a:r>
                    </a:p>
                    <a:p>
                      <a:pPr marL="171450" indent="-171450">
                        <a:buFont typeface="Arial" panose="020B0604020202020204" pitchFamily="34" charset="0"/>
                        <a:buChar char="•"/>
                      </a:pPr>
                      <a:r>
                        <a:rPr lang="en-GB" sz="800" b="0" baseline="0" dirty="0" smtClean="0">
                          <a:solidFill>
                            <a:schemeClr val="tx1"/>
                          </a:solidFill>
                        </a:rPr>
                        <a:t>Practice walking further routes</a:t>
                      </a:r>
                    </a:p>
                    <a:p>
                      <a:pPr marL="171450" indent="-171450">
                        <a:buFont typeface="Arial" panose="020B0604020202020204" pitchFamily="34" charset="0"/>
                        <a:buChar char="•"/>
                      </a:pPr>
                      <a:r>
                        <a:rPr lang="en-GB" sz="800" b="0" baseline="0" dirty="0" smtClean="0">
                          <a:solidFill>
                            <a:schemeClr val="tx1"/>
                          </a:solidFill>
                        </a:rPr>
                        <a:t>Practice following routes with bags</a:t>
                      </a:r>
                    </a:p>
                    <a:p>
                      <a:pPr marL="171450" indent="-171450">
                        <a:buFont typeface="Arial" panose="020B0604020202020204" pitchFamily="34" charset="0"/>
                        <a:buChar char="•"/>
                      </a:pPr>
                      <a:r>
                        <a:rPr lang="en-GB" sz="800" b="0" baseline="0" dirty="0" smtClean="0">
                          <a:solidFill>
                            <a:schemeClr val="tx1"/>
                          </a:solidFill>
                        </a:rPr>
                        <a:t>Expedition week</a:t>
                      </a:r>
                    </a:p>
                    <a:p>
                      <a:endParaRPr lang="en-GB" sz="800" b="1"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baseline="0" dirty="0" smtClean="0">
                          <a:solidFill>
                            <a:schemeClr val="tx1"/>
                          </a:solidFill>
                        </a:rPr>
                        <a:t>Community project</a:t>
                      </a:r>
                    </a:p>
                    <a:p>
                      <a:pPr marL="171450" lvl="0" indent="-171450">
                        <a:buFont typeface="Arial" panose="020B0604020202020204" pitchFamily="34" charset="0"/>
                        <a:buChar char="•"/>
                      </a:pPr>
                      <a:r>
                        <a:rPr lang="en-GB" sz="800" b="0" kern="1200" dirty="0" smtClean="0">
                          <a:solidFill>
                            <a:schemeClr val="tx1"/>
                          </a:solidFill>
                          <a:effectLst/>
                          <a:latin typeface="+mn-lt"/>
                          <a:ea typeface="+mn-ea"/>
                          <a:cs typeface="+mn-cs"/>
                        </a:rPr>
                        <a:t>Plan and evaluate a project</a:t>
                      </a:r>
                    </a:p>
                    <a:p>
                      <a:pPr marL="171450" lvl="0" indent="-171450">
                        <a:buFont typeface="Arial" panose="020B0604020202020204" pitchFamily="34" charset="0"/>
                        <a:buChar char="•"/>
                      </a:pPr>
                      <a:r>
                        <a:rPr lang="en-GB" sz="800" b="0" kern="1200" dirty="0" smtClean="0">
                          <a:solidFill>
                            <a:schemeClr val="tx1"/>
                          </a:solidFill>
                          <a:effectLst/>
                          <a:latin typeface="+mn-lt"/>
                          <a:ea typeface="+mn-ea"/>
                          <a:cs typeface="+mn-cs"/>
                        </a:rPr>
                        <a:t>Work as a team, taking it in turns to lead at least one other person run a project – can be an adult or peer</a:t>
                      </a:r>
                    </a:p>
                    <a:p>
                      <a:pPr marL="171450" lvl="0" indent="-171450">
                        <a:buFont typeface="Arial" panose="020B0604020202020204" pitchFamily="34" charset="0"/>
                        <a:buChar char="•"/>
                      </a:pPr>
                      <a:r>
                        <a:rPr lang="en-GB" sz="800" b="0" kern="1200" dirty="0" smtClean="0">
                          <a:solidFill>
                            <a:schemeClr val="tx1"/>
                          </a:solidFill>
                          <a:effectLst/>
                          <a:latin typeface="+mn-lt"/>
                          <a:ea typeface="+mn-ea"/>
                          <a:cs typeface="+mn-cs"/>
                        </a:rPr>
                        <a:t>Can be school or local community</a:t>
                      </a:r>
                      <a:r>
                        <a:rPr lang="en-GB" sz="800" b="0" kern="1200" baseline="0" dirty="0" smtClean="0">
                          <a:solidFill>
                            <a:schemeClr val="tx1"/>
                          </a:solidFill>
                          <a:effectLst/>
                          <a:latin typeface="+mn-lt"/>
                          <a:ea typeface="+mn-ea"/>
                          <a:cs typeface="+mn-cs"/>
                        </a:rPr>
                        <a:t> f</a:t>
                      </a:r>
                      <a:r>
                        <a:rPr lang="en-GB" sz="800" b="0" kern="1200" dirty="0" smtClean="0">
                          <a:solidFill>
                            <a:schemeClr val="tx1"/>
                          </a:solidFill>
                          <a:effectLst/>
                          <a:latin typeface="+mn-lt"/>
                          <a:ea typeface="+mn-ea"/>
                          <a:cs typeface="+mn-cs"/>
                        </a:rPr>
                        <a:t>or example, designing and plant a sensory garden in a local care </a:t>
                      </a:r>
                      <a:r>
                        <a:rPr lang="en-GB" sz="800" b="0" kern="1200" smtClean="0">
                          <a:solidFill>
                            <a:schemeClr val="tx1"/>
                          </a:solidFill>
                          <a:effectLst/>
                          <a:latin typeface="+mn-lt"/>
                          <a:ea typeface="+mn-ea"/>
                          <a:cs typeface="+mn-cs"/>
                        </a:rPr>
                        <a:t>home</a:t>
                      </a:r>
                      <a:r>
                        <a:rPr lang="en-GB" sz="800" b="0" kern="1200" baseline="0" smtClean="0">
                          <a:solidFill>
                            <a:schemeClr val="tx1"/>
                          </a:solidFill>
                          <a:effectLst/>
                          <a:latin typeface="+mn-lt"/>
                          <a:ea typeface="+mn-ea"/>
                          <a:cs typeface="+mn-cs"/>
                        </a:rPr>
                        <a:t> or </a:t>
                      </a:r>
                      <a:r>
                        <a:rPr lang="en-GB" sz="800" b="0" kern="1200" smtClean="0">
                          <a:solidFill>
                            <a:schemeClr val="tx1"/>
                          </a:solidFill>
                          <a:effectLst/>
                          <a:latin typeface="+mn-lt"/>
                          <a:ea typeface="+mn-ea"/>
                          <a:cs typeface="+mn-cs"/>
                        </a:rPr>
                        <a:t>school</a:t>
                      </a:r>
                      <a:r>
                        <a:rPr lang="en-GB" sz="800" b="0" kern="1200" dirty="0" smtClean="0">
                          <a:solidFill>
                            <a:schemeClr val="tx1"/>
                          </a:solidFill>
                          <a:effectLst/>
                          <a:latin typeface="+mn-lt"/>
                          <a:ea typeface="+mn-ea"/>
                          <a:cs typeface="+mn-cs"/>
                        </a:rPr>
                        <a:t>. </a:t>
                      </a:r>
                      <a:endParaRPr lang="en-GB" sz="800" b="1"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5905483"/>
                  </a:ext>
                </a:extLst>
              </a:tr>
              <a:tr h="4060952">
                <a:tc>
                  <a:txBody>
                    <a:bodyPr/>
                    <a:lstStyle/>
                    <a:p>
                      <a:r>
                        <a:rPr lang="en-GB" sz="900" dirty="0" smtClean="0"/>
                        <a:t>Personal</a:t>
                      </a:r>
                      <a:r>
                        <a:rPr lang="en-GB" sz="900" baseline="0" dirty="0" smtClean="0"/>
                        <a:t> and social effectiveness (PSE)</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marL="0" indent="0" algn="l">
                        <a:lnSpc>
                          <a:spcPct val="107000"/>
                        </a:lnSpc>
                        <a:spcAft>
                          <a:spcPts val="0"/>
                        </a:spcAft>
                        <a:buFont typeface="Arial" panose="020B0604020202020204" pitchFamily="34" charset="0"/>
                        <a:buNone/>
                      </a:pPr>
                      <a:r>
                        <a:rPr lang="en-GB" sz="800" b="1" dirty="0" smtClean="0">
                          <a:solidFill>
                            <a:schemeClr val="tx1"/>
                          </a:solidFill>
                          <a:effectLst/>
                          <a:latin typeface="+mn-lt"/>
                          <a:ea typeface="Calibri" panose="020F0502020204030204" pitchFamily="34" charset="0"/>
                          <a:cs typeface="Times New Roman" panose="02020603050405020304" pitchFamily="18" charset="0"/>
                        </a:rPr>
                        <a:t>Belief and values</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Learn</a:t>
                      </a:r>
                      <a:r>
                        <a:rPr lang="en-GB" sz="800" kern="1200" baseline="0" dirty="0" smtClean="0">
                          <a:solidFill>
                            <a:schemeClr val="dk1"/>
                          </a:solidFill>
                          <a:effectLst/>
                          <a:latin typeface="+mn-lt"/>
                          <a:ea typeface="+mn-ea"/>
                          <a:cs typeface="+mn-cs"/>
                        </a:rPr>
                        <a:t> about</a:t>
                      </a:r>
                      <a:r>
                        <a:rPr lang="en-GB" sz="800" kern="1200" dirty="0" smtClean="0">
                          <a:solidFill>
                            <a:schemeClr val="dk1"/>
                          </a:solidFill>
                          <a:effectLst/>
                          <a:latin typeface="+mn-lt"/>
                          <a:ea typeface="+mn-ea"/>
                          <a:cs typeface="+mn-cs"/>
                        </a:rPr>
                        <a:t> the groups of people who were persecuted during the Holocaust and how and why we remember them</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Find a way to teach other people how important it is to remember the lessons of the Holocaust</a:t>
                      </a:r>
                      <a:endParaRPr lang="en-GB" sz="800" kern="1200" dirty="0" smtClean="0">
                        <a:solidFill>
                          <a:schemeClr val="tx1"/>
                        </a:solidFill>
                        <a:effectLst/>
                        <a:latin typeface="+mn-lt"/>
                        <a:ea typeface="+mn-ea"/>
                        <a:cs typeface="+mn-cs"/>
                      </a:endParaRPr>
                    </a:p>
                    <a:p>
                      <a:pPr marL="171450" indent="-171450" algn="l">
                        <a:lnSpc>
                          <a:spcPct val="107000"/>
                        </a:lnSpc>
                        <a:spcAft>
                          <a:spcPts val="0"/>
                        </a:spcAft>
                        <a:buFont typeface="Arial" panose="020B0604020202020204" pitchFamily="34" charset="0"/>
                        <a:buChar char="•"/>
                      </a:pPr>
                      <a:r>
                        <a:rPr lang="en-GB" sz="800" kern="1200" dirty="0" smtClean="0">
                          <a:solidFill>
                            <a:schemeClr val="tx1"/>
                          </a:solidFill>
                          <a:effectLst/>
                          <a:latin typeface="+mn-lt"/>
                          <a:ea typeface="+mn-ea"/>
                          <a:cs typeface="+mn-cs"/>
                        </a:rPr>
                        <a:t>Tolerance and respect</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Find ways to develop tolerance and respect for other people</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Analyse a list of rules for a setting (</a:t>
                      </a:r>
                      <a:r>
                        <a:rPr lang="en-GB" sz="800" kern="1200" dirty="0" err="1" smtClean="0">
                          <a:solidFill>
                            <a:schemeClr val="dk1"/>
                          </a:solidFill>
                          <a:effectLst/>
                          <a:latin typeface="+mn-lt"/>
                          <a:ea typeface="+mn-ea"/>
                          <a:cs typeface="+mn-cs"/>
                        </a:rPr>
                        <a:t>eg</a:t>
                      </a:r>
                      <a:r>
                        <a:rPr lang="en-GB" sz="800" kern="1200" dirty="0" smtClean="0">
                          <a:solidFill>
                            <a:schemeClr val="dk1"/>
                          </a:solidFill>
                          <a:effectLst/>
                          <a:latin typeface="+mn-lt"/>
                          <a:ea typeface="+mn-ea"/>
                          <a:cs typeface="+mn-cs"/>
                        </a:rPr>
                        <a:t> school rules or policies)</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Comprehend what could happen if there were no laws at all</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Have</a:t>
                      </a:r>
                      <a:r>
                        <a:rPr lang="en-GB" sz="800" kern="1200" baseline="0" dirty="0" smtClean="0">
                          <a:solidFill>
                            <a:schemeClr val="dk1"/>
                          </a:solidFill>
                          <a:effectLst/>
                          <a:latin typeface="+mn-lt"/>
                          <a:ea typeface="+mn-ea"/>
                          <a:cs typeface="+mn-cs"/>
                        </a:rPr>
                        <a:t> understanding of prison system</a:t>
                      </a:r>
                      <a:endParaRPr lang="en-GB" sz="800" kern="1200" dirty="0" smtClean="0">
                        <a:solidFill>
                          <a:schemeClr val="dk1"/>
                        </a:solidFill>
                        <a:effectLst/>
                        <a:latin typeface="+mn-lt"/>
                        <a:ea typeface="+mn-ea"/>
                        <a:cs typeface="+mn-cs"/>
                      </a:endParaRP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Research support organisations</a:t>
                      </a:r>
                    </a:p>
                    <a:p>
                      <a:pPr marL="0" indent="0" algn="l">
                        <a:lnSpc>
                          <a:spcPct val="107000"/>
                        </a:lnSpc>
                        <a:spcAft>
                          <a:spcPts val="0"/>
                        </a:spcAft>
                        <a:buFont typeface="Arial" panose="020B0604020202020204" pitchFamily="34" charset="0"/>
                        <a:buNone/>
                      </a:pPr>
                      <a:endParaRPr lang="en-GB" sz="800" kern="1200" dirty="0" smtClean="0">
                        <a:solidFill>
                          <a:schemeClr val="dk1"/>
                        </a:solidFill>
                        <a:effectLst/>
                        <a:latin typeface="+mn-lt"/>
                        <a:ea typeface="+mn-ea"/>
                        <a:cs typeface="+mn-cs"/>
                      </a:endParaRPr>
                    </a:p>
                    <a:p>
                      <a:pPr marL="0" indent="0" algn="l">
                        <a:lnSpc>
                          <a:spcPct val="107000"/>
                        </a:lnSpc>
                        <a:spcAft>
                          <a:spcPts val="0"/>
                        </a:spcAft>
                        <a:buFont typeface="Arial" panose="020B0604020202020204" pitchFamily="34" charset="0"/>
                        <a:buNone/>
                      </a:pPr>
                      <a:r>
                        <a:rPr lang="en-GB" sz="800" b="1" kern="1200" dirty="0" smtClean="0">
                          <a:solidFill>
                            <a:schemeClr val="dk1"/>
                          </a:solidFill>
                          <a:effectLst/>
                          <a:latin typeface="+mn-lt"/>
                          <a:ea typeface="+mn-ea"/>
                          <a:cs typeface="+mn-cs"/>
                        </a:rPr>
                        <a:t>Health</a:t>
                      </a:r>
                      <a:r>
                        <a:rPr lang="en-GB" sz="800" b="1" kern="1200" baseline="0" dirty="0" smtClean="0">
                          <a:solidFill>
                            <a:schemeClr val="dk1"/>
                          </a:solidFill>
                          <a:effectLst/>
                          <a:latin typeface="+mn-lt"/>
                          <a:ea typeface="+mn-ea"/>
                          <a:cs typeface="+mn-cs"/>
                        </a:rPr>
                        <a:t> and well-being</a:t>
                      </a:r>
                      <a:endParaRPr lang="en-GB" sz="800" b="1" kern="1200" dirty="0" smtClean="0">
                        <a:solidFill>
                          <a:schemeClr val="dk1"/>
                        </a:solidFill>
                        <a:effectLst/>
                        <a:latin typeface="+mn-lt"/>
                        <a:ea typeface="+mn-ea"/>
                        <a:cs typeface="+mn-cs"/>
                      </a:endParaRPr>
                    </a:p>
                    <a:p>
                      <a:pPr marL="171450" indent="-171450" algn="l">
                        <a:lnSpc>
                          <a:spcPct val="107000"/>
                        </a:lnSpc>
                        <a:spcAft>
                          <a:spcPts val="0"/>
                        </a:spcAft>
                        <a:buFont typeface="Arial" panose="020B0604020202020204" pitchFamily="34" charset="0"/>
                        <a:buChar char="•"/>
                      </a:pPr>
                      <a:r>
                        <a:rPr lang="en-GB" sz="800" kern="1200" baseline="0" dirty="0" smtClean="0">
                          <a:solidFill>
                            <a:schemeClr val="dk1"/>
                          </a:solidFill>
                          <a:effectLst/>
                          <a:latin typeface="+mn-lt"/>
                          <a:ea typeface="+mn-ea"/>
                          <a:cs typeface="+mn-cs"/>
                        </a:rPr>
                        <a:t>Understand</a:t>
                      </a:r>
                      <a:r>
                        <a:rPr lang="en-GB" sz="800" kern="1200" dirty="0" smtClean="0">
                          <a:solidFill>
                            <a:schemeClr val="dk1"/>
                          </a:solidFill>
                          <a:effectLst/>
                          <a:latin typeface="+mn-lt"/>
                          <a:ea typeface="+mn-ea"/>
                          <a:cs typeface="+mn-cs"/>
                        </a:rPr>
                        <a:t> the importance of good hygiene</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Understanding</a:t>
                      </a:r>
                      <a:r>
                        <a:rPr lang="en-GB" sz="800" kern="1200" baseline="0" dirty="0" smtClean="0">
                          <a:solidFill>
                            <a:schemeClr val="dk1"/>
                          </a:solidFill>
                          <a:effectLst/>
                          <a:latin typeface="+mn-lt"/>
                          <a:ea typeface="+mn-ea"/>
                          <a:cs typeface="+mn-cs"/>
                        </a:rPr>
                        <a:t> having</a:t>
                      </a:r>
                      <a:r>
                        <a:rPr lang="en-GB" sz="800" kern="1200" dirty="0" smtClean="0">
                          <a:solidFill>
                            <a:schemeClr val="dk1"/>
                          </a:solidFill>
                          <a:effectLst/>
                          <a:latin typeface="+mn-lt"/>
                          <a:ea typeface="+mn-ea"/>
                          <a:cs typeface="+mn-cs"/>
                        </a:rPr>
                        <a:t> good hygiene is an important way to prevent disease and ill health. Find out about the importance of good hygiene in two of the following areas:</a:t>
                      </a:r>
                    </a:p>
                    <a:p>
                      <a:pPr marL="171450" indent="-171450" algn="l">
                        <a:lnSpc>
                          <a:spcPct val="107000"/>
                        </a:lnSpc>
                        <a:spcAft>
                          <a:spcPts val="0"/>
                        </a:spcAft>
                        <a:buFontTx/>
                        <a:buChar char="-"/>
                      </a:pPr>
                      <a:r>
                        <a:rPr lang="en-GB" sz="800" kern="1200" dirty="0" smtClean="0">
                          <a:solidFill>
                            <a:schemeClr val="dk1"/>
                          </a:solidFill>
                          <a:effectLst/>
                          <a:latin typeface="+mn-lt"/>
                          <a:ea typeface="+mn-ea"/>
                          <a:cs typeface="+mn-cs"/>
                        </a:rPr>
                        <a:t>Food hygiene </a:t>
                      </a:r>
                    </a:p>
                    <a:p>
                      <a:pPr marL="171450" indent="-171450" algn="l">
                        <a:lnSpc>
                          <a:spcPct val="107000"/>
                        </a:lnSpc>
                        <a:spcAft>
                          <a:spcPts val="0"/>
                        </a:spcAft>
                        <a:buFontTx/>
                        <a:buChar char="-"/>
                      </a:pPr>
                      <a:r>
                        <a:rPr lang="en-GB" sz="800" kern="1200" dirty="0" smtClean="0">
                          <a:solidFill>
                            <a:schemeClr val="dk1"/>
                          </a:solidFill>
                          <a:effectLst/>
                          <a:latin typeface="+mn-lt"/>
                          <a:ea typeface="+mn-ea"/>
                          <a:cs typeface="+mn-cs"/>
                        </a:rPr>
                        <a:t>Personal hygiene</a:t>
                      </a:r>
                    </a:p>
                    <a:p>
                      <a:pPr marL="171450" indent="-171450" algn="l">
                        <a:lnSpc>
                          <a:spcPct val="107000"/>
                        </a:lnSpc>
                        <a:spcAft>
                          <a:spcPts val="0"/>
                        </a:spcAft>
                        <a:buFontTx/>
                        <a:buChar char="-"/>
                      </a:pPr>
                      <a:r>
                        <a:rPr lang="en-GB" sz="800" kern="1200" dirty="0" smtClean="0">
                          <a:solidFill>
                            <a:schemeClr val="dk1"/>
                          </a:solidFill>
                          <a:effectLst/>
                          <a:latin typeface="+mn-lt"/>
                          <a:ea typeface="+mn-ea"/>
                          <a:cs typeface="+mn-cs"/>
                        </a:rPr>
                        <a:t>Hand hygiene</a:t>
                      </a:r>
                    </a:p>
                    <a:p>
                      <a:pPr marL="171450" indent="-171450" algn="l">
                        <a:lnSpc>
                          <a:spcPct val="107000"/>
                        </a:lnSpc>
                        <a:spcAft>
                          <a:spcPts val="0"/>
                        </a:spcAft>
                        <a:buFontTx/>
                        <a:buChar char="-"/>
                      </a:pPr>
                      <a:r>
                        <a:rPr lang="en-GB" sz="800" kern="1200" dirty="0" smtClean="0">
                          <a:solidFill>
                            <a:schemeClr val="dk1"/>
                          </a:solidFill>
                          <a:effectLst/>
                          <a:latin typeface="+mn-lt"/>
                          <a:ea typeface="+mn-ea"/>
                          <a:cs typeface="+mn-cs"/>
                        </a:rPr>
                        <a:t>Oral hygiene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Undertake a recognised course in one of the following:</a:t>
                      </a:r>
                    </a:p>
                    <a:p>
                      <a:pPr marL="171450" indent="-171450">
                        <a:buFontTx/>
                        <a:buChar char="-"/>
                      </a:pPr>
                      <a:r>
                        <a:rPr lang="en-GB" sz="800" kern="1200" dirty="0" smtClean="0">
                          <a:solidFill>
                            <a:schemeClr val="dk1"/>
                          </a:solidFill>
                          <a:effectLst/>
                          <a:latin typeface="+mn-lt"/>
                          <a:ea typeface="+mn-ea"/>
                          <a:cs typeface="+mn-cs"/>
                        </a:rPr>
                        <a:t>first aid</a:t>
                      </a:r>
                    </a:p>
                    <a:p>
                      <a:pPr marL="171450" indent="-171450">
                        <a:buFontTx/>
                        <a:buChar char="-"/>
                      </a:pPr>
                      <a:r>
                        <a:rPr lang="en-GB" sz="800" kern="1200" dirty="0" smtClean="0">
                          <a:solidFill>
                            <a:schemeClr val="dk1"/>
                          </a:solidFill>
                          <a:effectLst/>
                          <a:latin typeface="+mn-lt"/>
                          <a:ea typeface="+mn-ea"/>
                          <a:cs typeface="+mn-cs"/>
                        </a:rPr>
                        <a:t>Food safety and hygiene</a:t>
                      </a:r>
                    </a:p>
                    <a:p>
                      <a:pPr marL="171450" indent="-171450">
                        <a:buFontTx/>
                        <a:buChar char="-"/>
                      </a:pPr>
                      <a:r>
                        <a:rPr lang="en-GB" sz="800" kern="1200" dirty="0" smtClean="0">
                          <a:solidFill>
                            <a:schemeClr val="dk1"/>
                          </a:solidFill>
                          <a:effectLst/>
                          <a:latin typeface="+mn-lt"/>
                          <a:ea typeface="+mn-ea"/>
                          <a:cs typeface="+mn-cs"/>
                        </a:rPr>
                        <a:t>Mental health first aid</a:t>
                      </a:r>
                    </a:p>
                    <a:p>
                      <a:pPr marL="171450" indent="-171450">
                        <a:buFontTx/>
                        <a:buChar char="-"/>
                      </a:pPr>
                      <a:r>
                        <a:rPr lang="en-GB" sz="800" kern="1200" dirty="0" smtClean="0">
                          <a:solidFill>
                            <a:schemeClr val="dk1"/>
                          </a:solidFill>
                          <a:effectLst/>
                          <a:latin typeface="+mn-lt"/>
                          <a:ea typeface="+mn-ea"/>
                          <a:cs typeface="+mn-cs"/>
                        </a:rPr>
                        <a:t>Sports Leaders Award</a:t>
                      </a:r>
                    </a:p>
                    <a:p>
                      <a:pPr marL="171450" indent="-171450" algn="l">
                        <a:lnSpc>
                          <a:spcPct val="107000"/>
                        </a:lnSpc>
                        <a:spcAft>
                          <a:spcPts val="0"/>
                        </a:spcAft>
                        <a:buFontTx/>
                        <a:buChar char="-"/>
                      </a:pPr>
                      <a:endParaRPr lang="en-GB" sz="800" b="1"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171450" indent="-171450">
                        <a:buFont typeface="Arial" panose="020B0604020202020204" pitchFamily="34" charset="0"/>
                        <a:buChar char="•"/>
                      </a:pPr>
                      <a:endParaRPr lang="en-GB" sz="800" b="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GB" sz="800" b="1" dirty="0" smtClean="0">
                          <a:solidFill>
                            <a:schemeClr val="tx1"/>
                          </a:solidFill>
                          <a:latin typeface="+mj-lt"/>
                        </a:rPr>
                        <a:t>Enterprise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An enterprise means a brave new project and can be another word for business or company. Explore examples of enterprises and then take part in a group discussion about enterprise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Find out the differences between:</a:t>
                      </a:r>
                    </a:p>
                    <a:p>
                      <a:pPr marL="171450" indent="-171450">
                        <a:buFontTx/>
                        <a:buChar char="-"/>
                      </a:pPr>
                      <a:r>
                        <a:rPr lang="en-GB" sz="800" kern="1200" dirty="0" smtClean="0">
                          <a:solidFill>
                            <a:schemeClr val="dk1"/>
                          </a:solidFill>
                          <a:effectLst/>
                          <a:latin typeface="+mn-lt"/>
                          <a:ea typeface="+mn-ea"/>
                          <a:cs typeface="+mn-cs"/>
                        </a:rPr>
                        <a:t>social enterprise</a:t>
                      </a:r>
                    </a:p>
                    <a:p>
                      <a:pPr marL="171450" indent="-171450">
                        <a:buFontTx/>
                        <a:buChar char="-"/>
                      </a:pPr>
                      <a:r>
                        <a:rPr lang="en-GB" sz="800" kern="1200" dirty="0" smtClean="0">
                          <a:solidFill>
                            <a:schemeClr val="dk1"/>
                          </a:solidFill>
                          <a:effectLst/>
                          <a:latin typeface="+mn-lt"/>
                          <a:ea typeface="+mn-ea"/>
                          <a:cs typeface="+mn-cs"/>
                        </a:rPr>
                        <a:t> community enterprise</a:t>
                      </a:r>
                    </a:p>
                    <a:p>
                      <a:pPr marL="171450" indent="-171450">
                        <a:buFontTx/>
                        <a:buChar char="-"/>
                      </a:pPr>
                      <a:r>
                        <a:rPr lang="en-GB" sz="800" kern="1200" dirty="0" smtClean="0">
                          <a:solidFill>
                            <a:schemeClr val="dk1"/>
                          </a:solidFill>
                          <a:effectLst/>
                          <a:latin typeface="+mn-lt"/>
                          <a:ea typeface="+mn-ea"/>
                          <a:cs typeface="+mn-cs"/>
                        </a:rPr>
                        <a:t> enterprise for profit</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Take part in a group discussion about enterprise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Watch some examples of business pitches from the internet. Discuss with others what makes them persuasive and interesting</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Write up a business plan for your group’s enterprise idea. The plan should include:</a:t>
                      </a:r>
                    </a:p>
                    <a:p>
                      <a:pPr marL="171450" indent="-171450">
                        <a:buFontTx/>
                        <a:buChar char="-"/>
                      </a:pPr>
                      <a:r>
                        <a:rPr lang="en-GB" sz="800" kern="1200" dirty="0" smtClean="0">
                          <a:solidFill>
                            <a:schemeClr val="dk1"/>
                          </a:solidFill>
                          <a:effectLst/>
                          <a:latin typeface="+mn-lt"/>
                          <a:ea typeface="+mn-ea"/>
                          <a:cs typeface="+mn-cs"/>
                        </a:rPr>
                        <a:t>your idea</a:t>
                      </a:r>
                    </a:p>
                    <a:p>
                      <a:pPr marL="171450" indent="-171450">
                        <a:buFontTx/>
                        <a:buChar char="-"/>
                      </a:pPr>
                      <a:r>
                        <a:rPr lang="en-GB" sz="800" kern="1200" dirty="0" smtClean="0">
                          <a:solidFill>
                            <a:schemeClr val="dk1"/>
                          </a:solidFill>
                          <a:effectLst/>
                          <a:latin typeface="+mn-lt"/>
                          <a:ea typeface="+mn-ea"/>
                          <a:cs typeface="+mn-cs"/>
                        </a:rPr>
                        <a:t> your target customer group(s)</a:t>
                      </a:r>
                    </a:p>
                    <a:p>
                      <a:pPr marL="171450" indent="-171450">
                        <a:buFontTx/>
                        <a:buChar char="-"/>
                      </a:pPr>
                      <a:r>
                        <a:rPr lang="en-GB" sz="800" kern="1200" dirty="0" smtClean="0">
                          <a:solidFill>
                            <a:schemeClr val="dk1"/>
                          </a:solidFill>
                          <a:effectLst/>
                          <a:latin typeface="+mn-lt"/>
                          <a:ea typeface="+mn-ea"/>
                          <a:cs typeface="+mn-cs"/>
                        </a:rPr>
                        <a:t>operation and/or production costs</a:t>
                      </a:r>
                    </a:p>
                    <a:p>
                      <a:pPr marL="171450" indent="-171450">
                        <a:buFontTx/>
                        <a:buChar char="-"/>
                      </a:pPr>
                      <a:r>
                        <a:rPr lang="en-GB" sz="800" kern="1200" dirty="0" smtClean="0">
                          <a:solidFill>
                            <a:schemeClr val="dk1"/>
                          </a:solidFill>
                          <a:effectLst/>
                          <a:latin typeface="+mn-lt"/>
                          <a:ea typeface="+mn-ea"/>
                          <a:cs typeface="+mn-cs"/>
                        </a:rPr>
                        <a:t>start-up finance</a:t>
                      </a:r>
                    </a:p>
                    <a:p>
                      <a:pPr marL="171450" indent="-171450">
                        <a:buFontTx/>
                        <a:buChar char="-"/>
                      </a:pPr>
                      <a:r>
                        <a:rPr lang="en-GB" sz="800" kern="1200" dirty="0" smtClean="0">
                          <a:solidFill>
                            <a:schemeClr val="dk1"/>
                          </a:solidFill>
                          <a:effectLst/>
                          <a:latin typeface="+mn-lt"/>
                          <a:ea typeface="+mn-ea"/>
                          <a:cs typeface="+mn-cs"/>
                        </a:rPr>
                        <a:t>timescale from design to sale</a:t>
                      </a:r>
                    </a:p>
                    <a:p>
                      <a:pPr marL="171450" indent="-171450">
                        <a:buFontTx/>
                        <a:buChar char="-"/>
                      </a:pPr>
                      <a:r>
                        <a:rPr lang="en-GB" sz="800" kern="1200" dirty="0" smtClean="0">
                          <a:solidFill>
                            <a:schemeClr val="dk1"/>
                          </a:solidFill>
                          <a:effectLst/>
                          <a:latin typeface="+mn-lt"/>
                          <a:ea typeface="+mn-ea"/>
                          <a:cs typeface="+mn-cs"/>
                        </a:rPr>
                        <a:t>projection of sales and profits (if applicable)</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Enterprise project</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Work in a team to set up and run own small enterprise project. Allocate specific roles to each team member (</a:t>
                      </a:r>
                      <a:r>
                        <a:rPr lang="en-GB" sz="800" kern="1200" dirty="0" err="1" smtClean="0">
                          <a:solidFill>
                            <a:schemeClr val="dk1"/>
                          </a:solidFill>
                          <a:effectLst/>
                          <a:latin typeface="+mn-lt"/>
                          <a:ea typeface="+mn-ea"/>
                          <a:cs typeface="+mn-cs"/>
                        </a:rPr>
                        <a:t>eg</a:t>
                      </a:r>
                      <a:r>
                        <a:rPr lang="en-GB" sz="800" kern="1200" dirty="0" smtClean="0">
                          <a:solidFill>
                            <a:schemeClr val="dk1"/>
                          </a:solidFill>
                          <a:effectLst/>
                          <a:latin typeface="+mn-lt"/>
                          <a:ea typeface="+mn-ea"/>
                          <a:cs typeface="+mn-cs"/>
                        </a:rPr>
                        <a:t> Marketing Director, Accounts Manager, Designer). Review the success of enterprise project and evaluate how well people worked together</a:t>
                      </a:r>
                    </a:p>
                    <a:p>
                      <a:pPr marL="0" indent="0">
                        <a:buFont typeface="Arial" panose="020B0604020202020204" pitchFamily="34" charset="0"/>
                        <a:buNone/>
                      </a:pPr>
                      <a:endParaRPr lang="en-GB" sz="800" b="0" kern="1200" dirty="0" smtClean="0">
                        <a:solidFill>
                          <a:schemeClr val="dk1"/>
                        </a:solidFill>
                        <a:effectLst/>
                        <a:latin typeface="+mn-lt"/>
                        <a:ea typeface="+mn-ea"/>
                        <a:cs typeface="+mn-cs"/>
                      </a:endParaRPr>
                    </a:p>
                    <a:p>
                      <a:pPr marL="0" indent="0">
                        <a:buFont typeface="Arial" panose="020B0604020202020204" pitchFamily="34" charset="0"/>
                        <a:buNone/>
                      </a:pPr>
                      <a:r>
                        <a:rPr lang="en-GB" sz="800" b="1" kern="1200" dirty="0" smtClean="0">
                          <a:solidFill>
                            <a:schemeClr val="dk1"/>
                          </a:solidFill>
                          <a:effectLst/>
                          <a:latin typeface="+mn-lt"/>
                          <a:ea typeface="+mn-ea"/>
                          <a:cs typeface="+mn-cs"/>
                        </a:rPr>
                        <a:t>International</a:t>
                      </a:r>
                      <a:r>
                        <a:rPr lang="en-GB" sz="800" b="1" kern="1200" baseline="0" dirty="0" smtClean="0">
                          <a:solidFill>
                            <a:schemeClr val="dk1"/>
                          </a:solidFill>
                          <a:effectLst/>
                          <a:latin typeface="+mn-lt"/>
                          <a:ea typeface="+mn-ea"/>
                          <a:cs typeface="+mn-cs"/>
                        </a:rPr>
                        <a:t> links</a:t>
                      </a:r>
                      <a:endParaRPr lang="en-GB" sz="800" b="1"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Some sports are played internationally but some are more local. Find out about a sport that you are not familiar with that is played in another country, for example:</a:t>
                      </a:r>
                    </a:p>
                    <a:p>
                      <a:pPr marL="171450" indent="-171450">
                        <a:buFontTx/>
                        <a:buChar char="-"/>
                      </a:pPr>
                      <a:r>
                        <a:rPr lang="en-GB" sz="800" kern="1200" dirty="0" smtClean="0">
                          <a:solidFill>
                            <a:schemeClr val="dk1"/>
                          </a:solidFill>
                          <a:effectLst/>
                          <a:latin typeface="+mn-lt"/>
                          <a:ea typeface="+mn-ea"/>
                          <a:cs typeface="+mn-cs"/>
                        </a:rPr>
                        <a:t>hurling in Ireland</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800" b="0"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r>
                        <a:rPr lang="en-GB" sz="800" b="1" baseline="0" dirty="0" smtClean="0">
                          <a:solidFill>
                            <a:schemeClr val="tx1"/>
                          </a:solidFill>
                        </a:rPr>
                        <a:t>Citizenship and community</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Discuss with others what it means to be a good citizen and create a list of responses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Produce a leaflet about organisations that help people in your community</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Help to organise an event for elderly or disabled people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Organise a fundraising event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Discuss with others what it means to be a good citizen and create a list of responses</a:t>
                      </a:r>
                    </a:p>
                    <a:p>
                      <a:pPr marL="0" indent="0">
                        <a:buFont typeface="Arial" panose="020B0604020202020204" pitchFamily="34" charset="0"/>
                        <a:buNone/>
                      </a:pPr>
                      <a:endParaRPr lang="en-GB" sz="800" b="1" kern="1200" baseline="0" dirty="0" smtClean="0">
                        <a:solidFill>
                          <a:schemeClr val="dk1"/>
                        </a:solidFill>
                        <a:effectLst/>
                        <a:latin typeface="+mn-lt"/>
                        <a:ea typeface="+mn-ea"/>
                        <a:cs typeface="+mn-cs"/>
                      </a:endParaRPr>
                    </a:p>
                    <a:p>
                      <a:pPr marL="0" indent="0">
                        <a:buFont typeface="Arial" panose="020B0604020202020204" pitchFamily="34" charset="0"/>
                        <a:buNone/>
                      </a:pPr>
                      <a:r>
                        <a:rPr lang="en-GB" sz="800" b="1" kern="1200" baseline="0" dirty="0" smtClean="0">
                          <a:solidFill>
                            <a:schemeClr val="dk1"/>
                          </a:solidFill>
                          <a:effectLst/>
                          <a:latin typeface="+mn-lt"/>
                          <a:ea typeface="+mn-ea"/>
                          <a:cs typeface="+mn-cs"/>
                        </a:rPr>
                        <a:t>Digital communications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Choose a website that you use frequently and analyse it</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Design a questionnaire to find out what people think of your centre’s </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website </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Design a website for a music festival</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Produce Webpages to promote a product or event  </a:t>
                      </a:r>
                    </a:p>
                    <a:p>
                      <a:pPr marL="171450" indent="-171450">
                        <a:buFont typeface="Arial" panose="020B0604020202020204" pitchFamily="34" charset="0"/>
                        <a:buChar char="•"/>
                      </a:pPr>
                      <a:endParaRPr lang="en-GB" sz="800" kern="1200" dirty="0" smtClean="0">
                        <a:solidFill>
                          <a:schemeClr val="dk1"/>
                        </a:solidFill>
                        <a:effectLst/>
                        <a:latin typeface="+mn-lt"/>
                        <a:ea typeface="+mn-ea"/>
                        <a:cs typeface="+mn-cs"/>
                      </a:endParaRPr>
                    </a:p>
                    <a:p>
                      <a:pPr marL="0" indent="0">
                        <a:buFont typeface="Arial" panose="020B0604020202020204" pitchFamily="34" charset="0"/>
                        <a:buNone/>
                      </a:pPr>
                      <a:r>
                        <a:rPr lang="en-GB" sz="800" b="1" kern="1200" dirty="0" smtClean="0">
                          <a:solidFill>
                            <a:schemeClr val="dk1"/>
                          </a:solidFill>
                          <a:effectLst/>
                          <a:latin typeface="+mn-lt"/>
                          <a:ea typeface="+mn-ea"/>
                          <a:cs typeface="+mn-cs"/>
                        </a:rPr>
                        <a:t>Expressive arts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Create a piece of art or other two/three-dimensional object</a:t>
                      </a:r>
                      <a:endParaRPr lang="en-GB" sz="800" b="1" kern="1200" baseline="0" dirty="0" smtClean="0">
                        <a:solidFill>
                          <a:schemeClr val="tx1"/>
                        </a:solidFill>
                        <a:effectLst/>
                        <a:latin typeface="+mn-lt"/>
                        <a:ea typeface="+mn-ea"/>
                        <a:cs typeface="+mn-cs"/>
                      </a:endParaRP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Portray a well-known character, object or concept using an art form</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Present information on the life and works of an artist, musician, poet</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or performer</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Design a mural</a:t>
                      </a:r>
                    </a:p>
                    <a:p>
                      <a:pPr marL="0" indent="0">
                        <a:buFont typeface="Arial" panose="020B0604020202020204" pitchFamily="34" charset="0"/>
                        <a:buNone/>
                      </a:pPr>
                      <a:endParaRPr lang="en-GB" sz="800" b="0" kern="1200" dirty="0" smtClean="0">
                        <a:solidFill>
                          <a:schemeClr val="dk1"/>
                        </a:solidFill>
                        <a:effectLst/>
                        <a:latin typeface="+mn-lt"/>
                        <a:ea typeface="+mn-ea"/>
                        <a:cs typeface="+mn-cs"/>
                      </a:endParaRPr>
                    </a:p>
                    <a:p>
                      <a:pPr marL="0" indent="0">
                        <a:buFont typeface="Arial" panose="020B0604020202020204" pitchFamily="34" charset="0"/>
                        <a:buNone/>
                      </a:pPr>
                      <a:r>
                        <a:rPr lang="en-GB" sz="800" b="1" kern="1200" dirty="0" smtClean="0">
                          <a:solidFill>
                            <a:schemeClr val="dk1"/>
                          </a:solidFill>
                          <a:effectLst/>
                          <a:latin typeface="+mn-lt"/>
                          <a:ea typeface="+mn-ea"/>
                          <a:cs typeface="+mn-cs"/>
                        </a:rPr>
                        <a:t>Independent living</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Demonstrate how to use household electrical appliances safely</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Produce a guide designed to help homeowners reduce hazard risks</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Demonstrate basic property maintenance tasks safely</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Make, repair or upcycle an item for the home </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800" b="0"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696517"/>
                  </a:ext>
                </a:extLst>
              </a:tr>
            </a:tbl>
          </a:graphicData>
        </a:graphic>
      </p:graphicFrame>
    </p:spTree>
    <p:extLst>
      <p:ext uri="{BB962C8B-B14F-4D97-AF65-F5344CB8AC3E}">
        <p14:creationId xmlns:p14="http://schemas.microsoft.com/office/powerpoint/2010/main" val="3936870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1372689112"/>
              </p:ext>
            </p:extLst>
          </p:nvPr>
        </p:nvGraphicFramePr>
        <p:xfrm>
          <a:off x="127000" y="-2828163"/>
          <a:ext cx="9577992" cy="5372989"/>
        </p:xfrm>
        <a:graphic>
          <a:graphicData uri="http://schemas.openxmlformats.org/drawingml/2006/table">
            <a:tbl>
              <a:tblPr firstRow="1" firstCol="1" bandRow="1">
                <a:tableStyleId>{5C22544A-7EE6-4342-B048-85BDC9FD1C3A}</a:tableStyleId>
              </a:tblPr>
              <a:tblGrid>
                <a:gridCol w="844550">
                  <a:extLst>
                    <a:ext uri="{9D8B030D-6E8A-4147-A177-3AD203B41FA5}">
                      <a16:colId xmlns:a16="http://schemas.microsoft.com/office/drawing/2014/main" val="1816333319"/>
                    </a:ext>
                  </a:extLst>
                </a:gridCol>
                <a:gridCol w="2832100">
                  <a:extLst>
                    <a:ext uri="{9D8B030D-6E8A-4147-A177-3AD203B41FA5}">
                      <a16:colId xmlns:a16="http://schemas.microsoft.com/office/drawing/2014/main" val="1431172908"/>
                    </a:ext>
                  </a:extLst>
                </a:gridCol>
                <a:gridCol w="2957341">
                  <a:extLst>
                    <a:ext uri="{9D8B030D-6E8A-4147-A177-3AD203B41FA5}">
                      <a16:colId xmlns:a16="http://schemas.microsoft.com/office/drawing/2014/main" val="107474004"/>
                    </a:ext>
                  </a:extLst>
                </a:gridCol>
                <a:gridCol w="2944001">
                  <a:extLst>
                    <a:ext uri="{9D8B030D-6E8A-4147-A177-3AD203B41FA5}">
                      <a16:colId xmlns:a16="http://schemas.microsoft.com/office/drawing/2014/main" val="3947025173"/>
                    </a:ext>
                  </a:extLst>
                </a:gridCol>
              </a:tblGrid>
              <a:tr h="2409756">
                <a:tc>
                  <a:txBody>
                    <a:bodyPr/>
                    <a:lstStyle/>
                    <a:p>
                      <a:r>
                        <a:rPr lang="en-GB" sz="900" dirty="0" smtClean="0"/>
                        <a:t>Personal</a:t>
                      </a:r>
                      <a:r>
                        <a:rPr lang="en-GB" sz="900" baseline="0" dirty="0" smtClean="0"/>
                        <a:t> and social effectiveness (PSE)</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Tx/>
                        <a:buChar char="-"/>
                      </a:pPr>
                      <a:r>
                        <a:rPr lang="en-GB" sz="800" b="0" kern="1200" dirty="0" smtClean="0">
                          <a:solidFill>
                            <a:schemeClr val="dk1"/>
                          </a:solidFill>
                          <a:effectLst/>
                          <a:latin typeface="+mn-lt"/>
                          <a:ea typeface="+mn-ea"/>
                          <a:cs typeface="+mn-cs"/>
                        </a:rPr>
                        <a:t>Personal Safety training</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Improve nutrition</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Choose an area of your physical performance or mental wellbeing that could be improved with better nutrition</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Set some personal targets and plan how you will improve your chosen area over a period of time</a:t>
                      </a:r>
                    </a:p>
                    <a:p>
                      <a:pPr marL="0" indent="0">
                        <a:buFont typeface="Arial" panose="020B0604020202020204" pitchFamily="34" charset="0"/>
                        <a:buNone/>
                      </a:pPr>
                      <a:endParaRPr lang="en-GB" sz="800" kern="1200" dirty="0" smtClean="0">
                        <a:solidFill>
                          <a:schemeClr val="dk1"/>
                        </a:solidFill>
                        <a:effectLst/>
                        <a:latin typeface="+mn-lt"/>
                        <a:ea typeface="+mn-ea"/>
                        <a:cs typeface="+mn-cs"/>
                      </a:endParaRPr>
                    </a:p>
                    <a:p>
                      <a:pPr marL="0" indent="0">
                        <a:buFont typeface="Arial" panose="020B0604020202020204" pitchFamily="34" charset="0"/>
                        <a:buNone/>
                      </a:pPr>
                      <a:r>
                        <a:rPr lang="en-GB" sz="800" b="1" kern="1200" dirty="0" smtClean="0">
                          <a:solidFill>
                            <a:schemeClr val="dk1"/>
                          </a:solidFill>
                          <a:effectLst/>
                          <a:latin typeface="+mn-lt"/>
                          <a:ea typeface="+mn-ea"/>
                          <a:cs typeface="+mn-cs"/>
                        </a:rPr>
                        <a:t>Sport and Leisure</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Try out a group leisure activity</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Skill is developed by deliberate practice. Show that you have taken part in at least two of the following indoor activities over a period of time and met agreed targets</a:t>
                      </a:r>
                    </a:p>
                    <a:p>
                      <a:pPr marL="171450" indent="-171450">
                        <a:buFontTx/>
                        <a:buChar char="-"/>
                      </a:pPr>
                      <a:r>
                        <a:rPr lang="en-GB" sz="800" b="0" kern="1200" dirty="0" smtClean="0">
                          <a:solidFill>
                            <a:schemeClr val="dk1"/>
                          </a:solidFill>
                          <a:effectLst/>
                          <a:latin typeface="+mn-lt"/>
                          <a:ea typeface="+mn-ea"/>
                          <a:cs typeface="+mn-cs"/>
                        </a:rPr>
                        <a:t>table tennis, badminton, squash, snooker or pool, volley ball, board or card game, indoor football, basketball, other agreed activity</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Organise a sporting activity</a:t>
                      </a:r>
                    </a:p>
                    <a:p>
                      <a:pPr marL="0" indent="0">
                        <a:buFont typeface="Arial" panose="020B0604020202020204" pitchFamily="34" charset="0"/>
                        <a:buNone/>
                      </a:pPr>
                      <a:endParaRPr lang="en-GB" sz="800" kern="1200" dirty="0" smtClean="0">
                        <a:solidFill>
                          <a:schemeClr val="dk1"/>
                        </a:solidFill>
                        <a:effectLst/>
                        <a:latin typeface="+mn-lt"/>
                        <a:ea typeface="+mn-ea"/>
                        <a:cs typeface="+mn-cs"/>
                      </a:endParaRPr>
                    </a:p>
                    <a:p>
                      <a:pPr marL="0" indent="0">
                        <a:buFont typeface="Arial" panose="020B0604020202020204" pitchFamily="34" charset="0"/>
                        <a:buNone/>
                      </a:pPr>
                      <a:r>
                        <a:rPr lang="en-GB" sz="800" b="1" kern="1200" dirty="0" smtClean="0">
                          <a:solidFill>
                            <a:schemeClr val="dk1"/>
                          </a:solidFill>
                          <a:effectLst/>
                          <a:latin typeface="+mn-lt"/>
                          <a:ea typeface="+mn-ea"/>
                          <a:cs typeface="+mn-cs"/>
                        </a:rPr>
                        <a:t>Vocational preparation</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Find out about the different ways you can develop your skills for work e.g. volunteering, free online courses, virtual work experience). Make a list of ways you could develop the soft skills that most employers look for when recruiting for most jobs</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Identify how you can develop your skills for work </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Find out about local opportunities for post-16 education or training</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Create an action plan for what you might need to do for the next stage of your education and identify what you need to do in order to be successful</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Find work experience</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Identify a job or sector to work in and list different options for work experience placements, noting any restrictions (e.g. not having the required training; being too young; no suitable employers in area)</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Suggest suitable alternatives (e.g. working in admin at a police station instead of being a police officer; working at a builders’ merchant instead of working on a building site; completing a remote work experience placement with an employer in another area).</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Agree a suitable work placement and reflect on how useful the work experience has been</a:t>
                      </a:r>
                    </a:p>
                    <a:p>
                      <a:pPr marL="0" indent="0" algn="l">
                        <a:lnSpc>
                          <a:spcPct val="107000"/>
                        </a:lnSpc>
                        <a:spcAft>
                          <a:spcPts val="0"/>
                        </a:spcAft>
                        <a:buFontTx/>
                        <a:buNone/>
                      </a:pPr>
                      <a:endParaRPr lang="en-GB" sz="800" b="1"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Tx/>
                        <a:buChar char="-"/>
                      </a:pPr>
                      <a:r>
                        <a:rPr lang="en-GB" sz="800" b="0" kern="1200" dirty="0" smtClean="0">
                          <a:solidFill>
                            <a:schemeClr val="dk1"/>
                          </a:solidFill>
                          <a:effectLst/>
                          <a:latin typeface="+mn-lt"/>
                          <a:ea typeface="+mn-ea"/>
                          <a:cs typeface="+mn-cs"/>
                        </a:rPr>
                        <a:t>wrestling in India</a:t>
                      </a:r>
                    </a:p>
                    <a:p>
                      <a:pPr marL="171450" indent="-171450">
                        <a:buFontTx/>
                        <a:buChar char="-"/>
                      </a:pPr>
                      <a:r>
                        <a:rPr lang="en-GB" sz="800" b="0" kern="1200" dirty="0" smtClean="0">
                          <a:solidFill>
                            <a:schemeClr val="dk1"/>
                          </a:solidFill>
                          <a:effectLst/>
                          <a:latin typeface="+mn-lt"/>
                          <a:ea typeface="+mn-ea"/>
                          <a:cs typeface="+mn-cs"/>
                        </a:rPr>
                        <a:t> baseball in America</a:t>
                      </a:r>
                    </a:p>
                    <a:p>
                      <a:pPr marL="171450" indent="-171450">
                        <a:buFontTx/>
                        <a:buChar char="-"/>
                      </a:pPr>
                      <a:r>
                        <a:rPr lang="en-GB" sz="800" b="0" kern="1200" dirty="0" smtClean="0">
                          <a:solidFill>
                            <a:schemeClr val="dk1"/>
                          </a:solidFill>
                          <a:effectLst/>
                          <a:latin typeface="+mn-lt"/>
                          <a:ea typeface="+mn-ea"/>
                          <a:cs typeface="+mn-cs"/>
                        </a:rPr>
                        <a:t>TREC in France</a:t>
                      </a:r>
                    </a:p>
                    <a:p>
                      <a:pPr marL="171450" indent="-171450">
                        <a:buFont typeface="Arial" panose="020B0604020202020204" pitchFamily="34" charset="0"/>
                        <a:buChar char="•"/>
                      </a:pPr>
                      <a:r>
                        <a:rPr lang="en-GB" sz="800" b="0" kern="1200" baseline="0" dirty="0" smtClean="0">
                          <a:solidFill>
                            <a:schemeClr val="dk1"/>
                          </a:solidFill>
                          <a:effectLst/>
                          <a:latin typeface="+mn-lt"/>
                          <a:ea typeface="+mn-ea"/>
                          <a:cs typeface="+mn-cs"/>
                        </a:rPr>
                        <a:t>Understand</a:t>
                      </a:r>
                      <a:r>
                        <a:rPr lang="en-GB" sz="800" b="0" kern="1200" dirty="0" smtClean="0">
                          <a:solidFill>
                            <a:schemeClr val="dk1"/>
                          </a:solidFill>
                          <a:effectLst/>
                          <a:latin typeface="+mn-lt"/>
                          <a:ea typeface="+mn-ea"/>
                          <a:cs typeface="+mn-cs"/>
                        </a:rPr>
                        <a:t> about traditional food served in another country. Investigate dishes that look or sound interesting</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Organise a cultural exhibition with an international theme</a:t>
                      </a:r>
                    </a:p>
                    <a:p>
                      <a:pPr marL="171450" indent="-171450">
                        <a:buFont typeface="Arial" panose="020B0604020202020204" pitchFamily="34" charset="0"/>
                        <a:buChar char="•"/>
                      </a:pPr>
                      <a:endParaRPr lang="en-GB" sz="800" b="0" kern="1200" dirty="0" smtClean="0">
                        <a:solidFill>
                          <a:schemeClr val="dk1"/>
                        </a:solidFill>
                        <a:effectLst/>
                        <a:latin typeface="+mn-lt"/>
                        <a:ea typeface="+mn-ea"/>
                        <a:cs typeface="+mn-cs"/>
                      </a:endParaRPr>
                    </a:p>
                    <a:p>
                      <a:pPr marL="0" indent="0">
                        <a:buFont typeface="Arial" panose="020B0604020202020204" pitchFamily="34" charset="0"/>
                        <a:buNone/>
                      </a:pPr>
                      <a:r>
                        <a:rPr lang="en-GB" sz="800" b="1" kern="1200" dirty="0" smtClean="0">
                          <a:solidFill>
                            <a:schemeClr val="dk1"/>
                          </a:solidFill>
                          <a:effectLst/>
                          <a:latin typeface="+mn-lt"/>
                          <a:ea typeface="+mn-ea"/>
                          <a:cs typeface="+mn-cs"/>
                        </a:rPr>
                        <a:t>Science and Technology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dk1"/>
                          </a:solidFill>
                          <a:effectLst/>
                          <a:latin typeface="+mn-lt"/>
                          <a:ea typeface="+mn-ea"/>
                          <a:cs typeface="+mn-cs"/>
                        </a:rPr>
                        <a:t>Make a scale model of our solar system</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Make a working model using different mechanisms</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Make a mechanical toy</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Investigate the different uses of radioactivity</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Make a working model using at</a:t>
                      </a:r>
                      <a:r>
                        <a:rPr lang="en-GB" sz="800" b="0" kern="1200" baseline="0" dirty="0" smtClean="0">
                          <a:solidFill>
                            <a:schemeClr val="dk1"/>
                          </a:solidFill>
                          <a:effectLst/>
                          <a:latin typeface="+mn-lt"/>
                          <a:ea typeface="+mn-ea"/>
                          <a:cs typeface="+mn-cs"/>
                        </a:rPr>
                        <a:t> </a:t>
                      </a:r>
                      <a:r>
                        <a:rPr lang="en-GB" sz="800" b="0" kern="1200" dirty="0" smtClean="0">
                          <a:solidFill>
                            <a:schemeClr val="dk1"/>
                          </a:solidFill>
                          <a:effectLst/>
                          <a:latin typeface="+mn-lt"/>
                          <a:ea typeface="+mn-ea"/>
                          <a:cs typeface="+mn-cs"/>
                        </a:rPr>
                        <a:t>least two of the following:</a:t>
                      </a:r>
                      <a:r>
                        <a:rPr lang="en-GB" sz="800" b="0" kern="1200" baseline="0" dirty="0" smtClean="0">
                          <a:solidFill>
                            <a:schemeClr val="dk1"/>
                          </a:solidFill>
                          <a:effectLst/>
                          <a:latin typeface="+mn-lt"/>
                          <a:ea typeface="+mn-ea"/>
                          <a:cs typeface="+mn-cs"/>
                        </a:rPr>
                        <a:t> - Cams; g</a:t>
                      </a:r>
                      <a:r>
                        <a:rPr lang="en-GB" sz="800" b="0" kern="1200" dirty="0" smtClean="0">
                          <a:solidFill>
                            <a:schemeClr val="dk1"/>
                          </a:solidFill>
                          <a:effectLst/>
                          <a:latin typeface="+mn-lt"/>
                          <a:ea typeface="+mn-ea"/>
                          <a:cs typeface="+mn-cs"/>
                        </a:rPr>
                        <a:t>ears;</a:t>
                      </a:r>
                      <a:r>
                        <a:rPr lang="en-GB" sz="800" b="0" kern="1200" baseline="0" dirty="0" smtClean="0">
                          <a:solidFill>
                            <a:schemeClr val="dk1"/>
                          </a:solidFill>
                          <a:effectLst/>
                          <a:latin typeface="+mn-lt"/>
                          <a:ea typeface="+mn-ea"/>
                          <a:cs typeface="+mn-cs"/>
                        </a:rPr>
                        <a:t> levers cranks; s</a:t>
                      </a:r>
                      <a:r>
                        <a:rPr lang="en-GB" sz="800" b="0" kern="1200" dirty="0" smtClean="0">
                          <a:solidFill>
                            <a:schemeClr val="dk1"/>
                          </a:solidFill>
                          <a:effectLst/>
                          <a:latin typeface="+mn-lt"/>
                          <a:ea typeface="+mn-ea"/>
                          <a:cs typeface="+mn-cs"/>
                        </a:rPr>
                        <a:t>prings;</a:t>
                      </a:r>
                      <a:r>
                        <a:rPr lang="en-GB" sz="800" b="0" kern="1200" baseline="0" dirty="0" smtClean="0">
                          <a:solidFill>
                            <a:schemeClr val="dk1"/>
                          </a:solidFill>
                          <a:effectLst/>
                          <a:latin typeface="+mn-lt"/>
                          <a:ea typeface="+mn-ea"/>
                          <a:cs typeface="+mn-cs"/>
                        </a:rPr>
                        <a:t> </a:t>
                      </a:r>
                      <a:r>
                        <a:rPr lang="en-GB" sz="800" b="0" kern="1200" dirty="0" smtClean="0">
                          <a:solidFill>
                            <a:schemeClr val="dk1"/>
                          </a:solidFill>
                          <a:effectLst/>
                          <a:latin typeface="+mn-lt"/>
                          <a:ea typeface="+mn-ea"/>
                          <a:cs typeface="+mn-cs"/>
                        </a:rPr>
                        <a:t>pulleys </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Make a mechanical toy</a:t>
                      </a:r>
                    </a:p>
                    <a:p>
                      <a:pPr marL="0" indent="0">
                        <a:buFont typeface="Arial" panose="020B0604020202020204" pitchFamily="34" charset="0"/>
                        <a:buNone/>
                      </a:pPr>
                      <a:endParaRPr lang="en-GB" sz="800" b="0" kern="1200" dirty="0" smtClean="0">
                        <a:solidFill>
                          <a:schemeClr val="dk1"/>
                        </a:solidFill>
                        <a:effectLst/>
                        <a:latin typeface="+mn-lt"/>
                        <a:ea typeface="+mn-ea"/>
                        <a:cs typeface="+mn-cs"/>
                      </a:endParaRPr>
                    </a:p>
                    <a:p>
                      <a:pPr marL="0" indent="0">
                        <a:buFont typeface="Arial" panose="020B0604020202020204" pitchFamily="34" charset="0"/>
                        <a:buNone/>
                      </a:pPr>
                      <a:r>
                        <a:rPr lang="en-GB" sz="800" b="1" kern="1200" dirty="0" smtClean="0">
                          <a:solidFill>
                            <a:schemeClr val="dk1"/>
                          </a:solidFill>
                          <a:effectLst/>
                          <a:latin typeface="+mn-lt"/>
                          <a:ea typeface="+mn-ea"/>
                          <a:cs typeface="+mn-cs"/>
                        </a:rPr>
                        <a:t>Sport and Leisure</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Make a chart showing how you use your time during the week</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Carry out a survey in your centre to find out about people’s</a:t>
                      </a:r>
                      <a:r>
                        <a:rPr lang="en-GB" sz="800" b="0" kern="1200" baseline="0" dirty="0" smtClean="0">
                          <a:solidFill>
                            <a:schemeClr val="dk1"/>
                          </a:solidFill>
                          <a:effectLst/>
                          <a:latin typeface="+mn-lt"/>
                          <a:ea typeface="+mn-ea"/>
                          <a:cs typeface="+mn-cs"/>
                        </a:rPr>
                        <a:t> </a:t>
                      </a:r>
                      <a:r>
                        <a:rPr lang="en-GB" sz="800" b="0" kern="1200" dirty="0" smtClean="0">
                          <a:solidFill>
                            <a:schemeClr val="dk1"/>
                          </a:solidFill>
                          <a:effectLst/>
                          <a:latin typeface="+mn-lt"/>
                          <a:ea typeface="+mn-ea"/>
                          <a:cs typeface="+mn-cs"/>
                        </a:rPr>
                        <a:t>participation in sport</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Take part in a sport as a member of a team</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Run a board games competition</a:t>
                      </a:r>
                    </a:p>
                    <a:p>
                      <a:pPr marL="0" indent="0">
                        <a:buFont typeface="Arial" panose="020B0604020202020204" pitchFamily="34" charset="0"/>
                        <a:buNone/>
                      </a:pPr>
                      <a:endParaRPr lang="en-GB" sz="800" b="0" kern="1200" dirty="0" smtClean="0">
                        <a:solidFill>
                          <a:schemeClr val="dk1"/>
                        </a:solidFill>
                        <a:effectLst/>
                        <a:latin typeface="+mn-lt"/>
                        <a:ea typeface="+mn-ea"/>
                        <a:cs typeface="+mn-cs"/>
                      </a:endParaRPr>
                    </a:p>
                    <a:p>
                      <a:pPr marL="0" indent="0">
                        <a:buFont typeface="Arial" panose="020B0604020202020204" pitchFamily="34" charset="0"/>
                        <a:buNone/>
                      </a:pPr>
                      <a:r>
                        <a:rPr lang="en-GB" sz="800" b="1" kern="1200" dirty="0" smtClean="0">
                          <a:solidFill>
                            <a:schemeClr val="dk1"/>
                          </a:solidFill>
                          <a:effectLst/>
                          <a:latin typeface="+mn-lt"/>
                          <a:ea typeface="+mn-ea"/>
                          <a:cs typeface="+mn-cs"/>
                        </a:rPr>
                        <a:t>The environment</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Undertake a study on an aspect of British heritage</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Present a report on a walk or visit to a local beauty spot</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Visit a popular beauty spot and carry out a litter survey</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Improve the environment</a:t>
                      </a:r>
                    </a:p>
                    <a:p>
                      <a:endParaRPr lang="en-GB" sz="800" b="0" kern="1200" dirty="0" smtClean="0">
                        <a:solidFill>
                          <a:schemeClr val="dk1"/>
                        </a:solidFill>
                        <a:effectLst/>
                        <a:latin typeface="+mn-lt"/>
                        <a:ea typeface="+mn-ea"/>
                        <a:cs typeface="+mn-cs"/>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800" b="1" kern="1200" dirty="0" smtClean="0">
                          <a:solidFill>
                            <a:schemeClr val="dk1"/>
                          </a:solidFill>
                          <a:effectLst/>
                          <a:latin typeface="+mn-lt"/>
                          <a:ea typeface="+mn-ea"/>
                          <a:cs typeface="+mn-cs"/>
                        </a:rPr>
                        <a:t>Sport and leisure</a:t>
                      </a:r>
                    </a:p>
                    <a:p>
                      <a:pPr marL="171450" indent="-171450" fontAlgn="base">
                        <a:buFont typeface="Arial" panose="020B0604020202020204" pitchFamily="34" charset="0"/>
                        <a:buChar char="•"/>
                      </a:pPr>
                      <a:r>
                        <a:rPr lang="en-GB" sz="800" b="0" kern="1200" dirty="0" smtClean="0">
                          <a:solidFill>
                            <a:schemeClr val="dk1"/>
                          </a:solidFill>
                          <a:effectLst/>
                          <a:latin typeface="+mn-lt"/>
                          <a:ea typeface="+mn-ea"/>
                          <a:cs typeface="+mn-cs"/>
                        </a:rPr>
                        <a:t>Find out about the leisure activities in your local area suitable for</a:t>
                      </a:r>
                      <a:r>
                        <a:rPr lang="en-GB" sz="800" b="0" kern="1200" baseline="0" dirty="0" smtClean="0">
                          <a:solidFill>
                            <a:schemeClr val="dk1"/>
                          </a:solidFill>
                          <a:effectLst/>
                          <a:latin typeface="+mn-lt"/>
                          <a:ea typeface="+mn-ea"/>
                          <a:cs typeface="+mn-cs"/>
                        </a:rPr>
                        <a:t> </a:t>
                      </a:r>
                      <a:r>
                        <a:rPr lang="en-GB" sz="800" b="0" kern="1200" dirty="0" smtClean="0">
                          <a:solidFill>
                            <a:schemeClr val="dk1"/>
                          </a:solidFill>
                          <a:effectLst/>
                          <a:latin typeface="+mn-lt"/>
                          <a:ea typeface="+mn-ea"/>
                          <a:cs typeface="+mn-cs"/>
                        </a:rPr>
                        <a:t>different groups of people</a:t>
                      </a:r>
                    </a:p>
                    <a:p>
                      <a:pPr marL="171450" indent="-171450" fontAlgn="base">
                        <a:buFont typeface="Arial" panose="020B0604020202020204" pitchFamily="34" charset="0"/>
                        <a:buChar char="•"/>
                      </a:pPr>
                      <a:r>
                        <a:rPr lang="en-GB" sz="800" b="0" kern="1200" dirty="0" smtClean="0">
                          <a:solidFill>
                            <a:schemeClr val="dk1"/>
                          </a:solidFill>
                          <a:effectLst/>
                          <a:latin typeface="+mn-lt"/>
                          <a:ea typeface="+mn-ea"/>
                          <a:cs typeface="+mn-cs"/>
                        </a:rPr>
                        <a:t>Prepare for and participate in a team visit to a leisure centre, theme</a:t>
                      </a:r>
                      <a:r>
                        <a:rPr lang="en-GB" sz="800" b="0" kern="1200" baseline="0" dirty="0" smtClean="0">
                          <a:solidFill>
                            <a:schemeClr val="dk1"/>
                          </a:solidFill>
                          <a:effectLst/>
                          <a:latin typeface="+mn-lt"/>
                          <a:ea typeface="+mn-ea"/>
                          <a:cs typeface="+mn-cs"/>
                        </a:rPr>
                        <a:t> </a:t>
                      </a:r>
                      <a:r>
                        <a:rPr lang="en-GB" sz="800" b="0" kern="1200" dirty="0" smtClean="0">
                          <a:solidFill>
                            <a:schemeClr val="dk1"/>
                          </a:solidFill>
                          <a:effectLst/>
                          <a:latin typeface="+mn-lt"/>
                          <a:ea typeface="+mn-ea"/>
                          <a:cs typeface="+mn-cs"/>
                        </a:rPr>
                        <a:t>park museum or gallery</a:t>
                      </a:r>
                    </a:p>
                    <a:p>
                      <a:pPr marL="171450" indent="-171450" fontAlgn="base">
                        <a:buFont typeface="Arial" panose="020B0604020202020204" pitchFamily="34" charset="0"/>
                        <a:buChar char="•"/>
                      </a:pPr>
                      <a:r>
                        <a:rPr lang="en-GB" sz="800" b="0" kern="1200" dirty="0" smtClean="0">
                          <a:solidFill>
                            <a:schemeClr val="dk1"/>
                          </a:solidFill>
                          <a:effectLst/>
                          <a:latin typeface="+mn-lt"/>
                          <a:ea typeface="+mn-ea"/>
                          <a:cs typeface="+mn-cs"/>
                        </a:rPr>
                        <a:t>Devise a programme to help you develop a chosen skill</a:t>
                      </a:r>
                    </a:p>
                    <a:p>
                      <a:pPr marL="171450" indent="-171450" fontAlgn="base">
                        <a:buFont typeface="Arial" panose="020B0604020202020204" pitchFamily="34" charset="0"/>
                        <a:buChar char="•"/>
                      </a:pPr>
                      <a:r>
                        <a:rPr lang="en-GB" sz="800" b="0" kern="1200" dirty="0" smtClean="0">
                          <a:solidFill>
                            <a:schemeClr val="dk1"/>
                          </a:solidFill>
                          <a:effectLst/>
                          <a:latin typeface="+mn-lt"/>
                          <a:ea typeface="+mn-ea"/>
                          <a:cs typeface="+mn-cs"/>
                        </a:rPr>
                        <a:t>Run a sporting achievement event</a:t>
                      </a:r>
                    </a:p>
                    <a:p>
                      <a:endParaRPr lang="en-GB" sz="800" b="1" kern="1200" dirty="0" smtClean="0">
                        <a:solidFill>
                          <a:schemeClr val="dk1"/>
                        </a:solidFill>
                        <a:effectLst/>
                        <a:latin typeface="+mn-lt"/>
                        <a:ea typeface="+mn-ea"/>
                        <a:cs typeface="+mn-cs"/>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0696517"/>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1732796981"/>
              </p:ext>
            </p:extLst>
          </p:nvPr>
        </p:nvGraphicFramePr>
        <p:xfrm>
          <a:off x="127000" y="2544826"/>
          <a:ext cx="9577993" cy="3355144"/>
        </p:xfrm>
        <a:graphic>
          <a:graphicData uri="http://schemas.openxmlformats.org/drawingml/2006/table">
            <a:tbl>
              <a:tblPr firstRow="1" firstCol="1" bandRow="1">
                <a:tableStyleId>{5C22544A-7EE6-4342-B048-85BDC9FD1C3A}</a:tableStyleId>
              </a:tblPr>
              <a:tblGrid>
                <a:gridCol w="844550">
                  <a:extLst>
                    <a:ext uri="{9D8B030D-6E8A-4147-A177-3AD203B41FA5}">
                      <a16:colId xmlns:a16="http://schemas.microsoft.com/office/drawing/2014/main" val="1300794266"/>
                    </a:ext>
                  </a:extLst>
                </a:gridCol>
                <a:gridCol w="1393825">
                  <a:extLst>
                    <a:ext uri="{9D8B030D-6E8A-4147-A177-3AD203B41FA5}">
                      <a16:colId xmlns:a16="http://schemas.microsoft.com/office/drawing/2014/main" val="431366867"/>
                    </a:ext>
                  </a:extLst>
                </a:gridCol>
                <a:gridCol w="1438275">
                  <a:extLst>
                    <a:ext uri="{9D8B030D-6E8A-4147-A177-3AD203B41FA5}">
                      <a16:colId xmlns:a16="http://schemas.microsoft.com/office/drawing/2014/main" val="202544433"/>
                    </a:ext>
                  </a:extLst>
                </a:gridCol>
                <a:gridCol w="1362075">
                  <a:extLst>
                    <a:ext uri="{9D8B030D-6E8A-4147-A177-3AD203B41FA5}">
                      <a16:colId xmlns:a16="http://schemas.microsoft.com/office/drawing/2014/main" val="321663392"/>
                    </a:ext>
                  </a:extLst>
                </a:gridCol>
                <a:gridCol w="1595267">
                  <a:extLst>
                    <a:ext uri="{9D8B030D-6E8A-4147-A177-3AD203B41FA5}">
                      <a16:colId xmlns:a16="http://schemas.microsoft.com/office/drawing/2014/main" val="4180846689"/>
                    </a:ext>
                  </a:extLst>
                </a:gridCol>
                <a:gridCol w="1521342">
                  <a:extLst>
                    <a:ext uri="{9D8B030D-6E8A-4147-A177-3AD203B41FA5}">
                      <a16:colId xmlns:a16="http://schemas.microsoft.com/office/drawing/2014/main" val="552958935"/>
                    </a:ext>
                  </a:extLst>
                </a:gridCol>
                <a:gridCol w="1422659">
                  <a:extLst>
                    <a:ext uri="{9D8B030D-6E8A-4147-A177-3AD203B41FA5}">
                      <a16:colId xmlns:a16="http://schemas.microsoft.com/office/drawing/2014/main" val="1485505920"/>
                    </a:ext>
                  </a:extLst>
                </a:gridCol>
              </a:tblGrid>
              <a:tr h="1618039">
                <a:tc>
                  <a:txBody>
                    <a:bodyPr/>
                    <a:lstStyle/>
                    <a:p>
                      <a:r>
                        <a:rPr lang="en-GB" sz="900" dirty="0" smtClean="0">
                          <a:solidFill>
                            <a:schemeClr val="bg1"/>
                          </a:solidFill>
                        </a:rPr>
                        <a:t>Gardening</a:t>
                      </a:r>
                    </a:p>
                    <a:p>
                      <a:r>
                        <a:rPr lang="en-GB" sz="900" dirty="0" smtClean="0">
                          <a:solidFill>
                            <a:schemeClr val="bg1"/>
                          </a:solidFill>
                        </a:rPr>
                        <a:t>E3 – L1</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lnSpc>
                          <a:spcPct val="107000"/>
                        </a:lnSpc>
                        <a:spcAft>
                          <a:spcPts val="0"/>
                        </a:spcAft>
                        <a:buFont typeface="Arial" panose="020B0604020202020204" pitchFamily="34" charset="0"/>
                        <a:buNone/>
                      </a:pPr>
                      <a:r>
                        <a:rPr lang="en-GB" sz="800" b="1" dirty="0" smtClean="0">
                          <a:solidFill>
                            <a:schemeClr val="tx1"/>
                          </a:solidFill>
                          <a:effectLst/>
                          <a:latin typeface="+mn-lt"/>
                          <a:ea typeface="Calibri" panose="020F0502020204030204" pitchFamily="34" charset="0"/>
                          <a:cs typeface="Times New Roman" panose="02020603050405020304" pitchFamily="18" charset="0"/>
                        </a:rPr>
                        <a:t>Planting in the garden</a:t>
                      </a:r>
                    </a:p>
                    <a:p>
                      <a:pPr marL="171450" indent="-171450" algn="l">
                        <a:lnSpc>
                          <a:spcPct val="107000"/>
                        </a:lnSpc>
                        <a:spcAft>
                          <a:spcPts val="0"/>
                        </a:spcAft>
                        <a:buFont typeface="Arial" panose="020B0604020202020204" pitchFamily="34" charset="0"/>
                        <a:buChar char="•"/>
                      </a:pPr>
                      <a:r>
                        <a:rPr lang="en-GB" sz="800" b="0" kern="1200" dirty="0" smtClean="0">
                          <a:solidFill>
                            <a:schemeClr val="dk1"/>
                          </a:solidFill>
                          <a:effectLst/>
                          <a:latin typeface="+mn-lt"/>
                          <a:ea typeface="+mn-ea"/>
                          <a:cs typeface="+mn-cs"/>
                        </a:rPr>
                        <a:t>Identify the main features of a flower and explain the fertilisation process</a:t>
                      </a:r>
                    </a:p>
                    <a:p>
                      <a:pPr marL="171450" indent="-171450" algn="l">
                        <a:lnSpc>
                          <a:spcPct val="107000"/>
                        </a:lnSpc>
                        <a:spcAft>
                          <a:spcPts val="0"/>
                        </a:spcAft>
                        <a:buFont typeface="Arial" panose="020B0604020202020204" pitchFamily="34" charset="0"/>
                        <a:buChar char="•"/>
                      </a:pPr>
                      <a:r>
                        <a:rPr lang="en-GB" sz="800" b="0" kern="1200" dirty="0" smtClean="0">
                          <a:solidFill>
                            <a:schemeClr val="dk1"/>
                          </a:solidFill>
                          <a:effectLst/>
                          <a:latin typeface="+mn-lt"/>
                          <a:ea typeface="+mn-ea"/>
                          <a:cs typeface="+mn-cs"/>
                        </a:rPr>
                        <a:t>Identify at least five different common weeds by using an app or making a set of picture reference cards</a:t>
                      </a:r>
                    </a:p>
                    <a:p>
                      <a:pPr marL="171450" indent="-171450" algn="l">
                        <a:lnSpc>
                          <a:spcPct val="107000"/>
                        </a:lnSpc>
                        <a:spcAft>
                          <a:spcPts val="0"/>
                        </a:spcAft>
                        <a:buFont typeface="Arial" panose="020B0604020202020204" pitchFamily="34" charset="0"/>
                        <a:buChar char="•"/>
                      </a:pPr>
                      <a:r>
                        <a:rPr lang="en-GB" sz="800" b="0" kern="1200" dirty="0" smtClean="0">
                          <a:solidFill>
                            <a:schemeClr val="dk1"/>
                          </a:solidFill>
                          <a:effectLst/>
                          <a:latin typeface="+mn-lt"/>
                          <a:ea typeface="+mn-ea"/>
                          <a:cs typeface="+mn-cs"/>
                        </a:rPr>
                        <a:t>Find out about water plants suitable for a small garden pond. Describe how to plant at least three of them and how to look after them</a:t>
                      </a:r>
                      <a:endParaRPr lang="en-GB" sz="800" b="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800" b="1" dirty="0" smtClean="0">
                          <a:solidFill>
                            <a:schemeClr val="tx1"/>
                          </a:solidFill>
                        </a:rPr>
                        <a:t>Planting in the garden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dk1"/>
                          </a:solidFill>
                          <a:effectLst/>
                          <a:latin typeface="+mn-lt"/>
                          <a:ea typeface="+mn-ea"/>
                          <a:cs typeface="+mn-cs"/>
                        </a:rPr>
                        <a:t>Find out about water plants suitable for a small garden pond. Describe how to plant at least three of them and how to look after them</a:t>
                      </a:r>
                      <a:endParaRPr lang="en-GB" sz="800" b="0" kern="1200" dirty="0" smtClean="0">
                        <a:solidFill>
                          <a:schemeClr val="tx1"/>
                        </a:solidFill>
                        <a:effectLst/>
                        <a:latin typeface="+mn-lt"/>
                        <a:ea typeface="+mn-ea"/>
                        <a:cs typeface="+mn-cs"/>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Some garden plants can be harmful (e.g. poisonous, irritant, prickly). Identify at least two plants in each category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Maintain a garden or section of garden for an extended period of time</a:t>
                      </a:r>
                      <a:endParaRPr lang="en-GB" sz="800" b="0" dirty="0" smtClean="0">
                        <a:solidFill>
                          <a:schemeClr val="tx1"/>
                        </a:solidFill>
                        <a:effectLst/>
                        <a:latin typeface="+mn-lt"/>
                        <a:ea typeface="Calibri" panose="020F0502020204030204" pitchFamily="34" charset="0"/>
                        <a:cs typeface="Times New Roman" panose="02020603050405020304" pitchFamily="18" charset="0"/>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Working under cover</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Find out about the advantages of growing plants in a greenhouse as opposed to outdoors.</a:t>
                      </a:r>
                      <a:r>
                        <a:rPr lang="en-GB" sz="800" b="0" kern="1200" baseline="0" dirty="0" smtClean="0">
                          <a:solidFill>
                            <a:schemeClr val="tx1"/>
                          </a:solidFill>
                          <a:effectLst/>
                          <a:latin typeface="+mn-lt"/>
                          <a:ea typeface="+mn-ea"/>
                          <a:cs typeface="+mn-cs"/>
                        </a:rPr>
                        <a:t> </a:t>
                      </a:r>
                      <a:r>
                        <a:rPr lang="en-GB" sz="800" b="0" kern="1200" dirty="0" smtClean="0">
                          <a:solidFill>
                            <a:schemeClr val="tx1"/>
                          </a:solidFill>
                          <a:effectLst/>
                          <a:latin typeface="+mn-lt"/>
                          <a:ea typeface="+mn-ea"/>
                          <a:cs typeface="+mn-cs"/>
                        </a:rPr>
                        <a:t>Produce a list of pros and cons, including costs against benefits, that might help a gardener decide if they want to take up this form of gardening</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Investigate what alternatives are available to a gardener who requires plant protection outdoors, but is not able to have a greenhouse</a:t>
                      </a:r>
                      <a:endParaRPr lang="en-GB" sz="800" b="0" kern="1200" dirty="0" smtClean="0">
                        <a:solidFill>
                          <a:schemeClr val="tx1"/>
                        </a:solidFill>
                        <a:effectLst/>
                        <a:latin typeface="+mj-lt"/>
                        <a:ea typeface="+mn-ea"/>
                        <a:cs typeface="+mn-cs"/>
                      </a:endParaRP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Make a list of fruit and vegetables that should ideally be grown inside a greenhouse instead of outside. Explain why these plants are better off in these conditions</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Working under cover</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Make a list of fruit and vegetables that should ideally be grown inside a greenhouse instead of outside. Explain why these plants are better off in these conditions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Some garden plants can be harmful (e.g. poisonous, irritant, prickly). Identify at least two plants in each category and produce a poster identifying which part of the plant is harmful, including advice on what to do if you are affected by them</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Maintain a garden or section of garden for an extended period of time</a:t>
                      </a:r>
                      <a:endParaRPr lang="en-GB" sz="800" b="0" dirty="0" smtClean="0">
                        <a:solidFill>
                          <a:schemeClr val="tx1"/>
                        </a:solidFill>
                        <a:effectLst/>
                        <a:latin typeface="+mn-lt"/>
                        <a:ea typeface="Calibri" panose="020F0502020204030204" pitchFamily="34" charset="0"/>
                        <a:cs typeface="Times New Roman" panose="02020603050405020304" pitchFamily="18" charset="0"/>
                      </a:endParaRPr>
                    </a:p>
                    <a:p>
                      <a:pPr marL="171450" indent="-171450">
                        <a:buFont typeface="Arial" panose="020B0604020202020204" pitchFamily="34" charset="0"/>
                        <a:buChar char="•"/>
                      </a:pPr>
                      <a:endParaRPr lang="en-GB" sz="800" b="0"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baseline="0" dirty="0" smtClean="0">
                          <a:solidFill>
                            <a:schemeClr val="tx1"/>
                          </a:solidFill>
                        </a:rPr>
                        <a:t>Wildlife in the garden</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Find out what is meant by biodiversity and explain why it is important. Describe what a gardener can do to contribute towards maintaining a stable global ecosystem</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Find out which plants attract butterflies and design a butterfly-friendly flower border for the garden</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Explore different methods for controlling unwanted creatures (</a:t>
                      </a:r>
                      <a:r>
                        <a:rPr lang="en-GB" sz="800" b="0" kern="1200" dirty="0" err="1" smtClean="0">
                          <a:solidFill>
                            <a:schemeClr val="tx1"/>
                          </a:solidFill>
                          <a:effectLst/>
                          <a:latin typeface="+mn-lt"/>
                          <a:ea typeface="+mn-ea"/>
                          <a:cs typeface="+mn-cs"/>
                        </a:rPr>
                        <a:t>eg</a:t>
                      </a:r>
                      <a:r>
                        <a:rPr lang="en-GB" sz="800" b="0" kern="1200" dirty="0" smtClean="0">
                          <a:solidFill>
                            <a:schemeClr val="tx1"/>
                          </a:solidFill>
                          <a:effectLst/>
                          <a:latin typeface="+mn-lt"/>
                          <a:ea typeface="+mn-ea"/>
                          <a:cs typeface="+mn-cs"/>
                        </a:rPr>
                        <a:t> slugs) in an eco-friendly way. Try out at least one of these methods and comment on findings</a:t>
                      </a:r>
                      <a:endParaRPr lang="en-GB" sz="800" b="0"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baseline="0" dirty="0" smtClean="0">
                          <a:solidFill>
                            <a:schemeClr val="tx1"/>
                          </a:solidFill>
                        </a:rPr>
                        <a:t>Wildlife in the garden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Explore different methods for controlling unwanted creatures (</a:t>
                      </a:r>
                      <a:r>
                        <a:rPr lang="en-GB" sz="800" b="0" kern="1200" dirty="0" err="1" smtClean="0">
                          <a:solidFill>
                            <a:schemeClr val="tx1"/>
                          </a:solidFill>
                          <a:effectLst/>
                          <a:latin typeface="+mn-lt"/>
                          <a:ea typeface="+mn-ea"/>
                          <a:cs typeface="+mn-cs"/>
                        </a:rPr>
                        <a:t>eg</a:t>
                      </a:r>
                      <a:r>
                        <a:rPr lang="en-GB" sz="800" b="0" kern="1200" dirty="0" smtClean="0">
                          <a:solidFill>
                            <a:schemeClr val="tx1"/>
                          </a:solidFill>
                          <a:effectLst/>
                          <a:latin typeface="+mn-lt"/>
                          <a:ea typeface="+mn-ea"/>
                          <a:cs typeface="+mn-cs"/>
                        </a:rPr>
                        <a:t> slugs) in an eco-friendly way. Try out at least one of these methods and comment on findings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Find a recipe to make bird food (</a:t>
                      </a:r>
                      <a:r>
                        <a:rPr lang="en-GB" sz="800" b="0" kern="1200" dirty="0" err="1" smtClean="0">
                          <a:solidFill>
                            <a:schemeClr val="tx1"/>
                          </a:solidFill>
                          <a:effectLst/>
                          <a:latin typeface="+mn-lt"/>
                          <a:ea typeface="+mn-ea"/>
                          <a:cs typeface="+mn-cs"/>
                        </a:rPr>
                        <a:t>eg</a:t>
                      </a:r>
                      <a:r>
                        <a:rPr lang="en-GB" sz="800" b="0" kern="1200" dirty="0" smtClean="0">
                          <a:solidFill>
                            <a:schemeClr val="tx1"/>
                          </a:solidFill>
                          <a:effectLst/>
                          <a:latin typeface="+mn-lt"/>
                          <a:ea typeface="+mn-ea"/>
                          <a:cs typeface="+mn-cs"/>
                        </a:rPr>
                        <a:t> a fat ball, a seed cake) and make one for your garden area. Keep a note of which birds feed from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Make and site a bug hotel. Describe the benefits and features of your design and how you chose where to site it </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3879657"/>
                  </a:ext>
                </a:extLst>
              </a:tr>
            </a:tbl>
          </a:graphicData>
        </a:graphic>
      </p:graphicFrame>
    </p:spTree>
    <p:extLst>
      <p:ext uri="{BB962C8B-B14F-4D97-AF65-F5344CB8AC3E}">
        <p14:creationId xmlns:p14="http://schemas.microsoft.com/office/powerpoint/2010/main" val="3718500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14911347"/>
              </p:ext>
            </p:extLst>
          </p:nvPr>
        </p:nvGraphicFramePr>
        <p:xfrm>
          <a:off x="69850" y="76200"/>
          <a:ext cx="9577992" cy="6711754"/>
        </p:xfrm>
        <a:graphic>
          <a:graphicData uri="http://schemas.openxmlformats.org/drawingml/2006/table">
            <a:tbl>
              <a:tblPr firstRow="1" firstCol="1" bandRow="1">
                <a:tableStyleId>{5C22544A-7EE6-4342-B048-85BDC9FD1C3A}</a:tableStyleId>
              </a:tblPr>
              <a:tblGrid>
                <a:gridCol w="844550">
                  <a:extLst>
                    <a:ext uri="{9D8B030D-6E8A-4147-A177-3AD203B41FA5}">
                      <a16:colId xmlns:a16="http://schemas.microsoft.com/office/drawing/2014/main" val="3381932887"/>
                    </a:ext>
                  </a:extLst>
                </a:gridCol>
                <a:gridCol w="1393825">
                  <a:extLst>
                    <a:ext uri="{9D8B030D-6E8A-4147-A177-3AD203B41FA5}">
                      <a16:colId xmlns:a16="http://schemas.microsoft.com/office/drawing/2014/main" val="1540053157"/>
                    </a:ext>
                  </a:extLst>
                </a:gridCol>
                <a:gridCol w="1438275">
                  <a:extLst>
                    <a:ext uri="{9D8B030D-6E8A-4147-A177-3AD203B41FA5}">
                      <a16:colId xmlns:a16="http://schemas.microsoft.com/office/drawing/2014/main" val="1032533420"/>
                    </a:ext>
                  </a:extLst>
                </a:gridCol>
                <a:gridCol w="1362075">
                  <a:extLst>
                    <a:ext uri="{9D8B030D-6E8A-4147-A177-3AD203B41FA5}">
                      <a16:colId xmlns:a16="http://schemas.microsoft.com/office/drawing/2014/main" val="1242735755"/>
                    </a:ext>
                  </a:extLst>
                </a:gridCol>
                <a:gridCol w="1595266">
                  <a:extLst>
                    <a:ext uri="{9D8B030D-6E8A-4147-A177-3AD203B41FA5}">
                      <a16:colId xmlns:a16="http://schemas.microsoft.com/office/drawing/2014/main" val="2247351266"/>
                    </a:ext>
                  </a:extLst>
                </a:gridCol>
                <a:gridCol w="1521342">
                  <a:extLst>
                    <a:ext uri="{9D8B030D-6E8A-4147-A177-3AD203B41FA5}">
                      <a16:colId xmlns:a16="http://schemas.microsoft.com/office/drawing/2014/main" val="1580764283"/>
                    </a:ext>
                  </a:extLst>
                </a:gridCol>
                <a:gridCol w="1422659">
                  <a:extLst>
                    <a:ext uri="{9D8B030D-6E8A-4147-A177-3AD203B41FA5}">
                      <a16:colId xmlns:a16="http://schemas.microsoft.com/office/drawing/2014/main" val="1346810918"/>
                    </a:ext>
                  </a:extLst>
                </a:gridCol>
              </a:tblGrid>
              <a:tr h="2990850">
                <a:tc>
                  <a:txBody>
                    <a:bodyPr/>
                    <a:lstStyle/>
                    <a:p>
                      <a:r>
                        <a:rPr lang="en-GB" sz="900" dirty="0" err="1" smtClean="0"/>
                        <a:t>Foodwise</a:t>
                      </a:r>
                      <a:endParaRPr lang="en-GB" sz="900" dirty="0" smtClean="0"/>
                    </a:p>
                    <a:p>
                      <a:r>
                        <a:rPr lang="en-GB" sz="900" dirty="0" smtClean="0"/>
                        <a:t>E3</a:t>
                      </a:r>
                      <a:r>
                        <a:rPr lang="en-GB" sz="900" baseline="0" dirty="0" smtClean="0"/>
                        <a:t> – L1</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lnSpc>
                          <a:spcPct val="107000"/>
                        </a:lnSpc>
                        <a:spcAft>
                          <a:spcPts val="0"/>
                        </a:spcAft>
                        <a:buFont typeface="Arial" panose="020B0604020202020204" pitchFamily="34" charset="0"/>
                        <a:buNone/>
                      </a:pPr>
                      <a:r>
                        <a:rPr lang="en-GB" sz="800" b="1" baseline="0" dirty="0" smtClean="0">
                          <a:solidFill>
                            <a:schemeClr val="tx1"/>
                          </a:solidFill>
                          <a:effectLst/>
                          <a:latin typeface="+mn-lt"/>
                          <a:ea typeface="Calibri" panose="020F0502020204030204" pitchFamily="34" charset="0"/>
                          <a:cs typeface="Times New Roman" panose="02020603050405020304" pitchFamily="18" charset="0"/>
                        </a:rPr>
                        <a:t>Basic food safety</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Understand what problems may occur if personal hygiene is not maintained in the kitchen or food preparation area</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Understand how the following food should be stored and comment on why this is necessary</a:t>
                      </a:r>
                      <a:r>
                        <a:rPr lang="en-GB" sz="800" b="0" kern="1200" baseline="0" dirty="0" smtClean="0">
                          <a:solidFill>
                            <a:schemeClr val="dk1"/>
                          </a:solidFill>
                          <a:effectLst/>
                          <a:latin typeface="+mn-lt"/>
                          <a:ea typeface="+mn-ea"/>
                          <a:cs typeface="+mn-cs"/>
                        </a:rPr>
                        <a:t> </a:t>
                      </a:r>
                    </a:p>
                    <a:p>
                      <a:pPr marL="171450" indent="-171450">
                        <a:buFontTx/>
                        <a:buChar char="-"/>
                      </a:pPr>
                      <a:r>
                        <a:rPr lang="en-GB" sz="800" b="0" kern="1200" dirty="0" smtClean="0">
                          <a:solidFill>
                            <a:schemeClr val="dk1"/>
                          </a:solidFill>
                          <a:effectLst/>
                          <a:latin typeface="+mn-lt"/>
                          <a:ea typeface="+mn-ea"/>
                          <a:cs typeface="+mn-cs"/>
                        </a:rPr>
                        <a:t>Raw chicken</a:t>
                      </a:r>
                    </a:p>
                    <a:p>
                      <a:pPr marL="171450" indent="-171450">
                        <a:buFontTx/>
                        <a:buChar char="-"/>
                      </a:pPr>
                      <a:r>
                        <a:rPr lang="en-GB" sz="800" b="0" kern="1200" dirty="0" smtClean="0">
                          <a:solidFill>
                            <a:schemeClr val="dk1"/>
                          </a:solidFill>
                          <a:effectLst/>
                          <a:latin typeface="+mn-lt"/>
                          <a:ea typeface="+mn-ea"/>
                          <a:cs typeface="+mn-cs"/>
                        </a:rPr>
                        <a:t>Raw fish</a:t>
                      </a:r>
                    </a:p>
                    <a:p>
                      <a:pPr marL="171450" indent="-171450">
                        <a:buFontTx/>
                        <a:buChar char="-"/>
                      </a:pPr>
                      <a:r>
                        <a:rPr lang="en-GB" sz="800" b="0" kern="1200" dirty="0" smtClean="0">
                          <a:solidFill>
                            <a:schemeClr val="dk1"/>
                          </a:solidFill>
                          <a:effectLst/>
                          <a:latin typeface="+mn-lt"/>
                          <a:ea typeface="+mn-ea"/>
                          <a:cs typeface="+mn-cs"/>
                        </a:rPr>
                        <a:t>Casserole or soup</a:t>
                      </a:r>
                    </a:p>
                    <a:p>
                      <a:pPr marL="171450" indent="-171450">
                        <a:buFontTx/>
                        <a:buChar char="-"/>
                      </a:pPr>
                      <a:r>
                        <a:rPr lang="en-GB" sz="800" b="0" kern="1200" dirty="0" smtClean="0">
                          <a:solidFill>
                            <a:schemeClr val="dk1"/>
                          </a:solidFill>
                          <a:effectLst/>
                          <a:latin typeface="+mn-lt"/>
                          <a:ea typeface="+mn-ea"/>
                          <a:cs typeface="+mn-cs"/>
                        </a:rPr>
                        <a:t>Vegetables</a:t>
                      </a:r>
                    </a:p>
                    <a:p>
                      <a:pPr marL="171450" indent="-171450">
                        <a:buFontTx/>
                        <a:buChar char="-"/>
                      </a:pPr>
                      <a:r>
                        <a:rPr lang="en-GB" sz="800" b="0" kern="1200" dirty="0" smtClean="0">
                          <a:solidFill>
                            <a:schemeClr val="dk1"/>
                          </a:solidFill>
                          <a:effectLst/>
                          <a:latin typeface="+mn-lt"/>
                          <a:ea typeface="+mn-ea"/>
                          <a:cs typeface="+mn-cs"/>
                        </a:rPr>
                        <a:t>Cheese or yoghurt</a:t>
                      </a:r>
                    </a:p>
                    <a:p>
                      <a:pPr marL="171450" indent="-171450">
                        <a:buFontTx/>
                        <a:buChar char="-"/>
                      </a:pPr>
                      <a:r>
                        <a:rPr lang="en-GB" sz="800" b="0" kern="1200" dirty="0" smtClean="0">
                          <a:solidFill>
                            <a:schemeClr val="dk1"/>
                          </a:solidFill>
                          <a:effectLst/>
                          <a:latin typeface="+mn-lt"/>
                          <a:ea typeface="+mn-ea"/>
                          <a:cs typeface="+mn-cs"/>
                        </a:rPr>
                        <a:t>Cooked meat</a:t>
                      </a:r>
                    </a:p>
                    <a:p>
                      <a:pPr marL="171450" indent="-171450">
                        <a:buFontTx/>
                        <a:buChar char="-"/>
                      </a:pPr>
                      <a:r>
                        <a:rPr lang="en-GB" sz="800" b="0" kern="1200" dirty="0" smtClean="0">
                          <a:solidFill>
                            <a:schemeClr val="dk1"/>
                          </a:solidFill>
                          <a:effectLst/>
                          <a:latin typeface="+mn-lt"/>
                          <a:ea typeface="+mn-ea"/>
                          <a:cs typeface="+mn-cs"/>
                        </a:rPr>
                        <a:t>Ice cream</a:t>
                      </a:r>
                    </a:p>
                    <a:p>
                      <a:pPr marL="171450" indent="-171450" algn="l">
                        <a:lnSpc>
                          <a:spcPct val="107000"/>
                        </a:lnSpc>
                        <a:spcAft>
                          <a:spcPts val="0"/>
                        </a:spcAft>
                        <a:buFont typeface="Arial" panose="020B0604020202020204" pitchFamily="34" charset="0"/>
                        <a:buChar char="•"/>
                      </a:pPr>
                      <a:endParaRPr lang="en-GB" sz="800" b="1"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buFont typeface="Arial" panose="020B0604020202020204" pitchFamily="34" charset="0"/>
                        <a:buNone/>
                      </a:pPr>
                      <a:r>
                        <a:rPr lang="en-GB" sz="800" b="1" baseline="0" dirty="0" smtClean="0">
                          <a:solidFill>
                            <a:schemeClr val="tx1"/>
                          </a:solidFill>
                        </a:rPr>
                        <a:t>Basic food safety </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Demonstrate that you know how to clear and clean a kitchen after a meal that has been prepared and cooked</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Look into use by and best before dates on food. Find out</a:t>
                      </a:r>
                      <a:r>
                        <a:rPr lang="en-GB" sz="800" b="0" kern="1200" baseline="0" dirty="0" smtClean="0">
                          <a:solidFill>
                            <a:schemeClr val="dk1"/>
                          </a:solidFill>
                          <a:effectLst/>
                          <a:latin typeface="+mn-lt"/>
                          <a:ea typeface="+mn-ea"/>
                          <a:cs typeface="+mn-cs"/>
                        </a:rPr>
                        <a:t> w</a:t>
                      </a:r>
                      <a:r>
                        <a:rPr lang="en-GB" sz="800" b="0" kern="1200" dirty="0" smtClean="0">
                          <a:solidFill>
                            <a:schemeClr val="dk1"/>
                          </a:solidFill>
                          <a:effectLst/>
                          <a:latin typeface="+mn-lt"/>
                          <a:ea typeface="+mn-ea"/>
                          <a:cs typeface="+mn-cs"/>
                        </a:rPr>
                        <a:t>hen they were introduced and why,</a:t>
                      </a:r>
                      <a:r>
                        <a:rPr lang="en-GB" sz="800" b="0" kern="1200" baseline="0" dirty="0" smtClean="0">
                          <a:solidFill>
                            <a:schemeClr val="dk1"/>
                          </a:solidFill>
                          <a:effectLst/>
                          <a:latin typeface="+mn-lt"/>
                          <a:ea typeface="+mn-ea"/>
                          <a:cs typeface="+mn-cs"/>
                        </a:rPr>
                        <a:t> i</a:t>
                      </a:r>
                      <a:r>
                        <a:rPr lang="en-GB" sz="800" b="0" kern="1200" dirty="0" smtClean="0">
                          <a:solidFill>
                            <a:schemeClr val="dk1"/>
                          </a:solidFill>
                          <a:effectLst/>
                          <a:latin typeface="+mn-lt"/>
                          <a:ea typeface="+mn-ea"/>
                          <a:cs typeface="+mn-cs"/>
                        </a:rPr>
                        <a:t>f they help us to determine if food is safe to eat,</a:t>
                      </a:r>
                      <a:r>
                        <a:rPr lang="en-GB" sz="800" b="0" kern="1200" baseline="0" dirty="0" smtClean="0">
                          <a:solidFill>
                            <a:schemeClr val="dk1"/>
                          </a:solidFill>
                          <a:effectLst/>
                          <a:latin typeface="+mn-lt"/>
                          <a:ea typeface="+mn-ea"/>
                          <a:cs typeface="+mn-cs"/>
                        </a:rPr>
                        <a:t> w</a:t>
                      </a:r>
                      <a:r>
                        <a:rPr lang="en-GB" sz="800" b="0" kern="1200" dirty="0" smtClean="0">
                          <a:solidFill>
                            <a:schemeClr val="dk1"/>
                          </a:solidFill>
                          <a:effectLst/>
                          <a:latin typeface="+mn-lt"/>
                          <a:ea typeface="+mn-ea"/>
                          <a:cs typeface="+mn-cs"/>
                        </a:rPr>
                        <a:t>hat problems are associated with them</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Compare two food scares (</a:t>
                      </a:r>
                      <a:r>
                        <a:rPr lang="en-GB" sz="800" b="0" kern="1200" dirty="0" err="1" smtClean="0">
                          <a:solidFill>
                            <a:schemeClr val="dk1"/>
                          </a:solidFill>
                          <a:effectLst/>
                          <a:latin typeface="+mn-lt"/>
                          <a:ea typeface="+mn-ea"/>
                          <a:cs typeface="+mn-cs"/>
                        </a:rPr>
                        <a:t>eg</a:t>
                      </a:r>
                      <a:r>
                        <a:rPr lang="en-GB" sz="800" b="0" kern="1200" dirty="0" smtClean="0">
                          <a:solidFill>
                            <a:schemeClr val="dk1"/>
                          </a:solidFill>
                          <a:effectLst/>
                          <a:latin typeface="+mn-lt"/>
                          <a:ea typeface="+mn-ea"/>
                          <a:cs typeface="+mn-cs"/>
                        </a:rPr>
                        <a:t> </a:t>
                      </a:r>
                      <a:r>
                        <a:rPr lang="en-GB" sz="800" b="0" kern="1200" dirty="0" err="1" smtClean="0">
                          <a:solidFill>
                            <a:schemeClr val="dk1"/>
                          </a:solidFill>
                          <a:effectLst/>
                          <a:latin typeface="+mn-lt"/>
                          <a:ea typeface="+mn-ea"/>
                          <a:cs typeface="+mn-cs"/>
                        </a:rPr>
                        <a:t>listeriosis</a:t>
                      </a:r>
                      <a:r>
                        <a:rPr lang="en-GB" sz="800" b="0" kern="1200" dirty="0" smtClean="0">
                          <a:solidFill>
                            <a:schemeClr val="dk1"/>
                          </a:solidFill>
                          <a:effectLst/>
                          <a:latin typeface="+mn-lt"/>
                          <a:ea typeface="+mn-ea"/>
                          <a:cs typeface="+mn-cs"/>
                        </a:rPr>
                        <a:t>, E. coli outbreaks) and present information on</a:t>
                      </a:r>
                      <a:r>
                        <a:rPr lang="en-GB" sz="800" b="0" kern="1200" baseline="0" dirty="0" smtClean="0">
                          <a:solidFill>
                            <a:schemeClr val="dk1"/>
                          </a:solidFill>
                          <a:effectLst/>
                          <a:latin typeface="+mn-lt"/>
                          <a:ea typeface="+mn-ea"/>
                          <a:cs typeface="+mn-cs"/>
                        </a:rPr>
                        <a:t> h</a:t>
                      </a:r>
                      <a:r>
                        <a:rPr lang="en-GB" sz="800" b="0" kern="1200" dirty="0" smtClean="0">
                          <a:solidFill>
                            <a:schemeClr val="dk1"/>
                          </a:solidFill>
                          <a:effectLst/>
                          <a:latin typeface="+mn-lt"/>
                          <a:ea typeface="+mn-ea"/>
                          <a:cs typeface="+mn-cs"/>
                        </a:rPr>
                        <a:t>ow they started,</a:t>
                      </a:r>
                      <a:r>
                        <a:rPr lang="en-GB" sz="800" b="0" kern="1200" baseline="0" dirty="0" smtClean="0">
                          <a:solidFill>
                            <a:schemeClr val="dk1"/>
                          </a:solidFill>
                          <a:effectLst/>
                          <a:latin typeface="+mn-lt"/>
                          <a:ea typeface="+mn-ea"/>
                          <a:cs typeface="+mn-cs"/>
                        </a:rPr>
                        <a:t> h</a:t>
                      </a:r>
                      <a:r>
                        <a:rPr lang="en-GB" sz="800" b="0" kern="1200" dirty="0" smtClean="0">
                          <a:solidFill>
                            <a:schemeClr val="dk1"/>
                          </a:solidFill>
                          <a:effectLst/>
                          <a:latin typeface="+mn-lt"/>
                          <a:ea typeface="+mn-ea"/>
                          <a:cs typeface="+mn-cs"/>
                        </a:rPr>
                        <a:t>ow public health was affected,</a:t>
                      </a:r>
                      <a:r>
                        <a:rPr lang="en-GB" sz="800" b="0" kern="1200" baseline="0" dirty="0" smtClean="0">
                          <a:solidFill>
                            <a:schemeClr val="dk1"/>
                          </a:solidFill>
                          <a:effectLst/>
                          <a:latin typeface="+mn-lt"/>
                          <a:ea typeface="+mn-ea"/>
                          <a:cs typeface="+mn-cs"/>
                        </a:rPr>
                        <a:t> a</a:t>
                      </a:r>
                      <a:r>
                        <a:rPr lang="en-GB" sz="800" b="0" kern="1200" dirty="0" smtClean="0">
                          <a:solidFill>
                            <a:schemeClr val="dk1"/>
                          </a:solidFill>
                          <a:effectLst/>
                          <a:latin typeface="+mn-lt"/>
                          <a:ea typeface="+mn-ea"/>
                          <a:cs typeface="+mn-cs"/>
                        </a:rPr>
                        <a:t>ny systems brought in to prevent  from happening again</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Food preparation</a:t>
                      </a:r>
                      <a:r>
                        <a:rPr lang="en-GB" sz="800" b="1" baseline="0" dirty="0" smtClean="0">
                          <a:solidFill>
                            <a:schemeClr val="tx1"/>
                          </a:solidFill>
                          <a:latin typeface="+mj-lt"/>
                        </a:rPr>
                        <a:t> and presentation</a:t>
                      </a:r>
                    </a:p>
                    <a:p>
                      <a:pPr marL="171450" indent="-171450">
                        <a:buFont typeface="Arial" panose="020B0604020202020204" pitchFamily="34" charset="0"/>
                        <a:buChar char="•"/>
                      </a:pPr>
                      <a:r>
                        <a:rPr lang="en-GB" sz="800" b="0" baseline="0" dirty="0" smtClean="0">
                          <a:solidFill>
                            <a:schemeClr val="tx1"/>
                          </a:solidFill>
                          <a:latin typeface="+mj-lt"/>
                        </a:rPr>
                        <a:t>Have an understanding that fruit and vegetables do not always appeal to children. Think about how this could be changed</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Find out about different knife techniques and what each technique is used for</a:t>
                      </a:r>
                      <a:r>
                        <a:rPr lang="en-GB" sz="800" b="0" kern="1200" baseline="0" dirty="0" smtClean="0">
                          <a:solidFill>
                            <a:schemeClr val="tx1"/>
                          </a:solidFill>
                          <a:effectLst/>
                          <a:latin typeface="+mn-lt"/>
                          <a:ea typeface="+mn-ea"/>
                          <a:cs typeface="+mn-cs"/>
                        </a:rPr>
                        <a:t> </a:t>
                      </a:r>
                    </a:p>
                    <a:p>
                      <a:pPr marL="171450" indent="-171450">
                        <a:buFont typeface="Arial" panose="020B0604020202020204" pitchFamily="34" charset="0"/>
                        <a:buChar char="•"/>
                      </a:pPr>
                      <a:r>
                        <a:rPr lang="en-GB" sz="800" b="0" kern="1200" baseline="0" dirty="0" smtClean="0">
                          <a:solidFill>
                            <a:schemeClr val="tx1"/>
                          </a:solidFill>
                          <a:effectLst/>
                          <a:latin typeface="+mn-lt"/>
                          <a:ea typeface="+mn-ea"/>
                          <a:cs typeface="+mn-cs"/>
                        </a:rPr>
                        <a:t>Gain an understanding and appreciation *of food art</a:t>
                      </a:r>
                    </a:p>
                    <a:p>
                      <a:pPr marL="171450" indent="-171450">
                        <a:buFont typeface="Arial" panose="020B0604020202020204" pitchFamily="34" charset="0"/>
                        <a:buChar char="•"/>
                      </a:pPr>
                      <a:endParaRPr lang="en-GB" sz="800" b="1"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Practical cooking skills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baseline="0" dirty="0" smtClean="0">
                          <a:solidFill>
                            <a:schemeClr val="tx1"/>
                          </a:solidFill>
                          <a:effectLst/>
                          <a:latin typeface="+mn-lt"/>
                          <a:ea typeface="+mn-ea"/>
                          <a:cs typeface="+mn-cs"/>
                        </a:rPr>
                        <a:t>Gain an understanding and appreciation of food art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Cook a variety of vegetables using as many methods as possible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Identify which of cooking retains the most nutrients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Identify which method retained the most colour, flavour and texture</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Investigate at least four methods of making a cake, (e.g. creaming, all in one, rubbing in, melting)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tx1"/>
                          </a:solidFill>
                          <a:effectLst/>
                          <a:latin typeface="+mn-lt"/>
                          <a:ea typeface="+mn-ea"/>
                          <a:cs typeface="+mn-cs"/>
                        </a:rPr>
                        <a:t>Make a cake using each of the four methods and compare taste, texture, preparation/cooking time and appearance</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baseline="0" dirty="0" smtClean="0">
                          <a:solidFill>
                            <a:schemeClr val="tx1"/>
                          </a:solidFill>
                        </a:rPr>
                        <a:t>Cooking on a budget</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Identify the importance of the following food groups and their benefits to the body:</a:t>
                      </a:r>
                      <a:r>
                        <a:rPr lang="en-GB" sz="800" b="0" kern="1200" baseline="0" dirty="0" smtClean="0">
                          <a:solidFill>
                            <a:schemeClr val="tx1"/>
                          </a:solidFill>
                          <a:effectLst/>
                          <a:latin typeface="+mn-lt"/>
                          <a:ea typeface="+mn-ea"/>
                          <a:cs typeface="+mn-cs"/>
                        </a:rPr>
                        <a:t> </a:t>
                      </a:r>
                    </a:p>
                    <a:p>
                      <a:pPr marL="171450" indent="-171450">
                        <a:buFontTx/>
                        <a:buChar char="-"/>
                      </a:pPr>
                      <a:r>
                        <a:rPr lang="en-GB" sz="800" b="0" kern="1200" dirty="0" smtClean="0">
                          <a:solidFill>
                            <a:schemeClr val="tx1"/>
                          </a:solidFill>
                          <a:effectLst/>
                          <a:latin typeface="+mn-lt"/>
                          <a:ea typeface="+mn-ea"/>
                          <a:cs typeface="+mn-cs"/>
                        </a:rPr>
                        <a:t>Proteins</a:t>
                      </a:r>
                    </a:p>
                    <a:p>
                      <a:pPr marL="171450" indent="-171450">
                        <a:buFontTx/>
                        <a:buChar char="-"/>
                      </a:pPr>
                      <a:r>
                        <a:rPr lang="en-GB" sz="800" b="0" kern="1200" dirty="0" smtClean="0">
                          <a:solidFill>
                            <a:schemeClr val="tx1"/>
                          </a:solidFill>
                          <a:effectLst/>
                          <a:latin typeface="+mn-lt"/>
                          <a:ea typeface="+mn-ea"/>
                          <a:cs typeface="+mn-cs"/>
                        </a:rPr>
                        <a:t>Fats</a:t>
                      </a:r>
                    </a:p>
                    <a:p>
                      <a:pPr marL="171450" indent="-171450">
                        <a:buFontTx/>
                        <a:buChar char="-"/>
                      </a:pPr>
                      <a:r>
                        <a:rPr lang="en-GB" sz="800" b="0" kern="1200" dirty="0" smtClean="0">
                          <a:solidFill>
                            <a:schemeClr val="tx1"/>
                          </a:solidFill>
                          <a:effectLst/>
                          <a:latin typeface="+mn-lt"/>
                          <a:ea typeface="+mn-ea"/>
                          <a:cs typeface="+mn-cs"/>
                        </a:rPr>
                        <a:t>Carbohydrates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investigate the food traffic light system</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Plan and cook a simple one-pot healthy meal within a given budget and time. Evaluate the nutritional value and how it matches the traffic light criteria.  </a:t>
                      </a:r>
                    </a:p>
                    <a:p>
                      <a:pPr marL="171450" indent="-171450">
                        <a:buFont typeface="Arial" panose="020B0604020202020204" pitchFamily="34" charset="0"/>
                        <a:buChar char="•"/>
                      </a:pPr>
                      <a:endParaRPr lang="en-GB" sz="800" b="0"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baseline="0" dirty="0" smtClean="0">
                          <a:solidFill>
                            <a:schemeClr val="tx1"/>
                          </a:solidFill>
                        </a:rPr>
                        <a:t>The food industry</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Consider what is meant by the phrase ‘you are what you drink’. Make a list of unhealthy non-alcoholic drinks and the main ingredients they contain</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List healthy alternatives to these drinks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Research and compare different types of diet, for example:</a:t>
                      </a:r>
                    </a:p>
                    <a:p>
                      <a:pPr marL="171450" indent="-171450">
                        <a:buFontTx/>
                        <a:buChar char="-"/>
                      </a:pPr>
                      <a:r>
                        <a:rPr lang="en-GB" sz="800" b="0" kern="1200" dirty="0" smtClean="0">
                          <a:solidFill>
                            <a:schemeClr val="tx1"/>
                          </a:solidFill>
                          <a:effectLst/>
                          <a:latin typeface="+mn-lt"/>
                          <a:ea typeface="+mn-ea"/>
                          <a:cs typeface="+mn-cs"/>
                        </a:rPr>
                        <a:t>Someone who eats meat</a:t>
                      </a:r>
                    </a:p>
                    <a:p>
                      <a:pPr marL="171450" indent="-171450">
                        <a:buFontTx/>
                        <a:buChar char="-"/>
                      </a:pPr>
                      <a:r>
                        <a:rPr lang="en-GB" sz="800" b="0" kern="1200" dirty="0" err="1" smtClean="0">
                          <a:solidFill>
                            <a:schemeClr val="tx1"/>
                          </a:solidFill>
                          <a:effectLst/>
                          <a:latin typeface="+mn-lt"/>
                          <a:ea typeface="+mn-ea"/>
                          <a:cs typeface="+mn-cs"/>
                        </a:rPr>
                        <a:t>Pescetarian</a:t>
                      </a:r>
                      <a:r>
                        <a:rPr lang="en-GB" sz="800" b="0" kern="1200" dirty="0" smtClean="0">
                          <a:solidFill>
                            <a:schemeClr val="tx1"/>
                          </a:solidFill>
                          <a:effectLst/>
                          <a:latin typeface="+mn-lt"/>
                          <a:ea typeface="+mn-ea"/>
                          <a:cs typeface="+mn-cs"/>
                        </a:rPr>
                        <a:t> </a:t>
                      </a:r>
                    </a:p>
                    <a:p>
                      <a:pPr marL="171450" indent="-171450">
                        <a:buFontTx/>
                        <a:buChar char="-"/>
                      </a:pPr>
                      <a:r>
                        <a:rPr lang="en-GB" sz="800" b="0" kern="1200" dirty="0" smtClean="0">
                          <a:solidFill>
                            <a:schemeClr val="tx1"/>
                          </a:solidFill>
                          <a:effectLst/>
                          <a:latin typeface="+mn-lt"/>
                          <a:ea typeface="+mn-ea"/>
                          <a:cs typeface="+mn-cs"/>
                        </a:rPr>
                        <a:t>Vegetarian</a:t>
                      </a:r>
                    </a:p>
                    <a:p>
                      <a:pPr marL="171450" indent="-171450">
                        <a:buFontTx/>
                        <a:buChar char="-"/>
                      </a:pPr>
                      <a:r>
                        <a:rPr lang="en-GB" sz="800" b="0" kern="1200" dirty="0" smtClean="0">
                          <a:solidFill>
                            <a:schemeClr val="tx1"/>
                          </a:solidFill>
                          <a:effectLst/>
                          <a:latin typeface="+mn-lt"/>
                          <a:ea typeface="+mn-ea"/>
                          <a:cs typeface="+mn-cs"/>
                        </a:rPr>
                        <a:t>Vegan</a:t>
                      </a:r>
                    </a:p>
                    <a:p>
                      <a:pPr marL="0" indent="0">
                        <a:buFontTx/>
                        <a:buNone/>
                      </a:pPr>
                      <a:r>
                        <a:rPr lang="en-GB" sz="800" b="0" kern="1200" dirty="0" smtClean="0">
                          <a:solidFill>
                            <a:schemeClr val="tx1"/>
                          </a:solidFill>
                          <a:effectLst/>
                          <a:latin typeface="+mn-lt"/>
                          <a:ea typeface="+mn-ea"/>
                          <a:cs typeface="+mn-cs"/>
                        </a:rPr>
                        <a:t>* Make a list of the pros and cons of each option and decide which most closely meets the requirements of a healthy </a:t>
                      </a:r>
                      <a:r>
                        <a:rPr lang="en-GB" sz="800" b="1" kern="1200" dirty="0" smtClean="0">
                          <a:solidFill>
                            <a:schemeClr val="tx1"/>
                          </a:solidFill>
                          <a:effectLst/>
                          <a:latin typeface="+mn-lt"/>
                          <a:ea typeface="+mn-ea"/>
                          <a:cs typeface="+mn-cs"/>
                        </a:rPr>
                        <a:t>diet</a:t>
                      </a:r>
                      <a:endParaRPr lang="en-GB" sz="800" b="0" kern="1200" dirty="0" smtClean="0">
                        <a:solidFill>
                          <a:schemeClr val="tx1"/>
                        </a:solidFill>
                        <a:effectLst/>
                        <a:latin typeface="+mn-lt"/>
                        <a:ea typeface="+mn-ea"/>
                        <a:cs typeface="+mn-cs"/>
                      </a:endParaRPr>
                    </a:p>
                    <a:p>
                      <a:pPr marL="171450" indent="-171450">
                        <a:buFont typeface="Arial" panose="020B0604020202020204" pitchFamily="34" charset="0"/>
                        <a:buChar char="•"/>
                      </a:pPr>
                      <a:endParaRPr lang="en-GB" sz="800" b="0"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32754037"/>
                  </a:ext>
                </a:extLst>
              </a:tr>
              <a:tr h="1344067">
                <a:tc>
                  <a:txBody>
                    <a:bodyPr/>
                    <a:lstStyle/>
                    <a:p>
                      <a:r>
                        <a:rPr lang="en-GB" sz="900" dirty="0" smtClean="0"/>
                        <a:t>Animal care</a:t>
                      </a:r>
                    </a:p>
                    <a:p>
                      <a:r>
                        <a:rPr lang="en-GB" sz="900" dirty="0" smtClean="0"/>
                        <a:t>E3 – L1</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gn="l">
                        <a:lnSpc>
                          <a:spcPct val="107000"/>
                        </a:lnSpc>
                        <a:spcAft>
                          <a:spcPts val="0"/>
                        </a:spcAft>
                        <a:buFont typeface="Arial" panose="020B0604020202020204" pitchFamily="34" charset="0"/>
                        <a:buNone/>
                      </a:pPr>
                      <a:r>
                        <a:rPr lang="en-GB" sz="800" b="1" dirty="0" smtClean="0">
                          <a:solidFill>
                            <a:schemeClr val="tx1"/>
                          </a:solidFill>
                          <a:effectLst/>
                          <a:latin typeface="+mn-lt"/>
                          <a:ea typeface="Calibri" panose="020F0502020204030204" pitchFamily="34" charset="0"/>
                          <a:cs typeface="Times New Roman" panose="02020603050405020304" pitchFamily="18" charset="0"/>
                        </a:rPr>
                        <a:t>Animal</a:t>
                      </a:r>
                      <a:r>
                        <a:rPr lang="en-GB" sz="800" b="1" baseline="0" dirty="0" smtClean="0">
                          <a:solidFill>
                            <a:schemeClr val="tx1"/>
                          </a:solidFill>
                          <a:effectLst/>
                          <a:latin typeface="+mn-lt"/>
                          <a:ea typeface="Calibri" panose="020F0502020204030204" pitchFamily="34" charset="0"/>
                          <a:cs typeface="Times New Roman" panose="02020603050405020304" pitchFamily="18" charset="0"/>
                        </a:rPr>
                        <a:t> Investigation</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Choose a pet that you would like to own and then research all the places where you could get that pet from. List the advantages and disadvantages of each place</a:t>
                      </a:r>
                    </a:p>
                    <a:p>
                      <a:pPr marL="171450" indent="-171450" algn="l">
                        <a:lnSpc>
                          <a:spcPct val="107000"/>
                        </a:lnSpc>
                        <a:spcAft>
                          <a:spcPts val="0"/>
                        </a:spcAft>
                        <a:buFont typeface="Arial" panose="020B0604020202020204" pitchFamily="34" charset="0"/>
                        <a:buChar char="•"/>
                      </a:pPr>
                      <a:r>
                        <a:rPr lang="en-GB" sz="800" b="0" kern="1200" dirty="0" smtClean="0">
                          <a:solidFill>
                            <a:schemeClr val="dk1"/>
                          </a:solidFill>
                          <a:effectLst/>
                          <a:latin typeface="+mn-lt"/>
                          <a:ea typeface="+mn-ea"/>
                          <a:cs typeface="+mn-cs"/>
                        </a:rPr>
                        <a:t>Understand that a </a:t>
                      </a:r>
                      <a:r>
                        <a:rPr lang="en-GB" sz="800" kern="1200" dirty="0" smtClean="0">
                          <a:solidFill>
                            <a:schemeClr val="dk1"/>
                          </a:solidFill>
                          <a:effectLst/>
                          <a:latin typeface="+mn-lt"/>
                          <a:ea typeface="+mn-ea"/>
                          <a:cs typeface="+mn-cs"/>
                        </a:rPr>
                        <a:t>domestic animal needs to be happy and healthy. These include:</a:t>
                      </a:r>
                    </a:p>
                    <a:p>
                      <a:pPr marL="171450" lvl="0" indent="-171450">
                        <a:buFontTx/>
                        <a:buChar char="-"/>
                      </a:pPr>
                      <a:r>
                        <a:rPr lang="en-GB" sz="800" kern="1200" dirty="0" smtClean="0">
                          <a:solidFill>
                            <a:schemeClr val="dk1"/>
                          </a:solidFill>
                          <a:effectLst/>
                          <a:latin typeface="+mn-lt"/>
                          <a:ea typeface="+mn-ea"/>
                          <a:cs typeface="+mn-cs"/>
                        </a:rPr>
                        <a:t>Living space</a:t>
                      </a:r>
                    </a:p>
                    <a:p>
                      <a:pPr marL="171450" lvl="0" indent="-171450">
                        <a:buFontTx/>
                        <a:buChar char="-"/>
                      </a:pPr>
                      <a:r>
                        <a:rPr lang="en-GB" sz="800" kern="1200" dirty="0" smtClean="0">
                          <a:solidFill>
                            <a:schemeClr val="dk1"/>
                          </a:solidFill>
                          <a:effectLst/>
                          <a:latin typeface="+mn-lt"/>
                          <a:ea typeface="+mn-ea"/>
                          <a:cs typeface="+mn-cs"/>
                        </a:rPr>
                        <a:t>Safe accommodation</a:t>
                      </a:r>
                    </a:p>
                    <a:p>
                      <a:pPr marL="171450" lvl="0" indent="-171450">
                        <a:buFontTx/>
                        <a:buChar char="-"/>
                      </a:pPr>
                      <a:r>
                        <a:rPr lang="en-GB" sz="800" kern="1200" dirty="0" smtClean="0">
                          <a:solidFill>
                            <a:schemeClr val="dk1"/>
                          </a:solidFill>
                          <a:effectLst/>
                          <a:latin typeface="+mn-lt"/>
                          <a:ea typeface="+mn-ea"/>
                          <a:cs typeface="+mn-cs"/>
                        </a:rPr>
                        <a:t>Food</a:t>
                      </a:r>
                    </a:p>
                    <a:p>
                      <a:pPr marL="171450" lvl="0" indent="-171450">
                        <a:buFontTx/>
                        <a:buChar char="-"/>
                      </a:pPr>
                      <a:r>
                        <a:rPr lang="en-GB" sz="800" kern="1200" dirty="0" smtClean="0">
                          <a:solidFill>
                            <a:schemeClr val="dk1"/>
                          </a:solidFill>
                          <a:effectLst/>
                          <a:latin typeface="+mn-lt"/>
                          <a:ea typeface="+mn-ea"/>
                          <a:cs typeface="+mn-cs"/>
                        </a:rPr>
                        <a:t>Time commitment</a:t>
                      </a:r>
                    </a:p>
                    <a:p>
                      <a:pPr marL="171450" lvl="0" indent="-171450">
                        <a:buFontTx/>
                        <a:buChar char="-"/>
                      </a:pPr>
                      <a:r>
                        <a:rPr lang="en-GB" sz="800" kern="1200" dirty="0" smtClean="0">
                          <a:solidFill>
                            <a:schemeClr val="dk1"/>
                          </a:solidFill>
                          <a:effectLst/>
                          <a:latin typeface="+mn-lt"/>
                          <a:ea typeface="+mn-ea"/>
                          <a:cs typeface="+mn-cs"/>
                        </a:rPr>
                        <a:t>Training</a:t>
                      </a:r>
                    </a:p>
                    <a:p>
                      <a:pPr marL="171450" lvl="0" indent="-171450">
                        <a:buFont typeface="Arial" panose="020B0604020202020204" pitchFamily="34" charset="0"/>
                        <a:buChar char="•"/>
                      </a:pPr>
                      <a:r>
                        <a:rPr lang="en-GB" sz="800" kern="1200" dirty="0" smtClean="0">
                          <a:solidFill>
                            <a:schemeClr val="dk1"/>
                          </a:solidFill>
                          <a:effectLst/>
                          <a:latin typeface="+mn-lt"/>
                          <a:ea typeface="+mn-ea"/>
                          <a:cs typeface="+mn-cs"/>
                        </a:rPr>
                        <a:t>Select two animals that you might find in a zoo – one bird and one mammal. Compare the habitats, food and life spans of the two animals</a:t>
                      </a:r>
                    </a:p>
                    <a:p>
                      <a:pPr marL="171450" lvl="0" indent="-171450">
                        <a:buFont typeface="Arial" panose="020B0604020202020204" pitchFamily="34" charset="0"/>
                        <a:buChar char="•"/>
                      </a:pPr>
                      <a:endParaRPr lang="en-GB" sz="800" b="1"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smtClean="0">
                          <a:solidFill>
                            <a:schemeClr val="dk1"/>
                          </a:solidFill>
                          <a:effectLst/>
                          <a:latin typeface="+mn-lt"/>
                          <a:ea typeface="+mn-ea"/>
                          <a:cs typeface="+mn-cs"/>
                        </a:rPr>
                        <a:t>Animal Investigation</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effectLst/>
                          <a:latin typeface="+mn-lt"/>
                          <a:ea typeface="+mn-ea"/>
                          <a:cs typeface="+mn-cs"/>
                        </a:rPr>
                        <a:t>Select two animals that you might find in a zoo – one bird and one mammal. Compare the habitats, food and life spans of the two animals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effectLst/>
                          <a:latin typeface="+mn-lt"/>
                          <a:ea typeface="+mn-ea"/>
                          <a:cs typeface="+mn-cs"/>
                        </a:rPr>
                        <a:t>Research how animals are used in the armed forces, both today and in the past. What different roles do the animals play (e.g. guard dogs, snigger dogs, search and rescue dogs, ceremonial horses, working horses and mules, regimental mascots, carrier pigeons and gas-detecting birds)? What role could they play in the future?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effectLst/>
                          <a:latin typeface="+mn-lt"/>
                          <a:ea typeface="+mn-ea"/>
                          <a:cs typeface="+mn-cs"/>
                        </a:rPr>
                        <a:t>Draw a timeline for five different animals showing their development from birth to death, indicating how the animal’s needs change throughout its life</a:t>
                      </a:r>
                      <a:endParaRPr lang="en-GB" sz="800" b="1" kern="1200" dirty="0" smtClean="0">
                        <a:solidFill>
                          <a:schemeClr val="dk1"/>
                        </a:solidFill>
                        <a:effectLst/>
                        <a:latin typeface="+mn-lt"/>
                        <a:ea typeface="+mn-ea"/>
                        <a:cs typeface="+mn-cs"/>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Animal</a:t>
                      </a:r>
                      <a:r>
                        <a:rPr lang="en-GB" sz="800" b="1" baseline="0" dirty="0" smtClean="0">
                          <a:solidFill>
                            <a:schemeClr val="tx1"/>
                          </a:solidFill>
                          <a:latin typeface="+mj-lt"/>
                        </a:rPr>
                        <a:t> care</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Write an information sheet for a new pet owner showing what they must consider before buying their pet. Include information about factors such as:</a:t>
                      </a:r>
                    </a:p>
                    <a:p>
                      <a:pPr marL="171450" indent="-171450">
                        <a:buFontTx/>
                        <a:buChar char="-"/>
                      </a:pPr>
                      <a:r>
                        <a:rPr lang="en-GB" sz="800" kern="1200" dirty="0" smtClean="0">
                          <a:solidFill>
                            <a:schemeClr val="dk1"/>
                          </a:solidFill>
                          <a:effectLst/>
                          <a:latin typeface="+mn-lt"/>
                          <a:ea typeface="+mn-ea"/>
                          <a:cs typeface="+mn-cs"/>
                        </a:rPr>
                        <a:t>Housing and environment</a:t>
                      </a:r>
                    </a:p>
                    <a:p>
                      <a:pPr marL="171450" indent="-171450">
                        <a:buFontTx/>
                        <a:buChar char="-"/>
                      </a:pPr>
                      <a:r>
                        <a:rPr lang="en-GB" sz="800" kern="1200" dirty="0" smtClean="0">
                          <a:solidFill>
                            <a:schemeClr val="dk1"/>
                          </a:solidFill>
                          <a:effectLst/>
                          <a:latin typeface="+mn-lt"/>
                          <a:ea typeface="+mn-ea"/>
                          <a:cs typeface="+mn-cs"/>
                        </a:rPr>
                        <a:t>Diet</a:t>
                      </a:r>
                    </a:p>
                    <a:p>
                      <a:pPr marL="171450" indent="-171450">
                        <a:buFontTx/>
                        <a:buChar char="-"/>
                      </a:pPr>
                      <a:r>
                        <a:rPr lang="en-GB" sz="800" kern="1200" dirty="0" smtClean="0">
                          <a:solidFill>
                            <a:schemeClr val="dk1"/>
                          </a:solidFill>
                          <a:effectLst/>
                          <a:latin typeface="+mn-lt"/>
                          <a:ea typeface="+mn-ea"/>
                          <a:cs typeface="+mn-cs"/>
                        </a:rPr>
                        <a:t>Daily Care</a:t>
                      </a:r>
                    </a:p>
                    <a:p>
                      <a:pPr marL="171450" indent="-171450">
                        <a:buFontTx/>
                        <a:buChar char="-"/>
                      </a:pPr>
                      <a:r>
                        <a:rPr lang="en-GB" sz="800" kern="1200" dirty="0" smtClean="0">
                          <a:solidFill>
                            <a:schemeClr val="dk1"/>
                          </a:solidFill>
                          <a:effectLst/>
                          <a:latin typeface="+mn-lt"/>
                          <a:ea typeface="+mn-ea"/>
                          <a:cs typeface="+mn-cs"/>
                        </a:rPr>
                        <a:t>Health and Welfare</a:t>
                      </a:r>
                    </a:p>
                    <a:p>
                      <a:pPr marL="171450" indent="-171450">
                        <a:buFontTx/>
                        <a:buChar char="-"/>
                      </a:pPr>
                      <a:r>
                        <a:rPr lang="en-GB" sz="800" kern="1200" dirty="0" smtClean="0">
                          <a:solidFill>
                            <a:schemeClr val="dk1"/>
                          </a:solidFill>
                          <a:effectLst/>
                          <a:latin typeface="+mn-lt"/>
                          <a:ea typeface="+mn-ea"/>
                          <a:cs typeface="+mn-cs"/>
                        </a:rPr>
                        <a:t>Training and behaviour</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Interview a person working in the animal industry</a:t>
                      </a:r>
                    </a:p>
                    <a:p>
                      <a:pPr marL="171450" indent="-171450">
                        <a:buFont typeface="Arial" panose="020B0604020202020204" pitchFamily="34" charset="0"/>
                        <a:buChar char="•"/>
                      </a:pPr>
                      <a:r>
                        <a:rPr lang="en-GB" sz="800" b="0" kern="1200" dirty="0" smtClean="0">
                          <a:solidFill>
                            <a:schemeClr val="dk1"/>
                          </a:solidFill>
                          <a:effectLst/>
                          <a:latin typeface="+mn-lt"/>
                          <a:ea typeface="+mn-ea"/>
                          <a:cs typeface="+mn-cs"/>
                        </a:rPr>
                        <a:t>Discuss how to look after a pet</a:t>
                      </a:r>
                      <a:endParaRPr lang="en-GB" sz="800" b="0"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800" b="1" dirty="0" smtClean="0">
                          <a:solidFill>
                            <a:schemeClr val="tx1"/>
                          </a:solidFill>
                          <a:latin typeface="+mj-lt"/>
                        </a:rPr>
                        <a:t>Animals</a:t>
                      </a:r>
                      <a:r>
                        <a:rPr lang="en-GB" sz="800" b="1" baseline="0" dirty="0" smtClean="0">
                          <a:solidFill>
                            <a:schemeClr val="tx1"/>
                          </a:solidFill>
                          <a:latin typeface="+mj-lt"/>
                        </a:rPr>
                        <a:t> in the media</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b="0" kern="1200" dirty="0" smtClean="0">
                          <a:solidFill>
                            <a:schemeClr val="dk1"/>
                          </a:solidFill>
                          <a:effectLst/>
                          <a:latin typeface="+mn-lt"/>
                          <a:ea typeface="+mn-ea"/>
                          <a:cs typeface="+mn-cs"/>
                        </a:rPr>
                        <a:t>Discuss how to look after a pet</a:t>
                      </a:r>
                      <a:endParaRPr lang="en-GB" sz="800" kern="1200" dirty="0" smtClean="0">
                        <a:solidFill>
                          <a:schemeClr val="dk1"/>
                        </a:solidFill>
                        <a:effectLst/>
                        <a:latin typeface="+mn-lt"/>
                        <a:ea typeface="+mn-ea"/>
                        <a:cs typeface="+mn-cs"/>
                      </a:endParaRP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Work out an annual budget for looking after the animal. Ensure that the following costs are included: </a:t>
                      </a:r>
                    </a:p>
                    <a:p>
                      <a:pPr marL="171450" indent="-171450">
                        <a:buFontTx/>
                        <a:buChar char="-"/>
                      </a:pPr>
                      <a:r>
                        <a:rPr lang="en-GB" sz="800" kern="1200" dirty="0" smtClean="0">
                          <a:solidFill>
                            <a:schemeClr val="dk1"/>
                          </a:solidFill>
                          <a:effectLst/>
                          <a:latin typeface="+mn-lt"/>
                          <a:ea typeface="+mn-ea"/>
                          <a:cs typeface="+mn-cs"/>
                        </a:rPr>
                        <a:t>Food</a:t>
                      </a:r>
                    </a:p>
                    <a:p>
                      <a:pPr marL="171450" indent="-171450">
                        <a:buFontTx/>
                        <a:buChar char="-"/>
                      </a:pPr>
                      <a:r>
                        <a:rPr lang="en-GB" sz="800" kern="1200" dirty="0" smtClean="0">
                          <a:solidFill>
                            <a:schemeClr val="dk1"/>
                          </a:solidFill>
                          <a:effectLst/>
                          <a:latin typeface="+mn-lt"/>
                          <a:ea typeface="+mn-ea"/>
                          <a:cs typeface="+mn-cs"/>
                        </a:rPr>
                        <a:t>Housing</a:t>
                      </a:r>
                    </a:p>
                    <a:p>
                      <a:pPr marL="171450" indent="-171450">
                        <a:buFontTx/>
                        <a:buChar char="-"/>
                      </a:pPr>
                      <a:r>
                        <a:rPr lang="en-GB" sz="800" kern="1200" dirty="0" smtClean="0">
                          <a:solidFill>
                            <a:schemeClr val="dk1"/>
                          </a:solidFill>
                          <a:effectLst/>
                          <a:latin typeface="+mn-lt"/>
                          <a:ea typeface="+mn-ea"/>
                          <a:cs typeface="+mn-cs"/>
                        </a:rPr>
                        <a:t>regular health care (e.g. vaccinations, grooming, shoeing, worming)</a:t>
                      </a:r>
                    </a:p>
                    <a:p>
                      <a:pPr marL="171450" indent="-171450">
                        <a:buFontTx/>
                        <a:buChar char="-"/>
                      </a:pPr>
                      <a:r>
                        <a:rPr lang="en-GB" sz="800" kern="1200" dirty="0" smtClean="0">
                          <a:solidFill>
                            <a:schemeClr val="dk1"/>
                          </a:solidFill>
                          <a:effectLst/>
                          <a:latin typeface="+mn-lt"/>
                          <a:ea typeface="+mn-ea"/>
                          <a:cs typeface="+mn-cs"/>
                        </a:rPr>
                        <a:t>pet insurance</a:t>
                      </a:r>
                    </a:p>
                    <a:p>
                      <a:pPr marL="171450" indent="-171450">
                        <a:buFontTx/>
                        <a:buChar char="-"/>
                      </a:pPr>
                      <a:r>
                        <a:rPr lang="en-GB" sz="800" kern="1200" dirty="0" smtClean="0">
                          <a:solidFill>
                            <a:schemeClr val="dk1"/>
                          </a:solidFill>
                          <a:effectLst/>
                          <a:latin typeface="+mn-lt"/>
                          <a:ea typeface="+mn-ea"/>
                          <a:cs typeface="+mn-cs"/>
                        </a:rPr>
                        <a:t>Bedding</a:t>
                      </a:r>
                    </a:p>
                    <a:p>
                      <a:pPr marL="171450" indent="-171450">
                        <a:buFontTx/>
                        <a:buChar char="-"/>
                      </a:pPr>
                      <a:r>
                        <a:rPr lang="en-GB" sz="800" kern="1200" dirty="0" smtClean="0">
                          <a:solidFill>
                            <a:schemeClr val="dk1"/>
                          </a:solidFill>
                          <a:effectLst/>
                          <a:latin typeface="+mn-lt"/>
                          <a:ea typeface="+mn-ea"/>
                          <a:cs typeface="+mn-cs"/>
                        </a:rPr>
                        <a:t>Toys</a:t>
                      </a:r>
                    </a:p>
                    <a:p>
                      <a:pPr marL="171450" indent="-171450">
                        <a:buFontTx/>
                        <a:buChar char="-"/>
                      </a:pPr>
                      <a:r>
                        <a:rPr lang="en-GB" sz="800" kern="1200" dirty="0" smtClean="0">
                          <a:solidFill>
                            <a:schemeClr val="dk1"/>
                          </a:solidFill>
                          <a:effectLst/>
                          <a:latin typeface="+mn-lt"/>
                          <a:ea typeface="+mn-ea"/>
                          <a:cs typeface="+mn-cs"/>
                        </a:rPr>
                        <a:t>Training</a:t>
                      </a:r>
                    </a:p>
                    <a:p>
                      <a:pPr marL="171450" indent="-171450">
                        <a:buFontTx/>
                        <a:buChar char="-"/>
                      </a:pPr>
                      <a:r>
                        <a:rPr lang="en-GB" sz="800" kern="1200" dirty="0" smtClean="0">
                          <a:solidFill>
                            <a:schemeClr val="dk1"/>
                          </a:solidFill>
                          <a:effectLst/>
                          <a:latin typeface="+mn-lt"/>
                          <a:ea typeface="+mn-ea"/>
                          <a:cs typeface="+mn-cs"/>
                        </a:rPr>
                        <a:t> equipment</a:t>
                      </a:r>
                    </a:p>
                    <a:p>
                      <a:pPr marL="171450" indent="-171450">
                        <a:buFont typeface="Arial" panose="020B0604020202020204" pitchFamily="34" charset="0"/>
                        <a:buChar char="•"/>
                      </a:pPr>
                      <a:r>
                        <a:rPr lang="en-GB" sz="800" kern="1200" dirty="0" smtClean="0">
                          <a:solidFill>
                            <a:schemeClr val="dk1"/>
                          </a:solidFill>
                          <a:effectLst/>
                          <a:latin typeface="+mn-lt"/>
                          <a:ea typeface="+mn-ea"/>
                          <a:cs typeface="+mn-cs"/>
                        </a:rPr>
                        <a:t>Look after an animal for an agreed period of time</a:t>
                      </a:r>
                    </a:p>
                    <a:p>
                      <a:pPr marL="171450" indent="-171450">
                        <a:buFont typeface="Arial" panose="020B0604020202020204" pitchFamily="34" charset="0"/>
                        <a:buChar char="•"/>
                      </a:pPr>
                      <a:endParaRPr lang="en-GB" sz="800" b="1"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indent="0" algn="l">
                        <a:lnSpc>
                          <a:spcPct val="107000"/>
                        </a:lnSpc>
                        <a:spcAft>
                          <a:spcPts val="0"/>
                        </a:spcAft>
                        <a:buFont typeface="Arial" panose="020B0604020202020204" pitchFamily="34" charset="0"/>
                        <a:buNone/>
                      </a:pPr>
                      <a:r>
                        <a:rPr lang="en-GB" sz="800" b="1" dirty="0" smtClean="0">
                          <a:solidFill>
                            <a:schemeClr val="tx1"/>
                          </a:solidFill>
                          <a:effectLst/>
                          <a:latin typeface="+mn-lt"/>
                          <a:ea typeface="Calibri" panose="020F0502020204030204" pitchFamily="34" charset="0"/>
                          <a:cs typeface="Times New Roman" panose="02020603050405020304" pitchFamily="18" charset="0"/>
                        </a:rPr>
                        <a:t>Careers</a:t>
                      </a:r>
                      <a:r>
                        <a:rPr lang="en-GB" sz="800" b="1" baseline="0" dirty="0" smtClean="0">
                          <a:solidFill>
                            <a:schemeClr val="tx1"/>
                          </a:solidFill>
                          <a:effectLst/>
                          <a:latin typeface="+mn-lt"/>
                          <a:ea typeface="Calibri" panose="020F0502020204030204" pitchFamily="34" charset="0"/>
                          <a:cs typeface="Times New Roman" panose="02020603050405020304" pitchFamily="18" charset="0"/>
                        </a:rPr>
                        <a:t> in working with animals</a:t>
                      </a:r>
                      <a:endParaRPr lang="en-GB" sz="800" b="1" dirty="0" smtClean="0">
                        <a:solidFill>
                          <a:schemeClr val="tx1"/>
                        </a:solidFill>
                        <a:effectLst/>
                        <a:latin typeface="+mn-lt"/>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Research jobs that involve working with animals</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Choose five different jobs and</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identify required qualifications, daily duties, tasks and potential salary for each option</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Select a job that involves working with animals. Identify skills and qualities needed to do this job and compare</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to your own skills and qualities. Decide whether this job is suitable for you</a:t>
                      </a:r>
                    </a:p>
                    <a:p>
                      <a:pPr marL="171450" indent="-171450" algn="l">
                        <a:lnSpc>
                          <a:spcPct val="107000"/>
                        </a:lnSpc>
                        <a:spcAft>
                          <a:spcPts val="0"/>
                        </a:spcAft>
                        <a:buFont typeface="Arial" panose="020B0604020202020204" pitchFamily="34" charset="0"/>
                        <a:buChar char="•"/>
                      </a:pPr>
                      <a:r>
                        <a:rPr lang="en-GB" sz="800" kern="1200" dirty="0" smtClean="0">
                          <a:solidFill>
                            <a:schemeClr val="dk1"/>
                          </a:solidFill>
                          <a:effectLst/>
                          <a:latin typeface="+mn-lt"/>
                          <a:ea typeface="+mn-ea"/>
                          <a:cs typeface="+mn-cs"/>
                        </a:rPr>
                        <a:t>Choose a specific animal-based job. Investigate the different routes into that career (e.g. college,</a:t>
                      </a:r>
                      <a:r>
                        <a:rPr lang="en-GB" sz="800" kern="1200" baseline="0" dirty="0" smtClean="0">
                          <a:solidFill>
                            <a:schemeClr val="dk1"/>
                          </a:solidFill>
                          <a:effectLst/>
                          <a:latin typeface="+mn-lt"/>
                          <a:ea typeface="+mn-ea"/>
                          <a:cs typeface="+mn-cs"/>
                        </a:rPr>
                        <a:t> </a:t>
                      </a:r>
                      <a:r>
                        <a:rPr lang="en-GB" sz="800" kern="1200" dirty="0" smtClean="0">
                          <a:solidFill>
                            <a:schemeClr val="dk1"/>
                          </a:solidFill>
                          <a:effectLst/>
                          <a:latin typeface="+mn-lt"/>
                          <a:ea typeface="+mn-ea"/>
                          <a:cs typeface="+mn-cs"/>
                        </a:rPr>
                        <a:t>apprenticeship, voluntary work)</a:t>
                      </a:r>
                      <a:endParaRPr lang="en-GB" sz="800" b="0" dirty="0" smtClean="0">
                        <a:solidFill>
                          <a:schemeClr val="tx1"/>
                        </a:solidFill>
                        <a:effectLst/>
                        <a:latin typeface="+mn-lt"/>
                        <a:ea typeface="Calibri" panose="020F0502020204030204" pitchFamily="34" charset="0"/>
                        <a:cs typeface="Times New Roman" panose="02020603050405020304" pitchFamily="18" charset="0"/>
                      </a:endParaRPr>
                    </a:p>
                    <a:p>
                      <a:endParaRPr lang="en-GB" sz="800" b="1"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800" b="1" kern="1200" dirty="0" smtClean="0">
                          <a:solidFill>
                            <a:schemeClr val="dk1"/>
                          </a:solidFill>
                          <a:effectLst/>
                          <a:latin typeface="+mn-lt"/>
                          <a:ea typeface="+mn-ea"/>
                          <a:cs typeface="+mn-cs"/>
                        </a:rPr>
                        <a:t>Careers</a:t>
                      </a:r>
                      <a:r>
                        <a:rPr lang="en-GB" sz="800" b="1" kern="1200" baseline="0" dirty="0" smtClean="0">
                          <a:solidFill>
                            <a:schemeClr val="dk1"/>
                          </a:solidFill>
                          <a:effectLst/>
                          <a:latin typeface="+mn-lt"/>
                          <a:ea typeface="+mn-ea"/>
                          <a:cs typeface="+mn-cs"/>
                        </a:rPr>
                        <a:t> in working with animals</a:t>
                      </a:r>
                      <a:r>
                        <a:rPr lang="en-GB" sz="800" b="1" kern="1200" dirty="0" smtClean="0">
                          <a:solidFill>
                            <a:schemeClr val="dk1"/>
                          </a:solidFill>
                          <a:effectLst/>
                          <a:latin typeface="+mn-lt"/>
                          <a:ea typeface="+mn-ea"/>
                          <a:cs typeface="+mn-cs"/>
                        </a:rPr>
                        <a:t>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effectLst/>
                          <a:latin typeface="+mn-lt"/>
                          <a:ea typeface="+mn-ea"/>
                          <a:cs typeface="+mn-cs"/>
                        </a:rPr>
                        <a:t>Choose a specific animal-based job. Investigate the different routes into that career (e.g. college, apprenticeship, voluntary work)</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kern="1200" dirty="0" smtClean="0">
                          <a:solidFill>
                            <a:schemeClr val="dk1"/>
                          </a:solidFill>
                          <a:effectLst/>
                          <a:latin typeface="+mn-lt"/>
                          <a:ea typeface="+mn-ea"/>
                          <a:cs typeface="+mn-cs"/>
                        </a:rPr>
                        <a:t>Research jobs that involve working with animals. Select one local opportunity, one national opportunity and one international opportunity</a:t>
                      </a:r>
                    </a:p>
                    <a:p>
                      <a:endParaRPr lang="en-GB" sz="800" b="1"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057858363"/>
                  </a:ext>
                </a:extLst>
              </a:tr>
            </a:tbl>
          </a:graphicData>
        </a:graphic>
      </p:graphicFrame>
    </p:spTree>
    <p:extLst>
      <p:ext uri="{BB962C8B-B14F-4D97-AF65-F5344CB8AC3E}">
        <p14:creationId xmlns:p14="http://schemas.microsoft.com/office/powerpoint/2010/main" val="4007268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28626678"/>
              </p:ext>
            </p:extLst>
          </p:nvPr>
        </p:nvGraphicFramePr>
        <p:xfrm>
          <a:off x="107950" y="152400"/>
          <a:ext cx="9577993" cy="4876800"/>
        </p:xfrm>
        <a:graphic>
          <a:graphicData uri="http://schemas.openxmlformats.org/drawingml/2006/table">
            <a:tbl>
              <a:tblPr firstRow="1" firstCol="1" bandRow="1">
                <a:tableStyleId>{5C22544A-7EE6-4342-B048-85BDC9FD1C3A}</a:tableStyleId>
              </a:tblPr>
              <a:tblGrid>
                <a:gridCol w="844550">
                  <a:extLst>
                    <a:ext uri="{9D8B030D-6E8A-4147-A177-3AD203B41FA5}">
                      <a16:colId xmlns:a16="http://schemas.microsoft.com/office/drawing/2014/main" val="3381932887"/>
                    </a:ext>
                  </a:extLst>
                </a:gridCol>
                <a:gridCol w="1393825">
                  <a:extLst>
                    <a:ext uri="{9D8B030D-6E8A-4147-A177-3AD203B41FA5}">
                      <a16:colId xmlns:a16="http://schemas.microsoft.com/office/drawing/2014/main" val="1540053157"/>
                    </a:ext>
                  </a:extLst>
                </a:gridCol>
                <a:gridCol w="1438275">
                  <a:extLst>
                    <a:ext uri="{9D8B030D-6E8A-4147-A177-3AD203B41FA5}">
                      <a16:colId xmlns:a16="http://schemas.microsoft.com/office/drawing/2014/main" val="1032533420"/>
                    </a:ext>
                  </a:extLst>
                </a:gridCol>
                <a:gridCol w="1362075">
                  <a:extLst>
                    <a:ext uri="{9D8B030D-6E8A-4147-A177-3AD203B41FA5}">
                      <a16:colId xmlns:a16="http://schemas.microsoft.com/office/drawing/2014/main" val="1242735755"/>
                    </a:ext>
                  </a:extLst>
                </a:gridCol>
                <a:gridCol w="1595267">
                  <a:extLst>
                    <a:ext uri="{9D8B030D-6E8A-4147-A177-3AD203B41FA5}">
                      <a16:colId xmlns:a16="http://schemas.microsoft.com/office/drawing/2014/main" val="2247351266"/>
                    </a:ext>
                  </a:extLst>
                </a:gridCol>
                <a:gridCol w="1521342">
                  <a:extLst>
                    <a:ext uri="{9D8B030D-6E8A-4147-A177-3AD203B41FA5}">
                      <a16:colId xmlns:a16="http://schemas.microsoft.com/office/drawing/2014/main" val="1580764283"/>
                    </a:ext>
                  </a:extLst>
                </a:gridCol>
                <a:gridCol w="1422659">
                  <a:extLst>
                    <a:ext uri="{9D8B030D-6E8A-4147-A177-3AD203B41FA5}">
                      <a16:colId xmlns:a16="http://schemas.microsoft.com/office/drawing/2014/main" val="1346810918"/>
                    </a:ext>
                  </a:extLst>
                </a:gridCol>
              </a:tblGrid>
              <a:tr h="1618039">
                <a:tc>
                  <a:txBody>
                    <a:bodyPr/>
                    <a:lstStyle/>
                    <a:p>
                      <a:r>
                        <a:rPr lang="en-GB" sz="900" dirty="0" smtClean="0"/>
                        <a:t>Expressive arts</a:t>
                      </a:r>
                    </a:p>
                    <a:p>
                      <a:r>
                        <a:rPr lang="en-GB" sz="900" dirty="0" smtClean="0"/>
                        <a:t>E3 – L1</a:t>
                      </a:r>
                      <a:endParaRPr lang="en-GB" sz="900" dirty="0"/>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Maintain a</a:t>
                      </a:r>
                      <a:r>
                        <a:rPr lang="en-GB" sz="800" b="0" kern="1200" baseline="0" dirty="0" smtClean="0">
                          <a:solidFill>
                            <a:schemeClr val="tx1"/>
                          </a:solidFill>
                          <a:effectLst/>
                          <a:latin typeface="+mn-lt"/>
                          <a:ea typeface="+mn-ea"/>
                          <a:cs typeface="+mn-cs"/>
                        </a:rPr>
                        <a:t> </a:t>
                      </a:r>
                      <a:r>
                        <a:rPr lang="en-GB" sz="800" b="0" kern="1200" dirty="0" smtClean="0">
                          <a:solidFill>
                            <a:schemeClr val="tx1"/>
                          </a:solidFill>
                          <a:effectLst/>
                          <a:latin typeface="+mn-lt"/>
                          <a:ea typeface="+mn-ea"/>
                          <a:cs typeface="+mn-cs"/>
                        </a:rPr>
                        <a:t>thinking diary. Use this to keep ideas, notes, drawings, photos and experiments that relate to expressive arts practise</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Record feelings, perceptions and dreams as well as</a:t>
                      </a:r>
                      <a:r>
                        <a:rPr lang="en-GB" sz="800" b="0" kern="1200" baseline="0" dirty="0" smtClean="0">
                          <a:solidFill>
                            <a:schemeClr val="tx1"/>
                          </a:solidFill>
                          <a:effectLst/>
                          <a:latin typeface="+mn-lt"/>
                          <a:ea typeface="+mn-ea"/>
                          <a:cs typeface="+mn-cs"/>
                        </a:rPr>
                        <a:t> </a:t>
                      </a:r>
                      <a:r>
                        <a:rPr lang="en-GB" sz="800" b="0" kern="1200" dirty="0" smtClean="0">
                          <a:solidFill>
                            <a:schemeClr val="tx1"/>
                          </a:solidFill>
                          <a:effectLst/>
                          <a:latin typeface="+mn-lt"/>
                          <a:ea typeface="+mn-ea"/>
                          <a:cs typeface="+mn-cs"/>
                        </a:rPr>
                        <a:t>knowledge, process and use of techniques, instruments, tools and materials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Discuss all the creative people that have particularly influenced you (</a:t>
                      </a:r>
                      <a:r>
                        <a:rPr lang="en-GB" sz="800" b="0" kern="1200" dirty="0" err="1" smtClean="0">
                          <a:solidFill>
                            <a:schemeClr val="tx1"/>
                          </a:solidFill>
                          <a:effectLst/>
                          <a:latin typeface="+mn-lt"/>
                          <a:ea typeface="+mn-ea"/>
                          <a:cs typeface="+mn-cs"/>
                        </a:rPr>
                        <a:t>eg</a:t>
                      </a:r>
                      <a:r>
                        <a:rPr lang="en-GB" sz="800" b="0" kern="1200" dirty="0" smtClean="0">
                          <a:solidFill>
                            <a:schemeClr val="tx1"/>
                          </a:solidFill>
                          <a:effectLst/>
                          <a:latin typeface="+mn-lt"/>
                          <a:ea typeface="+mn-ea"/>
                          <a:cs typeface="+mn-cs"/>
                        </a:rPr>
                        <a:t> artists, craftspeople, designers, musicians, performers, writers, people in the media).</a:t>
                      </a:r>
                      <a:br>
                        <a:rPr lang="en-GB" sz="800" b="0" kern="1200" dirty="0" smtClean="0">
                          <a:solidFill>
                            <a:schemeClr val="tx1"/>
                          </a:solidFill>
                          <a:effectLst/>
                          <a:latin typeface="+mn-lt"/>
                          <a:ea typeface="+mn-ea"/>
                          <a:cs typeface="+mn-cs"/>
                        </a:rPr>
                      </a:br>
                      <a:r>
                        <a:rPr lang="en-GB" sz="800" b="0" kern="1200" dirty="0" smtClean="0">
                          <a:solidFill>
                            <a:schemeClr val="tx1"/>
                          </a:solidFill>
                          <a:effectLst/>
                          <a:latin typeface="+mn-lt"/>
                          <a:ea typeface="+mn-ea"/>
                          <a:cs typeface="+mn-cs"/>
                        </a:rPr>
                        <a:t>Explore what aspects of their work or lifestyle particularly appeal to you. Create a visual display representing ideas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Use one of more art forms to portray a well-known character, object or concept. Consider different aspects such as:</a:t>
                      </a:r>
                    </a:p>
                    <a:p>
                      <a:pPr marL="171450" indent="-171450">
                        <a:buFontTx/>
                        <a:buChar char="-"/>
                      </a:pPr>
                      <a:r>
                        <a:rPr lang="en-GB" sz="800" b="0" kern="1200" dirty="0" smtClean="0">
                          <a:solidFill>
                            <a:schemeClr val="tx1"/>
                          </a:solidFill>
                          <a:effectLst/>
                          <a:latin typeface="+mn-lt"/>
                          <a:ea typeface="+mn-ea"/>
                          <a:cs typeface="+mn-cs"/>
                        </a:rPr>
                        <a:t>Characterisation</a:t>
                      </a:r>
                    </a:p>
                    <a:p>
                      <a:pPr marL="171450" indent="-171450">
                        <a:buFontTx/>
                        <a:buChar char="-"/>
                      </a:pPr>
                      <a:r>
                        <a:rPr lang="en-GB" sz="800" b="0" kern="1200" dirty="0" smtClean="0">
                          <a:solidFill>
                            <a:schemeClr val="tx1"/>
                          </a:solidFill>
                          <a:effectLst/>
                          <a:latin typeface="+mn-lt"/>
                          <a:ea typeface="+mn-ea"/>
                          <a:cs typeface="+mn-cs"/>
                        </a:rPr>
                        <a:t>Costume</a:t>
                      </a:r>
                    </a:p>
                    <a:p>
                      <a:pPr marL="171450" indent="-171450">
                        <a:buFontTx/>
                        <a:buChar char="-"/>
                      </a:pPr>
                      <a:r>
                        <a:rPr lang="en-GB" sz="800" b="0" kern="1200" dirty="0" smtClean="0">
                          <a:solidFill>
                            <a:schemeClr val="tx1"/>
                          </a:solidFill>
                          <a:effectLst/>
                          <a:latin typeface="+mn-lt"/>
                          <a:ea typeface="+mn-ea"/>
                          <a:cs typeface="+mn-cs"/>
                        </a:rPr>
                        <a:t>Setting</a:t>
                      </a:r>
                    </a:p>
                    <a:p>
                      <a:pPr marL="171450" indent="-171450">
                        <a:buFontTx/>
                        <a:buChar char="-"/>
                      </a:pPr>
                      <a:r>
                        <a:rPr lang="en-GB" sz="800" b="0" kern="1200" dirty="0" smtClean="0">
                          <a:solidFill>
                            <a:schemeClr val="tx1"/>
                          </a:solidFill>
                          <a:effectLst/>
                          <a:latin typeface="+mn-lt"/>
                          <a:ea typeface="+mn-ea"/>
                          <a:cs typeface="+mn-cs"/>
                        </a:rPr>
                        <a:t>Instruments and sounds</a:t>
                      </a:r>
                    </a:p>
                    <a:p>
                      <a:pPr marL="171450" indent="-171450">
                        <a:buFontTx/>
                        <a:buChar char="-"/>
                      </a:pPr>
                      <a:r>
                        <a:rPr lang="en-GB" sz="800" b="0" kern="1200" dirty="0" smtClean="0">
                          <a:solidFill>
                            <a:schemeClr val="tx1"/>
                          </a:solidFill>
                          <a:effectLst/>
                          <a:latin typeface="+mn-lt"/>
                          <a:ea typeface="+mn-ea"/>
                          <a:cs typeface="+mn-cs"/>
                        </a:rPr>
                        <a:t>Tools and materials</a:t>
                      </a:r>
                    </a:p>
                    <a:p>
                      <a:pPr marL="171450" indent="-171450">
                        <a:buFontTx/>
                        <a:buChar char="-"/>
                      </a:pPr>
                      <a:r>
                        <a:rPr lang="en-GB" sz="800" b="0" kern="1200" dirty="0" smtClean="0">
                          <a:solidFill>
                            <a:schemeClr val="tx1"/>
                          </a:solidFill>
                          <a:effectLst/>
                          <a:latin typeface="+mn-lt"/>
                          <a:ea typeface="+mn-ea"/>
                          <a:cs typeface="+mn-cs"/>
                        </a:rPr>
                        <a:t>Visual and tactile</a:t>
                      </a:r>
                      <a:endParaRPr lang="en-GB" sz="800" b="0" dirty="0" smtClean="0">
                        <a:solidFill>
                          <a:schemeClr val="tx1"/>
                        </a:solidFill>
                        <a:effectLst/>
                        <a:latin typeface="+mn-lt"/>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Use one of more art forms to portray a well-known character, object or concept. Consider different aspects such as:</a:t>
                      </a:r>
                    </a:p>
                    <a:p>
                      <a:pPr marL="171450" indent="-171450">
                        <a:buFontTx/>
                        <a:buChar char="-"/>
                      </a:pPr>
                      <a:r>
                        <a:rPr lang="en-GB" sz="800" b="0" kern="1200" dirty="0" smtClean="0">
                          <a:solidFill>
                            <a:schemeClr val="tx1"/>
                          </a:solidFill>
                          <a:effectLst/>
                          <a:latin typeface="+mn-lt"/>
                          <a:ea typeface="+mn-ea"/>
                          <a:cs typeface="+mn-cs"/>
                        </a:rPr>
                        <a:t>Characterisation</a:t>
                      </a:r>
                    </a:p>
                    <a:p>
                      <a:pPr marL="171450" indent="-171450">
                        <a:buFontTx/>
                        <a:buChar char="-"/>
                      </a:pPr>
                      <a:r>
                        <a:rPr lang="en-GB" sz="800" b="0" kern="1200" dirty="0" smtClean="0">
                          <a:solidFill>
                            <a:schemeClr val="tx1"/>
                          </a:solidFill>
                          <a:effectLst/>
                          <a:latin typeface="+mn-lt"/>
                          <a:ea typeface="+mn-ea"/>
                          <a:cs typeface="+mn-cs"/>
                        </a:rPr>
                        <a:t>Costume</a:t>
                      </a:r>
                    </a:p>
                    <a:p>
                      <a:pPr marL="171450" indent="-171450">
                        <a:buFontTx/>
                        <a:buChar char="-"/>
                      </a:pPr>
                      <a:r>
                        <a:rPr lang="en-GB" sz="800" b="0" kern="1200" dirty="0" smtClean="0">
                          <a:solidFill>
                            <a:schemeClr val="tx1"/>
                          </a:solidFill>
                          <a:effectLst/>
                          <a:latin typeface="+mn-lt"/>
                          <a:ea typeface="+mn-ea"/>
                          <a:cs typeface="+mn-cs"/>
                        </a:rPr>
                        <a:t>Setting</a:t>
                      </a:r>
                    </a:p>
                    <a:p>
                      <a:pPr marL="171450" indent="-171450">
                        <a:buFontTx/>
                        <a:buChar char="-"/>
                      </a:pPr>
                      <a:r>
                        <a:rPr lang="en-GB" sz="800" b="0" kern="1200" dirty="0" smtClean="0">
                          <a:solidFill>
                            <a:schemeClr val="tx1"/>
                          </a:solidFill>
                          <a:effectLst/>
                          <a:latin typeface="+mn-lt"/>
                          <a:ea typeface="+mn-ea"/>
                          <a:cs typeface="+mn-cs"/>
                        </a:rPr>
                        <a:t>Instruments and sounds</a:t>
                      </a:r>
                    </a:p>
                    <a:p>
                      <a:pPr marL="171450" indent="-171450">
                        <a:buFontTx/>
                        <a:buChar char="-"/>
                      </a:pPr>
                      <a:r>
                        <a:rPr lang="en-GB" sz="800" b="0" kern="1200" dirty="0" smtClean="0">
                          <a:solidFill>
                            <a:schemeClr val="tx1"/>
                          </a:solidFill>
                          <a:effectLst/>
                          <a:latin typeface="+mn-lt"/>
                          <a:ea typeface="+mn-ea"/>
                          <a:cs typeface="+mn-cs"/>
                        </a:rPr>
                        <a:t>Tools and materials</a:t>
                      </a:r>
                    </a:p>
                    <a:p>
                      <a:pPr marL="171450" indent="-171450">
                        <a:buFontTx/>
                        <a:buChar char="-"/>
                      </a:pPr>
                      <a:r>
                        <a:rPr lang="en-GB" sz="800" b="0" kern="1200" dirty="0" smtClean="0">
                          <a:solidFill>
                            <a:schemeClr val="tx1"/>
                          </a:solidFill>
                          <a:effectLst/>
                          <a:latin typeface="+mn-lt"/>
                          <a:ea typeface="+mn-ea"/>
                          <a:cs typeface="+mn-cs"/>
                        </a:rPr>
                        <a:t>Visual and tactile</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Explore how a subject you are interested in has been represented within one of the following categories</a:t>
                      </a:r>
                      <a:r>
                        <a:rPr lang="en-GB" sz="800" b="0" kern="1200" baseline="0" dirty="0" smtClean="0">
                          <a:solidFill>
                            <a:schemeClr val="tx1"/>
                          </a:solidFill>
                          <a:effectLst/>
                          <a:latin typeface="+mn-lt"/>
                          <a:ea typeface="+mn-ea"/>
                          <a:cs typeface="+mn-cs"/>
                        </a:rPr>
                        <a:t> t</a:t>
                      </a:r>
                      <a:r>
                        <a:rPr lang="en-GB" sz="800" b="0" kern="1200" dirty="0" smtClean="0">
                          <a:solidFill>
                            <a:schemeClr val="tx1"/>
                          </a:solidFill>
                          <a:effectLst/>
                          <a:latin typeface="+mn-lt"/>
                          <a:ea typeface="+mn-ea"/>
                          <a:cs typeface="+mn-cs"/>
                        </a:rPr>
                        <a:t>hrough</a:t>
                      </a:r>
                    </a:p>
                    <a:p>
                      <a:pPr marL="171450" indent="-171450">
                        <a:buFontTx/>
                        <a:buChar char="-"/>
                      </a:pPr>
                      <a:r>
                        <a:rPr lang="en-GB" sz="800" b="0" kern="1200" dirty="0" smtClean="0">
                          <a:solidFill>
                            <a:schemeClr val="tx1"/>
                          </a:solidFill>
                          <a:effectLst/>
                          <a:latin typeface="+mn-lt"/>
                          <a:ea typeface="+mn-ea"/>
                          <a:cs typeface="+mn-cs"/>
                        </a:rPr>
                        <a:t>traditional and new media</a:t>
                      </a:r>
                    </a:p>
                    <a:p>
                      <a:pPr marL="171450" indent="-171450">
                        <a:buFontTx/>
                        <a:buChar char="-"/>
                      </a:pPr>
                      <a:r>
                        <a:rPr lang="en-GB" sz="800" b="0" kern="1200" dirty="0" smtClean="0">
                          <a:solidFill>
                            <a:schemeClr val="tx1"/>
                          </a:solidFill>
                          <a:effectLst/>
                          <a:latin typeface="+mn-lt"/>
                          <a:ea typeface="+mn-ea"/>
                          <a:cs typeface="+mn-cs"/>
                        </a:rPr>
                        <a:t>Using different materials or methods</a:t>
                      </a:r>
                    </a:p>
                    <a:p>
                      <a:pPr marL="171450" indent="-171450">
                        <a:buFontTx/>
                        <a:buChar char="-"/>
                      </a:pPr>
                      <a:r>
                        <a:rPr lang="en-GB" sz="800" b="0" kern="1200" dirty="0" smtClean="0">
                          <a:solidFill>
                            <a:schemeClr val="tx1"/>
                          </a:solidFill>
                          <a:effectLst/>
                          <a:latin typeface="+mn-lt"/>
                          <a:ea typeface="+mn-ea"/>
                          <a:cs typeface="+mn-cs"/>
                        </a:rPr>
                        <a:t>By different artists or composers</a:t>
                      </a:r>
                    </a:p>
                    <a:p>
                      <a:pPr marL="171450" indent="-171450">
                        <a:buFontTx/>
                        <a:buChar char="-"/>
                      </a:pPr>
                      <a:r>
                        <a:rPr lang="en-GB" sz="800" b="0" kern="1200" dirty="0" smtClean="0">
                          <a:solidFill>
                            <a:schemeClr val="tx1"/>
                          </a:solidFill>
                          <a:effectLst/>
                          <a:latin typeface="+mn-lt"/>
                          <a:ea typeface="+mn-ea"/>
                          <a:cs typeface="+mn-cs"/>
                        </a:rPr>
                        <a:t>By different actors or directors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Explore a range of techniques and processes in an area of arts, craft, design or creative writing</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Produce samples of work that demonstrate these different techniques and processes. Share and explain preferences</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Create a short vlog or blog to record individual creative activity or contributions to a group project. Include details and updates on the project, along with comments on progress towards the project aims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Visit a site that is rich in creative inspiration (e.g. the mountains, the coast, a market, a festival)</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During the visit, collect images and record impressions and ideas</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Reflect on how you might use your experiences to influence your creative work</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Develop technical skills by doing some basic training in one of the following</a:t>
                      </a:r>
                    </a:p>
                    <a:p>
                      <a:pPr marL="171450" indent="-171450">
                        <a:buFontTx/>
                        <a:buChar char="-"/>
                      </a:pPr>
                      <a:r>
                        <a:rPr lang="en-GB" sz="800" b="0" kern="1200" dirty="0" smtClean="0">
                          <a:solidFill>
                            <a:schemeClr val="tx1"/>
                          </a:solidFill>
                          <a:effectLst/>
                          <a:latin typeface="+mn-lt"/>
                          <a:ea typeface="+mn-ea"/>
                          <a:cs typeface="+mn-cs"/>
                        </a:rPr>
                        <a:t>Video editing</a:t>
                      </a:r>
                    </a:p>
                    <a:p>
                      <a:pPr marL="171450" indent="-171450">
                        <a:buFontTx/>
                        <a:buChar char="-"/>
                      </a:pPr>
                      <a:r>
                        <a:rPr lang="en-GB" sz="800" b="0" kern="1200" dirty="0" smtClean="0">
                          <a:solidFill>
                            <a:schemeClr val="tx1"/>
                          </a:solidFill>
                          <a:effectLst/>
                          <a:latin typeface="+mn-lt"/>
                          <a:ea typeface="+mn-ea"/>
                          <a:cs typeface="+mn-cs"/>
                        </a:rPr>
                        <a:t>Animation</a:t>
                      </a:r>
                    </a:p>
                    <a:p>
                      <a:pPr marL="171450" indent="-171450">
                        <a:buFontTx/>
                        <a:buChar char="-"/>
                      </a:pPr>
                      <a:r>
                        <a:rPr lang="en-GB" sz="800" b="0" kern="1200" dirty="0" smtClean="0">
                          <a:solidFill>
                            <a:schemeClr val="tx1"/>
                          </a:solidFill>
                          <a:effectLst/>
                          <a:latin typeface="+mn-lt"/>
                          <a:ea typeface="+mn-ea"/>
                          <a:cs typeface="+mn-cs"/>
                        </a:rPr>
                        <a:t>Music production</a:t>
                      </a: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Create a piece of digital music or art</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Compare this with</a:t>
                      </a:r>
                      <a:r>
                        <a:rPr lang="en-GB" sz="800" b="0" kern="1200" baseline="0" dirty="0" smtClean="0">
                          <a:solidFill>
                            <a:schemeClr val="tx1"/>
                          </a:solidFill>
                          <a:effectLst/>
                          <a:latin typeface="+mn-lt"/>
                          <a:ea typeface="+mn-ea"/>
                          <a:cs typeface="+mn-cs"/>
                        </a:rPr>
                        <a:t> </a:t>
                      </a:r>
                      <a:r>
                        <a:rPr lang="en-GB" sz="800" b="0" kern="1200" dirty="0" smtClean="0">
                          <a:solidFill>
                            <a:schemeClr val="tx1"/>
                          </a:solidFill>
                          <a:effectLst/>
                          <a:latin typeface="+mn-lt"/>
                          <a:ea typeface="+mn-ea"/>
                          <a:cs typeface="+mn-cs"/>
                        </a:rPr>
                        <a:t>experiences of producing music or art using non-digital techniques </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Do at least one of the following</a:t>
                      </a:r>
                    </a:p>
                    <a:p>
                      <a:pPr marL="171450" indent="-171450">
                        <a:buFontTx/>
                        <a:buChar char="-"/>
                      </a:pPr>
                      <a:r>
                        <a:rPr lang="en-GB" sz="800" b="0" kern="1200" dirty="0" smtClean="0">
                          <a:solidFill>
                            <a:schemeClr val="tx1"/>
                          </a:solidFill>
                          <a:effectLst/>
                          <a:latin typeface="+mn-lt"/>
                          <a:ea typeface="+mn-ea"/>
                          <a:cs typeface="+mn-cs"/>
                        </a:rPr>
                        <a:t>Use a multi-track recorder and a mixing console to record music played by real instruments</a:t>
                      </a:r>
                    </a:p>
                    <a:p>
                      <a:pPr marL="171450" indent="-171450">
                        <a:buFontTx/>
                        <a:buChar char="-"/>
                      </a:pPr>
                      <a:r>
                        <a:rPr lang="en-GB" sz="800" b="0" kern="1200" dirty="0" smtClean="0">
                          <a:solidFill>
                            <a:schemeClr val="tx1"/>
                          </a:solidFill>
                          <a:effectLst/>
                          <a:latin typeface="+mn-lt"/>
                          <a:ea typeface="+mn-ea"/>
                          <a:cs typeface="+mn-cs"/>
                        </a:rPr>
                        <a:t>Demonstrate how you would digitally animate a character or caricature of your choice</a:t>
                      </a:r>
                    </a:p>
                    <a:p>
                      <a:pPr marL="171450" indent="-171450">
                        <a:buFontTx/>
                        <a:buChar char="-"/>
                      </a:pPr>
                      <a:r>
                        <a:rPr lang="en-GB" sz="800" b="0" kern="1200" dirty="0" smtClean="0">
                          <a:solidFill>
                            <a:schemeClr val="tx1"/>
                          </a:solidFill>
                          <a:effectLst/>
                          <a:latin typeface="+mn-lt"/>
                          <a:ea typeface="+mn-ea"/>
                          <a:cs typeface="+mn-cs"/>
                        </a:rPr>
                        <a:t>Give a practical presentation about DJ-</a:t>
                      </a:r>
                      <a:r>
                        <a:rPr lang="en-GB" sz="800" b="0" kern="1200" dirty="0" err="1" smtClean="0">
                          <a:solidFill>
                            <a:schemeClr val="tx1"/>
                          </a:solidFill>
                          <a:effectLst/>
                          <a:latin typeface="+mn-lt"/>
                          <a:ea typeface="+mn-ea"/>
                          <a:cs typeface="+mn-cs"/>
                        </a:rPr>
                        <a:t>ing</a:t>
                      </a:r>
                      <a:r>
                        <a:rPr lang="en-GB" sz="800" b="0" kern="1200" dirty="0" smtClean="0">
                          <a:solidFill>
                            <a:schemeClr val="tx1"/>
                          </a:solidFill>
                          <a:effectLst/>
                          <a:latin typeface="+mn-lt"/>
                          <a:ea typeface="+mn-ea"/>
                          <a:cs typeface="+mn-cs"/>
                        </a:rPr>
                        <a:t> and electronic music</a:t>
                      </a:r>
                    </a:p>
                    <a:p>
                      <a:pPr marL="171450" indent="-171450">
                        <a:buFontTx/>
                        <a:buChar char="-"/>
                      </a:pPr>
                      <a:r>
                        <a:rPr lang="en-GB" sz="800" b="0" kern="1200" dirty="0" smtClean="0">
                          <a:solidFill>
                            <a:schemeClr val="tx1"/>
                          </a:solidFill>
                          <a:effectLst/>
                          <a:latin typeface="+mn-lt"/>
                          <a:ea typeface="+mn-ea"/>
                          <a:cs typeface="+mn-cs"/>
                        </a:rPr>
                        <a:t>Plan, mix and record a</a:t>
                      </a:r>
                      <a:r>
                        <a:rPr lang="en-GB" sz="800" b="0" kern="1200" baseline="0" dirty="0" smtClean="0">
                          <a:solidFill>
                            <a:schemeClr val="tx1"/>
                          </a:solidFill>
                          <a:effectLst/>
                          <a:latin typeface="+mn-lt"/>
                          <a:ea typeface="+mn-ea"/>
                          <a:cs typeface="+mn-cs"/>
                        </a:rPr>
                        <a:t> demo recording</a:t>
                      </a:r>
                      <a:endParaRPr lang="en-GB" sz="800" b="0" kern="1200" dirty="0" smtClean="0">
                        <a:solidFill>
                          <a:schemeClr val="tx1"/>
                        </a:solidFill>
                        <a:latin typeface="+mn-lt"/>
                        <a:ea typeface="+mn-ea"/>
                        <a:cs typeface="+mn-cs"/>
                      </a:endParaRPr>
                    </a:p>
                    <a:p>
                      <a:pPr marL="171450" indent="-171450">
                        <a:buFont typeface="Arial" panose="020B0604020202020204" pitchFamily="34" charset="0"/>
                        <a:buChar char="•"/>
                      </a:pPr>
                      <a:endParaRPr lang="en-GB" sz="800" b="1" dirty="0" smtClean="0">
                        <a:solidFill>
                          <a:schemeClr val="tx1"/>
                        </a:solidFill>
                        <a:latin typeface="+mj-lt"/>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Create a piece of art using one or more art forms:</a:t>
                      </a:r>
                    </a:p>
                    <a:p>
                      <a:pPr marL="171450" lvl="0" indent="-171450">
                        <a:buFontTx/>
                        <a:buChar char="-"/>
                      </a:pPr>
                      <a:r>
                        <a:rPr lang="en-GB" sz="800" b="0" kern="1200" dirty="0" smtClean="0">
                          <a:solidFill>
                            <a:schemeClr val="tx1"/>
                          </a:solidFill>
                          <a:effectLst/>
                          <a:latin typeface="+mn-lt"/>
                          <a:ea typeface="+mn-ea"/>
                          <a:cs typeface="+mn-cs"/>
                        </a:rPr>
                        <a:t>Produce a piece of music, video or animation</a:t>
                      </a:r>
                    </a:p>
                    <a:p>
                      <a:pPr marL="171450" lvl="0" indent="-171450">
                        <a:buFontTx/>
                        <a:buChar char="-"/>
                      </a:pPr>
                      <a:r>
                        <a:rPr lang="en-GB" sz="800" b="0" kern="1200" dirty="0" smtClean="0">
                          <a:solidFill>
                            <a:schemeClr val="tx1"/>
                          </a:solidFill>
                          <a:effectLst/>
                          <a:latin typeface="+mn-lt"/>
                          <a:ea typeface="+mn-ea"/>
                          <a:cs typeface="+mn-cs"/>
                        </a:rPr>
                        <a:t>Produce a piece of mixed media art</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Manage the production of a major piece of creative work (</a:t>
                      </a:r>
                      <a:r>
                        <a:rPr lang="en-GB" sz="800" b="0" kern="1200" dirty="0" err="1" smtClean="0">
                          <a:solidFill>
                            <a:schemeClr val="tx1"/>
                          </a:solidFill>
                          <a:effectLst/>
                          <a:latin typeface="+mn-lt"/>
                          <a:ea typeface="+mn-ea"/>
                          <a:cs typeface="+mn-cs"/>
                        </a:rPr>
                        <a:t>eg</a:t>
                      </a:r>
                      <a:r>
                        <a:rPr lang="en-GB" sz="800" b="0" kern="1200" dirty="0" smtClean="0">
                          <a:solidFill>
                            <a:schemeClr val="tx1"/>
                          </a:solidFill>
                          <a:effectLst/>
                          <a:latin typeface="+mn-lt"/>
                          <a:ea typeface="+mn-ea"/>
                          <a:cs typeface="+mn-cs"/>
                        </a:rPr>
                        <a:t>. a show, an installation, an exhibition, film festival).</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Keep records to show</a:t>
                      </a:r>
                    </a:p>
                    <a:p>
                      <a:pPr marL="171450" indent="-171450">
                        <a:buFontTx/>
                        <a:buChar char="-"/>
                      </a:pPr>
                      <a:r>
                        <a:rPr lang="en-GB" sz="800" b="0" kern="1200" baseline="0" dirty="0" smtClean="0">
                          <a:solidFill>
                            <a:schemeClr val="tx1"/>
                          </a:solidFill>
                          <a:effectLst/>
                          <a:latin typeface="+mn-lt"/>
                          <a:ea typeface="+mn-ea"/>
                          <a:cs typeface="+mn-cs"/>
                        </a:rPr>
                        <a:t>I</a:t>
                      </a:r>
                      <a:r>
                        <a:rPr lang="en-GB" sz="800" b="0" kern="1200" dirty="0" smtClean="0">
                          <a:solidFill>
                            <a:schemeClr val="tx1"/>
                          </a:solidFill>
                          <a:effectLst/>
                          <a:latin typeface="+mn-lt"/>
                          <a:ea typeface="+mn-ea"/>
                          <a:cs typeface="+mn-cs"/>
                        </a:rPr>
                        <a:t>nvolvement at each stage</a:t>
                      </a:r>
                    </a:p>
                    <a:p>
                      <a:pPr marL="171450" indent="-171450">
                        <a:buFontTx/>
                        <a:buChar char="-"/>
                      </a:pPr>
                      <a:r>
                        <a:rPr lang="en-GB" sz="800" b="0" kern="1200" dirty="0" smtClean="0">
                          <a:solidFill>
                            <a:schemeClr val="tx1"/>
                          </a:solidFill>
                          <a:effectLst/>
                          <a:latin typeface="+mn-lt"/>
                          <a:ea typeface="+mn-ea"/>
                          <a:cs typeface="+mn-cs"/>
                        </a:rPr>
                        <a:t>Reviews of progress</a:t>
                      </a:r>
                    </a:p>
                    <a:p>
                      <a:pPr marL="171450" indent="-171450">
                        <a:buFontTx/>
                        <a:buChar char="-"/>
                      </a:pPr>
                      <a:r>
                        <a:rPr lang="en-GB" sz="800" b="0" kern="1200" dirty="0" smtClean="0">
                          <a:solidFill>
                            <a:schemeClr val="tx1"/>
                          </a:solidFill>
                          <a:effectLst/>
                          <a:latin typeface="+mn-lt"/>
                          <a:ea typeface="+mn-ea"/>
                          <a:cs typeface="+mn-cs"/>
                        </a:rPr>
                        <a:t>Any problems  encountered and how they</a:t>
                      </a:r>
                      <a:r>
                        <a:rPr lang="en-GB" sz="800" b="0" kern="1200" baseline="0" dirty="0" smtClean="0">
                          <a:solidFill>
                            <a:schemeClr val="tx1"/>
                          </a:solidFill>
                          <a:effectLst/>
                          <a:latin typeface="+mn-lt"/>
                          <a:ea typeface="+mn-ea"/>
                          <a:cs typeface="+mn-cs"/>
                        </a:rPr>
                        <a:t> were</a:t>
                      </a:r>
                      <a:r>
                        <a:rPr lang="en-GB" sz="800" b="0" kern="1200" dirty="0" smtClean="0">
                          <a:solidFill>
                            <a:schemeClr val="tx1"/>
                          </a:solidFill>
                          <a:effectLst/>
                          <a:latin typeface="+mn-lt"/>
                          <a:ea typeface="+mn-ea"/>
                          <a:cs typeface="+mn-cs"/>
                        </a:rPr>
                        <a:t> solved </a:t>
                      </a:r>
                    </a:p>
                    <a:p>
                      <a:pPr marL="171450" indent="-171450">
                        <a:buFontTx/>
                        <a:buChar char="-"/>
                      </a:pPr>
                      <a:r>
                        <a:rPr lang="en-GB" sz="800" b="0" kern="1200" dirty="0" smtClean="0">
                          <a:solidFill>
                            <a:schemeClr val="tx1"/>
                          </a:solidFill>
                          <a:effectLst/>
                          <a:latin typeface="+mn-lt"/>
                          <a:ea typeface="+mn-ea"/>
                          <a:cs typeface="+mn-cs"/>
                        </a:rPr>
                        <a:t>Awareness of health and safety</a:t>
                      </a:r>
                      <a:endParaRPr lang="en-GB" sz="800" b="0"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Learn a new creative skill over a period of time (</a:t>
                      </a:r>
                      <a:r>
                        <a:rPr lang="en-GB" sz="800" b="0" kern="1200" dirty="0" err="1" smtClean="0">
                          <a:solidFill>
                            <a:schemeClr val="tx1"/>
                          </a:solidFill>
                          <a:effectLst/>
                          <a:latin typeface="+mn-lt"/>
                          <a:ea typeface="+mn-ea"/>
                          <a:cs typeface="+mn-cs"/>
                        </a:rPr>
                        <a:t>eg</a:t>
                      </a:r>
                      <a:r>
                        <a:rPr lang="en-GB" sz="800" b="0" kern="1200" dirty="0" smtClean="0">
                          <a:solidFill>
                            <a:schemeClr val="tx1"/>
                          </a:solidFill>
                          <a:effectLst/>
                          <a:latin typeface="+mn-lt"/>
                          <a:ea typeface="+mn-ea"/>
                          <a:cs typeface="+mn-cs"/>
                        </a:rPr>
                        <a:t> playing a musical instrument, animation, painting). Keep records to show</a:t>
                      </a:r>
                    </a:p>
                    <a:p>
                      <a:pPr marL="171450" indent="-171450">
                        <a:buFontTx/>
                        <a:buChar char="-"/>
                      </a:pPr>
                      <a:r>
                        <a:rPr lang="en-GB" sz="800" b="0" kern="1200" dirty="0" smtClean="0">
                          <a:solidFill>
                            <a:schemeClr val="tx1"/>
                          </a:solidFill>
                          <a:effectLst/>
                          <a:latin typeface="+mn-lt"/>
                          <a:ea typeface="+mn-ea"/>
                          <a:cs typeface="+mn-cs"/>
                        </a:rPr>
                        <a:t>Involvement at each stage</a:t>
                      </a:r>
                    </a:p>
                    <a:p>
                      <a:pPr marL="171450" indent="-171450">
                        <a:buFontTx/>
                        <a:buChar char="-"/>
                      </a:pPr>
                      <a:r>
                        <a:rPr lang="en-GB" sz="800" b="0" kern="1200" dirty="0" smtClean="0">
                          <a:solidFill>
                            <a:schemeClr val="tx1"/>
                          </a:solidFill>
                          <a:effectLst/>
                          <a:latin typeface="+mn-lt"/>
                          <a:ea typeface="+mn-ea"/>
                          <a:cs typeface="+mn-cs"/>
                        </a:rPr>
                        <a:t>Reviews of progress</a:t>
                      </a:r>
                    </a:p>
                    <a:p>
                      <a:pPr marL="171450" indent="-171450">
                        <a:buFontTx/>
                        <a:buChar char="-"/>
                      </a:pPr>
                      <a:r>
                        <a:rPr lang="en-GB" sz="800" b="0" kern="1200" dirty="0" smtClean="0">
                          <a:solidFill>
                            <a:schemeClr val="tx1"/>
                          </a:solidFill>
                          <a:effectLst/>
                          <a:latin typeface="+mn-lt"/>
                          <a:ea typeface="+mn-ea"/>
                          <a:cs typeface="+mn-cs"/>
                        </a:rPr>
                        <a:t>Any problems encountered and how they w</a:t>
                      </a:r>
                      <a:r>
                        <a:rPr lang="en-GB" sz="800" b="0" kern="1200" baseline="0" dirty="0" smtClean="0">
                          <a:solidFill>
                            <a:schemeClr val="tx1"/>
                          </a:solidFill>
                          <a:effectLst/>
                          <a:latin typeface="+mn-lt"/>
                          <a:ea typeface="+mn-ea"/>
                          <a:cs typeface="+mn-cs"/>
                        </a:rPr>
                        <a:t>ere solved</a:t>
                      </a:r>
                    </a:p>
                    <a:p>
                      <a:pPr marL="171450" indent="-171450">
                        <a:buFontTx/>
                        <a:buChar char="-"/>
                      </a:pPr>
                      <a:r>
                        <a:rPr lang="en-GB" sz="800" b="0" kern="1200" baseline="0" dirty="0" smtClean="0">
                          <a:solidFill>
                            <a:schemeClr val="tx1"/>
                          </a:solidFill>
                          <a:effectLst/>
                          <a:latin typeface="+mn-lt"/>
                          <a:ea typeface="+mn-ea"/>
                          <a:cs typeface="+mn-cs"/>
                        </a:rPr>
                        <a:t>Awareness</a:t>
                      </a:r>
                      <a:r>
                        <a:rPr lang="en-GB" sz="800" b="0" kern="1200" dirty="0" smtClean="0">
                          <a:solidFill>
                            <a:schemeClr val="tx1"/>
                          </a:solidFill>
                          <a:effectLst/>
                          <a:latin typeface="+mn-lt"/>
                          <a:ea typeface="+mn-ea"/>
                          <a:cs typeface="+mn-cs"/>
                        </a:rPr>
                        <a:t> of health and safety</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Create a personal journey piece of art in a format of your choice</a:t>
                      </a:r>
                    </a:p>
                    <a:p>
                      <a:pPr marL="171450" indent="-171450">
                        <a:buFont typeface="Arial" panose="020B0604020202020204" pitchFamily="34" charset="0"/>
                        <a:buChar char="•"/>
                      </a:pPr>
                      <a:r>
                        <a:rPr lang="en-GB" sz="800" b="0" kern="1200" dirty="0" smtClean="0">
                          <a:solidFill>
                            <a:schemeClr val="tx1"/>
                          </a:solidFill>
                          <a:effectLst/>
                          <a:latin typeface="+mn-lt"/>
                          <a:ea typeface="+mn-ea"/>
                          <a:cs typeface="+mn-cs"/>
                        </a:rPr>
                        <a:t> Look back over a period of time and describe how your involvement in creative and expressive arts has affected or changed you</a:t>
                      </a:r>
                      <a:endParaRPr lang="en-GB" sz="800" b="0" baseline="0" dirty="0" smtClean="0">
                        <a:solidFill>
                          <a:schemeClr val="tx1"/>
                        </a:solidFill>
                      </a:endParaRPr>
                    </a:p>
                  </a:txBody>
                  <a:tcPr marL="63305" marR="63305" marT="31652" marB="31652">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274263482"/>
                  </a:ext>
                </a:extLst>
              </a:tr>
            </a:tbl>
          </a:graphicData>
        </a:graphic>
      </p:graphicFrame>
    </p:spTree>
    <p:extLst>
      <p:ext uri="{BB962C8B-B14F-4D97-AF65-F5344CB8AC3E}">
        <p14:creationId xmlns:p14="http://schemas.microsoft.com/office/powerpoint/2010/main" val="413519131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C1B8C6D87A18442974F1294415F0095" ma:contentTypeVersion="12" ma:contentTypeDescription="Create a new document." ma:contentTypeScope="" ma:versionID="65d453dc6a978d202edb7f7e777c28ca">
  <xsd:schema xmlns:xsd="http://www.w3.org/2001/XMLSchema" xmlns:xs="http://www.w3.org/2001/XMLSchema" xmlns:p="http://schemas.microsoft.com/office/2006/metadata/properties" xmlns:ns2="78acbdee-8459-43ce-8d13-8de99a87ee93" xmlns:ns3="389381b8-9a01-4f3b-b633-8d009b845e6a" targetNamespace="http://schemas.microsoft.com/office/2006/metadata/properties" ma:root="true" ma:fieldsID="662c9eace75ffd2b05c8885e37f3ad88" ns2:_="" ns3:_="">
    <xsd:import namespace="78acbdee-8459-43ce-8d13-8de99a87ee93"/>
    <xsd:import namespace="389381b8-9a01-4f3b-b633-8d009b845e6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AutoKeyPoints" minOccurs="0"/>
                <xsd:element ref="ns2:MediaServiceKeyPoint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8acbdee-8459-43ce-8d13-8de99a87ee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89381b8-9a01-4f3b-b633-8d009b845e6a"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2B25AC3-7D1E-430F-9598-7401393FC3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8acbdee-8459-43ce-8d13-8de99a87ee93"/>
    <ds:schemaRef ds:uri="389381b8-9a01-4f3b-b633-8d009b845e6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3D42F4B-6A70-47E9-8F78-7DEEA07D16DD}">
  <ds:schemaRefs>
    <ds:schemaRef ds:uri="http://schemas.microsoft.com/office/2006/documentManagement/types"/>
    <ds:schemaRef ds:uri="http://schemas.openxmlformats.org/package/2006/metadata/core-properties"/>
    <ds:schemaRef ds:uri="http://www.w3.org/XML/1998/namespace"/>
    <ds:schemaRef ds:uri="http://purl.org/dc/elements/1.1/"/>
    <ds:schemaRef ds:uri="http://schemas.microsoft.com/office/2006/metadata/properties"/>
    <ds:schemaRef ds:uri="http://purl.org/dc/terms/"/>
    <ds:schemaRef ds:uri="http://schemas.microsoft.com/office/infopath/2007/PartnerControls"/>
    <ds:schemaRef ds:uri="389381b8-9a01-4f3b-b633-8d009b845e6a"/>
    <ds:schemaRef ds:uri="78acbdee-8459-43ce-8d13-8de99a87ee93"/>
    <ds:schemaRef ds:uri="http://purl.org/dc/dcmitype/"/>
  </ds:schemaRefs>
</ds:datastoreItem>
</file>

<file path=customXml/itemProps3.xml><?xml version="1.0" encoding="utf-8"?>
<ds:datastoreItem xmlns:ds="http://schemas.openxmlformats.org/officeDocument/2006/customXml" ds:itemID="{192BE289-B2F0-4752-A6E4-C63022AA032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1871</TotalTime>
  <Words>5847</Words>
  <Application>Microsoft Office PowerPoint</Application>
  <PresentationFormat>A4 Paper (210x297 mm)</PresentationFormat>
  <Paragraphs>497</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Times New Roman</vt:lpstr>
      <vt:lpstr>Trebuchet MS</vt:lpstr>
      <vt:lpstr>Wingdings 3</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ALT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Maths</dc:title>
  <dc:creator>ALT</dc:creator>
  <cp:lastModifiedBy>Nadine Long</cp:lastModifiedBy>
  <cp:revision>389</cp:revision>
  <cp:lastPrinted>2021-12-07T12:16:14Z</cp:lastPrinted>
  <dcterms:created xsi:type="dcterms:W3CDTF">2021-09-07T09:26:47Z</dcterms:created>
  <dcterms:modified xsi:type="dcterms:W3CDTF">2023-07-25T10:02:12Z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0x010100EC1B8C6D87A18442974F1294415F0095</vt:lpwstr>
  </property>
</Properties>
</file>