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4"/>
  </p:sldMasterIdLst>
  <p:notesMasterIdLst>
    <p:notesMasterId r:id="rId18"/>
  </p:notesMasterIdLst>
  <p:sldIdLst>
    <p:sldId id="257" r:id="rId5"/>
    <p:sldId id="295" r:id="rId6"/>
    <p:sldId id="294" r:id="rId7"/>
    <p:sldId id="299" r:id="rId8"/>
    <p:sldId id="296" r:id="rId9"/>
    <p:sldId id="297" r:id="rId10"/>
    <p:sldId id="258" r:id="rId11"/>
    <p:sldId id="298" r:id="rId12"/>
    <p:sldId id="267" r:id="rId13"/>
    <p:sldId id="263" r:id="rId14"/>
    <p:sldId id="301" r:id="rId15"/>
    <p:sldId id="293" r:id="rId16"/>
    <p:sldId id="259" r:id="rId17"/>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747775"/>
          </p15:clr>
        </p15:guide>
        <p15:guide id="2" pos="23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27B0"/>
    <a:srgbClr val="8828D1"/>
    <a:srgbClr val="550855"/>
    <a:srgbClr val="641D64"/>
    <a:srgbClr val="F074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98689-07D4-5E3F-2272-91374B3305E8}" v="737" dt="2025-01-15T15:46:14.270"/>
    <p1510:client id="{8AFD9EA8-1849-19D6-F4E6-20182F466D3E}" v="462" dt="2025-01-16T15:57:35.047"/>
    <p1510:client id="{93754289-7DF3-8995-8093-546AB808E0AC}" v="130" dt="2025-01-17T10:34:31.579"/>
    <p1510:client id="{93EA954D-0BC5-AE31-18FC-377E808D1C8D}" v="218" dt="2025-01-16T15:14:27.519"/>
    <p1510:client id="{BED9B3DB-5C97-52C9-5B37-D10F5210C711}" v="449" dt="2025-01-16T13:55:47.369"/>
    <p1510:client id="{C534D087-5454-E7D7-8D71-965B234E21FE}" v="140" dt="2025-01-16T15:16:35.637"/>
    <p1510:client id="{D49CCCC6-BA25-E644-3ADA-862064F69DC7}" v="47" dt="2025-01-15T11:04:10.300"/>
    <p1510:client id="{F3A88C9F-89E1-4713-D044-DDDEF8C9C620}" v="393" dt="2025-01-15T13:39:15.753"/>
    <p1510:client id="{FF0D7D38-91CA-B089-03D1-DAA370C91E43}" v="26" dt="2025-01-17T09:00:20.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68"/>
        <p:guide pos="2381"/>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7014"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91ebc35e54_0_18: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91ebc35e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Colour hex code is: </a:t>
            </a:r>
            <a:r>
              <a:rPr lang="en-GB" sz="1000">
                <a:solidFill>
                  <a:schemeClr val="dk1"/>
                </a:solidFill>
                <a:latin typeface="Courier New"/>
                <a:ea typeface="Courier New"/>
                <a:cs typeface="Courier New"/>
                <a:sym typeface="Courier New"/>
              </a:rPr>
              <a:t>#800080</a:t>
            </a:r>
            <a:endParaRPr sz="1000">
              <a:solidFill>
                <a:schemeClr val="dk1"/>
              </a:solidFill>
              <a:latin typeface="Courier New"/>
              <a:ea typeface="Courier New"/>
              <a:cs typeface="Courier New"/>
              <a:sym typeface="Courier New"/>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3C78-34E7-491E-919B-81CF50119C7C}"/>
              </a:ext>
            </a:extLst>
          </p:cNvPr>
          <p:cNvSpPr>
            <a:spLocks noGrp="1"/>
          </p:cNvSpPr>
          <p:nvPr>
            <p:ph type="ctrTitle"/>
          </p:nvPr>
        </p:nvSpPr>
        <p:spPr>
          <a:xfrm>
            <a:off x="944960" y="1749795"/>
            <a:ext cx="5669756" cy="3722335"/>
          </a:xfrm>
        </p:spPr>
        <p:txBody>
          <a:bodyPr anchor="b"/>
          <a:lstStyle>
            <a:lvl1pPr algn="ctr">
              <a:defRPr sz="3721"/>
            </a:lvl1pPr>
          </a:lstStyle>
          <a:p>
            <a:r>
              <a:rPr lang="en-US"/>
              <a:t>Click to edit Master title style</a:t>
            </a:r>
            <a:endParaRPr lang="en-GB"/>
          </a:p>
        </p:txBody>
      </p:sp>
      <p:sp>
        <p:nvSpPr>
          <p:cNvPr id="3" name="Subtitle 2">
            <a:extLst>
              <a:ext uri="{FF2B5EF4-FFF2-40B4-BE49-F238E27FC236}">
                <a16:creationId xmlns:a16="http://schemas.microsoft.com/office/drawing/2014/main" id="{4ECC8022-C152-4A07-BFA9-76524261F689}"/>
              </a:ext>
            </a:extLst>
          </p:cNvPr>
          <p:cNvSpPr>
            <a:spLocks noGrp="1"/>
          </p:cNvSpPr>
          <p:nvPr>
            <p:ph type="subTitle" idx="1"/>
          </p:nvPr>
        </p:nvSpPr>
        <p:spPr>
          <a:xfrm>
            <a:off x="944960" y="5615678"/>
            <a:ext cx="5669756" cy="2581379"/>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FA03DC-72A8-4DD2-909D-F950085216D5}"/>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5E3D44D2-1864-4F85-B562-381FF00347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638526-75B3-41FE-BE00-D98A399CE3F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3788387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DA83-BEAA-4FF0-A0BA-52CC68505C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07ACF4-E7B5-4BD5-972D-4B57925950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E46729-2D50-4CE8-85A9-E880671F967F}"/>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A86868BE-73EC-4628-BBB3-049FC3B304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0C775F-17E8-4842-A5A8-D0657F9F72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2728861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D32B6-323E-4D76-9884-04FD1DA6ADCD}"/>
              </a:ext>
            </a:extLst>
          </p:cNvPr>
          <p:cNvSpPr>
            <a:spLocks noGrp="1"/>
          </p:cNvSpPr>
          <p:nvPr>
            <p:ph type="title" orient="vert"/>
          </p:nvPr>
        </p:nvSpPr>
        <p:spPr>
          <a:xfrm>
            <a:off x="5409892" y="569240"/>
            <a:ext cx="1630055" cy="906081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1B4112-6DB1-4A77-809B-2F27894B7A18}"/>
              </a:ext>
            </a:extLst>
          </p:cNvPr>
          <p:cNvSpPr>
            <a:spLocks noGrp="1"/>
          </p:cNvSpPr>
          <p:nvPr>
            <p:ph type="body" orient="vert" idx="1"/>
          </p:nvPr>
        </p:nvSpPr>
        <p:spPr>
          <a:xfrm>
            <a:off x="519728" y="569240"/>
            <a:ext cx="4795669"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755652-905A-4B71-91B5-500696F44884}"/>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A5984DC8-D46A-4DFE-850A-F7A85C5468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12646C-0835-44D4-9A15-8F6D4A92A98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426600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7004788" y="9693616"/>
            <a:ext cx="453600" cy="434400"/>
          </a:xfrm>
          <a:prstGeom prst="rect">
            <a:avLst/>
          </a:prstGeom>
        </p:spPr>
        <p:txBody>
          <a:bodyPr spcFirstLastPara="1" wrap="square" lIns="116050" tIns="116050" rIns="116050" bIns="11605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6845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5FE2-59D4-4E9A-A58F-E51F4DDFDB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BE4B6D-259D-4512-A6AC-D5E32D1218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9AA741-CC2C-4894-B047-753C7FE775D7}"/>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80911B07-B754-4C70-9B57-B4AA90D50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9D66F-3493-4EB9-8CDB-16BC7870BD4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931249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1B01-5421-4D32-B964-D3E0B9BD5234}"/>
              </a:ext>
            </a:extLst>
          </p:cNvPr>
          <p:cNvSpPr>
            <a:spLocks noGrp="1"/>
          </p:cNvSpPr>
          <p:nvPr>
            <p:ph type="title"/>
          </p:nvPr>
        </p:nvSpPr>
        <p:spPr>
          <a:xfrm>
            <a:off x="515790" y="2665530"/>
            <a:ext cx="6520220" cy="4447496"/>
          </a:xfrm>
        </p:spPr>
        <p:txBody>
          <a:bodyPr anchor="b"/>
          <a:lstStyle>
            <a:lvl1pPr>
              <a:defRPr sz="372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0673E4-174F-4A30-9FF4-303310DF3D66}"/>
              </a:ext>
            </a:extLst>
          </p:cNvPr>
          <p:cNvSpPr>
            <a:spLocks noGrp="1"/>
          </p:cNvSpPr>
          <p:nvPr>
            <p:ph type="body" idx="1"/>
          </p:nvPr>
        </p:nvSpPr>
        <p:spPr>
          <a:xfrm>
            <a:off x="515790" y="7155102"/>
            <a:ext cx="6520220" cy="2338833"/>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628F3A-48F7-405B-827E-78B3FCD52DAF}"/>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92225619-45D1-4F80-939A-02FF27CCF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B8BD3E-64C0-4563-82A6-649340657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4800653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1F83-1846-481F-A5BB-B5D66D77B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4EEEB9-59C5-4FA9-BC1E-D80A6C630649}"/>
              </a:ext>
            </a:extLst>
          </p:cNvPr>
          <p:cNvSpPr>
            <a:spLocks noGrp="1"/>
          </p:cNvSpPr>
          <p:nvPr>
            <p:ph sz="half" idx="1"/>
          </p:nvPr>
        </p:nvSpPr>
        <p:spPr>
          <a:xfrm>
            <a:off x="519728"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0112B9-28E8-4292-803C-7F724BDE0978}"/>
              </a:ext>
            </a:extLst>
          </p:cNvPr>
          <p:cNvSpPr>
            <a:spLocks noGrp="1"/>
          </p:cNvSpPr>
          <p:nvPr>
            <p:ph sz="half" idx="2"/>
          </p:nvPr>
        </p:nvSpPr>
        <p:spPr>
          <a:xfrm>
            <a:off x="3827085"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46F694-04F5-47D0-8AA7-2FA614B5B507}"/>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6" name="Footer Placeholder 5">
            <a:extLst>
              <a:ext uri="{FF2B5EF4-FFF2-40B4-BE49-F238E27FC236}">
                <a16:creationId xmlns:a16="http://schemas.microsoft.com/office/drawing/2014/main" id="{D0AC9710-6364-4222-96E1-ED7D98EBB2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5FCD82-6425-4373-8F64-673137F49C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44706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530A-61A6-40D3-9750-1414A312C20B}"/>
              </a:ext>
            </a:extLst>
          </p:cNvPr>
          <p:cNvSpPr>
            <a:spLocks noGrp="1"/>
          </p:cNvSpPr>
          <p:nvPr>
            <p:ph type="title"/>
          </p:nvPr>
        </p:nvSpPr>
        <p:spPr>
          <a:xfrm>
            <a:off x="520712" y="569241"/>
            <a:ext cx="6520220" cy="2066590"/>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95D638-BA4E-4FE9-BFF7-0373689DF44E}"/>
              </a:ext>
            </a:extLst>
          </p:cNvPr>
          <p:cNvSpPr>
            <a:spLocks noGrp="1"/>
          </p:cNvSpPr>
          <p:nvPr>
            <p:ph type="body" idx="1"/>
          </p:nvPr>
        </p:nvSpPr>
        <p:spPr>
          <a:xfrm>
            <a:off x="520712" y="2620980"/>
            <a:ext cx="319809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en-US"/>
              <a:t>Edit Master text styles</a:t>
            </a:r>
          </a:p>
        </p:txBody>
      </p:sp>
      <p:sp>
        <p:nvSpPr>
          <p:cNvPr id="4" name="Content Placeholder 3">
            <a:extLst>
              <a:ext uri="{FF2B5EF4-FFF2-40B4-BE49-F238E27FC236}">
                <a16:creationId xmlns:a16="http://schemas.microsoft.com/office/drawing/2014/main" id="{50EB5FD0-4455-4FD5-AE13-95DB9B5575E8}"/>
              </a:ext>
            </a:extLst>
          </p:cNvPr>
          <p:cNvSpPr>
            <a:spLocks noGrp="1"/>
          </p:cNvSpPr>
          <p:nvPr>
            <p:ph sz="half" idx="2"/>
          </p:nvPr>
        </p:nvSpPr>
        <p:spPr>
          <a:xfrm>
            <a:off x="520712" y="3905482"/>
            <a:ext cx="319809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4A05C0-1DB7-4537-BD7A-45A7F0044906}"/>
              </a:ext>
            </a:extLst>
          </p:cNvPr>
          <p:cNvSpPr>
            <a:spLocks noGrp="1"/>
          </p:cNvSpPr>
          <p:nvPr>
            <p:ph type="body" sz="quarter" idx="3"/>
          </p:nvPr>
        </p:nvSpPr>
        <p:spPr>
          <a:xfrm>
            <a:off x="3827085" y="2620980"/>
            <a:ext cx="321384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en-US"/>
              <a:t>Edit Master text styles</a:t>
            </a:r>
          </a:p>
        </p:txBody>
      </p:sp>
      <p:sp>
        <p:nvSpPr>
          <p:cNvPr id="6" name="Content Placeholder 5">
            <a:extLst>
              <a:ext uri="{FF2B5EF4-FFF2-40B4-BE49-F238E27FC236}">
                <a16:creationId xmlns:a16="http://schemas.microsoft.com/office/drawing/2014/main" id="{516791AF-466A-4F0A-9440-FA5E8FF6C0C0}"/>
              </a:ext>
            </a:extLst>
          </p:cNvPr>
          <p:cNvSpPr>
            <a:spLocks noGrp="1"/>
          </p:cNvSpPr>
          <p:nvPr>
            <p:ph sz="quarter" idx="4"/>
          </p:nvPr>
        </p:nvSpPr>
        <p:spPr>
          <a:xfrm>
            <a:off x="3827085" y="3905482"/>
            <a:ext cx="321384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F2AE7E-D55D-4B2D-8498-05A1C248A611}"/>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8" name="Footer Placeholder 7">
            <a:extLst>
              <a:ext uri="{FF2B5EF4-FFF2-40B4-BE49-F238E27FC236}">
                <a16:creationId xmlns:a16="http://schemas.microsoft.com/office/drawing/2014/main" id="{E06C29FF-727D-446B-A8DC-BF3DCF1A17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9BBAC8-3E53-476C-AFCB-24B1EC8D39C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90159135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F9F5-FC47-4BFA-A7FC-F6B0AED4A0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8FC164-5D1D-4F44-9606-75D36F9CCDAE}"/>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4" name="Footer Placeholder 3">
            <a:extLst>
              <a:ext uri="{FF2B5EF4-FFF2-40B4-BE49-F238E27FC236}">
                <a16:creationId xmlns:a16="http://schemas.microsoft.com/office/drawing/2014/main" id="{01F5B106-9AC6-4B90-8531-C3D8D38A65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3776CE-1916-4767-8D86-C5F566EEA5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9218912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F92DD-54A5-4B39-9AC2-F0B1ED8379F2}"/>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3" name="Footer Placeholder 2">
            <a:extLst>
              <a:ext uri="{FF2B5EF4-FFF2-40B4-BE49-F238E27FC236}">
                <a16:creationId xmlns:a16="http://schemas.microsoft.com/office/drawing/2014/main" id="{C4116738-1142-4913-95BB-A44F273A109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8AFD0E-8931-4C91-9F35-3EE587CEDF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8901737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4E8F-8B10-47A0-8674-FCA45800C8FC}"/>
              </a:ext>
            </a:extLst>
          </p:cNvPr>
          <p:cNvSpPr>
            <a:spLocks noGrp="1"/>
          </p:cNvSpPr>
          <p:nvPr>
            <p:ph type="title"/>
          </p:nvPr>
        </p:nvSpPr>
        <p:spPr>
          <a:xfrm>
            <a:off x="520712" y="712788"/>
            <a:ext cx="2438192" cy="2494756"/>
          </a:xfrm>
        </p:spPr>
        <p:txBody>
          <a:bodyPr anchor="b"/>
          <a:lstStyle>
            <a:lvl1pPr>
              <a:defRPr sz="1984"/>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2BE7F0-DD1E-45E8-935A-9E1AE9F326DC}"/>
              </a:ext>
            </a:extLst>
          </p:cNvPr>
          <p:cNvSpPr>
            <a:spLocks noGrp="1"/>
          </p:cNvSpPr>
          <p:nvPr>
            <p:ph idx="1"/>
          </p:nvPr>
        </p:nvSpPr>
        <p:spPr>
          <a:xfrm>
            <a:off x="3213847" y="1539424"/>
            <a:ext cx="3827085" cy="7598117"/>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D277DA-C455-4B93-85A7-48C4C6052755}"/>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en-US"/>
              <a:t>Edit Master text styles</a:t>
            </a:r>
          </a:p>
        </p:txBody>
      </p:sp>
      <p:sp>
        <p:nvSpPr>
          <p:cNvPr id="5" name="Date Placeholder 4">
            <a:extLst>
              <a:ext uri="{FF2B5EF4-FFF2-40B4-BE49-F238E27FC236}">
                <a16:creationId xmlns:a16="http://schemas.microsoft.com/office/drawing/2014/main" id="{10907C52-F389-4771-B21E-7707915E8F02}"/>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6" name="Footer Placeholder 5">
            <a:extLst>
              <a:ext uri="{FF2B5EF4-FFF2-40B4-BE49-F238E27FC236}">
                <a16:creationId xmlns:a16="http://schemas.microsoft.com/office/drawing/2014/main" id="{28E66A24-5FBE-492B-8443-D75DB0EA5C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959F43-0DD3-4BEC-826E-BD7CCD3B9E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7476585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10B7-E700-4383-AABB-004E06046371}"/>
              </a:ext>
            </a:extLst>
          </p:cNvPr>
          <p:cNvSpPr>
            <a:spLocks noGrp="1"/>
          </p:cNvSpPr>
          <p:nvPr>
            <p:ph type="title"/>
          </p:nvPr>
        </p:nvSpPr>
        <p:spPr>
          <a:xfrm>
            <a:off x="520712" y="712788"/>
            <a:ext cx="2438192" cy="2494756"/>
          </a:xfrm>
        </p:spPr>
        <p:txBody>
          <a:bodyPr anchor="b"/>
          <a:lstStyle>
            <a:lvl1pPr>
              <a:defRPr sz="1984"/>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AFBCCC-3A1B-47DD-B890-13FC3B590896}"/>
              </a:ext>
            </a:extLst>
          </p:cNvPr>
          <p:cNvSpPr>
            <a:spLocks noGrp="1"/>
          </p:cNvSpPr>
          <p:nvPr>
            <p:ph type="pic" idx="1"/>
          </p:nvPr>
        </p:nvSpPr>
        <p:spPr>
          <a:xfrm>
            <a:off x="3213847" y="1539424"/>
            <a:ext cx="3827085" cy="7598117"/>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lang="en-GB"/>
          </a:p>
        </p:txBody>
      </p:sp>
      <p:sp>
        <p:nvSpPr>
          <p:cNvPr id="4" name="Text Placeholder 3">
            <a:extLst>
              <a:ext uri="{FF2B5EF4-FFF2-40B4-BE49-F238E27FC236}">
                <a16:creationId xmlns:a16="http://schemas.microsoft.com/office/drawing/2014/main" id="{4A4CCF97-F1DC-4E76-9FFE-6AA333B984F1}"/>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en-US"/>
              <a:t>Edit Master text styles</a:t>
            </a:r>
          </a:p>
        </p:txBody>
      </p:sp>
      <p:sp>
        <p:nvSpPr>
          <p:cNvPr id="5" name="Date Placeholder 4">
            <a:extLst>
              <a:ext uri="{FF2B5EF4-FFF2-40B4-BE49-F238E27FC236}">
                <a16:creationId xmlns:a16="http://schemas.microsoft.com/office/drawing/2014/main" id="{3EE9BFE6-8746-4F24-A98C-E7DAADEFC842}"/>
              </a:ext>
            </a:extLst>
          </p:cNvPr>
          <p:cNvSpPr>
            <a:spLocks noGrp="1"/>
          </p:cNvSpPr>
          <p:nvPr>
            <p:ph type="dt" sz="half" idx="10"/>
          </p:nvPr>
        </p:nvSpPr>
        <p:spPr/>
        <p:txBody>
          <a:bodyPr/>
          <a:lstStyle/>
          <a:p>
            <a:fld id="{6D9A0CFB-F0BA-49E7-902F-43A1986F59B5}" type="datetimeFigureOut">
              <a:rPr lang="en-GB" smtClean="0"/>
              <a:t>17/01/2025</a:t>
            </a:fld>
            <a:endParaRPr lang="en-GB"/>
          </a:p>
        </p:txBody>
      </p:sp>
      <p:sp>
        <p:nvSpPr>
          <p:cNvPr id="6" name="Footer Placeholder 5">
            <a:extLst>
              <a:ext uri="{FF2B5EF4-FFF2-40B4-BE49-F238E27FC236}">
                <a16:creationId xmlns:a16="http://schemas.microsoft.com/office/drawing/2014/main" id="{23109E3E-8B10-41F4-A5F7-EC566FB74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CDE0F-E998-43B5-8B57-500ABD1194C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6223507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102064-4BBD-4583-A035-55BC37B26091}"/>
              </a:ext>
            </a:extLst>
          </p:cNvPr>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7E28F2-D73F-4712-A20D-D9F2334EC026}"/>
              </a:ext>
            </a:extLst>
          </p:cNvPr>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7DF2B-51FB-4685-8FA5-E72F4B25ED3A}"/>
              </a:ext>
            </a:extLst>
          </p:cNvPr>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4">
                <a:solidFill>
                  <a:schemeClr val="tx1">
                    <a:tint val="75000"/>
                  </a:schemeClr>
                </a:solidFill>
              </a:defRPr>
            </a:lvl1pPr>
          </a:lstStyle>
          <a:p>
            <a:fld id="{6D9A0CFB-F0BA-49E7-902F-43A1986F59B5}" type="datetimeFigureOut">
              <a:rPr lang="en-GB" smtClean="0"/>
              <a:t>17/01/2025</a:t>
            </a:fld>
            <a:endParaRPr lang="en-GB"/>
          </a:p>
        </p:txBody>
      </p:sp>
      <p:sp>
        <p:nvSpPr>
          <p:cNvPr id="5" name="Footer Placeholder 4">
            <a:extLst>
              <a:ext uri="{FF2B5EF4-FFF2-40B4-BE49-F238E27FC236}">
                <a16:creationId xmlns:a16="http://schemas.microsoft.com/office/drawing/2014/main" id="{D0F87D97-C5FB-46DD-8FEE-8480669B81D4}"/>
              </a:ext>
            </a:extLst>
          </p:cNvPr>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8C3389-C3C3-4916-AF94-5069B80527BB}"/>
              </a:ext>
            </a:extLst>
          </p:cNvPr>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4">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8399489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hillsideprimary.co.uk/parents/leading-parent-partnership-award"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p5">
            <a:extLst>
              <a:ext uri="{FF2B5EF4-FFF2-40B4-BE49-F238E27FC236}">
                <a16:creationId xmlns:a16="http://schemas.microsoft.com/office/drawing/2014/main" id="{0E8D0286-EA59-78E5-CC6E-397AA48C9CDA}"/>
              </a:ext>
            </a:extLst>
          </p:cNvPr>
          <p:cNvSpPr/>
          <p:nvPr/>
        </p:nvSpPr>
        <p:spPr>
          <a:xfrm>
            <a:off x="532546" y="1700783"/>
            <a:ext cx="6502200" cy="8058600"/>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lang="en-GB" sz="1800" b="1" i="1">
              <a:solidFill>
                <a:srgbClr val="800080"/>
              </a:solidFill>
              <a:highlight>
                <a:srgbClr val="FFFFFF"/>
              </a:highlight>
            </a:endParaRPr>
          </a:p>
          <a:p>
            <a:pPr marL="0" lvl="0" indent="0" algn="l" rtl="0">
              <a:spcBef>
                <a:spcPts val="0"/>
              </a:spcBef>
              <a:spcAft>
                <a:spcPts val="0"/>
              </a:spcAft>
              <a:buNone/>
            </a:pPr>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a:solidFill>
                <a:srgbClr val="7030A0"/>
              </a:solidFill>
            </a:endParaRPr>
          </a:p>
          <a:p>
            <a:endParaRPr lang="en-GB" i="1" dirty="0">
              <a:solidFill>
                <a:srgbClr val="7030A0"/>
              </a:solidFill>
            </a:endParaRPr>
          </a:p>
          <a:p>
            <a:endParaRPr lang="en-GB" i="1" dirty="0">
              <a:solidFill>
                <a:srgbClr val="7030A0"/>
              </a:solidFill>
            </a:endParaRPr>
          </a:p>
          <a:p>
            <a:endParaRPr lang="en-GB" i="1">
              <a:solidFill>
                <a:srgbClr val="7030A0"/>
              </a:solidFill>
            </a:endParaRPr>
          </a:p>
          <a:p>
            <a:endParaRPr lang="en-GB" i="1">
              <a:solidFill>
                <a:srgbClr val="7030A0"/>
              </a:solidFill>
            </a:endParaRPr>
          </a:p>
          <a:p>
            <a:endParaRPr lang="en-GB" i="1">
              <a:solidFill>
                <a:srgbClr val="7030A0"/>
              </a:solidFill>
            </a:endParaRPr>
          </a:p>
          <a:p>
            <a:r>
              <a:rPr lang="en-GB" i="1" dirty="0">
                <a:solidFill>
                  <a:srgbClr val="7427B0"/>
                </a:solidFill>
              </a:rPr>
              <a:t>Dear Parents and Carers, </a:t>
            </a:r>
            <a:endParaRPr lang="en-GB" sz="1800" b="1" i="1" dirty="0">
              <a:solidFill>
                <a:srgbClr val="7427B0"/>
              </a:solidFill>
              <a:highlight>
                <a:srgbClr val="FFFFFF"/>
              </a:highlight>
            </a:endParaRPr>
          </a:p>
          <a:p>
            <a:endParaRPr lang="en-GB" sz="1800" b="1" i="1">
              <a:solidFill>
                <a:srgbClr val="7427B0"/>
              </a:solidFill>
              <a:highlight>
                <a:srgbClr val="FFFFFF"/>
              </a:highlight>
            </a:endParaRPr>
          </a:p>
          <a:p>
            <a:r>
              <a:rPr lang="en-GB" sz="1800" b="1" i="1" dirty="0">
                <a:solidFill>
                  <a:srgbClr val="7427B0"/>
                </a:solidFill>
                <a:highlight>
                  <a:srgbClr val="FFFFFF"/>
                </a:highlight>
              </a:rPr>
              <a:t>Achieving Greatness Together' </a:t>
            </a:r>
            <a:endParaRPr lang="en-GB" i="1" dirty="0">
              <a:solidFill>
                <a:srgbClr val="7427B0"/>
              </a:solidFill>
            </a:endParaRPr>
          </a:p>
          <a:p>
            <a:pPr marL="0" lvl="0" indent="0" algn="l" rtl="0">
              <a:spcBef>
                <a:spcPts val="800"/>
              </a:spcBef>
              <a:spcAft>
                <a:spcPts val="0"/>
              </a:spcAft>
              <a:buNone/>
            </a:pPr>
            <a:endParaRPr i="1">
              <a:solidFill>
                <a:srgbClr val="7427B0"/>
              </a:solidFill>
              <a:highlight>
                <a:srgbClr val="FFFFFF"/>
              </a:highlight>
            </a:endParaRPr>
          </a:p>
          <a:p>
            <a:pPr>
              <a:spcBef>
                <a:spcPts val="800"/>
              </a:spcBef>
            </a:pPr>
            <a:r>
              <a:rPr lang="en-GB" b="1" i="1" dirty="0">
                <a:solidFill>
                  <a:srgbClr val="7427B0"/>
                </a:solidFill>
                <a:highlight>
                  <a:srgbClr val="FFFFFF"/>
                </a:highlight>
              </a:rPr>
              <a:t>Hillside ITFC Mascots lead the way! </a:t>
            </a:r>
            <a:endParaRPr lang="en-GB" b="1" i="1">
              <a:solidFill>
                <a:srgbClr val="7427B0"/>
              </a:solidFill>
              <a:highlight>
                <a:srgbClr val="FFFFFF"/>
              </a:highlight>
            </a:endParaRPr>
          </a:p>
          <a:p>
            <a:pPr>
              <a:spcBef>
                <a:spcPts val="800"/>
              </a:spcBef>
            </a:pPr>
            <a:endParaRPr lang="en-GB" i="1">
              <a:solidFill>
                <a:srgbClr val="7427B0"/>
              </a:solidFill>
              <a:highlight>
                <a:srgbClr val="FFFFFF"/>
              </a:highlight>
            </a:endParaRPr>
          </a:p>
          <a:p>
            <a:pPr>
              <a:spcBef>
                <a:spcPts val="800"/>
              </a:spcBef>
            </a:pPr>
            <a:endParaRPr lang="en-GB" i="1">
              <a:solidFill>
                <a:srgbClr val="7427B0"/>
              </a:solidFill>
              <a:highlight>
                <a:srgbClr val="FFFFFF"/>
              </a:highlight>
            </a:endParaRPr>
          </a:p>
          <a:p>
            <a:pPr>
              <a:spcBef>
                <a:spcPts val="800"/>
              </a:spcBef>
            </a:pPr>
            <a:r>
              <a:rPr lang="en-GB" i="1" dirty="0">
                <a:solidFill>
                  <a:srgbClr val="7427B0"/>
                </a:solidFill>
                <a:highlight>
                  <a:srgbClr val="FFFFFF"/>
                </a:highlight>
              </a:rPr>
              <a:t>Wow, what an incredible experience for our children. On Sunday, Miss Baker, Mrs Curry, Mrs Canham, Miss Cantin, Mr Liew, Miss </a:t>
            </a:r>
            <a:r>
              <a:rPr lang="en-GB" i="1" dirty="0" err="1">
                <a:solidFill>
                  <a:srgbClr val="7427B0"/>
                </a:solidFill>
                <a:highlight>
                  <a:srgbClr val="FFFFFF"/>
                </a:highlight>
              </a:rPr>
              <a:t>Drechny</a:t>
            </a:r>
            <a:r>
              <a:rPr lang="en-GB" i="1" dirty="0">
                <a:solidFill>
                  <a:srgbClr val="7427B0"/>
                </a:solidFill>
                <a:highlight>
                  <a:srgbClr val="FFFFFF"/>
                </a:highlight>
              </a:rPr>
              <a:t> and I supported a group of children as they walked onto the pitch as Mascots  in front of approximately 30,000 supporters during the FA cup Ipswich Town game. They also experienced a tour of the stadium, met with their favourite players and even took part in a penalty shoot-out against Bluey the team mascot( please refer to page 2 and 3 for more photos). </a:t>
            </a:r>
            <a:r>
              <a:rPr lang="en-GB" i="1" dirty="0">
                <a:solidFill>
                  <a:srgbClr val="7427B0"/>
                </a:solidFill>
                <a:highlight>
                  <a:srgbClr val="FFFFFF"/>
                </a:highlight>
                <a:ea typeface="Calibri"/>
                <a:cs typeface="Calibri"/>
              </a:rPr>
              <a:t>The experience has really inspired them and given us all memories to last a lifetime. Thank you to everyone at ITFC!</a:t>
            </a:r>
            <a:endParaRPr lang="en-GB" i="1" dirty="0"/>
          </a:p>
          <a:p>
            <a:pPr>
              <a:spcBef>
                <a:spcPts val="800"/>
              </a:spcBef>
            </a:pPr>
            <a:r>
              <a:rPr lang="en-GB" i="1" dirty="0">
                <a:solidFill>
                  <a:srgbClr val="7427B0"/>
                </a:solidFill>
                <a:highlight>
                  <a:srgbClr val="FFFFFF"/>
                </a:highlight>
              </a:rPr>
              <a:t>Thank you to all the parents for attending our ' New Year, New opportunities' meetings. We really value working in partnership with you.  </a:t>
            </a:r>
          </a:p>
          <a:p>
            <a:r>
              <a:rPr lang="en-GB" i="1" dirty="0">
                <a:solidFill>
                  <a:srgbClr val="7427B0"/>
                </a:solidFill>
                <a:highlight>
                  <a:srgbClr val="FFFFFF"/>
                </a:highlight>
              </a:rPr>
              <a:t>We also had a parent council meetings this week. Your ongoing views are really important to us. Please refer to page 8 for more details. </a:t>
            </a:r>
          </a:p>
          <a:p>
            <a:endParaRPr lang="en-GB" i="1">
              <a:solidFill>
                <a:srgbClr val="7427B0"/>
              </a:solidFill>
              <a:highlight>
                <a:srgbClr val="FFFFFF"/>
              </a:highlight>
            </a:endParaRPr>
          </a:p>
          <a:p>
            <a:r>
              <a:rPr lang="en-GB" i="1" dirty="0">
                <a:solidFill>
                  <a:srgbClr val="7427B0"/>
                </a:solidFill>
                <a:highlight>
                  <a:srgbClr val="FFFFFF"/>
                </a:highlight>
              </a:rPr>
              <a:t>Thank you for all your ongoing support! </a:t>
            </a:r>
          </a:p>
          <a:p>
            <a:endParaRPr lang="en-GB" i="1">
              <a:solidFill>
                <a:srgbClr val="7427B0"/>
              </a:solidFill>
              <a:highlight>
                <a:srgbClr val="FFFFFF"/>
              </a:highlight>
            </a:endParaRPr>
          </a:p>
          <a:p>
            <a:r>
              <a:rPr lang="en-GB" i="1" dirty="0">
                <a:solidFill>
                  <a:srgbClr val="7427B0"/>
                </a:solidFill>
                <a:highlight>
                  <a:srgbClr val="FFFFFF"/>
                </a:highlight>
              </a:rPr>
              <a:t>It is greatly appreciated. </a:t>
            </a:r>
            <a:endParaRPr i="1" dirty="0">
              <a:solidFill>
                <a:srgbClr val="7427B0"/>
              </a:solidFill>
              <a:highlight>
                <a:srgbClr val="FFFFFF"/>
              </a:highlight>
            </a:endParaRPr>
          </a:p>
          <a:p>
            <a:pPr>
              <a:buClr>
                <a:prstClr val="black"/>
              </a:buClr>
              <a:buSzPts val="1100"/>
            </a:pPr>
            <a:endParaRPr lang="en-GB" i="1">
              <a:solidFill>
                <a:srgbClr val="7427B0"/>
              </a:solidFill>
              <a:highlight>
                <a:srgbClr val="FFFFFF"/>
              </a:highlight>
            </a:endParaRPr>
          </a:p>
          <a:p>
            <a:pPr>
              <a:buSzPts val="1100"/>
            </a:pPr>
            <a:r>
              <a:rPr lang="en-GB" i="1" dirty="0">
                <a:solidFill>
                  <a:srgbClr val="7427B0"/>
                </a:solidFill>
                <a:highlight>
                  <a:srgbClr val="FFFFFF"/>
                </a:highlight>
              </a:rPr>
              <a:t>Best wishes,  </a:t>
            </a:r>
            <a:endParaRPr lang="en-GB" sz="1500" i="1" dirty="0">
              <a:solidFill>
                <a:srgbClr val="7427B0"/>
              </a:solidFill>
              <a:highlight>
                <a:srgbClr val="FFFFFF"/>
              </a:highlight>
            </a:endParaRPr>
          </a:p>
          <a:p>
            <a:pPr>
              <a:buSzPts val="1100"/>
            </a:pPr>
            <a:endParaRPr lang="en-GB" i="1">
              <a:solidFill>
                <a:srgbClr val="7427B0"/>
              </a:solidFill>
              <a:highlight>
                <a:srgbClr val="FFFFFF"/>
              </a:highlight>
            </a:endParaRPr>
          </a:p>
          <a:p>
            <a:pPr>
              <a:buSzPts val="1100"/>
            </a:pPr>
            <a:r>
              <a:rPr lang="en-GB" i="1" dirty="0">
                <a:solidFill>
                  <a:srgbClr val="7427B0"/>
                </a:solidFill>
                <a:highlight>
                  <a:srgbClr val="FFFFFF"/>
                </a:highlight>
              </a:rPr>
              <a:t>Mrs Wass</a:t>
            </a:r>
            <a:r>
              <a:rPr lang="en-GB" sz="1500" i="1" dirty="0">
                <a:solidFill>
                  <a:srgbClr val="7427B0"/>
                </a:solidFill>
                <a:highlight>
                  <a:srgbClr val="FFFFFF"/>
                </a:highlight>
              </a:rPr>
              <a:t> </a:t>
            </a:r>
            <a:endParaRPr sz="1500" dirty="0">
              <a:solidFill>
                <a:srgbClr val="7427B0"/>
              </a:solidFill>
              <a:highlight>
                <a:srgbClr val="FFFFFF"/>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0"/>
              </a:spcBef>
              <a:spcAft>
                <a:spcPts val="0"/>
              </a:spcAft>
              <a:buNone/>
            </a:pPr>
            <a:endParaRPr>
              <a:solidFill>
                <a:srgbClr val="800080"/>
              </a:solidFill>
            </a:endParaRPr>
          </a:p>
        </p:txBody>
      </p:sp>
      <p:pic>
        <p:nvPicPr>
          <p:cNvPr id="3" name="Picture 2" descr="A group of people posing for a picture&#10;&#10;Description automatically generated">
            <a:extLst>
              <a:ext uri="{FF2B5EF4-FFF2-40B4-BE49-F238E27FC236}">
                <a16:creationId xmlns:a16="http://schemas.microsoft.com/office/drawing/2014/main" id="{578EDF12-7FB8-80C0-8A0E-D33C4D7B23E1}"/>
              </a:ext>
            </a:extLst>
          </p:cNvPr>
          <p:cNvPicPr>
            <a:picLocks noChangeAspect="1"/>
          </p:cNvPicPr>
          <p:nvPr/>
        </p:nvPicPr>
        <p:blipFill>
          <a:blip r:embed="rId2"/>
          <a:stretch>
            <a:fillRect/>
          </a:stretch>
        </p:blipFill>
        <p:spPr>
          <a:xfrm>
            <a:off x="4528161" y="2228919"/>
            <a:ext cx="2060567" cy="1913679"/>
          </a:xfrm>
          <a:prstGeom prst="rect">
            <a:avLst/>
          </a:prstGeom>
        </p:spPr>
      </p:pic>
    </p:spTree>
    <p:extLst>
      <p:ext uri="{BB962C8B-B14F-4D97-AF65-F5344CB8AC3E}">
        <p14:creationId xmlns:p14="http://schemas.microsoft.com/office/powerpoint/2010/main" val="3606139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p:nvPr/>
        </p:nvSpPr>
        <p:spPr>
          <a:xfrm>
            <a:off x="1893875" y="583325"/>
            <a:ext cx="3555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a:solidFill>
                <a:srgbClr val="800080"/>
              </a:solidFill>
            </a:endParaRPr>
          </a:p>
        </p:txBody>
      </p:sp>
      <p:sp>
        <p:nvSpPr>
          <p:cNvPr id="86" name="Google Shape;86;p12"/>
          <p:cNvSpPr/>
          <p:nvPr/>
        </p:nvSpPr>
        <p:spPr>
          <a:xfrm>
            <a:off x="242850" y="1598975"/>
            <a:ext cx="7074300" cy="8010900"/>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p>
            <a:pPr marR="358775" algn="ctr">
              <a:lnSpc>
                <a:spcPct val="150000"/>
              </a:lnSpc>
            </a:pPr>
            <a:r>
              <a:rPr lang="en-GB" sz="2900" b="1">
                <a:solidFill>
                  <a:srgbClr val="800080"/>
                </a:solidFill>
                <a:highlight>
                  <a:srgbClr val="FFFFFF"/>
                </a:highlight>
              </a:rPr>
              <a:t>  </a:t>
            </a:r>
            <a:endParaRPr lang="en-US" sz="1500" i="1">
              <a:solidFill>
                <a:srgbClr val="430D0D"/>
              </a:solidFill>
              <a:highlight>
                <a:srgbClr val="FFFFFF"/>
              </a:highlight>
            </a:endParaRPr>
          </a:p>
          <a:p>
            <a:pPr marR="358775" algn="ctr">
              <a:lnSpc>
                <a:spcPct val="150000"/>
              </a:lnSpc>
            </a:pPr>
            <a:endParaRPr lang="en-GB" sz="2600" b="1" i="1">
              <a:solidFill>
                <a:srgbClr val="800080"/>
              </a:solidFill>
              <a:highlight>
                <a:srgbClr val="FFFFFF"/>
              </a:highlight>
            </a:endParaRPr>
          </a:p>
          <a:p>
            <a:pPr marR="358775" algn="ctr">
              <a:lnSpc>
                <a:spcPct val="150000"/>
              </a:lnSpc>
            </a:pPr>
            <a:endParaRPr lang="en-GB" sz="1600" b="1" i="1">
              <a:solidFill>
                <a:srgbClr val="800080"/>
              </a:solidFill>
              <a:highlight>
                <a:schemeClr val="lt1"/>
              </a:highlight>
            </a:endParaRPr>
          </a:p>
          <a:p>
            <a:pPr marR="358775" algn="ctr">
              <a:lnSpc>
                <a:spcPct val="150000"/>
              </a:lnSpc>
            </a:pPr>
            <a:endParaRPr lang="en-GB" sz="1600" b="1" i="1">
              <a:solidFill>
                <a:srgbClr val="800080"/>
              </a:solidFill>
              <a:highlight>
                <a:schemeClr val="lt1"/>
              </a:highlight>
            </a:endParaRPr>
          </a:p>
          <a:p>
            <a:pPr marR="358775" algn="ctr">
              <a:lnSpc>
                <a:spcPct val="150000"/>
              </a:lnSpc>
            </a:pPr>
            <a:endParaRPr lang="en-GB" sz="1600" b="1" i="1">
              <a:solidFill>
                <a:srgbClr val="800080"/>
              </a:solidFill>
              <a:highlight>
                <a:srgbClr val="FFFFFF"/>
              </a:highlight>
            </a:endParaRPr>
          </a:p>
          <a:p>
            <a:pPr marR="358775" algn="ctr">
              <a:lnSpc>
                <a:spcPct val="150000"/>
              </a:lnSpc>
            </a:pPr>
            <a:endParaRPr lang="en-GB" sz="2400" b="1" i="1">
              <a:solidFill>
                <a:srgbClr val="800080"/>
              </a:solidFill>
              <a:highlight>
                <a:srgbClr val="FFFFFF"/>
              </a:highlight>
            </a:endParaRPr>
          </a:p>
          <a:p>
            <a:pPr marR="358775" algn="ctr">
              <a:lnSpc>
                <a:spcPct val="150000"/>
              </a:lnSpc>
            </a:pPr>
            <a:endParaRPr lang="en-GB" sz="2400" b="1" i="1">
              <a:solidFill>
                <a:srgbClr val="800080"/>
              </a:solidFill>
              <a:highlight>
                <a:srgbClr val="FFFFFF"/>
              </a:highlight>
            </a:endParaRPr>
          </a:p>
          <a:p>
            <a:pPr marL="0" marR="358775" lvl="0" indent="0" algn="ctr">
              <a:lnSpc>
                <a:spcPct val="150000"/>
              </a:lnSpc>
              <a:spcBef>
                <a:spcPts val="0"/>
              </a:spcBef>
              <a:spcAft>
                <a:spcPts val="0"/>
              </a:spcAft>
              <a:buNone/>
            </a:pPr>
            <a:r>
              <a:rPr lang="en-GB" sz="2400" b="1" i="1">
                <a:solidFill>
                  <a:srgbClr val="800080"/>
                </a:solidFill>
                <a:highlight>
                  <a:srgbClr val="FFFFFF"/>
                </a:highlight>
              </a:rPr>
              <a:t>Success really does start with attendance</a:t>
            </a:r>
            <a:endParaRPr lang="en-US" sz="2400" i="1">
              <a:solidFill>
                <a:srgbClr val="430D0D"/>
              </a:solidFill>
              <a:highlight>
                <a:srgbClr val="FFFFFF"/>
              </a:highlight>
              <a:ea typeface="Calibri"/>
              <a:cs typeface="Calibri"/>
            </a:endParaRPr>
          </a:p>
          <a:p>
            <a:pPr marR="358775" algn="ctr">
              <a:lnSpc>
                <a:spcPct val="150000"/>
              </a:lnSpc>
            </a:pPr>
            <a:r>
              <a:rPr lang="en-GB" sz="2400" b="1" i="1">
                <a:solidFill>
                  <a:srgbClr val="800080"/>
                </a:solidFill>
                <a:highlight>
                  <a:srgbClr val="FFFFFF"/>
                </a:highlight>
              </a:rPr>
              <a:t>We support first! </a:t>
            </a:r>
            <a:endParaRPr lang="en-GB" sz="2400" b="1" i="1">
              <a:solidFill>
                <a:srgbClr val="800080"/>
              </a:solidFill>
              <a:highlight>
                <a:schemeClr val="lt1"/>
              </a:highlight>
            </a:endParaRPr>
          </a:p>
          <a:p>
            <a:pPr marL="0" marR="358775" lvl="0" indent="0" algn="ctr" rtl="0">
              <a:lnSpc>
                <a:spcPct val="150000"/>
              </a:lnSpc>
              <a:spcBef>
                <a:spcPts val="0"/>
              </a:spcBef>
              <a:spcAft>
                <a:spcPts val="0"/>
              </a:spcAft>
              <a:buNone/>
            </a:pPr>
            <a:r>
              <a:rPr lang="en-GB" sz="1600" b="1">
                <a:solidFill>
                  <a:schemeClr val="dk1"/>
                </a:solidFill>
                <a:highlight>
                  <a:srgbClr val="FFFFFF"/>
                </a:highlight>
              </a:rPr>
              <a:t>We want every single one of our children to be an Attendance Hero:</a:t>
            </a:r>
            <a:endParaRPr sz="1600" b="1">
              <a:solidFill>
                <a:schemeClr val="dk1"/>
              </a:solidFill>
              <a:highlight>
                <a:srgbClr val="FFFFFF"/>
              </a:highlight>
            </a:endParaRPr>
          </a:p>
          <a:p>
            <a:pPr marL="0" lvl="0" indent="0" algn="ctr" rtl="0">
              <a:lnSpc>
                <a:spcPct val="115000"/>
              </a:lnSpc>
              <a:spcBef>
                <a:spcPts val="0"/>
              </a:spcBef>
              <a:spcAft>
                <a:spcPts val="0"/>
              </a:spcAft>
              <a:buClr>
                <a:schemeClr val="dk1"/>
              </a:buClr>
              <a:buSzPts val="1100"/>
              <a:buFont typeface="Arial"/>
              <a:buNone/>
            </a:pPr>
            <a:r>
              <a:rPr lang="en-GB" sz="1600" b="1">
                <a:solidFill>
                  <a:srgbClr val="800080"/>
                </a:solidFill>
                <a:highlight>
                  <a:srgbClr val="FFFFFF"/>
                </a:highlight>
              </a:rPr>
              <a:t>Here</a:t>
            </a:r>
            <a:endParaRPr sz="1600" b="1">
              <a:solidFill>
                <a:srgbClr val="800080"/>
              </a:solidFill>
              <a:highlight>
                <a:srgbClr val="FFFFFF"/>
              </a:highlight>
            </a:endParaRPr>
          </a:p>
          <a:p>
            <a:pPr marL="0" lvl="0" indent="0" algn="ctr" rtl="0">
              <a:lnSpc>
                <a:spcPct val="115000"/>
              </a:lnSpc>
              <a:spcBef>
                <a:spcPts val="0"/>
              </a:spcBef>
              <a:spcAft>
                <a:spcPts val="0"/>
              </a:spcAft>
              <a:buClr>
                <a:schemeClr val="dk1"/>
              </a:buClr>
              <a:buSzPts val="1100"/>
              <a:buFont typeface="Arial"/>
              <a:buNone/>
            </a:pPr>
            <a:r>
              <a:rPr lang="en-GB" sz="1600" b="1">
                <a:solidFill>
                  <a:srgbClr val="800080"/>
                </a:solidFill>
                <a:highlight>
                  <a:srgbClr val="FFFFFF"/>
                </a:highlight>
              </a:rPr>
              <a:t>Everyday</a:t>
            </a:r>
            <a:endParaRPr sz="1600" b="1">
              <a:solidFill>
                <a:srgbClr val="800080"/>
              </a:solidFill>
              <a:highlight>
                <a:srgbClr val="FFFFFF"/>
              </a:highlight>
            </a:endParaRPr>
          </a:p>
          <a:p>
            <a:pPr marL="0" lvl="0" indent="0" algn="ctr" rtl="0">
              <a:lnSpc>
                <a:spcPct val="115000"/>
              </a:lnSpc>
              <a:spcBef>
                <a:spcPts val="0"/>
              </a:spcBef>
              <a:spcAft>
                <a:spcPts val="0"/>
              </a:spcAft>
              <a:buClr>
                <a:schemeClr val="dk1"/>
              </a:buClr>
              <a:buSzPts val="1100"/>
              <a:buFont typeface="Arial"/>
              <a:buNone/>
            </a:pPr>
            <a:r>
              <a:rPr lang="en-GB" sz="1600" b="1">
                <a:solidFill>
                  <a:srgbClr val="800080"/>
                </a:solidFill>
                <a:highlight>
                  <a:srgbClr val="FFFFFF"/>
                </a:highlight>
              </a:rPr>
              <a:t>Ready</a:t>
            </a:r>
            <a:endParaRPr sz="1600" b="1">
              <a:solidFill>
                <a:srgbClr val="800080"/>
              </a:solidFill>
              <a:highlight>
                <a:srgbClr val="FFFFFF"/>
              </a:highlight>
            </a:endParaRPr>
          </a:p>
          <a:p>
            <a:pPr marL="0" lvl="0" indent="0" algn="ctr">
              <a:lnSpc>
                <a:spcPct val="115000"/>
              </a:lnSpc>
              <a:spcBef>
                <a:spcPts val="0"/>
              </a:spcBef>
              <a:spcAft>
                <a:spcPts val="0"/>
              </a:spcAft>
              <a:buNone/>
            </a:pPr>
            <a:r>
              <a:rPr lang="en-GB" sz="1600" b="1">
                <a:solidFill>
                  <a:srgbClr val="800080"/>
                </a:solidFill>
                <a:highlight>
                  <a:srgbClr val="FFFFFF"/>
                </a:highlight>
              </a:rPr>
              <a:t>On time</a:t>
            </a:r>
            <a:endParaRPr sz="1600" b="1">
              <a:solidFill>
                <a:srgbClr val="800080"/>
              </a:solidFill>
              <a:highlight>
                <a:srgbClr val="FFFFFF"/>
              </a:highlight>
            </a:endParaRPr>
          </a:p>
          <a:p>
            <a:pPr marL="0" lvl="0" indent="0" algn="ctr">
              <a:lnSpc>
                <a:spcPct val="114999"/>
              </a:lnSpc>
              <a:spcBef>
                <a:spcPts val="0"/>
              </a:spcBef>
              <a:spcAft>
                <a:spcPts val="0"/>
              </a:spcAft>
              <a:buNone/>
            </a:pPr>
            <a:endParaRPr lang="en-GB" sz="1600" b="1">
              <a:solidFill>
                <a:srgbClr val="800080"/>
              </a:solidFill>
              <a:highlight>
                <a:srgbClr val="FFFFFF"/>
              </a:highlight>
            </a:endParaRPr>
          </a:p>
          <a:p>
            <a:pPr algn="ctr"/>
            <a:endParaRPr lang="en-GB" sz="1600" b="1">
              <a:highlight>
                <a:srgbClr val="FFFFFF"/>
              </a:highlight>
            </a:endParaRPr>
          </a:p>
          <a:p>
            <a:pPr algn="ctr"/>
            <a:r>
              <a:rPr lang="en-GB" sz="1600" b="1">
                <a:solidFill>
                  <a:schemeClr val="dk1"/>
                </a:solidFill>
                <a:highlight>
                  <a:srgbClr val="FFFFFF"/>
                </a:highlight>
              </a:rPr>
              <a:t> Target 24-25 96%</a:t>
            </a:r>
            <a:endParaRPr lang="en-GB" sz="1600" b="1">
              <a:solidFill>
                <a:schemeClr val="dk1"/>
              </a:solidFill>
              <a:highlight>
                <a:srgbClr val="FFFFFF"/>
              </a:highlight>
              <a:ea typeface="Calibri"/>
              <a:cs typeface="Calibri"/>
            </a:endParaRPr>
          </a:p>
          <a:p>
            <a:pPr algn="ctr"/>
            <a:endParaRPr lang="en-GB" sz="1600" b="1">
              <a:solidFill>
                <a:schemeClr val="dk1"/>
              </a:solidFill>
              <a:highlight>
                <a:srgbClr val="FFFFFF"/>
              </a:highlight>
            </a:endParaRPr>
          </a:p>
          <a:p>
            <a:pPr algn="ctr"/>
            <a:r>
              <a:rPr lang="en-GB" sz="1600" b="1" u="sng">
                <a:solidFill>
                  <a:schemeClr val="dk1"/>
                </a:solidFill>
                <a:highlight>
                  <a:srgbClr val="FFFFFF"/>
                </a:highlight>
              </a:rPr>
              <a:t>Whole School 93.06% </a:t>
            </a:r>
            <a:endParaRPr lang="en-GB" sz="1600" b="1" u="sng">
              <a:solidFill>
                <a:schemeClr val="dk1"/>
              </a:solidFill>
              <a:highlight>
                <a:srgbClr val="FFFFFF"/>
              </a:highlight>
              <a:ea typeface="Calibri"/>
              <a:cs typeface="Calibri"/>
            </a:endParaRPr>
          </a:p>
          <a:p>
            <a:pPr algn="ctr"/>
            <a:endParaRPr lang="en-GB" sz="1600" b="1">
              <a:solidFill>
                <a:schemeClr val="dk1"/>
              </a:solidFill>
              <a:highlight>
                <a:schemeClr val="lt1"/>
              </a:highlight>
            </a:endParaRPr>
          </a:p>
          <a:p>
            <a:pPr algn="ctr"/>
            <a:r>
              <a:rPr lang="en-GB" sz="1600" b="1" i="1">
                <a:solidFill>
                  <a:schemeClr val="dk1"/>
                </a:solidFill>
                <a:highlight>
                  <a:srgbClr val="FFFFFF"/>
                </a:highlight>
              </a:rPr>
              <a:t>Every day counts!</a:t>
            </a:r>
            <a:r>
              <a:rPr lang="en-GB" sz="1600" b="1">
                <a:solidFill>
                  <a:schemeClr val="dk1"/>
                </a:solidFill>
                <a:highlight>
                  <a:srgbClr val="FFFFFF"/>
                </a:highlight>
              </a:rPr>
              <a:t> </a:t>
            </a:r>
            <a:endParaRPr sz="1600" b="1">
              <a:solidFill>
                <a:schemeClr val="dk1"/>
              </a:solidFill>
              <a:highlight>
                <a:srgbClr val="FFFFFF"/>
              </a:highlight>
            </a:endParaRPr>
          </a:p>
          <a:p>
            <a:pPr algn="ctr"/>
            <a:endParaRPr lang="en-GB" sz="1600" b="1">
              <a:solidFill>
                <a:schemeClr val="dk1"/>
              </a:solidFill>
              <a:highlight>
                <a:srgbClr val="FFFFFF"/>
              </a:highlight>
              <a:ea typeface="Calibri"/>
              <a:cs typeface="Calibri"/>
            </a:endParaRPr>
          </a:p>
          <a:p>
            <a:pPr algn="ctr"/>
            <a:r>
              <a:rPr lang="en-GB" sz="1600" b="1">
                <a:solidFill>
                  <a:schemeClr val="dk1"/>
                </a:solidFill>
                <a:highlight>
                  <a:srgbClr val="FFFFFF"/>
                </a:highlight>
                <a:ea typeface="Calibri"/>
                <a:cs typeface="Calibri"/>
              </a:rPr>
              <a:t>2M 98.21%, 3B 97.33%, 4C 96.67%, 6H 96.15%, 5C1 95.48%, 4G 95.45%, 3R 94.29%, 1D 94%, R2 93.89%, 1A 93.33%, 4T 93.18%, 6C 93.1%, 2D 90.36%, R1 89.52%, 5C2 84.14% </a:t>
            </a:r>
          </a:p>
          <a:p>
            <a:pPr algn="ctr"/>
            <a:endParaRPr lang="en-GB" sz="1600" b="1">
              <a:solidFill>
                <a:schemeClr val="dk1"/>
              </a:solidFill>
              <a:highlight>
                <a:srgbClr val="FFFFFF"/>
              </a:highlight>
              <a:ea typeface="Calibri"/>
              <a:cs typeface="Calibri"/>
            </a:endParaRPr>
          </a:p>
          <a:p>
            <a:pPr algn="ctr">
              <a:buClr>
                <a:prstClr val="black"/>
              </a:buClr>
            </a:pPr>
            <a:endParaRPr lang="en-GB" sz="1600" b="1">
              <a:solidFill>
                <a:schemeClr val="dk1"/>
              </a:solidFill>
              <a:highlight>
                <a:srgbClr val="FFFFFF"/>
              </a:highlight>
              <a:ea typeface="Calibri"/>
              <a:cs typeface="Calibri"/>
            </a:endParaRPr>
          </a:p>
          <a:p>
            <a:pPr marL="0" lvl="0" indent="0" algn="ctr" rtl="0">
              <a:spcAft>
                <a:spcPts val="0"/>
              </a:spcAft>
              <a:buClr>
                <a:schemeClr val="dk1"/>
              </a:buClr>
              <a:buFont typeface="Arial"/>
              <a:buNone/>
            </a:pPr>
            <a:r>
              <a:rPr lang="en-GB" sz="1600" i="1">
                <a:solidFill>
                  <a:srgbClr val="800080"/>
                </a:solidFill>
              </a:rPr>
              <a:t>If your child is not well enough to attend school please report this by phoning the Office on 01473 601402  option 1 from 7.30am. We MUST receive this information by 8.45am</a:t>
            </a:r>
            <a:endParaRPr lang="en-US" sz="1600" i="1">
              <a:solidFill>
                <a:srgbClr val="500050"/>
              </a:solidFill>
            </a:endParaRPr>
          </a:p>
          <a:p>
            <a:pPr algn="ctr">
              <a:lnSpc>
                <a:spcPct val="120000"/>
              </a:lnSpc>
              <a:spcBef>
                <a:spcPts val="1100"/>
              </a:spcBef>
              <a:buSzPts val="1100"/>
            </a:pPr>
            <a:r>
              <a:rPr lang="en-GB" sz="1600" b="1" i="1">
                <a:solidFill>
                  <a:srgbClr val="800080"/>
                </a:solidFill>
              </a:rPr>
              <a:t>Please support us in reducing the number of school days lost. </a:t>
            </a:r>
            <a:endParaRPr lang="en-GB" sz="1600" b="1" i="1">
              <a:solidFill>
                <a:srgbClr val="800080"/>
              </a:solidFill>
              <a:ea typeface="Calibri"/>
              <a:cs typeface="Calibri"/>
            </a:endParaRPr>
          </a:p>
          <a:p>
            <a:pPr algn="ctr">
              <a:lnSpc>
                <a:spcPct val="120000"/>
              </a:lnSpc>
              <a:spcBef>
                <a:spcPts val="1100"/>
              </a:spcBef>
              <a:buSzPts val="1100"/>
            </a:pPr>
            <a:r>
              <a:rPr lang="en-GB" sz="1600" b="1" i="1">
                <a:solidFill>
                  <a:srgbClr val="800080"/>
                </a:solidFill>
              </a:rPr>
              <a:t> A day off school means a day where learning is lost. </a:t>
            </a:r>
            <a:endParaRPr sz="1600" b="1" i="1">
              <a:solidFill>
                <a:srgbClr val="800080"/>
              </a:solidFill>
            </a:endParaRPr>
          </a:p>
          <a:p>
            <a:pPr marL="0" lvl="0" indent="0" algn="ctr">
              <a:spcBef>
                <a:spcPts val="800"/>
              </a:spcBef>
              <a:spcAft>
                <a:spcPts val="0"/>
              </a:spcAft>
              <a:buSzPts val="1100"/>
              <a:buFont typeface="Arial"/>
              <a:buNone/>
            </a:pPr>
            <a:endParaRPr lang="en-GB" b="1" i="1">
              <a:solidFill>
                <a:srgbClr val="800080"/>
              </a:solidFill>
            </a:endParaRPr>
          </a:p>
          <a:p>
            <a:pPr marL="0" lvl="0" indent="0" algn="l" rtl="0">
              <a:spcBef>
                <a:spcPts val="0"/>
              </a:spcBef>
              <a:spcAft>
                <a:spcPts val="0"/>
              </a:spcAft>
              <a:buSzPts val="1100"/>
              <a:buNone/>
            </a:pPr>
            <a:endParaRPr sz="2300">
              <a:solidFill>
                <a:srgbClr val="595959"/>
              </a:solidFill>
            </a:endParaRPr>
          </a:p>
          <a:p>
            <a:pPr marL="0" lvl="0" indent="0" algn="l" rtl="0">
              <a:spcBef>
                <a:spcPts val="0"/>
              </a:spcBef>
              <a:spcAft>
                <a:spcPts val="0"/>
              </a:spcAft>
              <a:buNone/>
            </a:pPr>
            <a:endParaRPr sz="1500">
              <a:solidFill>
                <a:srgbClr val="800080"/>
              </a:solidFill>
              <a:highlight>
                <a:srgbClr val="FFFFFF"/>
              </a:highlight>
            </a:endParaRPr>
          </a:p>
          <a:p>
            <a:endParaRPr lang="en-GB" sz="1500">
              <a:solidFill>
                <a:srgbClr val="800080"/>
              </a:solidFill>
              <a:highlight>
                <a:srgbClr val="FFFFFF"/>
              </a:highlight>
            </a:endParaRPr>
          </a:p>
          <a:p>
            <a:pPr marL="0" lvl="0" indent="0" algn="l" rtl="0">
              <a:spcBef>
                <a:spcPts val="0"/>
              </a:spcBef>
              <a:spcAft>
                <a:spcPts val="0"/>
              </a:spcAft>
              <a:buNone/>
            </a:pPr>
            <a:r>
              <a:rPr lang="en-GB">
                <a:solidFill>
                  <a:srgbClr val="800080"/>
                </a:solidFill>
                <a:highlight>
                  <a:srgbClr val="FFFFFF"/>
                </a:highlight>
              </a:rPr>
              <a:t>                         </a:t>
            </a:r>
            <a:endParaRPr>
              <a:solidFill>
                <a:srgbClr val="800080"/>
              </a:solidFill>
              <a:highlight>
                <a:srgbClr val="FFFFFF"/>
              </a:highlight>
            </a:endParaRPr>
          </a:p>
          <a:p>
            <a:pPr marL="0" lvl="0" indent="0" algn="ctr" rtl="0">
              <a:spcBef>
                <a:spcPts val="0"/>
              </a:spcBef>
              <a:spcAft>
                <a:spcPts val="0"/>
              </a:spcAft>
              <a:buNone/>
            </a:pPr>
            <a:endParaRPr>
              <a:solidFill>
                <a:srgbClr val="800080"/>
              </a:solidFill>
              <a:highlight>
                <a:schemeClr val="accent6"/>
              </a:highlight>
            </a:endParaRPr>
          </a:p>
          <a:p>
            <a:pPr marL="0" lvl="0" indent="0" algn="ctr" rtl="0">
              <a:spcBef>
                <a:spcPts val="0"/>
              </a:spcBef>
              <a:spcAft>
                <a:spcPts val="0"/>
              </a:spcAft>
              <a:buNone/>
            </a:pPr>
            <a:endParaRPr>
              <a:solidFill>
                <a:srgbClr val="800080"/>
              </a:solidFill>
              <a:highlight>
                <a:schemeClr val="accent6"/>
              </a:highlight>
            </a:endParaRPr>
          </a:p>
          <a:p>
            <a:pPr marL="0" lvl="0" indent="0" algn="ctr" rtl="0">
              <a:spcBef>
                <a:spcPts val="0"/>
              </a:spcBef>
              <a:spcAft>
                <a:spcPts val="0"/>
              </a:spcAft>
              <a:buNone/>
            </a:pPr>
            <a:r>
              <a:rPr lang="en-GB" b="1">
                <a:solidFill>
                  <a:srgbClr val="800080"/>
                </a:solidFill>
                <a:highlight>
                  <a:srgbClr val="FFFFFF"/>
                </a:highlight>
              </a:rPr>
              <a:t>    </a:t>
            </a:r>
            <a:endParaRPr b="1">
              <a:solidFill>
                <a:srgbClr val="800080"/>
              </a:solidFill>
              <a:highlight>
                <a:srgbClr val="FFFFFF"/>
              </a:highlight>
            </a:endParaRPr>
          </a:p>
          <a:p>
            <a:pPr marL="0" lvl="0" indent="0" algn="ctr" rtl="0">
              <a:spcBef>
                <a:spcPts val="0"/>
              </a:spcBef>
              <a:spcAft>
                <a:spcPts val="0"/>
              </a:spcAft>
              <a:buNone/>
            </a:pPr>
            <a:endParaRPr b="1">
              <a:solidFill>
                <a:srgbClr val="800080"/>
              </a:solidFill>
              <a:highlight>
                <a:schemeClr val="lt1"/>
              </a:highlight>
            </a:endParaRPr>
          </a:p>
          <a:p>
            <a:pPr marL="0" lvl="0" indent="0" algn="l" rtl="0">
              <a:spcBef>
                <a:spcPts val="0"/>
              </a:spcBef>
              <a:spcAft>
                <a:spcPts val="0"/>
              </a:spcAft>
              <a:buNone/>
            </a:pPr>
            <a:endParaRPr b="1">
              <a:solidFill>
                <a:srgbClr val="800080"/>
              </a:solidFill>
              <a:highlight>
                <a:schemeClr val="lt1"/>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87" name="Google Shape;87;p12"/>
          <p:cNvPicPr preferRelativeResize="0"/>
          <p:nvPr/>
        </p:nvPicPr>
        <p:blipFill>
          <a:blip r:embed="rId3">
            <a:alphaModFix/>
          </a:blip>
          <a:stretch>
            <a:fillRect/>
          </a:stretch>
        </p:blipFill>
        <p:spPr>
          <a:xfrm>
            <a:off x="776995" y="3560455"/>
            <a:ext cx="1961582" cy="1790454"/>
          </a:xfrm>
          <a:prstGeom prst="rect">
            <a:avLst/>
          </a:prstGeom>
          <a:noFill/>
          <a:ln w="28575" cap="flat" cmpd="sng">
            <a:solidFill>
              <a:srgbClr val="800080"/>
            </a:solidFill>
            <a:prstDash val="solid"/>
            <a:round/>
            <a:headEnd type="none" w="sm" len="sm"/>
            <a:tailEnd type="none" w="sm" len="sm"/>
          </a:ln>
        </p:spPr>
      </p:pic>
      <p:pic>
        <p:nvPicPr>
          <p:cNvPr id="88" name="Google Shape;88;p12"/>
          <p:cNvPicPr preferRelativeResize="0"/>
          <p:nvPr/>
        </p:nvPicPr>
        <p:blipFill>
          <a:blip r:embed="rId4">
            <a:alphaModFix/>
          </a:blip>
          <a:stretch>
            <a:fillRect/>
          </a:stretch>
        </p:blipFill>
        <p:spPr>
          <a:xfrm>
            <a:off x="4937252" y="3566731"/>
            <a:ext cx="1728957" cy="1707451"/>
          </a:xfrm>
          <a:prstGeom prst="rect">
            <a:avLst/>
          </a:prstGeom>
          <a:noFill/>
          <a:ln w="28575" cap="flat" cmpd="sng">
            <a:solidFill>
              <a:srgbClr val="80008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yer with text on it&#10;&#10;AI-generated content may be incorrect.">
            <a:extLst>
              <a:ext uri="{FF2B5EF4-FFF2-40B4-BE49-F238E27FC236}">
                <a16:creationId xmlns:a16="http://schemas.microsoft.com/office/drawing/2014/main" id="{0C43A85B-18AF-0202-912F-6304DA8B508E}"/>
              </a:ext>
            </a:extLst>
          </p:cNvPr>
          <p:cNvPicPr>
            <a:picLocks noChangeAspect="1"/>
          </p:cNvPicPr>
          <p:nvPr/>
        </p:nvPicPr>
        <p:blipFill>
          <a:blip r:embed="rId2"/>
          <a:stretch>
            <a:fillRect/>
          </a:stretch>
        </p:blipFill>
        <p:spPr>
          <a:xfrm>
            <a:off x="829456" y="1539718"/>
            <a:ext cx="5906678" cy="8405282"/>
          </a:xfrm>
          <a:prstGeom prst="rect">
            <a:avLst/>
          </a:prstGeom>
        </p:spPr>
      </p:pic>
    </p:spTree>
    <p:extLst>
      <p:ext uri="{BB962C8B-B14F-4D97-AF65-F5344CB8AC3E}">
        <p14:creationId xmlns:p14="http://schemas.microsoft.com/office/powerpoint/2010/main" val="57621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EE670F-DFF7-F239-883F-322581B622C7}"/>
              </a:ext>
            </a:extLst>
          </p:cNvPr>
          <p:cNvPicPr>
            <a:picLocks noChangeAspect="1"/>
          </p:cNvPicPr>
          <p:nvPr/>
        </p:nvPicPr>
        <p:blipFill>
          <a:blip r:embed="rId2"/>
          <a:stretch>
            <a:fillRect/>
          </a:stretch>
        </p:blipFill>
        <p:spPr>
          <a:xfrm>
            <a:off x="0" y="-2261"/>
            <a:ext cx="7564919" cy="3426749"/>
          </a:xfrm>
          <a:prstGeom prst="rect">
            <a:avLst/>
          </a:prstGeom>
        </p:spPr>
      </p:pic>
      <p:pic>
        <p:nvPicPr>
          <p:cNvPr id="3" name="Picture 2" descr="A menu of a meal&#10;&#10;Description automatically generated">
            <a:extLst>
              <a:ext uri="{FF2B5EF4-FFF2-40B4-BE49-F238E27FC236}">
                <a16:creationId xmlns:a16="http://schemas.microsoft.com/office/drawing/2014/main" id="{2A0881EF-F5D6-160E-5D44-7259FCE27B94}"/>
              </a:ext>
            </a:extLst>
          </p:cNvPr>
          <p:cNvPicPr>
            <a:picLocks noChangeAspect="1"/>
          </p:cNvPicPr>
          <p:nvPr/>
        </p:nvPicPr>
        <p:blipFill>
          <a:blip r:embed="rId3"/>
          <a:stretch>
            <a:fillRect/>
          </a:stretch>
        </p:blipFill>
        <p:spPr>
          <a:xfrm>
            <a:off x="0" y="3413556"/>
            <a:ext cx="7564919" cy="3642056"/>
          </a:xfrm>
          <a:prstGeom prst="rect">
            <a:avLst/>
          </a:prstGeom>
        </p:spPr>
      </p:pic>
      <p:pic>
        <p:nvPicPr>
          <p:cNvPr id="4" name="Picture 3" descr="A menu of a meal&#10;&#10;Description automatically generated">
            <a:extLst>
              <a:ext uri="{FF2B5EF4-FFF2-40B4-BE49-F238E27FC236}">
                <a16:creationId xmlns:a16="http://schemas.microsoft.com/office/drawing/2014/main" id="{7086DA1E-61FC-4BBE-94C1-492BF0576C9C}"/>
              </a:ext>
            </a:extLst>
          </p:cNvPr>
          <p:cNvPicPr>
            <a:picLocks noChangeAspect="1"/>
          </p:cNvPicPr>
          <p:nvPr/>
        </p:nvPicPr>
        <p:blipFill>
          <a:blip r:embed="rId4"/>
          <a:stretch>
            <a:fillRect/>
          </a:stretch>
        </p:blipFill>
        <p:spPr>
          <a:xfrm>
            <a:off x="-6" y="7046019"/>
            <a:ext cx="7549365" cy="3641829"/>
          </a:xfrm>
          <a:prstGeom prst="rect">
            <a:avLst/>
          </a:prstGeom>
        </p:spPr>
      </p:pic>
    </p:spTree>
    <p:extLst>
      <p:ext uri="{BB962C8B-B14F-4D97-AF65-F5344CB8AC3E}">
        <p14:creationId xmlns:p14="http://schemas.microsoft.com/office/powerpoint/2010/main" val="65965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p5">
            <a:extLst>
              <a:ext uri="{FF2B5EF4-FFF2-40B4-BE49-F238E27FC236}">
                <a16:creationId xmlns:a16="http://schemas.microsoft.com/office/drawing/2014/main" id="{0E8D0286-EA59-78E5-CC6E-397AA48C9CDA}"/>
              </a:ext>
            </a:extLst>
          </p:cNvPr>
          <p:cNvSpPr/>
          <p:nvPr/>
        </p:nvSpPr>
        <p:spPr>
          <a:xfrm>
            <a:off x="532546" y="1653910"/>
            <a:ext cx="6502200" cy="8058600"/>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lang="en-GB" sz="1800" b="1" i="1">
              <a:solidFill>
                <a:srgbClr val="800080"/>
              </a:solidFill>
              <a:highlight>
                <a:srgbClr val="FFFFFF"/>
              </a:highlight>
            </a:endParaRPr>
          </a:p>
          <a:p>
            <a:pPr marL="0" lvl="0" indent="0" algn="l" rtl="0">
              <a:spcBef>
                <a:spcPts val="0"/>
              </a:spcBef>
              <a:spcAft>
                <a:spcPts val="0"/>
              </a:spcAft>
              <a:buNone/>
            </a:pPr>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i="1">
              <a:solidFill>
                <a:srgbClr val="800080"/>
              </a:solidFill>
              <a:highlight>
                <a:prstClr val="white"/>
              </a:highlight>
            </a:endParaRPr>
          </a:p>
          <a:p>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0"/>
              </a:spcBef>
              <a:spcAft>
                <a:spcPts val="0"/>
              </a:spcAft>
              <a:buNone/>
            </a:pPr>
            <a:endParaRPr>
              <a:solidFill>
                <a:srgbClr val="800080"/>
              </a:solidFill>
            </a:endParaRPr>
          </a:p>
        </p:txBody>
      </p:sp>
      <p:pic>
        <p:nvPicPr>
          <p:cNvPr id="3" name="Picture 2" descr="A poster for a children&amp;#39;s course&#10;&#10;AI-generated content may be incorrect.">
            <a:extLst>
              <a:ext uri="{FF2B5EF4-FFF2-40B4-BE49-F238E27FC236}">
                <a16:creationId xmlns:a16="http://schemas.microsoft.com/office/drawing/2014/main" id="{E43896CC-68ED-4A5F-2718-28E896AB6004}"/>
              </a:ext>
            </a:extLst>
          </p:cNvPr>
          <p:cNvPicPr>
            <a:picLocks noChangeAspect="1"/>
          </p:cNvPicPr>
          <p:nvPr/>
        </p:nvPicPr>
        <p:blipFill>
          <a:blip r:embed="rId2"/>
          <a:stretch>
            <a:fillRect/>
          </a:stretch>
        </p:blipFill>
        <p:spPr>
          <a:xfrm>
            <a:off x="4895" y="2732"/>
            <a:ext cx="7553524" cy="10683964"/>
          </a:xfrm>
          <a:prstGeom prst="rect">
            <a:avLst/>
          </a:prstGeom>
        </p:spPr>
      </p:pic>
    </p:spTree>
    <p:extLst>
      <p:ext uri="{BB962C8B-B14F-4D97-AF65-F5344CB8AC3E}">
        <p14:creationId xmlns:p14="http://schemas.microsoft.com/office/powerpoint/2010/main" val="392864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child posing for a picture&#10;&#10;Description automatically generated">
            <a:extLst>
              <a:ext uri="{FF2B5EF4-FFF2-40B4-BE49-F238E27FC236}">
                <a16:creationId xmlns:a16="http://schemas.microsoft.com/office/drawing/2014/main" id="{2E545EEB-A8EA-AA91-D7BC-E657E6A44CF5}"/>
              </a:ext>
            </a:extLst>
          </p:cNvPr>
          <p:cNvPicPr>
            <a:picLocks noChangeAspect="1"/>
          </p:cNvPicPr>
          <p:nvPr/>
        </p:nvPicPr>
        <p:blipFill>
          <a:blip r:embed="rId2"/>
          <a:stretch>
            <a:fillRect/>
          </a:stretch>
        </p:blipFill>
        <p:spPr>
          <a:xfrm>
            <a:off x="3264249" y="305821"/>
            <a:ext cx="2097658" cy="2159701"/>
          </a:xfrm>
          <a:prstGeom prst="rect">
            <a:avLst/>
          </a:prstGeom>
        </p:spPr>
      </p:pic>
      <p:pic>
        <p:nvPicPr>
          <p:cNvPr id="3" name="Picture 2" descr="A person and child posing for a picture&#10;&#10;Description automatically generated">
            <a:extLst>
              <a:ext uri="{FF2B5EF4-FFF2-40B4-BE49-F238E27FC236}">
                <a16:creationId xmlns:a16="http://schemas.microsoft.com/office/drawing/2014/main" id="{0A4F05DE-9FD5-8B93-64B8-78387B02EF4D}"/>
              </a:ext>
            </a:extLst>
          </p:cNvPr>
          <p:cNvPicPr>
            <a:picLocks noChangeAspect="1"/>
          </p:cNvPicPr>
          <p:nvPr/>
        </p:nvPicPr>
        <p:blipFill>
          <a:blip r:embed="rId3"/>
          <a:stretch>
            <a:fillRect/>
          </a:stretch>
        </p:blipFill>
        <p:spPr>
          <a:xfrm>
            <a:off x="4821101" y="6712970"/>
            <a:ext cx="2376043" cy="3053640"/>
          </a:xfrm>
          <a:prstGeom prst="rect">
            <a:avLst/>
          </a:prstGeom>
        </p:spPr>
      </p:pic>
      <p:pic>
        <p:nvPicPr>
          <p:cNvPr id="4" name="Picture 3" descr="A person and child posing for a picture&#10;&#10;Description automatically generated">
            <a:extLst>
              <a:ext uri="{FF2B5EF4-FFF2-40B4-BE49-F238E27FC236}">
                <a16:creationId xmlns:a16="http://schemas.microsoft.com/office/drawing/2014/main" id="{6AFB683B-BC86-AB9E-5C9B-E64F454602A0}"/>
              </a:ext>
            </a:extLst>
          </p:cNvPr>
          <p:cNvPicPr>
            <a:picLocks noChangeAspect="1"/>
          </p:cNvPicPr>
          <p:nvPr/>
        </p:nvPicPr>
        <p:blipFill>
          <a:blip r:embed="rId4"/>
          <a:stretch>
            <a:fillRect/>
          </a:stretch>
        </p:blipFill>
        <p:spPr>
          <a:xfrm>
            <a:off x="392667" y="2456497"/>
            <a:ext cx="2213603" cy="3495488"/>
          </a:xfrm>
          <a:prstGeom prst="rect">
            <a:avLst/>
          </a:prstGeom>
        </p:spPr>
      </p:pic>
      <p:pic>
        <p:nvPicPr>
          <p:cNvPr id="5" name="Picture 4" descr="A person and child posing for a picture&#10;&#10;Description automatically generated">
            <a:extLst>
              <a:ext uri="{FF2B5EF4-FFF2-40B4-BE49-F238E27FC236}">
                <a16:creationId xmlns:a16="http://schemas.microsoft.com/office/drawing/2014/main" id="{216326A9-22B8-96CC-11CF-21CE8EAB3B6E}"/>
              </a:ext>
            </a:extLst>
          </p:cNvPr>
          <p:cNvPicPr>
            <a:picLocks noChangeAspect="1"/>
          </p:cNvPicPr>
          <p:nvPr/>
        </p:nvPicPr>
        <p:blipFill>
          <a:blip r:embed="rId5"/>
          <a:stretch>
            <a:fillRect/>
          </a:stretch>
        </p:blipFill>
        <p:spPr>
          <a:xfrm>
            <a:off x="573639" y="6496982"/>
            <a:ext cx="2990881" cy="348784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12CA07B4-5D8A-0F4C-505F-04578DCCCC54}"/>
              </a:ext>
            </a:extLst>
          </p:cNvPr>
          <p:cNvPicPr>
            <a:picLocks noChangeAspect="1"/>
          </p:cNvPicPr>
          <p:nvPr/>
        </p:nvPicPr>
        <p:blipFill>
          <a:blip r:embed="rId6"/>
          <a:stretch>
            <a:fillRect/>
          </a:stretch>
        </p:blipFill>
        <p:spPr>
          <a:xfrm>
            <a:off x="3103144" y="3007619"/>
            <a:ext cx="3799261" cy="3322972"/>
          </a:xfrm>
          <a:prstGeom prst="rect">
            <a:avLst/>
          </a:prstGeom>
        </p:spPr>
      </p:pic>
    </p:spTree>
    <p:extLst>
      <p:ext uri="{BB962C8B-B14F-4D97-AF65-F5344CB8AC3E}">
        <p14:creationId xmlns:p14="http://schemas.microsoft.com/office/powerpoint/2010/main" val="37473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 with a mascot&#10;&#10;Description automatically generated">
            <a:extLst>
              <a:ext uri="{FF2B5EF4-FFF2-40B4-BE49-F238E27FC236}">
                <a16:creationId xmlns:a16="http://schemas.microsoft.com/office/drawing/2014/main" id="{0B2895EA-E5B2-C69F-0A6A-7B6A5FC5067F}"/>
              </a:ext>
            </a:extLst>
          </p:cNvPr>
          <p:cNvPicPr>
            <a:picLocks noChangeAspect="1"/>
          </p:cNvPicPr>
          <p:nvPr/>
        </p:nvPicPr>
        <p:blipFill>
          <a:blip r:embed="rId2"/>
          <a:stretch>
            <a:fillRect/>
          </a:stretch>
        </p:blipFill>
        <p:spPr>
          <a:xfrm>
            <a:off x="736482" y="1815364"/>
            <a:ext cx="3048762" cy="2241352"/>
          </a:xfrm>
          <a:prstGeom prst="rect">
            <a:avLst/>
          </a:prstGeom>
        </p:spPr>
      </p:pic>
      <p:pic>
        <p:nvPicPr>
          <p:cNvPr id="3" name="Picture 2" descr="A large blue sign with white text&#10;&#10;Description automatically generated">
            <a:extLst>
              <a:ext uri="{FF2B5EF4-FFF2-40B4-BE49-F238E27FC236}">
                <a16:creationId xmlns:a16="http://schemas.microsoft.com/office/drawing/2014/main" id="{2B6ACCF1-6D0F-4D2D-FF42-E1AD725C9D57}"/>
              </a:ext>
            </a:extLst>
          </p:cNvPr>
          <p:cNvPicPr>
            <a:picLocks noChangeAspect="1"/>
          </p:cNvPicPr>
          <p:nvPr/>
        </p:nvPicPr>
        <p:blipFill>
          <a:blip r:embed="rId3"/>
          <a:stretch>
            <a:fillRect/>
          </a:stretch>
        </p:blipFill>
        <p:spPr>
          <a:xfrm>
            <a:off x="4261199" y="1812473"/>
            <a:ext cx="2362822" cy="2249757"/>
          </a:xfrm>
          <a:prstGeom prst="rect">
            <a:avLst/>
          </a:prstGeom>
        </p:spPr>
      </p:pic>
      <p:pic>
        <p:nvPicPr>
          <p:cNvPr id="4" name="Picture 3" descr="A person standing next to a person in a dinosaur garment&#10;&#10;Description automatically generated">
            <a:extLst>
              <a:ext uri="{FF2B5EF4-FFF2-40B4-BE49-F238E27FC236}">
                <a16:creationId xmlns:a16="http://schemas.microsoft.com/office/drawing/2014/main" id="{B7A32607-F8FF-4C18-E13E-5738A1FBF8FD}"/>
              </a:ext>
            </a:extLst>
          </p:cNvPr>
          <p:cNvPicPr>
            <a:picLocks noChangeAspect="1"/>
          </p:cNvPicPr>
          <p:nvPr/>
        </p:nvPicPr>
        <p:blipFill>
          <a:blip r:embed="rId4"/>
          <a:stretch>
            <a:fillRect/>
          </a:stretch>
        </p:blipFill>
        <p:spPr>
          <a:xfrm>
            <a:off x="721753" y="4375946"/>
            <a:ext cx="3048763" cy="1936286"/>
          </a:xfrm>
          <a:prstGeom prst="rect">
            <a:avLst/>
          </a:prstGeom>
        </p:spPr>
      </p:pic>
      <p:pic>
        <p:nvPicPr>
          <p:cNvPr id="6" name="Picture 5" descr="A child standing in front of a wall with a cartoon horse&#10;&#10;Description automatically generated">
            <a:extLst>
              <a:ext uri="{FF2B5EF4-FFF2-40B4-BE49-F238E27FC236}">
                <a16:creationId xmlns:a16="http://schemas.microsoft.com/office/drawing/2014/main" id="{1052D980-CE6E-5710-536C-1166AA6D401D}"/>
              </a:ext>
            </a:extLst>
          </p:cNvPr>
          <p:cNvPicPr>
            <a:picLocks noChangeAspect="1"/>
          </p:cNvPicPr>
          <p:nvPr/>
        </p:nvPicPr>
        <p:blipFill>
          <a:blip r:embed="rId5"/>
          <a:stretch>
            <a:fillRect/>
          </a:stretch>
        </p:blipFill>
        <p:spPr>
          <a:xfrm>
            <a:off x="882454" y="6620170"/>
            <a:ext cx="2905048" cy="3203569"/>
          </a:xfrm>
          <a:prstGeom prst="rect">
            <a:avLst/>
          </a:prstGeom>
        </p:spPr>
      </p:pic>
      <p:pic>
        <p:nvPicPr>
          <p:cNvPr id="7" name="Picture 6" descr="A person looking at a statue&#10;&#10;Description automatically generated">
            <a:extLst>
              <a:ext uri="{FF2B5EF4-FFF2-40B4-BE49-F238E27FC236}">
                <a16:creationId xmlns:a16="http://schemas.microsoft.com/office/drawing/2014/main" id="{C52174A4-C386-4509-E3DD-DCFEAC51847E}"/>
              </a:ext>
            </a:extLst>
          </p:cNvPr>
          <p:cNvPicPr>
            <a:picLocks noChangeAspect="1"/>
          </p:cNvPicPr>
          <p:nvPr/>
        </p:nvPicPr>
        <p:blipFill>
          <a:blip r:embed="rId6"/>
          <a:stretch>
            <a:fillRect/>
          </a:stretch>
        </p:blipFill>
        <p:spPr>
          <a:xfrm>
            <a:off x="3957075" y="4376305"/>
            <a:ext cx="3060471" cy="5436742"/>
          </a:xfrm>
          <a:prstGeom prst="rect">
            <a:avLst/>
          </a:prstGeom>
        </p:spPr>
      </p:pic>
    </p:spTree>
    <p:extLst>
      <p:ext uri="{BB962C8B-B14F-4D97-AF65-F5344CB8AC3E}">
        <p14:creationId xmlns:p14="http://schemas.microsoft.com/office/powerpoint/2010/main" val="390155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walking in a room&#10;&#10;AI-generated content may be incorrect.">
            <a:extLst>
              <a:ext uri="{FF2B5EF4-FFF2-40B4-BE49-F238E27FC236}">
                <a16:creationId xmlns:a16="http://schemas.microsoft.com/office/drawing/2014/main" id="{9865AD75-D656-4162-3737-79FB6B7C61D8}"/>
              </a:ext>
            </a:extLst>
          </p:cNvPr>
          <p:cNvPicPr>
            <a:picLocks noChangeAspect="1"/>
          </p:cNvPicPr>
          <p:nvPr/>
        </p:nvPicPr>
        <p:blipFill>
          <a:blip r:embed="rId2"/>
          <a:stretch>
            <a:fillRect/>
          </a:stretch>
        </p:blipFill>
        <p:spPr>
          <a:xfrm>
            <a:off x="2099828" y="5216404"/>
            <a:ext cx="3780170" cy="2167303"/>
          </a:xfrm>
          <a:prstGeom prst="rect">
            <a:avLst/>
          </a:prstGeom>
        </p:spPr>
      </p:pic>
      <p:pic>
        <p:nvPicPr>
          <p:cNvPr id="9" name="Picture 8" descr="A person in a purple shirt&#10;&#10;AI-generated content may be incorrect.">
            <a:extLst>
              <a:ext uri="{FF2B5EF4-FFF2-40B4-BE49-F238E27FC236}">
                <a16:creationId xmlns:a16="http://schemas.microsoft.com/office/drawing/2014/main" id="{89A46FE0-DDAD-6840-18D0-1BB096F92AB4}"/>
              </a:ext>
            </a:extLst>
          </p:cNvPr>
          <p:cNvPicPr>
            <a:picLocks noChangeAspect="1"/>
          </p:cNvPicPr>
          <p:nvPr/>
        </p:nvPicPr>
        <p:blipFill>
          <a:blip r:embed="rId3"/>
          <a:stretch>
            <a:fillRect/>
          </a:stretch>
        </p:blipFill>
        <p:spPr>
          <a:xfrm>
            <a:off x="1568008" y="7773442"/>
            <a:ext cx="3781601" cy="1775668"/>
          </a:xfrm>
          <a:prstGeom prst="rect">
            <a:avLst/>
          </a:prstGeom>
        </p:spPr>
      </p:pic>
      <p:pic>
        <p:nvPicPr>
          <p:cNvPr id="10" name="Picture 9" descr="A person playing a bagpipe&#10;&#10;AI-generated content may be incorrect.">
            <a:extLst>
              <a:ext uri="{FF2B5EF4-FFF2-40B4-BE49-F238E27FC236}">
                <a16:creationId xmlns:a16="http://schemas.microsoft.com/office/drawing/2014/main" id="{93C22B1F-416D-7145-14DC-C985C851A8A1}"/>
              </a:ext>
            </a:extLst>
          </p:cNvPr>
          <p:cNvPicPr>
            <a:picLocks noChangeAspect="1"/>
          </p:cNvPicPr>
          <p:nvPr/>
        </p:nvPicPr>
        <p:blipFill>
          <a:blip r:embed="rId4"/>
          <a:stretch>
            <a:fillRect/>
          </a:stretch>
        </p:blipFill>
        <p:spPr>
          <a:xfrm>
            <a:off x="4833960" y="2099789"/>
            <a:ext cx="2089482" cy="2660607"/>
          </a:xfrm>
          <a:prstGeom prst="rect">
            <a:avLst/>
          </a:prstGeom>
        </p:spPr>
      </p:pic>
      <p:sp>
        <p:nvSpPr>
          <p:cNvPr id="11" name="TextBox 10">
            <a:extLst>
              <a:ext uri="{FF2B5EF4-FFF2-40B4-BE49-F238E27FC236}">
                <a16:creationId xmlns:a16="http://schemas.microsoft.com/office/drawing/2014/main" id="{992FD2F1-CAEF-587F-8C14-EE084AA5FD41}"/>
              </a:ext>
            </a:extLst>
          </p:cNvPr>
          <p:cNvSpPr txBox="1"/>
          <p:nvPr/>
        </p:nvSpPr>
        <p:spPr>
          <a:xfrm>
            <a:off x="1746526" y="274820"/>
            <a:ext cx="41320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rgbClr val="8828D1"/>
                </a:solidFill>
                <a:ea typeface="Calibri"/>
                <a:cs typeface="Calibri"/>
              </a:rPr>
              <a:t>The Travelling Entertainer </a:t>
            </a:r>
          </a:p>
          <a:p>
            <a:pPr algn="ctr"/>
            <a:r>
              <a:rPr lang="en-GB" sz="2400" b="1">
                <a:solidFill>
                  <a:srgbClr val="8828D1"/>
                </a:solidFill>
                <a:ea typeface="Calibri"/>
                <a:cs typeface="Calibri"/>
              </a:rPr>
              <a:t>Wolsey 550 Theatre </a:t>
            </a:r>
          </a:p>
          <a:p>
            <a:pPr algn="ctr"/>
            <a:r>
              <a:rPr lang="en-GB" sz="2400" b="1">
                <a:solidFill>
                  <a:srgbClr val="8828D1"/>
                </a:solidFill>
                <a:ea typeface="Calibri"/>
                <a:cs typeface="Calibri"/>
              </a:rPr>
              <a:t>Year 6 Enrichment</a:t>
            </a:r>
          </a:p>
        </p:txBody>
      </p:sp>
      <p:sp>
        <p:nvSpPr>
          <p:cNvPr id="13" name="Google Shape;22;p5">
            <a:extLst>
              <a:ext uri="{FF2B5EF4-FFF2-40B4-BE49-F238E27FC236}">
                <a16:creationId xmlns:a16="http://schemas.microsoft.com/office/drawing/2014/main" id="{AEA08914-1F98-3884-6E00-F059F704D972}"/>
              </a:ext>
            </a:extLst>
          </p:cNvPr>
          <p:cNvSpPr/>
          <p:nvPr/>
        </p:nvSpPr>
        <p:spPr>
          <a:xfrm>
            <a:off x="532546" y="1491434"/>
            <a:ext cx="6726301" cy="8432438"/>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lang="en-GB" sz="1800" b="1" i="1">
              <a:solidFill>
                <a:srgbClr val="800080"/>
              </a:solidFill>
              <a:highlight>
                <a:srgbClr val="FFFFFF"/>
              </a:highlight>
            </a:endParaRPr>
          </a:p>
          <a:p>
            <a:pPr marL="0" lvl="0" indent="0" algn="l" rtl="0">
              <a:spcBef>
                <a:spcPts val="0"/>
              </a:spcBef>
              <a:spcAft>
                <a:spcPts val="0"/>
              </a:spcAft>
              <a:buNone/>
            </a:pPr>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a:solidFill>
                <a:srgbClr val="7030A0"/>
              </a:solidFill>
            </a:endParaRPr>
          </a:p>
          <a:p>
            <a:endParaRPr lang="en-GB">
              <a:solidFill>
                <a:srgbClr val="7030A0"/>
              </a:solidFill>
            </a:endParaRPr>
          </a:p>
          <a:p>
            <a:endParaRPr lang="en-GB">
              <a:solidFill>
                <a:srgbClr val="7030A0"/>
              </a:solidFill>
            </a:endParaRPr>
          </a:p>
          <a:p>
            <a:endParaRPr lang="en-GB" i="1">
              <a:solidFill>
                <a:srgbClr val="7030A0"/>
              </a:solidFill>
            </a:endParaRPr>
          </a:p>
          <a:p>
            <a:endParaRPr lang="en-GB" i="1">
              <a:solidFill>
                <a:srgbClr val="800080"/>
              </a:solidFill>
              <a:highlight>
                <a:prstClr val="white"/>
              </a:highlight>
            </a:endParaRPr>
          </a:p>
          <a:p>
            <a:endParaRPr lang="en-GB" i="1">
              <a:solidFill>
                <a:srgbClr val="800080"/>
              </a:solidFill>
              <a:highlight>
                <a:prstClr val="white"/>
              </a:highlight>
            </a:endParaRPr>
          </a:p>
          <a:p>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0"/>
              </a:spcBef>
              <a:spcAft>
                <a:spcPts val="0"/>
              </a:spcAft>
              <a:buNone/>
            </a:pPr>
            <a:endParaRPr>
              <a:solidFill>
                <a:srgbClr val="800080"/>
              </a:solidFill>
            </a:endParaRPr>
          </a:p>
        </p:txBody>
      </p:sp>
      <p:sp>
        <p:nvSpPr>
          <p:cNvPr id="14" name="TextBox 13">
            <a:extLst>
              <a:ext uri="{FF2B5EF4-FFF2-40B4-BE49-F238E27FC236}">
                <a16:creationId xmlns:a16="http://schemas.microsoft.com/office/drawing/2014/main" id="{428E9D9D-308A-EE74-65E9-D88765269EF1}"/>
              </a:ext>
            </a:extLst>
          </p:cNvPr>
          <p:cNvSpPr txBox="1"/>
          <p:nvPr/>
        </p:nvSpPr>
        <p:spPr>
          <a:xfrm>
            <a:off x="1320636" y="2224270"/>
            <a:ext cx="349763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7427B0"/>
                </a:solidFill>
                <a:ea typeface="Calibri"/>
                <a:cs typeface="Calibri"/>
              </a:rPr>
              <a:t>Having just learnt about Monarchs in History, children in year 6 had a visitor from the Tudor era show us about her lifestyle as a travelling entertainer. We learnt about life as a Tudor, listened to music performed with different instruments simultaneously and even juggled. We were taught how to juggle too, and it was a fantastic experience for all.</a:t>
            </a:r>
            <a:endParaRPr lang="en-US" b="1">
              <a:solidFill>
                <a:srgbClr val="7427B0"/>
              </a:solidFill>
              <a:ea typeface="Calibri"/>
              <a:cs typeface="Calibri"/>
            </a:endParaRPr>
          </a:p>
          <a:p>
            <a:r>
              <a:rPr lang="en-GB" sz="1600" b="1" dirty="0">
                <a:solidFill>
                  <a:srgbClr val="7427B0"/>
                </a:solidFill>
                <a:ea typeface="Calibri"/>
                <a:cs typeface="Calibri"/>
              </a:rPr>
              <a:t>  </a:t>
            </a:r>
            <a:endParaRPr lang="en-GB" b="1">
              <a:solidFill>
                <a:srgbClr val="7427B0"/>
              </a:solidFill>
            </a:endParaRPr>
          </a:p>
        </p:txBody>
      </p:sp>
      <p:sp>
        <p:nvSpPr>
          <p:cNvPr id="2" name="Speech Bubble: Oval 1">
            <a:extLst>
              <a:ext uri="{FF2B5EF4-FFF2-40B4-BE49-F238E27FC236}">
                <a16:creationId xmlns:a16="http://schemas.microsoft.com/office/drawing/2014/main" id="{E849B42C-7142-7FBB-A650-026B719EB566}"/>
              </a:ext>
            </a:extLst>
          </p:cNvPr>
          <p:cNvSpPr/>
          <p:nvPr/>
        </p:nvSpPr>
        <p:spPr>
          <a:xfrm>
            <a:off x="5326529" y="5342368"/>
            <a:ext cx="1933008" cy="124571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306A47E-9BC7-97A2-5A9B-AB10ACD92287}"/>
              </a:ext>
            </a:extLst>
          </p:cNvPr>
          <p:cNvSpPr txBox="1"/>
          <p:nvPr/>
        </p:nvSpPr>
        <p:spPr>
          <a:xfrm>
            <a:off x="5556270" y="5650751"/>
            <a:ext cx="17037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solidFill>
                  <a:srgbClr val="7427B0"/>
                </a:solidFill>
                <a:ea typeface="Calibri"/>
                <a:cs typeface="Calibri"/>
              </a:rPr>
              <a:t>"We were amazed at how instrument skills."</a:t>
            </a:r>
          </a:p>
          <a:p>
            <a:r>
              <a:rPr lang="en-GB" sz="1200" b="1" dirty="0">
                <a:solidFill>
                  <a:srgbClr val="7427B0"/>
                </a:solidFill>
                <a:ea typeface="Calibri"/>
                <a:cs typeface="Calibri"/>
              </a:rPr>
              <a:t>Christiane </a:t>
            </a:r>
          </a:p>
        </p:txBody>
      </p:sp>
      <p:sp>
        <p:nvSpPr>
          <p:cNvPr id="4" name="Speech Bubble: Oval 3">
            <a:extLst>
              <a:ext uri="{FF2B5EF4-FFF2-40B4-BE49-F238E27FC236}">
                <a16:creationId xmlns:a16="http://schemas.microsoft.com/office/drawing/2014/main" id="{35EC5859-11E3-65DC-205B-2388D9ED0DAC}"/>
              </a:ext>
            </a:extLst>
          </p:cNvPr>
          <p:cNvSpPr/>
          <p:nvPr/>
        </p:nvSpPr>
        <p:spPr>
          <a:xfrm>
            <a:off x="388522" y="6328864"/>
            <a:ext cx="1933008" cy="124571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A0B813D-9C98-9C74-4355-CA9799879271}"/>
              </a:ext>
            </a:extLst>
          </p:cNvPr>
          <p:cNvSpPr txBox="1"/>
          <p:nvPr/>
        </p:nvSpPr>
        <p:spPr>
          <a:xfrm>
            <a:off x="618471" y="6592407"/>
            <a:ext cx="17037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solidFill>
                  <a:srgbClr val="7427B0"/>
                </a:solidFill>
                <a:ea typeface="Calibri"/>
                <a:cs typeface="Calibri"/>
              </a:rPr>
              <a:t>"I really liked it when she played the bag pipes."</a:t>
            </a:r>
            <a:endParaRPr lang="en-US" b="1" dirty="0">
              <a:solidFill>
                <a:srgbClr val="7427B0"/>
              </a:solidFill>
              <a:ea typeface="Calibri"/>
              <a:cs typeface="Calibri"/>
            </a:endParaRPr>
          </a:p>
          <a:p>
            <a:r>
              <a:rPr lang="en-GB" sz="1200" b="1" dirty="0">
                <a:solidFill>
                  <a:srgbClr val="7427B0"/>
                </a:solidFill>
                <a:ea typeface="Calibri"/>
                <a:cs typeface="Calibri"/>
              </a:rPr>
              <a:t>Dakota</a:t>
            </a:r>
          </a:p>
        </p:txBody>
      </p:sp>
      <p:sp>
        <p:nvSpPr>
          <p:cNvPr id="6" name="Speech Bubble: Oval 5">
            <a:extLst>
              <a:ext uri="{FF2B5EF4-FFF2-40B4-BE49-F238E27FC236}">
                <a16:creationId xmlns:a16="http://schemas.microsoft.com/office/drawing/2014/main" id="{4CB27125-83D5-B548-24BA-3215952242CD}"/>
              </a:ext>
            </a:extLst>
          </p:cNvPr>
          <p:cNvSpPr/>
          <p:nvPr/>
        </p:nvSpPr>
        <p:spPr>
          <a:xfrm>
            <a:off x="5271883" y="7509671"/>
            <a:ext cx="1933008" cy="124571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67EBA84-E0CC-00BF-E17C-712387F11656}"/>
              </a:ext>
            </a:extLst>
          </p:cNvPr>
          <p:cNvSpPr txBox="1"/>
          <p:nvPr/>
        </p:nvSpPr>
        <p:spPr>
          <a:xfrm>
            <a:off x="5501832" y="7818054"/>
            <a:ext cx="17037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solidFill>
                  <a:srgbClr val="7427B0"/>
                </a:solidFill>
                <a:ea typeface="Calibri"/>
                <a:cs typeface="Calibri"/>
              </a:rPr>
              <a:t>"If you want to know how to juggle... this was amazing!"</a:t>
            </a:r>
          </a:p>
          <a:p>
            <a:r>
              <a:rPr lang="en-GB" sz="1200" b="1" dirty="0">
                <a:solidFill>
                  <a:srgbClr val="7427B0"/>
                </a:solidFill>
                <a:ea typeface="Calibri"/>
                <a:cs typeface="Calibri"/>
              </a:rPr>
              <a:t>Ionut </a:t>
            </a:r>
          </a:p>
        </p:txBody>
      </p:sp>
    </p:spTree>
    <p:extLst>
      <p:ext uri="{BB962C8B-B14F-4D97-AF65-F5344CB8AC3E}">
        <p14:creationId xmlns:p14="http://schemas.microsoft.com/office/powerpoint/2010/main" val="969909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cartoon character&#10;&#10;Description automatically generated">
            <a:extLst>
              <a:ext uri="{FF2B5EF4-FFF2-40B4-BE49-F238E27FC236}">
                <a16:creationId xmlns:a16="http://schemas.microsoft.com/office/drawing/2014/main" id="{514E8F44-3784-FD3D-10F4-8B742B5EC122}"/>
              </a:ext>
            </a:extLst>
          </p:cNvPr>
          <p:cNvPicPr>
            <a:picLocks noChangeAspect="1"/>
          </p:cNvPicPr>
          <p:nvPr/>
        </p:nvPicPr>
        <p:blipFill>
          <a:blip r:embed="rId2"/>
          <a:stretch>
            <a:fillRect/>
          </a:stretch>
        </p:blipFill>
        <p:spPr>
          <a:xfrm>
            <a:off x="4116" y="-4745"/>
            <a:ext cx="7551489" cy="10698941"/>
          </a:xfrm>
          <a:prstGeom prst="rect">
            <a:avLst/>
          </a:prstGeom>
        </p:spPr>
      </p:pic>
    </p:spTree>
    <p:extLst>
      <p:ext uri="{BB962C8B-B14F-4D97-AF65-F5344CB8AC3E}">
        <p14:creationId xmlns:p14="http://schemas.microsoft.com/office/powerpoint/2010/main" val="2615113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cartoon character&#10;&#10;Description automatically generated">
            <a:extLst>
              <a:ext uri="{FF2B5EF4-FFF2-40B4-BE49-F238E27FC236}">
                <a16:creationId xmlns:a16="http://schemas.microsoft.com/office/drawing/2014/main" id="{9E3EC23B-3980-FAA0-8E16-A6859095B1F5}"/>
              </a:ext>
            </a:extLst>
          </p:cNvPr>
          <p:cNvPicPr>
            <a:picLocks noChangeAspect="1"/>
          </p:cNvPicPr>
          <p:nvPr/>
        </p:nvPicPr>
        <p:blipFill>
          <a:blip r:embed="rId2"/>
          <a:stretch>
            <a:fillRect/>
          </a:stretch>
        </p:blipFill>
        <p:spPr>
          <a:xfrm>
            <a:off x="3276" y="-7262"/>
            <a:ext cx="7551488" cy="10701573"/>
          </a:xfrm>
          <a:prstGeom prst="rect">
            <a:avLst/>
          </a:prstGeom>
        </p:spPr>
      </p:pic>
    </p:spTree>
    <p:extLst>
      <p:ext uri="{BB962C8B-B14F-4D97-AF65-F5344CB8AC3E}">
        <p14:creationId xmlns:p14="http://schemas.microsoft.com/office/powerpoint/2010/main" val="335471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p5">
            <a:extLst>
              <a:ext uri="{FF2B5EF4-FFF2-40B4-BE49-F238E27FC236}">
                <a16:creationId xmlns:a16="http://schemas.microsoft.com/office/drawing/2014/main" id="{0E8D0286-EA59-78E5-CC6E-397AA48C9CDA}"/>
              </a:ext>
            </a:extLst>
          </p:cNvPr>
          <p:cNvSpPr/>
          <p:nvPr/>
        </p:nvSpPr>
        <p:spPr>
          <a:xfrm>
            <a:off x="532546" y="1700783"/>
            <a:ext cx="6502200" cy="8058600"/>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lang="en-GB" sz="1800" b="1" i="1">
              <a:solidFill>
                <a:srgbClr val="800080"/>
              </a:solidFill>
              <a:highlight>
                <a:srgbClr val="FFFFFF"/>
              </a:highlight>
            </a:endParaRPr>
          </a:p>
          <a:p>
            <a:pPr marL="0" lvl="0" indent="0" algn="l" rtl="0">
              <a:spcBef>
                <a:spcPts val="0"/>
              </a:spcBef>
              <a:spcAft>
                <a:spcPts val="0"/>
              </a:spcAft>
              <a:buNone/>
            </a:pPr>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i="1">
              <a:solidFill>
                <a:srgbClr val="800080"/>
              </a:solidFill>
              <a:highlight>
                <a:prstClr val="white"/>
              </a:highlight>
            </a:endParaRPr>
          </a:p>
          <a:p>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0"/>
              </a:spcBef>
              <a:spcAft>
                <a:spcPts val="0"/>
              </a:spcAft>
              <a:buNone/>
            </a:pPr>
            <a:endParaRPr>
              <a:solidFill>
                <a:srgbClr val="800080"/>
              </a:solidFill>
            </a:endParaRPr>
          </a:p>
        </p:txBody>
      </p:sp>
      <p:sp>
        <p:nvSpPr>
          <p:cNvPr id="3" name="TextBox 2">
            <a:extLst>
              <a:ext uri="{FF2B5EF4-FFF2-40B4-BE49-F238E27FC236}">
                <a16:creationId xmlns:a16="http://schemas.microsoft.com/office/drawing/2014/main" id="{E833924F-ABD7-84DC-DAB9-0A0DFB0A1A75}"/>
              </a:ext>
            </a:extLst>
          </p:cNvPr>
          <p:cNvSpPr txBox="1"/>
          <p:nvPr/>
        </p:nvSpPr>
        <p:spPr>
          <a:xfrm>
            <a:off x="896164" y="1807056"/>
            <a:ext cx="6005945" cy="8987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7427B0"/>
                </a:solidFill>
                <a:ea typeface="+mn-lt"/>
                <a:cs typeface="+mn-lt"/>
              </a:rPr>
              <a:t>Diary Dates for Spring Term </a:t>
            </a:r>
            <a:endParaRPr lang="en-US" sz="2000" u="sng" dirty="0">
              <a:solidFill>
                <a:srgbClr val="7427B0"/>
              </a:solidFill>
              <a:ea typeface="Calibri"/>
              <a:cs typeface="Calibri"/>
            </a:endParaRPr>
          </a:p>
          <a:p>
            <a:pPr algn="ctr"/>
            <a:endParaRPr lang="en-US">
              <a:solidFill>
                <a:srgbClr val="7427B0"/>
              </a:solidFill>
              <a:ea typeface="+mn-lt"/>
              <a:cs typeface="+mn-lt"/>
            </a:endParaRPr>
          </a:p>
          <a:p>
            <a:r>
              <a:rPr lang="en-US" dirty="0">
                <a:solidFill>
                  <a:srgbClr val="7427B0"/>
                </a:solidFill>
                <a:ea typeface="+mn-lt"/>
                <a:cs typeface="+mn-lt"/>
              </a:rPr>
              <a:t>WB 20th January – Year 6 Mock SATS week</a:t>
            </a:r>
          </a:p>
          <a:p>
            <a:r>
              <a:rPr lang="en-US" dirty="0">
                <a:solidFill>
                  <a:srgbClr val="7427B0"/>
                </a:solidFill>
                <a:ea typeface="+mn-lt"/>
                <a:cs typeface="+mn-lt"/>
              </a:rPr>
              <a:t>WB 3rd February – Children's Mental Health Week</a:t>
            </a:r>
          </a:p>
          <a:p>
            <a:r>
              <a:rPr lang="en-US" dirty="0">
                <a:solidFill>
                  <a:srgbClr val="7427B0"/>
                </a:solidFill>
                <a:ea typeface="Calibri" panose="020F0502020204030204"/>
                <a:cs typeface="Calibri" panose="020F0502020204030204"/>
              </a:rPr>
              <a:t>10th February – Reading Week at Hillside </a:t>
            </a:r>
          </a:p>
          <a:p>
            <a:r>
              <a:rPr lang="en-US" dirty="0">
                <a:solidFill>
                  <a:srgbClr val="7427B0"/>
                </a:solidFill>
                <a:ea typeface="+mn-lt"/>
                <a:cs typeface="+mn-lt"/>
              </a:rPr>
              <a:t>11th February – Safer Internet Day </a:t>
            </a:r>
          </a:p>
          <a:p>
            <a:r>
              <a:rPr lang="en-US" dirty="0">
                <a:solidFill>
                  <a:srgbClr val="7427B0"/>
                </a:solidFill>
                <a:ea typeface="+mn-lt"/>
                <a:cs typeface="+mn-lt"/>
              </a:rPr>
              <a:t>Thursday 13th February – KS1 bedtime story session( more information to follow)</a:t>
            </a:r>
          </a:p>
          <a:p>
            <a:r>
              <a:rPr lang="en-US" dirty="0">
                <a:solidFill>
                  <a:srgbClr val="7427B0"/>
                </a:solidFill>
                <a:ea typeface="+mn-lt"/>
                <a:cs typeface="+mn-lt"/>
              </a:rPr>
              <a:t>Friday 14th February – Last day of the half term </a:t>
            </a:r>
            <a:endParaRPr lang="en-US" dirty="0"/>
          </a:p>
          <a:p>
            <a:r>
              <a:rPr lang="en-US" dirty="0">
                <a:solidFill>
                  <a:srgbClr val="7427B0"/>
                </a:solidFill>
                <a:ea typeface="+mn-lt"/>
                <a:cs typeface="+mn-lt"/>
              </a:rPr>
              <a:t>Monday 24th February – Return to school</a:t>
            </a:r>
          </a:p>
          <a:p>
            <a:r>
              <a:rPr lang="en-US" dirty="0">
                <a:solidFill>
                  <a:srgbClr val="7427B0"/>
                </a:solidFill>
                <a:ea typeface="+mn-lt"/>
                <a:cs typeface="+mn-lt"/>
              </a:rPr>
              <a:t>Monday 3rd March- 2.15pm Parent Council </a:t>
            </a:r>
          </a:p>
          <a:p>
            <a:r>
              <a:rPr lang="en-US" dirty="0">
                <a:solidFill>
                  <a:srgbClr val="7427B0"/>
                </a:solidFill>
                <a:ea typeface="+mn-lt"/>
                <a:cs typeface="+mn-lt"/>
              </a:rPr>
              <a:t>Monday 3rd March – Year 2 History Parent event at 2pm </a:t>
            </a:r>
          </a:p>
          <a:p>
            <a:r>
              <a:rPr lang="en-US" dirty="0">
                <a:solidFill>
                  <a:srgbClr val="7427B0"/>
                </a:solidFill>
                <a:ea typeface="+mn-lt"/>
                <a:cs typeface="+mn-lt"/>
              </a:rPr>
              <a:t>Friday 28th March – Year 2 local area walk </a:t>
            </a:r>
          </a:p>
          <a:p>
            <a:r>
              <a:rPr lang="en-US" dirty="0">
                <a:solidFill>
                  <a:srgbClr val="7427B0"/>
                </a:solidFill>
                <a:ea typeface="+mn-lt"/>
                <a:cs typeface="+mn-lt"/>
              </a:rPr>
              <a:t>Friday 4th April –Last day of the term </a:t>
            </a:r>
          </a:p>
          <a:p>
            <a:r>
              <a:rPr lang="en-US" dirty="0">
                <a:solidFill>
                  <a:srgbClr val="7427B0"/>
                </a:solidFill>
                <a:ea typeface="+mn-lt"/>
                <a:cs typeface="+mn-lt"/>
              </a:rPr>
              <a:t>Tuesday 22nd April – Return to school</a:t>
            </a:r>
          </a:p>
          <a:p>
            <a:r>
              <a:rPr lang="en-US" dirty="0">
                <a:solidFill>
                  <a:srgbClr val="7427B0"/>
                </a:solidFill>
                <a:ea typeface="+mn-lt"/>
                <a:cs typeface="+mn-lt"/>
              </a:rPr>
              <a:t>WB 12th May – Year 6 SATS week </a:t>
            </a:r>
          </a:p>
          <a:p>
            <a:r>
              <a:rPr lang="en-US" b="1" dirty="0">
                <a:solidFill>
                  <a:srgbClr val="7427B0"/>
                </a:solidFill>
                <a:ea typeface="+mn-lt"/>
                <a:cs typeface="+mn-lt"/>
              </a:rPr>
              <a:t>P.E days </a:t>
            </a:r>
            <a:endParaRPr lang="en-US" dirty="0">
              <a:solidFill>
                <a:srgbClr val="7427B0"/>
              </a:solidFill>
              <a:ea typeface="+mn-lt"/>
              <a:cs typeface="+mn-lt"/>
            </a:endParaRPr>
          </a:p>
          <a:p>
            <a:r>
              <a:rPr lang="en-US" dirty="0">
                <a:solidFill>
                  <a:srgbClr val="7427B0"/>
                </a:solidFill>
                <a:ea typeface="+mn-lt"/>
                <a:cs typeface="+mn-lt"/>
              </a:rPr>
              <a:t>Monday – Nursery &amp; Year 2 </a:t>
            </a:r>
            <a:endParaRPr lang="en-US" dirty="0">
              <a:solidFill>
                <a:srgbClr val="7427B0"/>
              </a:solidFill>
              <a:ea typeface="Calibri"/>
              <a:cs typeface="Calibri"/>
            </a:endParaRPr>
          </a:p>
          <a:p>
            <a:r>
              <a:rPr lang="en-US" dirty="0">
                <a:solidFill>
                  <a:srgbClr val="7427B0"/>
                </a:solidFill>
                <a:ea typeface="+mn-lt"/>
                <a:cs typeface="+mn-lt"/>
              </a:rPr>
              <a:t>Tuesday – Reception, Year 2 and Year 3 </a:t>
            </a:r>
          </a:p>
          <a:p>
            <a:r>
              <a:rPr lang="en-US" dirty="0">
                <a:solidFill>
                  <a:srgbClr val="7427B0"/>
                </a:solidFill>
                <a:ea typeface="+mn-lt"/>
                <a:cs typeface="+mn-lt"/>
              </a:rPr>
              <a:t>Wednesday – Year 1, Year 3, Year 4, Year 5 </a:t>
            </a:r>
          </a:p>
          <a:p>
            <a:r>
              <a:rPr lang="en-US" dirty="0">
                <a:solidFill>
                  <a:srgbClr val="7427B0"/>
                </a:solidFill>
                <a:ea typeface="+mn-lt"/>
                <a:cs typeface="+mn-lt"/>
              </a:rPr>
              <a:t>Thursday – Year 4 and Year 6 </a:t>
            </a:r>
          </a:p>
          <a:p>
            <a:r>
              <a:rPr lang="en-US" dirty="0">
                <a:solidFill>
                  <a:srgbClr val="7427B0"/>
                </a:solidFill>
                <a:ea typeface="+mn-lt"/>
                <a:cs typeface="+mn-lt"/>
              </a:rPr>
              <a:t>Friday – Year 1 and Year 6 plus Year 5 swimming </a:t>
            </a:r>
            <a:endParaRPr lang="en-US" dirty="0">
              <a:solidFill>
                <a:srgbClr val="7427B0"/>
              </a:solidFill>
              <a:ea typeface="Calibri"/>
              <a:cs typeface="Calibri"/>
            </a:endParaRPr>
          </a:p>
          <a:p>
            <a:r>
              <a:rPr lang="en-US" b="1" dirty="0">
                <a:solidFill>
                  <a:srgbClr val="7427B0"/>
                </a:solidFill>
                <a:ea typeface="Calibri"/>
                <a:cs typeface="Calibri"/>
              </a:rPr>
              <a:t>Parent engagement meetings</a:t>
            </a:r>
            <a:endParaRPr lang="en-US" dirty="0">
              <a:solidFill>
                <a:srgbClr val="7427B0"/>
              </a:solidFill>
              <a:ea typeface="Calibri"/>
              <a:cs typeface="Calibri"/>
            </a:endParaRPr>
          </a:p>
          <a:p>
            <a:r>
              <a:rPr lang="en-US" dirty="0">
                <a:solidFill>
                  <a:srgbClr val="7427B0"/>
                </a:solidFill>
                <a:ea typeface="Calibri"/>
                <a:cs typeface="Calibri"/>
              </a:rPr>
              <a:t>Monday 20th January – Year 1 Parent meetings ( arrival via classroom door at 8.30am) </a:t>
            </a:r>
          </a:p>
          <a:p>
            <a:r>
              <a:rPr lang="en-US" dirty="0">
                <a:solidFill>
                  <a:srgbClr val="7427B0"/>
                </a:solidFill>
                <a:ea typeface="Calibri"/>
                <a:cs typeface="Calibri"/>
              </a:rPr>
              <a:t>Wednesday 22nd January – Year 3 Parent meeting ( arrival via classroom door at 8.30am) </a:t>
            </a:r>
            <a:endParaRPr lang="en-US" dirty="0">
              <a:solidFill>
                <a:srgbClr val="000000"/>
              </a:solidFill>
              <a:ea typeface="Calibri"/>
              <a:cs typeface="Calibri"/>
            </a:endParaRPr>
          </a:p>
          <a:p>
            <a:endParaRPr lang="en-US">
              <a:solidFill>
                <a:srgbClr val="7427B0"/>
              </a:solidFill>
              <a:ea typeface="Calibri"/>
              <a:cs typeface="Calibri"/>
            </a:endParaRPr>
          </a:p>
          <a:p>
            <a:endParaRPr lang="en-US">
              <a:solidFill>
                <a:srgbClr val="7427B0"/>
              </a:solidFill>
              <a:ea typeface="Calibri"/>
              <a:cs typeface="Calibri"/>
            </a:endParaRPr>
          </a:p>
          <a:p>
            <a:endParaRPr lang="en-US">
              <a:solidFill>
                <a:srgbClr val="7427B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123685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p5">
            <a:extLst>
              <a:ext uri="{FF2B5EF4-FFF2-40B4-BE49-F238E27FC236}">
                <a16:creationId xmlns:a16="http://schemas.microsoft.com/office/drawing/2014/main" id="{0E8D0286-EA59-78E5-CC6E-397AA48C9CDA}"/>
              </a:ext>
            </a:extLst>
          </p:cNvPr>
          <p:cNvSpPr/>
          <p:nvPr/>
        </p:nvSpPr>
        <p:spPr>
          <a:xfrm>
            <a:off x="532546" y="1700783"/>
            <a:ext cx="6502200" cy="8058600"/>
          </a:xfrm>
          <a:prstGeom prst="roundRect">
            <a:avLst>
              <a:gd name="adj" fmla="val 16667"/>
            </a:avLst>
          </a:prstGeom>
          <a:noFill/>
          <a:ln w="2857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sz="1600" i="1">
              <a:solidFill>
                <a:srgbClr val="800080"/>
              </a:solidFill>
              <a:highlight>
                <a:schemeClr val="lt1"/>
              </a:highlight>
            </a:endParaRPr>
          </a:p>
          <a:p>
            <a:pPr marL="0" lvl="0" indent="0" algn="l" rtl="0">
              <a:spcBef>
                <a:spcPts val="0"/>
              </a:spcBef>
              <a:spcAft>
                <a:spcPts val="0"/>
              </a:spcAft>
              <a:buNone/>
            </a:pPr>
            <a:endParaRPr lang="en-GB" sz="1800" b="1" i="1">
              <a:solidFill>
                <a:srgbClr val="800080"/>
              </a:solidFill>
              <a:highlight>
                <a:srgbClr val="FFFFFF"/>
              </a:highlight>
            </a:endParaRPr>
          </a:p>
          <a:p>
            <a:pPr marL="0" lvl="0" indent="0" algn="l" rtl="0">
              <a:spcBef>
                <a:spcPts val="0"/>
              </a:spcBef>
              <a:spcAft>
                <a:spcPts val="0"/>
              </a:spcAft>
              <a:buNone/>
            </a:pPr>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sz="1800" b="1" i="1">
              <a:solidFill>
                <a:srgbClr val="800080"/>
              </a:solidFill>
              <a:highlight>
                <a:srgbClr val="FFFFFF"/>
              </a:highlight>
            </a:endParaRPr>
          </a:p>
          <a:p>
            <a:endParaRPr lang="en-GB" i="1">
              <a:solidFill>
                <a:srgbClr val="800080"/>
              </a:solidFill>
              <a:highlight>
                <a:prstClr val="white"/>
              </a:highlight>
            </a:endParaRPr>
          </a:p>
          <a:p>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spcBef>
                <a:spcPts val="0"/>
              </a:spcBef>
              <a:spcAft>
                <a:spcPts val="0"/>
              </a:spcAft>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1200"/>
              </a:spcBef>
              <a:spcAft>
                <a:spcPts val="0"/>
              </a:spcAft>
              <a:buClr>
                <a:schemeClr val="dk1"/>
              </a:buClr>
              <a:buSzPts val="1100"/>
              <a:buFont typeface="Arial"/>
              <a:buNone/>
            </a:pPr>
            <a:endParaRPr i="1">
              <a:solidFill>
                <a:srgbClr val="800080"/>
              </a:solidFill>
              <a:highlight>
                <a:schemeClr val="lt1"/>
              </a:highlight>
            </a:endParaRPr>
          </a:p>
          <a:p>
            <a:pPr marL="0" lvl="0" indent="0" algn="l" rtl="0">
              <a:spcBef>
                <a:spcPts val="0"/>
              </a:spcBef>
              <a:spcAft>
                <a:spcPts val="0"/>
              </a:spcAft>
              <a:buNone/>
            </a:pPr>
            <a:endParaRPr>
              <a:solidFill>
                <a:srgbClr val="800080"/>
              </a:solidFill>
            </a:endParaRPr>
          </a:p>
        </p:txBody>
      </p:sp>
      <p:sp>
        <p:nvSpPr>
          <p:cNvPr id="3" name="TextBox 2">
            <a:extLst>
              <a:ext uri="{FF2B5EF4-FFF2-40B4-BE49-F238E27FC236}">
                <a16:creationId xmlns:a16="http://schemas.microsoft.com/office/drawing/2014/main" id="{E833924F-ABD7-84DC-DAB9-0A0DFB0A1A75}"/>
              </a:ext>
            </a:extLst>
          </p:cNvPr>
          <p:cNvSpPr txBox="1"/>
          <p:nvPr/>
        </p:nvSpPr>
        <p:spPr>
          <a:xfrm>
            <a:off x="896164" y="1807056"/>
            <a:ext cx="6005945" cy="7602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u="sng">
              <a:solidFill>
                <a:srgbClr val="7427B0"/>
              </a:solidFill>
              <a:ea typeface="Calibri"/>
              <a:cs typeface="Calibri"/>
            </a:endParaRPr>
          </a:p>
          <a:p>
            <a:pPr algn="ctr"/>
            <a:r>
              <a:rPr lang="en-US" b="1" dirty="0">
                <a:solidFill>
                  <a:srgbClr val="7427B0"/>
                </a:solidFill>
                <a:ea typeface="Calibri"/>
                <a:cs typeface="Calibri"/>
              </a:rPr>
              <a:t>Parent Partnership </a:t>
            </a:r>
          </a:p>
          <a:p>
            <a:endParaRPr lang="en-US">
              <a:solidFill>
                <a:srgbClr val="7427B0"/>
              </a:solidFill>
              <a:ea typeface="Calibri"/>
              <a:cs typeface="Calibri"/>
            </a:endParaRPr>
          </a:p>
          <a:p>
            <a:r>
              <a:rPr lang="en-US" b="1" dirty="0">
                <a:solidFill>
                  <a:srgbClr val="7427B0"/>
                </a:solidFill>
                <a:ea typeface="Calibri"/>
                <a:cs typeface="Calibri"/>
              </a:rPr>
              <a:t>Parent Council</a:t>
            </a:r>
          </a:p>
          <a:p>
            <a:endParaRPr lang="en-US">
              <a:solidFill>
                <a:srgbClr val="7427B0"/>
              </a:solidFill>
              <a:ea typeface="Calibri"/>
              <a:cs typeface="Calibri"/>
            </a:endParaRPr>
          </a:p>
          <a:p>
            <a:r>
              <a:rPr lang="en-US" dirty="0">
                <a:solidFill>
                  <a:srgbClr val="7427B0"/>
                </a:solidFill>
                <a:ea typeface="Calibri"/>
                <a:cs typeface="Calibri"/>
              </a:rPr>
              <a:t>We are keen for all classes and communities to be represented. We still have vacancies in R1, R2, 1A, 3R, 4G, 4C, 6H, 6C. Please let the office team know if you are interested. </a:t>
            </a:r>
          </a:p>
          <a:p>
            <a:endParaRPr lang="en-US" dirty="0">
              <a:solidFill>
                <a:srgbClr val="7427B0"/>
              </a:solidFill>
              <a:ea typeface="Calibri"/>
              <a:cs typeface="Calibri"/>
            </a:endParaRPr>
          </a:p>
          <a:p>
            <a:r>
              <a:rPr lang="en-US" dirty="0">
                <a:solidFill>
                  <a:srgbClr val="7427B0"/>
                </a:solidFill>
                <a:ea typeface="Calibri"/>
                <a:cs typeface="Calibri"/>
              </a:rPr>
              <a:t>Please refer to our minutes here:</a:t>
            </a:r>
          </a:p>
          <a:p>
            <a:endParaRPr lang="en-US" dirty="0">
              <a:solidFill>
                <a:srgbClr val="7427B0"/>
              </a:solidFill>
              <a:ea typeface="Calibri"/>
              <a:cs typeface="Calibri"/>
            </a:endParaRPr>
          </a:p>
          <a:p>
            <a:r>
              <a:rPr lang="en-US" dirty="0">
                <a:solidFill>
                  <a:srgbClr val="7427B0"/>
                </a:solidFill>
                <a:ea typeface="+mn-lt"/>
                <a:cs typeface="+mn-lt"/>
                <a:hlinkClick r:id="rId2"/>
              </a:rPr>
              <a:t>Parent Partnership | Hillside Primary School</a:t>
            </a:r>
            <a:endParaRPr lang="en-US"/>
          </a:p>
          <a:p>
            <a:endParaRPr lang="en-US" dirty="0">
              <a:solidFill>
                <a:srgbClr val="7427B0"/>
              </a:solidFill>
              <a:ea typeface="Calibri"/>
              <a:cs typeface="Calibri"/>
            </a:endParaRPr>
          </a:p>
          <a:p>
            <a:endParaRPr lang="en-US">
              <a:solidFill>
                <a:srgbClr val="7427B0"/>
              </a:solidFill>
              <a:ea typeface="Calibri"/>
              <a:cs typeface="Calibri"/>
            </a:endParaRPr>
          </a:p>
          <a:p>
            <a:r>
              <a:rPr lang="en-US" b="1" dirty="0">
                <a:solidFill>
                  <a:srgbClr val="7427B0"/>
                </a:solidFill>
                <a:ea typeface="Calibri"/>
                <a:cs typeface="Calibri"/>
              </a:rPr>
              <a:t>PE Kit </a:t>
            </a:r>
          </a:p>
          <a:p>
            <a:endParaRPr lang="en-US">
              <a:solidFill>
                <a:srgbClr val="7427B0"/>
              </a:solidFill>
              <a:ea typeface="Calibri"/>
              <a:cs typeface="Calibri"/>
            </a:endParaRPr>
          </a:p>
          <a:p>
            <a:r>
              <a:rPr lang="en-US" dirty="0">
                <a:solidFill>
                  <a:srgbClr val="7427B0"/>
                </a:solidFill>
                <a:ea typeface="Calibri"/>
                <a:cs typeface="Calibri"/>
              </a:rPr>
              <a:t>Following our recent parent survey, we will be changing the PE kit expectations from a white T shirt to a purple T Shirt from September 25.  More details to follow including how to purchase a reduced cost branded and non branded option. </a:t>
            </a:r>
          </a:p>
          <a:p>
            <a:endParaRPr lang="en-US">
              <a:solidFill>
                <a:srgbClr val="7427B0"/>
              </a:solidFill>
              <a:ea typeface="Calibri"/>
              <a:cs typeface="Calibri"/>
            </a:endParaRPr>
          </a:p>
          <a:p>
            <a:r>
              <a:rPr lang="en-US" b="1" dirty="0">
                <a:solidFill>
                  <a:srgbClr val="7427B0"/>
                </a:solidFill>
                <a:ea typeface="Calibri"/>
                <a:cs typeface="Calibri"/>
              </a:rPr>
              <a:t>Photo of suggestion box</a:t>
            </a:r>
          </a:p>
          <a:p>
            <a:endParaRPr lang="en-US" b="1" dirty="0">
              <a:solidFill>
                <a:srgbClr val="7427B0"/>
              </a:solidFill>
              <a:ea typeface="Calibri"/>
              <a:cs typeface="Calibri"/>
            </a:endParaRPr>
          </a:p>
          <a:p>
            <a:r>
              <a:rPr lang="en-US" dirty="0">
                <a:solidFill>
                  <a:srgbClr val="7427B0"/>
                </a:solidFill>
                <a:ea typeface="Calibri"/>
                <a:cs typeface="Calibri"/>
              </a:rPr>
              <a:t>We are keen for your</a:t>
            </a:r>
          </a:p>
          <a:p>
            <a:r>
              <a:rPr lang="en-US" dirty="0">
                <a:solidFill>
                  <a:srgbClr val="7427B0"/>
                </a:solidFill>
                <a:ea typeface="Calibri"/>
                <a:cs typeface="Calibri"/>
              </a:rPr>
              <a:t>suggestions!</a:t>
            </a:r>
          </a:p>
          <a:p>
            <a:endParaRPr lang="en-US">
              <a:solidFill>
                <a:srgbClr val="7427B0"/>
              </a:solidFill>
              <a:ea typeface="Calibri"/>
              <a:cs typeface="Calibri"/>
            </a:endParaRPr>
          </a:p>
          <a:p>
            <a:endParaRPr lang="en-US">
              <a:ea typeface="Calibri"/>
              <a:cs typeface="Calibri"/>
            </a:endParaRPr>
          </a:p>
        </p:txBody>
      </p:sp>
      <p:pic>
        <p:nvPicPr>
          <p:cNvPr id="5" name="Picture 4" descr="A cardboard box with a hole in it&#10;&#10;AI-generated content may be incorrect.">
            <a:extLst>
              <a:ext uri="{FF2B5EF4-FFF2-40B4-BE49-F238E27FC236}">
                <a16:creationId xmlns:a16="http://schemas.microsoft.com/office/drawing/2014/main" id="{DF2FF091-A373-FF92-6674-0DE0F5E956A9}"/>
              </a:ext>
            </a:extLst>
          </p:cNvPr>
          <p:cNvPicPr>
            <a:picLocks noChangeAspect="1"/>
          </p:cNvPicPr>
          <p:nvPr/>
        </p:nvPicPr>
        <p:blipFill>
          <a:blip r:embed="rId3"/>
          <a:stretch>
            <a:fillRect/>
          </a:stretch>
        </p:blipFill>
        <p:spPr>
          <a:xfrm rot="5400000">
            <a:off x="3535702" y="7854132"/>
            <a:ext cx="1955010" cy="1466295"/>
          </a:xfrm>
          <a:prstGeom prst="rect">
            <a:avLst/>
          </a:prstGeom>
        </p:spPr>
      </p:pic>
    </p:spTree>
    <p:extLst>
      <p:ext uri="{BB962C8B-B14F-4D97-AF65-F5344CB8AC3E}">
        <p14:creationId xmlns:p14="http://schemas.microsoft.com/office/powerpoint/2010/main" val="427536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holding hands&#10;&#10;Description automatically generated">
            <a:extLst>
              <a:ext uri="{FF2B5EF4-FFF2-40B4-BE49-F238E27FC236}">
                <a16:creationId xmlns:a16="http://schemas.microsoft.com/office/drawing/2014/main" id="{89DD5CA6-3401-7196-16CD-ACD0AD9DD453}"/>
              </a:ext>
            </a:extLst>
          </p:cNvPr>
          <p:cNvPicPr>
            <a:picLocks noChangeAspect="1"/>
          </p:cNvPicPr>
          <p:nvPr/>
        </p:nvPicPr>
        <p:blipFill>
          <a:blip r:embed="rId2"/>
          <a:stretch>
            <a:fillRect/>
          </a:stretch>
        </p:blipFill>
        <p:spPr>
          <a:xfrm>
            <a:off x="0" y="2874631"/>
            <a:ext cx="7546156" cy="5303398"/>
          </a:xfrm>
          <a:prstGeom prst="rect">
            <a:avLst/>
          </a:prstGeom>
        </p:spPr>
      </p:pic>
      <p:sp>
        <p:nvSpPr>
          <p:cNvPr id="3" name="TextBox 2">
            <a:extLst>
              <a:ext uri="{FF2B5EF4-FFF2-40B4-BE49-F238E27FC236}">
                <a16:creationId xmlns:a16="http://schemas.microsoft.com/office/drawing/2014/main" id="{2EC62946-459B-01BC-E10F-C39AFCAD5B30}"/>
              </a:ext>
            </a:extLst>
          </p:cNvPr>
          <p:cNvSpPr txBox="1"/>
          <p:nvPr/>
        </p:nvSpPr>
        <p:spPr>
          <a:xfrm>
            <a:off x="367628" y="1822824"/>
            <a:ext cx="66897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a:solidFill>
                  <a:srgbClr val="7030A0"/>
                </a:solidFill>
              </a:rPr>
              <a:t>Remembering more and doing more at</a:t>
            </a:r>
            <a:endParaRPr lang="en-US" sz="2400">
              <a:solidFill>
                <a:srgbClr val="7030A0"/>
              </a:solidFill>
            </a:endParaRPr>
          </a:p>
          <a:p>
            <a:pPr algn="ctr"/>
            <a:r>
              <a:rPr lang="en-US" sz="2400" b="1" i="1">
                <a:solidFill>
                  <a:srgbClr val="7030A0"/>
                </a:solidFill>
              </a:rPr>
              <a:t> Hillside Primary School! </a:t>
            </a:r>
            <a:endParaRPr lang="en-US" sz="2400">
              <a:solidFill>
                <a:srgbClr val="7030A0"/>
              </a:solidFill>
            </a:endParaRPr>
          </a:p>
        </p:txBody>
      </p:sp>
    </p:spTree>
    <p:extLst>
      <p:ext uri="{BB962C8B-B14F-4D97-AF65-F5344CB8AC3E}">
        <p14:creationId xmlns:p14="http://schemas.microsoft.com/office/powerpoint/2010/main" val="3505374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2A656A4D5F44988EFD14CE444359B" ma:contentTypeVersion="16" ma:contentTypeDescription="Create a new document." ma:contentTypeScope="" ma:versionID="da4a6833494ddad383b3c07b81e58d4c">
  <xsd:schema xmlns:xsd="http://www.w3.org/2001/XMLSchema" xmlns:xs="http://www.w3.org/2001/XMLSchema" xmlns:p="http://schemas.microsoft.com/office/2006/metadata/properties" xmlns:ns2="e4081c48-d1e5-4efe-b262-3a7dfed78aef" xmlns:ns3="13259760-8485-4bbc-8ad0-37710a349d5f" targetNamespace="http://schemas.microsoft.com/office/2006/metadata/properties" ma:root="true" ma:fieldsID="536b0f6da692ac17dc85bdc71efd83bd" ns2:_="" ns3:_="">
    <xsd:import namespace="e4081c48-d1e5-4efe-b262-3a7dfed78aef"/>
    <xsd:import namespace="13259760-8485-4bbc-8ad0-37710a349d5f"/>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081c48-d1e5-4efe-b262-3a7dfed78ae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cf74d92-cc71-4641-a7bf-06a89bbdbccd"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259760-8485-4bbc-8ad0-37710a349d5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fbeb29-a295-499e-a3f0-a74f65f83295}" ma:internalName="TaxCatchAll" ma:showField="CatchAllData" ma:web="13259760-8485-4bbc-8ad0-37710a349d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Version xmlns="e4081c48-d1e5-4efe-b262-3a7dfed78aef" xsi:nil="true"/>
    <lcf76f155ced4ddcb4097134ff3c332f xmlns="e4081c48-d1e5-4efe-b262-3a7dfed78aef">
      <Terms xmlns="http://schemas.microsoft.com/office/infopath/2007/PartnerControls"/>
    </lcf76f155ced4ddcb4097134ff3c332f>
    <TaxCatchAll xmlns="13259760-8485-4bbc-8ad0-37710a349d5f" xsi:nil="true"/>
    <MigrationWizId xmlns="e4081c48-d1e5-4efe-b262-3a7dfed78aef" xsi:nil="true"/>
    <MigrationWizIdPermissions xmlns="e4081c48-d1e5-4efe-b262-3a7dfed78aef" xsi:nil="true"/>
  </documentManagement>
</p:properties>
</file>

<file path=customXml/itemProps1.xml><?xml version="1.0" encoding="utf-8"?>
<ds:datastoreItem xmlns:ds="http://schemas.openxmlformats.org/officeDocument/2006/customXml" ds:itemID="{6ADA6DD7-ED3C-474C-BC0A-8F83BBEB7A85}">
  <ds:schemaRefs>
    <ds:schemaRef ds:uri="13259760-8485-4bbc-8ad0-37710a349d5f"/>
    <ds:schemaRef ds:uri="e4081c48-d1e5-4efe-b262-3a7dfed78a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B356D02E-3FF0-46E7-A899-87D190C9D97E}">
  <ds:schemaRefs>
    <ds:schemaRef ds:uri="http://schemas.microsoft.com/sharepoint/v3/contenttype/forms"/>
  </ds:schemaRefs>
</ds:datastoreItem>
</file>

<file path=customXml/itemProps3.xml><?xml version="1.0" encoding="utf-8"?>
<ds:datastoreItem xmlns:ds="http://schemas.openxmlformats.org/officeDocument/2006/customXml" ds:itemID="{1C08C939-02E1-47EF-91C0-3ACCA378F09C}">
  <ds:schemaRefs>
    <ds:schemaRef ds:uri="13259760-8485-4bbc-8ad0-37710a349d5f"/>
    <ds:schemaRef ds:uri="e4081c48-d1e5-4efe-b262-3a7dfed78a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13</Slides>
  <Notes>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Houng Liew (HPS)</dc:creator>
  <cp:revision>68</cp:revision>
  <dcterms:modified xsi:type="dcterms:W3CDTF">2025-01-17T10:34:38Z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0x010100ECF2A656A4D5F44988EFD14CE444359B</vt:lpwstr>
  </property>
  <property fmtid="{D5CDD505-2E9C-101B-9397-08002B2CF9AE}" pid="3" name="MediaServiceImageTags">
    <vt:lpwstr/>
  </property>
</Properties>
</file>