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25"/>
  </p:notesMasterIdLst>
  <p:sldIdLst>
    <p:sldId id="256" r:id="rId5"/>
    <p:sldId id="302" r:id="rId6"/>
    <p:sldId id="258" r:id="rId7"/>
    <p:sldId id="259" r:id="rId8"/>
    <p:sldId id="301" r:id="rId9"/>
    <p:sldId id="261" r:id="rId10"/>
    <p:sldId id="285" r:id="rId11"/>
    <p:sldId id="282" r:id="rId12"/>
    <p:sldId id="284" r:id="rId13"/>
    <p:sldId id="286" r:id="rId14"/>
    <p:sldId id="289" r:id="rId15"/>
    <p:sldId id="263" r:id="rId16"/>
    <p:sldId id="299" r:id="rId17"/>
    <p:sldId id="291" r:id="rId18"/>
    <p:sldId id="295" r:id="rId19"/>
    <p:sldId id="300" r:id="rId20"/>
    <p:sldId id="306" r:id="rId21"/>
    <p:sldId id="307" r:id="rId22"/>
    <p:sldId id="298" r:id="rId23"/>
    <p:sldId id="266" r:id="rId24"/>
  </p:sldIdLst>
  <p:sldSz cx="12192000" cy="6858000"/>
  <p:notesSz cx="6858000" cy="9144000"/>
  <p:embeddedFontLst>
    <p:embeddedFont>
      <p:font typeface="Abril Fatface" panose="02000503000000020003" pitchFamily="2" charset="0"/>
      <p:regular r:id="rId26"/>
    </p:embeddedFont>
    <p:embeddedFont>
      <p:font typeface="Aldrich" panose="020B0604020202020204" charset="0"/>
      <p:regular r:id="rId27"/>
    </p:embeddedFont>
    <p:embeddedFont>
      <p:font typeface="Baloo 2" panose="020B0604020202020204" charset="0"/>
      <p:regular r:id="rId28"/>
      <p:bold r:id="rId29"/>
    </p:embeddedFont>
    <p:embeddedFont>
      <p:font typeface="Barlow Condensed" panose="00000506000000000000" pitchFamily="2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Gochi Hand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6E645-7CA3-47E2-BA0D-F817296CB6E1}" v="4" dt="2025-01-19T18:18:13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na Malik" userId="4e0ddfbf-3555-4b79-86e8-cb2fd1ea7d4a" providerId="ADAL" clId="{66D6E645-7CA3-47E2-BA0D-F817296CB6E1}"/>
    <pc:docChg chg="custSel addSld delSld modSld">
      <pc:chgData name="Asna Malik" userId="4e0ddfbf-3555-4b79-86e8-cb2fd1ea7d4a" providerId="ADAL" clId="{66D6E645-7CA3-47E2-BA0D-F817296CB6E1}" dt="2025-01-19T18:20:01.842" v="1507" actId="20577"/>
      <pc:docMkLst>
        <pc:docMk/>
      </pc:docMkLst>
      <pc:sldChg chg="modSp mod">
        <pc:chgData name="Asna Malik" userId="4e0ddfbf-3555-4b79-86e8-cb2fd1ea7d4a" providerId="ADAL" clId="{66D6E645-7CA3-47E2-BA0D-F817296CB6E1}" dt="2025-01-19T18:20:01.842" v="1507" actId="20577"/>
        <pc:sldMkLst>
          <pc:docMk/>
          <pc:sldMk cId="0" sldId="263"/>
        </pc:sldMkLst>
        <pc:spChg chg="mod">
          <ac:chgData name="Asna Malik" userId="4e0ddfbf-3555-4b79-86e8-cb2fd1ea7d4a" providerId="ADAL" clId="{66D6E645-7CA3-47E2-BA0D-F817296CB6E1}" dt="2025-01-19T18:20:01.842" v="1507" actId="20577"/>
          <ac:spMkLst>
            <pc:docMk/>
            <pc:sldMk cId="0" sldId="263"/>
            <ac:spMk id="3949" creationId="{00000000-0000-0000-0000-000000000000}"/>
          </ac:spMkLst>
        </pc:spChg>
      </pc:sldChg>
      <pc:sldChg chg="modSp mod">
        <pc:chgData name="Asna Malik" userId="4e0ddfbf-3555-4b79-86e8-cb2fd1ea7d4a" providerId="ADAL" clId="{66D6E645-7CA3-47E2-BA0D-F817296CB6E1}" dt="2025-01-19T18:15:55.635" v="1377" actId="1076"/>
        <pc:sldMkLst>
          <pc:docMk/>
          <pc:sldMk cId="2329585986" sldId="282"/>
        </pc:sldMkLst>
        <pc:spChg chg="mod">
          <ac:chgData name="Asna Malik" userId="4e0ddfbf-3555-4b79-86e8-cb2fd1ea7d4a" providerId="ADAL" clId="{66D6E645-7CA3-47E2-BA0D-F817296CB6E1}" dt="2025-01-19T18:15:55.635" v="1377" actId="1076"/>
          <ac:spMkLst>
            <pc:docMk/>
            <pc:sldMk cId="2329585986" sldId="282"/>
            <ac:spMk id="22" creationId="{B22F0368-C3B6-D66C-B44F-C2BCD461AD35}"/>
          </ac:spMkLst>
        </pc:spChg>
        <pc:picChg chg="mod">
          <ac:chgData name="Asna Malik" userId="4e0ddfbf-3555-4b79-86e8-cb2fd1ea7d4a" providerId="ADAL" clId="{66D6E645-7CA3-47E2-BA0D-F817296CB6E1}" dt="2025-01-19T18:15:26.299" v="1359" actId="1076"/>
          <ac:picMkLst>
            <pc:docMk/>
            <pc:sldMk cId="2329585986" sldId="282"/>
            <ac:picMk id="5" creationId="{597FCF36-98C1-A2F0-85BB-0EB89522359C}"/>
          </ac:picMkLst>
        </pc:picChg>
      </pc:sldChg>
      <pc:sldChg chg="addSp delSp modSp mod">
        <pc:chgData name="Asna Malik" userId="4e0ddfbf-3555-4b79-86e8-cb2fd1ea7d4a" providerId="ADAL" clId="{66D6E645-7CA3-47E2-BA0D-F817296CB6E1}" dt="2025-01-19T18:15:04.629" v="1357" actId="1076"/>
        <pc:sldMkLst>
          <pc:docMk/>
          <pc:sldMk cId="4092619084" sldId="286"/>
        </pc:sldMkLst>
        <pc:spChg chg="mod">
          <ac:chgData name="Asna Malik" userId="4e0ddfbf-3555-4b79-86e8-cb2fd1ea7d4a" providerId="ADAL" clId="{66D6E645-7CA3-47E2-BA0D-F817296CB6E1}" dt="2025-01-19T18:15:04.629" v="1357" actId="1076"/>
          <ac:spMkLst>
            <pc:docMk/>
            <pc:sldMk cId="4092619084" sldId="286"/>
            <ac:spMk id="22" creationId="{B22F0368-C3B6-D66C-B44F-C2BCD461AD35}"/>
          </ac:spMkLst>
        </pc:spChg>
        <pc:picChg chg="add mod">
          <ac:chgData name="Asna Malik" userId="4e0ddfbf-3555-4b79-86e8-cb2fd1ea7d4a" providerId="ADAL" clId="{66D6E645-7CA3-47E2-BA0D-F817296CB6E1}" dt="2025-01-19T18:14:56.694" v="1355" actId="1076"/>
          <ac:picMkLst>
            <pc:docMk/>
            <pc:sldMk cId="4092619084" sldId="286"/>
            <ac:picMk id="5" creationId="{DB8345C7-BF34-7EF5-FF14-2F04847123EC}"/>
          </ac:picMkLst>
        </pc:picChg>
      </pc:sldChg>
      <pc:sldChg chg="addSp modSp mod">
        <pc:chgData name="Asna Malik" userId="4e0ddfbf-3555-4b79-86e8-cb2fd1ea7d4a" providerId="ADAL" clId="{66D6E645-7CA3-47E2-BA0D-F817296CB6E1}" dt="2025-01-19T18:03:26.943" v="1351" actId="404"/>
        <pc:sldMkLst>
          <pc:docMk/>
          <pc:sldMk cId="809049934" sldId="295"/>
        </pc:sldMkLst>
        <pc:spChg chg="add mod">
          <ac:chgData name="Asna Malik" userId="4e0ddfbf-3555-4b79-86e8-cb2fd1ea7d4a" providerId="ADAL" clId="{66D6E645-7CA3-47E2-BA0D-F817296CB6E1}" dt="2025-01-19T18:03:26.943" v="1351" actId="404"/>
          <ac:spMkLst>
            <pc:docMk/>
            <pc:sldMk cId="809049934" sldId="295"/>
            <ac:spMk id="2" creationId="{B9F43B8E-EC54-15E9-9639-4E37B33CE89D}"/>
          </ac:spMkLst>
        </pc:spChg>
        <pc:spChg chg="mod">
          <ac:chgData name="Asna Malik" userId="4e0ddfbf-3555-4b79-86e8-cb2fd1ea7d4a" providerId="ADAL" clId="{66D6E645-7CA3-47E2-BA0D-F817296CB6E1}" dt="2025-01-19T18:02:25.905" v="1234" actId="403"/>
          <ac:spMkLst>
            <pc:docMk/>
            <pc:sldMk cId="809049934" sldId="295"/>
            <ac:spMk id="11" creationId="{64B32251-D905-720C-83BB-F5B9987183C3}"/>
          </ac:spMkLst>
        </pc:spChg>
        <pc:picChg chg="mod">
          <ac:chgData name="Asna Malik" userId="4e0ddfbf-3555-4b79-86e8-cb2fd1ea7d4a" providerId="ADAL" clId="{66D6E645-7CA3-47E2-BA0D-F817296CB6E1}" dt="2025-01-19T18:02:11.475" v="1230" actId="1076"/>
          <ac:picMkLst>
            <pc:docMk/>
            <pc:sldMk cId="809049934" sldId="295"/>
            <ac:picMk id="5122" creationId="{CB59BCFF-304A-5BD5-2862-6FC9BA332CAC}"/>
          </ac:picMkLst>
        </pc:picChg>
      </pc:sldChg>
      <pc:sldChg chg="del">
        <pc:chgData name="Asna Malik" userId="4e0ddfbf-3555-4b79-86e8-cb2fd1ea7d4a" providerId="ADAL" clId="{66D6E645-7CA3-47E2-BA0D-F817296CB6E1}" dt="2025-01-19T18:11:54.679" v="1353" actId="47"/>
        <pc:sldMkLst>
          <pc:docMk/>
          <pc:sldMk cId="3616624532" sldId="297"/>
        </pc:sldMkLst>
      </pc:sldChg>
      <pc:sldChg chg="modSp mod">
        <pc:chgData name="Asna Malik" userId="4e0ddfbf-3555-4b79-86e8-cb2fd1ea7d4a" providerId="ADAL" clId="{66D6E645-7CA3-47E2-BA0D-F817296CB6E1}" dt="2025-01-19T18:01:41.668" v="1228" actId="20577"/>
        <pc:sldMkLst>
          <pc:docMk/>
          <pc:sldMk cId="115867321" sldId="298"/>
        </pc:sldMkLst>
        <pc:spChg chg="mod">
          <ac:chgData name="Asna Malik" userId="4e0ddfbf-3555-4b79-86e8-cb2fd1ea7d4a" providerId="ADAL" clId="{66D6E645-7CA3-47E2-BA0D-F817296CB6E1}" dt="2025-01-19T18:01:41.668" v="1228" actId="20577"/>
          <ac:spMkLst>
            <pc:docMk/>
            <pc:sldMk cId="115867321" sldId="298"/>
            <ac:spMk id="3" creationId="{831F73F8-89E2-AF38-9E53-8A8885184474}"/>
          </ac:spMkLst>
        </pc:spChg>
      </pc:sldChg>
      <pc:sldChg chg="modSp mod">
        <pc:chgData name="Asna Malik" userId="4e0ddfbf-3555-4b79-86e8-cb2fd1ea7d4a" providerId="ADAL" clId="{66D6E645-7CA3-47E2-BA0D-F817296CB6E1}" dt="2025-01-19T18:00:16.523" v="1168" actId="1076"/>
        <pc:sldMkLst>
          <pc:docMk/>
          <pc:sldMk cId="1785514222" sldId="300"/>
        </pc:sldMkLst>
        <pc:spChg chg="mod">
          <ac:chgData name="Asna Malik" userId="4e0ddfbf-3555-4b79-86e8-cb2fd1ea7d4a" providerId="ADAL" clId="{66D6E645-7CA3-47E2-BA0D-F817296CB6E1}" dt="2025-01-19T18:00:16.523" v="1168" actId="1076"/>
          <ac:spMkLst>
            <pc:docMk/>
            <pc:sldMk cId="1785514222" sldId="300"/>
            <ac:spMk id="2" creationId="{517DB049-E473-DA91-B966-DD4FC35F2782}"/>
          </ac:spMkLst>
        </pc:spChg>
        <pc:spChg chg="mod">
          <ac:chgData name="Asna Malik" userId="4e0ddfbf-3555-4b79-86e8-cb2fd1ea7d4a" providerId="ADAL" clId="{66D6E645-7CA3-47E2-BA0D-F817296CB6E1}" dt="2025-01-19T18:00:04.675" v="1165" actId="1076"/>
          <ac:spMkLst>
            <pc:docMk/>
            <pc:sldMk cId="1785514222" sldId="300"/>
            <ac:spMk id="4" creationId="{3EC0C0AD-ACB9-A3BF-056C-6825F090998D}"/>
          </ac:spMkLst>
        </pc:spChg>
      </pc:sldChg>
      <pc:sldChg chg="addSp modSp mod">
        <pc:chgData name="Asna Malik" userId="4e0ddfbf-3555-4b79-86e8-cb2fd1ea7d4a" providerId="ADAL" clId="{66D6E645-7CA3-47E2-BA0D-F817296CB6E1}" dt="2025-01-17T17:24:16.143" v="6" actId="1076"/>
        <pc:sldMkLst>
          <pc:docMk/>
          <pc:sldMk cId="1802490491" sldId="301"/>
        </pc:sldMkLst>
        <pc:picChg chg="add mod">
          <ac:chgData name="Asna Malik" userId="4e0ddfbf-3555-4b79-86e8-cb2fd1ea7d4a" providerId="ADAL" clId="{66D6E645-7CA3-47E2-BA0D-F817296CB6E1}" dt="2025-01-17T17:24:16.143" v="6" actId="1076"/>
          <ac:picMkLst>
            <pc:docMk/>
            <pc:sldMk cId="1802490491" sldId="301"/>
            <ac:picMk id="3" creationId="{159547BD-52B8-4A71-7D48-4DB70AE6D90A}"/>
          </ac:picMkLst>
        </pc:picChg>
      </pc:sldChg>
      <pc:sldChg chg="addSp new del mod">
        <pc:chgData name="Asna Malik" userId="4e0ddfbf-3555-4b79-86e8-cb2fd1ea7d4a" providerId="ADAL" clId="{66D6E645-7CA3-47E2-BA0D-F817296CB6E1}" dt="2025-01-19T18:02:00.358" v="1229" actId="47"/>
        <pc:sldMkLst>
          <pc:docMk/>
          <pc:sldMk cId="1169950231" sldId="303"/>
        </pc:sldMkLst>
        <pc:spChg chg="add">
          <ac:chgData name="Asna Malik" userId="4e0ddfbf-3555-4b79-86e8-cb2fd1ea7d4a" providerId="ADAL" clId="{66D6E645-7CA3-47E2-BA0D-F817296CB6E1}" dt="2025-01-19T18:01:17.304" v="1214" actId="22"/>
          <ac:spMkLst>
            <pc:docMk/>
            <pc:sldMk cId="1169950231" sldId="303"/>
            <ac:spMk id="5" creationId="{9D847295-4FCA-4244-DB54-1586D8971C69}"/>
          </ac:spMkLst>
        </pc:spChg>
      </pc:sldChg>
      <pc:sldChg chg="modSp add mod">
        <pc:chgData name="Asna Malik" userId="4e0ddfbf-3555-4b79-86e8-cb2fd1ea7d4a" providerId="ADAL" clId="{66D6E645-7CA3-47E2-BA0D-F817296CB6E1}" dt="2025-01-19T18:18:34.989" v="1391" actId="1076"/>
        <pc:sldMkLst>
          <pc:docMk/>
          <pc:sldMk cId="2994242233" sldId="306"/>
        </pc:sldMkLst>
        <pc:spChg chg="mod">
          <ac:chgData name="Asna Malik" userId="4e0ddfbf-3555-4b79-86e8-cb2fd1ea7d4a" providerId="ADAL" clId="{66D6E645-7CA3-47E2-BA0D-F817296CB6E1}" dt="2025-01-19T18:18:34.989" v="1391" actId="1076"/>
          <ac:spMkLst>
            <pc:docMk/>
            <pc:sldMk cId="2994242233" sldId="306"/>
            <ac:spMk id="2" creationId="{11301738-26B0-EB17-010A-77770564B31C}"/>
          </ac:spMkLst>
        </pc:spChg>
      </pc:sldChg>
      <pc:sldChg chg="add">
        <pc:chgData name="Asna Malik" userId="4e0ddfbf-3555-4b79-86e8-cb2fd1ea7d4a" providerId="ADAL" clId="{66D6E645-7CA3-47E2-BA0D-F817296CB6E1}" dt="2025-01-19T18:04:15.508" v="1352"/>
        <pc:sldMkLst>
          <pc:docMk/>
          <pc:sldMk cId="1786889953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26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9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47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4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6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40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04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87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6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7242489" y="139550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Welcome to...</a:t>
            </a:r>
            <a:endParaRPr sz="8000">
              <a:solidFill>
                <a:schemeClr val="l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8C2-0E37-0395-2C8F-8CFABF8E64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7236" y="4568050"/>
            <a:ext cx="5924764" cy="22899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68BD-E02D-EA42-7322-493F0006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52" y="5549762"/>
            <a:ext cx="6105332" cy="605133"/>
          </a:xfrm>
          <a:prstGeom prst="rect">
            <a:avLst/>
          </a:prstGeom>
        </p:spPr>
      </p:pic>
      <p:pic>
        <p:nvPicPr>
          <p:cNvPr id="4" name="image1.jpg">
            <a:extLst>
              <a:ext uri="{FF2B5EF4-FFF2-40B4-BE49-F238E27FC236}">
                <a16:creationId xmlns:a16="http://schemas.microsoft.com/office/drawing/2014/main" id="{CDEB966C-1D62-540C-7CC8-74B52CDE386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73169" y="2949814"/>
            <a:ext cx="2440148" cy="2214156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8E6C4-0EA1-9E4E-9A0F-52003571CA87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Maths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0632" y="900100"/>
            <a:ext cx="6645443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Times table: x2, x5, x10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Times table rockstars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Place value to 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Addition and subtraction up to 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Multiplication and Division</a:t>
            </a:r>
          </a:p>
          <a:p>
            <a:endParaRPr lang="en-GB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345C7-BF34-7EF5-FF14-2F0484712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72" y="74428"/>
            <a:ext cx="5134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Assessments and Interventions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03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4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Assessments</a:t>
            </a:r>
            <a:endParaRPr dirty="0"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Your child will have M</a:t>
            </a:r>
            <a:r>
              <a:rPr lang="en-GB" sz="2800" dirty="0">
                <a:solidFill>
                  <a:schemeClr val="accent2"/>
                </a:solidFill>
              </a:rPr>
              <a:t>a</a:t>
            </a:r>
            <a:r>
              <a:rPr lang="en" sz="2800" dirty="0">
                <a:solidFill>
                  <a:schemeClr val="accent2"/>
                </a:solidFill>
              </a:rPr>
              <a:t>ths, Reading and Phonics assessments. We will use teacher assessment to check their understanding of writing.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Your child will have regular phonics assessments and keep-up intervention where it is needed.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You will get mini reports to keep you updated with your childs progress.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3913875" y="635499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Support</a:t>
            </a:r>
            <a:endParaRPr/>
          </a:p>
        </p:txBody>
      </p:sp>
      <p:sp>
        <p:nvSpPr>
          <p:cNvPr id="3949" name="Google Shape;3949;p32"/>
          <p:cNvSpPr txBox="1">
            <a:spLocks noGrp="1"/>
          </p:cNvSpPr>
          <p:nvPr>
            <p:ph type="subTitle" idx="1"/>
          </p:nvPr>
        </p:nvSpPr>
        <p:spPr>
          <a:xfrm>
            <a:off x="2627431" y="157089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Children who need extra support will have an additional intervention session to help them catch up on the day’s learning.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1" name="Google Shape;3951;p32"/>
          <p:cNvSpPr txBox="1">
            <a:spLocks noGrp="1"/>
          </p:cNvSpPr>
          <p:nvPr>
            <p:ph type="subTitle" idx="2"/>
          </p:nvPr>
        </p:nvSpPr>
        <p:spPr>
          <a:xfrm>
            <a:off x="2596609" y="3456616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These groups are constantly reviewed according to the need of the children and ongoing assessment.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3953" name="Google Shape;3953;p32"/>
          <p:cNvSpPr txBox="1">
            <a:spLocks noGrp="1"/>
          </p:cNvSpPr>
          <p:nvPr>
            <p:ph type="subTitle" idx="3"/>
          </p:nvPr>
        </p:nvSpPr>
        <p:spPr>
          <a:xfrm>
            <a:off x="2617157" y="47361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Details on how you can support your child at home are on the school’s website.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79C66-A3C0-AB3F-BDA0-6A628B50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55"/>
            <a:ext cx="1826231" cy="18262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ECB4BC-AE42-D79C-0463-CC472F58F4A7}"/>
              </a:ext>
            </a:extLst>
          </p:cNvPr>
          <p:cNvSpPr/>
          <p:nvPr/>
        </p:nvSpPr>
        <p:spPr>
          <a:xfrm>
            <a:off x="0" y="5568593"/>
            <a:ext cx="421241" cy="128940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9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Other areas of learning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04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C2B473-6BB8-42A7-9FC2-268E8DF5722C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Playground PE Reminder Sign - Signs2Schools">
            <a:extLst>
              <a:ext uri="{FF2B5EF4-FFF2-40B4-BE49-F238E27FC236}">
                <a16:creationId xmlns:a16="http://schemas.microsoft.com/office/drawing/2014/main" id="{CB59BCFF-304A-5BD5-2862-6FC9BA3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" y="0"/>
            <a:ext cx="3867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933;p30">
            <a:extLst>
              <a:ext uri="{FF2B5EF4-FFF2-40B4-BE49-F238E27FC236}">
                <a16:creationId xmlns:a16="http://schemas.microsoft.com/office/drawing/2014/main" id="{64B32251-D905-720C-83BB-F5B9987183C3}"/>
              </a:ext>
            </a:extLst>
          </p:cNvPr>
          <p:cNvSpPr txBox="1">
            <a:spLocks/>
          </p:cNvSpPr>
          <p:nvPr/>
        </p:nvSpPr>
        <p:spPr>
          <a:xfrm>
            <a:off x="4003102" y="0"/>
            <a:ext cx="5968006" cy="603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2800" dirty="0"/>
              <a:t>It is important that the children bring in their PE kit:</a:t>
            </a:r>
          </a:p>
          <a:p>
            <a:endParaRPr lang="en-GB" sz="2800" dirty="0"/>
          </a:p>
          <a:p>
            <a:r>
              <a:rPr lang="en-GB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1HR – Wednesday &amp; Friday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1K – 	Monday &amp; Friday</a:t>
            </a:r>
            <a:endParaRPr lang="en-GB" sz="2800" dirty="0"/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chemeClr val="accent6"/>
                </a:solidFill>
              </a:rPr>
              <a:t>1M – Tuesday &amp; Friday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F43B8E-EC54-15E9-9639-4E37B33CE89D}"/>
              </a:ext>
            </a:extLst>
          </p:cNvPr>
          <p:cNvSpPr txBox="1"/>
          <p:nvPr/>
        </p:nvSpPr>
        <p:spPr>
          <a:xfrm>
            <a:off x="3162729" y="3703133"/>
            <a:ext cx="77491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Children are expected to come to school in their uniform and change into their PE kits at school.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White T shirt or polo shirt</a:t>
            </a:r>
          </a:p>
          <a:p>
            <a:r>
              <a:rPr lang="en-GB" sz="1800" dirty="0">
                <a:latin typeface="Baloo 2" panose="020B0604020202020204" charset="0"/>
                <a:cs typeface="Baloo 2" panose="020B0604020202020204" charset="0"/>
              </a:rPr>
              <a:t>B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lack shorts or leggings. 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During colder weather, a plain tracksuit or jogging suit-either black, dark blue or grey coloured clothing. </a:t>
            </a:r>
          </a:p>
          <a:p>
            <a:endParaRPr lang="en-GB" sz="1800" dirty="0"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Football shirts/boots cannot be worn.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Trainers may be worn for outdoor games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0904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7DB049-E473-DA91-B966-DD4FC35F2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211" y="759829"/>
            <a:ext cx="9808038" cy="4421900"/>
          </a:xfrm>
        </p:spPr>
        <p:txBody>
          <a:bodyPr/>
          <a:lstStyle/>
          <a:p>
            <a:r>
              <a:rPr lang="en-GB" sz="2400" dirty="0"/>
              <a:t>We follow the PSHE Association scheme of work.</a:t>
            </a:r>
          </a:p>
          <a:p>
            <a:endParaRPr lang="en-GB" sz="2400" dirty="0"/>
          </a:p>
          <a:p>
            <a:r>
              <a:rPr lang="en-GB" sz="2400" dirty="0"/>
              <a:t>This half term children will cover the topics:</a:t>
            </a:r>
          </a:p>
          <a:p>
            <a:r>
              <a:rPr lang="en-GB" sz="2400" dirty="0"/>
              <a:t>Belonging to a community: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What rules 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Caring for others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Looking after the environment </a:t>
            </a:r>
          </a:p>
          <a:p>
            <a:endParaRPr lang="en-GB" sz="2400" dirty="0"/>
          </a:p>
          <a:p>
            <a:pPr marL="107950" indent="0"/>
            <a:r>
              <a:rPr lang="en-GB" sz="2400" dirty="0"/>
              <a:t>Internet Safety: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Using the internet safely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Digit devices and how they can be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Communicating online safely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0C0AD-ACB9-A3BF-056C-6825F090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89" y="102654"/>
            <a:ext cx="10551900" cy="763500"/>
          </a:xfrm>
        </p:spPr>
        <p:txBody>
          <a:bodyPr/>
          <a:lstStyle/>
          <a:p>
            <a:r>
              <a:rPr lang="en-GB"/>
              <a:t>PSHE including relationships education</a:t>
            </a:r>
          </a:p>
        </p:txBody>
      </p:sp>
    </p:spTree>
    <p:extLst>
      <p:ext uri="{BB962C8B-B14F-4D97-AF65-F5344CB8AC3E}">
        <p14:creationId xmlns:p14="http://schemas.microsoft.com/office/powerpoint/2010/main" val="178551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F2DC8-C13C-8530-5AC5-A3F9746F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634"/>
            <a:ext cx="10551900" cy="763500"/>
          </a:xfrm>
        </p:spPr>
        <p:txBody>
          <a:bodyPr/>
          <a:lstStyle/>
          <a:p>
            <a:r>
              <a:rPr lang="en-GB"/>
              <a:t>Homework</a:t>
            </a:r>
          </a:p>
        </p:txBody>
      </p:sp>
      <p:sp>
        <p:nvSpPr>
          <p:cNvPr id="2" name="Google Shape;3933;p30">
            <a:extLst>
              <a:ext uri="{FF2B5EF4-FFF2-40B4-BE49-F238E27FC236}">
                <a16:creationId xmlns:a16="http://schemas.microsoft.com/office/drawing/2014/main" id="{11301738-26B0-EB17-010A-77770564B31C}"/>
              </a:ext>
            </a:extLst>
          </p:cNvPr>
          <p:cNvSpPr txBox="1">
            <a:spLocks/>
          </p:cNvSpPr>
          <p:nvPr/>
        </p:nvSpPr>
        <p:spPr>
          <a:xfrm>
            <a:off x="843842" y="846885"/>
            <a:ext cx="10297380" cy="452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Reading 5 times a week with reading diaries updated after every read. </a:t>
            </a:r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Times Tables Rockstars should be played 5 times a week. </a:t>
            </a:r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000000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endParaRPr lang="en-GB" sz="2800" b="0" i="0" dirty="0">
              <a:solidFill>
                <a:srgbClr val="0B0C0C"/>
              </a:solidFill>
              <a:effectLst/>
              <a:latin typeface="Baloo 2" panose="020B0604020202020204" charset="0"/>
              <a:cs typeface="Baloo 2" panose="020B0604020202020204" charset="0"/>
            </a:endParaRPr>
          </a:p>
          <a:p>
            <a:pPr algn="l"/>
            <a:r>
              <a:rPr lang="en-GB" sz="2800" b="0" i="0" dirty="0">
                <a:solidFill>
                  <a:srgbClr val="0B0C0C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Please can an adult at home sign the child’s reading diary every time the child reads. This is invaluable support for the teacher and each child earns a dojo point for their House every time this happens.  </a:t>
            </a:r>
          </a:p>
          <a:p>
            <a:pPr algn="l"/>
            <a:endParaRPr lang="en-GB" sz="1800" b="0" i="0" dirty="0">
              <a:solidFill>
                <a:srgbClr val="0B0C0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40DC8-F398-BB25-8303-9A2CE60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50" y="225200"/>
            <a:ext cx="10551900" cy="763500"/>
          </a:xfrm>
        </p:spPr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2F726-6FBB-990E-B54B-CF907A258D0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8700" y="1129900"/>
            <a:ext cx="5597300" cy="5182000"/>
          </a:xfrm>
        </p:spPr>
        <p:txBody>
          <a:bodyPr/>
          <a:lstStyle/>
          <a:p>
            <a:pPr marL="107950" indent="0" algn="l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During school time we believe pupils should be in class with their teachers and peers and enjoying all the benefits that brings.</a:t>
            </a:r>
            <a:endParaRPr lang="en-GB" sz="2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107950" indent="0" algn="l">
              <a:buNone/>
            </a:pPr>
            <a:endParaRPr lang="en-GB" sz="2000" b="0" i="0" dirty="0">
              <a:solidFill>
                <a:srgbClr val="0B0C0C"/>
              </a:solidFill>
              <a:effectLst/>
              <a:latin typeface="Aptos" panose="020B0004020202020204" pitchFamily="34" charset="0"/>
            </a:endParaRPr>
          </a:p>
          <a:p>
            <a:pPr marL="107950" indent="0" algn="l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Parents or carers of a child have a legal responsibility to ensure their child receives a suitable education. This is usually achieved through regular attendance at school.</a:t>
            </a:r>
            <a:endParaRPr lang="en-GB" sz="20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marL="10795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6EEFD-EE39-C187-3543-47C1CB22D3F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96000" y="875900"/>
            <a:ext cx="5375050" cy="5270900"/>
          </a:xfrm>
        </p:spPr>
        <p:txBody>
          <a:bodyPr/>
          <a:lstStyle/>
          <a:p>
            <a:pPr marL="10795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Being in school every day that it is open, is important to your child’s achievement, wellbeing, and their wider development.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Evidence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GDS Transport"/>
              </a:rPr>
              <a:t> 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shows that the students with the highest attendance throughout their time in school gain the best GCSE and A Level results.</a:t>
            </a:r>
          </a:p>
          <a:p>
            <a:pPr marL="107950" indent="0">
              <a:buNone/>
            </a:pPr>
            <a:endParaRPr lang="en-GB" sz="2000" dirty="0">
              <a:solidFill>
                <a:srgbClr val="0B0C0C"/>
              </a:solidFill>
              <a:latin typeface="Aptos" panose="020B0004020202020204" pitchFamily="34" charset="0"/>
            </a:endParaRPr>
          </a:p>
          <a:p>
            <a:pPr marL="10795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Regular attendance:</a:t>
            </a:r>
          </a:p>
          <a:p>
            <a:pPr marL="107950" indent="0">
              <a:buNone/>
            </a:pPr>
            <a:r>
              <a:rPr lang="en-GB" sz="2000" dirty="0">
                <a:solidFill>
                  <a:srgbClr val="0B0C0C"/>
                </a:solidFill>
                <a:latin typeface="Aptos" panose="020B0004020202020204" pitchFamily="34" charset="0"/>
              </a:rPr>
              <a:t>Teaches 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ptos" panose="020B0004020202020204" pitchFamily="34" charset="0"/>
              </a:rPr>
              <a:t>and embeds good routines which are easily transferred into the working life as young people leave education and enter the world of work.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3F89E-033E-7ACD-E17D-B17402B3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9" y="4136088"/>
            <a:ext cx="4062065" cy="27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9DFA-6780-D798-FFB2-D4066C1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8" y="119147"/>
            <a:ext cx="11024169" cy="132480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Class Assemblies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F73F8-89E2-AF38-9E53-8A888518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207" y="1443947"/>
            <a:ext cx="10662249" cy="2235900"/>
          </a:xfrm>
        </p:spPr>
        <p:txBody>
          <a:bodyPr/>
          <a:lstStyle/>
          <a:p>
            <a:pPr marL="107950" indent="0">
              <a:buNone/>
            </a:pPr>
            <a:r>
              <a:rPr lang="en-GB" sz="4400" dirty="0">
                <a:solidFill>
                  <a:schemeClr val="tx2"/>
                </a:solidFill>
              </a:rPr>
              <a:t>1M - Tuesday 11</a:t>
            </a:r>
            <a:r>
              <a:rPr lang="en-GB" sz="4400" baseline="30000" dirty="0">
                <a:solidFill>
                  <a:schemeClr val="tx2"/>
                </a:solidFill>
              </a:rPr>
              <a:t>th</a:t>
            </a:r>
            <a:r>
              <a:rPr lang="en-GB" sz="4400" dirty="0">
                <a:solidFill>
                  <a:schemeClr val="tx2"/>
                </a:solidFill>
              </a:rPr>
              <a:t> February at 9:00am</a:t>
            </a:r>
          </a:p>
          <a:p>
            <a:pPr marL="107950" indent="0">
              <a:buNone/>
            </a:pPr>
            <a:r>
              <a:rPr lang="en-GB" sz="4400" dirty="0">
                <a:solidFill>
                  <a:schemeClr val="tx2"/>
                </a:solidFill>
              </a:rPr>
              <a:t>1K - Tuesday 11</a:t>
            </a:r>
            <a:r>
              <a:rPr lang="en-GB" sz="4400" baseline="30000" dirty="0">
                <a:solidFill>
                  <a:schemeClr val="tx2"/>
                </a:solidFill>
              </a:rPr>
              <a:t>th</a:t>
            </a:r>
            <a:r>
              <a:rPr lang="en-GB" sz="4400" dirty="0">
                <a:solidFill>
                  <a:schemeClr val="tx2"/>
                </a:solidFill>
              </a:rPr>
              <a:t> February at 9:00am</a:t>
            </a:r>
          </a:p>
          <a:p>
            <a:pPr marL="107950" indent="0">
              <a:buNone/>
            </a:pPr>
            <a:r>
              <a:rPr lang="en-GB" sz="4400" dirty="0">
                <a:solidFill>
                  <a:schemeClr val="tx2"/>
                </a:solidFill>
              </a:rPr>
              <a:t>1HR-Tuesday 11</a:t>
            </a:r>
            <a:r>
              <a:rPr lang="en-GB" sz="4400" baseline="30000" dirty="0">
                <a:solidFill>
                  <a:schemeClr val="tx2"/>
                </a:solidFill>
              </a:rPr>
              <a:t>th</a:t>
            </a:r>
            <a:r>
              <a:rPr lang="en-GB" sz="4400" dirty="0">
                <a:solidFill>
                  <a:schemeClr val="tx2"/>
                </a:solidFill>
              </a:rPr>
              <a:t> February at 2:45am</a:t>
            </a:r>
          </a:p>
          <a:p>
            <a:pPr marL="107950" indent="0">
              <a:buNone/>
            </a:pPr>
            <a:endParaRPr lang="en-GB" sz="4400" dirty="0">
              <a:solidFill>
                <a:schemeClr val="tx2"/>
              </a:solidFill>
            </a:endParaRPr>
          </a:p>
          <a:p>
            <a:pPr marL="107950" indent="0">
              <a:buNone/>
            </a:pPr>
            <a:endParaRPr lang="en-GB" sz="4400" dirty="0">
              <a:solidFill>
                <a:schemeClr val="tx2"/>
              </a:solidFill>
            </a:endParaRPr>
          </a:p>
          <a:p>
            <a:pPr marL="107950" indent="0">
              <a:buNone/>
            </a:pPr>
            <a:endParaRPr lang="en-GB" sz="4400" dirty="0">
              <a:solidFill>
                <a:schemeClr val="tx2"/>
              </a:solidFill>
            </a:endParaRPr>
          </a:p>
          <a:p>
            <a:pPr marL="107950" indent="0">
              <a:buNone/>
            </a:pP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11C19-720B-00F4-1998-893CA8933314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" name="Google Shape;3830;p26"/>
          <p:cNvPicPr preferRelativeResize="0"/>
          <p:nvPr/>
        </p:nvPicPr>
        <p:blipFill/>
        <p:spPr>
          <a:xfrm flipH="1">
            <a:off x="10232547" y="541162"/>
            <a:ext cx="2356454" cy="1844627"/>
          </a:xfrm>
          <a:prstGeom prst="rect">
            <a:avLst/>
          </a:prstGeom>
          <a:noFill/>
          <a:ln>
            <a:noFill/>
          </a:ln>
          <a:effectLst>
            <a:outerShdw blurRad="428625" dist="285750" dir="5400000" algn="bl" rotWithShape="0">
              <a:srgbClr val="000000">
                <a:alpha val="90000"/>
              </a:srgbClr>
            </a:outerShdw>
          </a:effectLst>
        </p:spPr>
      </p:pic>
      <p:sp>
        <p:nvSpPr>
          <p:cNvPr id="3831" name="Google Shape;3831;p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368" y="1181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-7507" y="-53777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Our Team...</a:t>
            </a:r>
            <a:endParaRPr sz="6600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5606F5F3-F93E-6F46-8184-2A7C4EED19D4}"/>
              </a:ext>
            </a:extLst>
          </p:cNvPr>
          <p:cNvSpPr/>
          <p:nvPr/>
        </p:nvSpPr>
        <p:spPr>
          <a:xfrm rot="1770218">
            <a:off x="4395638" y="4027687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9" name="Arrow: Curved Left 128">
            <a:extLst>
              <a:ext uri="{FF2B5EF4-FFF2-40B4-BE49-F238E27FC236}">
                <a16:creationId xmlns:a16="http://schemas.microsoft.com/office/drawing/2014/main" id="{9121B881-5934-11B4-F5D8-BC9FC97A549E}"/>
              </a:ext>
            </a:extLst>
          </p:cNvPr>
          <p:cNvSpPr/>
          <p:nvPr/>
        </p:nvSpPr>
        <p:spPr>
          <a:xfrm rot="18272869">
            <a:off x="4046599" y="1094776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1" name="Arrow: Curved Left 130">
            <a:extLst>
              <a:ext uri="{FF2B5EF4-FFF2-40B4-BE49-F238E27FC236}">
                <a16:creationId xmlns:a16="http://schemas.microsoft.com/office/drawing/2014/main" id="{37C22977-FA09-EEA5-29D3-048ECA2A4561}"/>
              </a:ext>
            </a:extLst>
          </p:cNvPr>
          <p:cNvSpPr/>
          <p:nvPr/>
        </p:nvSpPr>
        <p:spPr>
          <a:xfrm rot="13684844">
            <a:off x="797165" y="1414012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D0D31EDF-6FAB-DD57-C6E5-F337C630C1E4}"/>
              </a:ext>
            </a:extLst>
          </p:cNvPr>
          <p:cNvSpPr/>
          <p:nvPr/>
        </p:nvSpPr>
        <p:spPr>
          <a:xfrm>
            <a:off x="6415340" y="2831857"/>
            <a:ext cx="3060067" cy="266838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Pupil Support Assistants:</a:t>
            </a:r>
          </a:p>
          <a:p>
            <a:pPr marL="107950" indent="0">
              <a:buFont typeface="Gochi Hand"/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Mrs </a:t>
            </a:r>
            <a:r>
              <a:rPr lang="en-GB" sz="1400" dirty="0" err="1">
                <a:solidFill>
                  <a:schemeClr val="tx1"/>
                </a:solidFill>
              </a:rPr>
              <a:t>F.Bibi</a:t>
            </a:r>
            <a:endParaRPr lang="en-GB" sz="1400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dirty="0">
                <a:solidFill>
                  <a:schemeClr val="tx1"/>
                </a:solidFill>
              </a:rPr>
              <a:t>Mrs </a:t>
            </a:r>
            <a:r>
              <a:rPr lang="en-GB" dirty="0" err="1">
                <a:solidFill>
                  <a:schemeClr val="tx1"/>
                </a:solidFill>
              </a:rPr>
              <a:t>S.Bibi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6" name="Star: 7 Points 135">
            <a:extLst>
              <a:ext uri="{FF2B5EF4-FFF2-40B4-BE49-F238E27FC236}">
                <a16:creationId xmlns:a16="http://schemas.microsoft.com/office/drawing/2014/main" id="{E9CC320E-7CE7-7B36-0B56-C23A87669260}"/>
              </a:ext>
            </a:extLst>
          </p:cNvPr>
          <p:cNvSpPr/>
          <p:nvPr/>
        </p:nvSpPr>
        <p:spPr>
          <a:xfrm>
            <a:off x="8917008" y="4193752"/>
            <a:ext cx="3060067" cy="262829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indent="0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Pastoral Support</a:t>
            </a:r>
          </a:p>
          <a:p>
            <a:pPr marL="107950" indent="0">
              <a:buFont typeface="Gochi Hand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07950" indent="0" algn="ctr">
              <a:buFont typeface="Gochi Hand"/>
              <a:buNone/>
            </a:pPr>
            <a:r>
              <a:rPr lang="en-GB" sz="1400" dirty="0">
                <a:solidFill>
                  <a:schemeClr val="tx1"/>
                </a:solidFill>
              </a:rPr>
              <a:t>Mr Clayton</a:t>
            </a:r>
          </a:p>
        </p:txBody>
      </p:sp>
      <p:pic>
        <p:nvPicPr>
          <p:cNvPr id="2" name="Picture 2" descr="Welcome to Year 1! – Wormley Primary">
            <a:extLst>
              <a:ext uri="{FF2B5EF4-FFF2-40B4-BE49-F238E27FC236}">
                <a16:creationId xmlns:a16="http://schemas.microsoft.com/office/drawing/2014/main" id="{68888F62-741D-429E-9768-AE6FB201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85" y="-69174"/>
            <a:ext cx="785658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0002D5E1-75A4-B549-33F9-CD1C631EB73B}"/>
              </a:ext>
            </a:extLst>
          </p:cNvPr>
          <p:cNvSpPr/>
          <p:nvPr/>
        </p:nvSpPr>
        <p:spPr>
          <a:xfrm rot="7223580">
            <a:off x="945765" y="4534232"/>
            <a:ext cx="638477" cy="1478491"/>
          </a:xfrm>
          <a:prstGeom prst="curvedLeftArrow">
            <a:avLst>
              <a:gd name="adj1" fmla="val 25000"/>
              <a:gd name="adj2" fmla="val 48299"/>
              <a:gd name="adj3" fmla="val 45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0E406-5CED-B0A2-5369-F74260CD4385}"/>
              </a:ext>
            </a:extLst>
          </p:cNvPr>
          <p:cNvSpPr txBox="1"/>
          <p:nvPr/>
        </p:nvSpPr>
        <p:spPr>
          <a:xfrm>
            <a:off x="1874119" y="1475526"/>
            <a:ext cx="1598335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Mrs Malik  – 1M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Year Group Leader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9EF8B-1AC1-3FB0-4096-B154AF89D42E}"/>
              </a:ext>
            </a:extLst>
          </p:cNvPr>
          <p:cNvSpPr txBox="1"/>
          <p:nvPr/>
        </p:nvSpPr>
        <p:spPr>
          <a:xfrm>
            <a:off x="353062" y="3265439"/>
            <a:ext cx="1521057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Mrs. O’Rourke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Phase 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8B82F-EF61-ADED-28B2-A9DB6B4F620E}"/>
              </a:ext>
            </a:extLst>
          </p:cNvPr>
          <p:cNvSpPr txBox="1"/>
          <p:nvPr/>
        </p:nvSpPr>
        <p:spPr>
          <a:xfrm>
            <a:off x="3672913" y="2770885"/>
            <a:ext cx="1995743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Miss Kauser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- 1K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Class 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E442F-4CC3-28B8-4E02-67135122E106}"/>
              </a:ext>
            </a:extLst>
          </p:cNvPr>
          <p:cNvSpPr txBox="1"/>
          <p:nvPr/>
        </p:nvSpPr>
        <p:spPr>
          <a:xfrm>
            <a:off x="2160114" y="4813590"/>
            <a:ext cx="1995743" cy="1184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Mrs Hussain and Miss Roach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- 1HR</a:t>
            </a:r>
          </a:p>
          <a:p>
            <a:pPr algn="ctr"/>
            <a:r>
              <a:rPr lang="en-GB" sz="1100" dirty="0">
                <a:latin typeface="Comic Sans MS" panose="030F0702030302020204" pitchFamily="66" charset="0"/>
              </a:rPr>
              <a:t>Class Teacher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2613274" y="1736966"/>
            <a:ext cx="7804721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Thank you for listening, any questions?</a:t>
            </a:r>
            <a:endParaRPr sz="91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2B4F9-A6F9-7FE6-151A-53524628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2" y="3286125"/>
            <a:ext cx="2857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27"/>
          <p:cNvSpPr txBox="1">
            <a:spLocks noGrp="1"/>
          </p:cNvSpPr>
          <p:nvPr>
            <p:ph type="body" idx="1"/>
          </p:nvPr>
        </p:nvSpPr>
        <p:spPr>
          <a:xfrm>
            <a:off x="4264039" y="15938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Our Curriculum</a:t>
            </a:r>
            <a:endParaRPr/>
          </a:p>
        </p:txBody>
      </p:sp>
      <p:sp>
        <p:nvSpPr>
          <p:cNvPr id="3865" name="Google Shape;3865;p27"/>
          <p:cNvSpPr txBox="1">
            <a:spLocks noGrp="1"/>
          </p:cNvSpPr>
          <p:nvPr>
            <p:ph type="body" idx="2"/>
          </p:nvPr>
        </p:nvSpPr>
        <p:spPr>
          <a:xfrm>
            <a:off x="7687430" y="1603937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Reading and Maths</a:t>
            </a:r>
            <a:endParaRPr/>
          </a:p>
        </p:txBody>
      </p:sp>
      <p:sp>
        <p:nvSpPr>
          <p:cNvPr id="3866" name="Google Shape;3866;p27"/>
          <p:cNvSpPr txBox="1">
            <a:spLocks noGrp="1"/>
          </p:cNvSpPr>
          <p:nvPr>
            <p:ph type="body" idx="3"/>
          </p:nvPr>
        </p:nvSpPr>
        <p:spPr>
          <a:xfrm>
            <a:off x="4264039" y="36349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Assessment and Intervention</a:t>
            </a:r>
            <a:endParaRPr/>
          </a:p>
        </p:txBody>
      </p:sp>
      <p:sp>
        <p:nvSpPr>
          <p:cNvPr id="3867" name="Google Shape;3867;p27"/>
          <p:cNvSpPr txBox="1">
            <a:spLocks noGrp="1"/>
          </p:cNvSpPr>
          <p:nvPr>
            <p:ph type="body" idx="4"/>
          </p:nvPr>
        </p:nvSpPr>
        <p:spPr>
          <a:xfrm>
            <a:off x="7719072" y="353080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Other areas of learning</a:t>
            </a:r>
            <a:endParaRPr/>
          </a:p>
        </p:txBody>
      </p:sp>
      <p:sp>
        <p:nvSpPr>
          <p:cNvPr id="3868" name="Google Shape;3868;p27"/>
          <p:cNvSpPr txBox="1">
            <a:spLocks noGrp="1"/>
          </p:cNvSpPr>
          <p:nvPr>
            <p:ph type="title" idx="5"/>
          </p:nvPr>
        </p:nvSpPr>
        <p:spPr>
          <a:xfrm>
            <a:off x="4264039" y="8981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775E7"/>
                </a:solidFill>
                <a:latin typeface="Gochi Hand"/>
                <a:ea typeface="Gochi Hand"/>
                <a:cs typeface="Gochi Hand"/>
                <a:sym typeface="Gochi Hand"/>
              </a:rPr>
              <a:t>01</a:t>
            </a:r>
            <a:endParaRPr sz="5500">
              <a:solidFill>
                <a:srgbClr val="4775E7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69" name="Google Shape;3869;p27"/>
          <p:cNvSpPr txBox="1">
            <a:spLocks noGrp="1"/>
          </p:cNvSpPr>
          <p:nvPr>
            <p:ph type="title" idx="6"/>
          </p:nvPr>
        </p:nvSpPr>
        <p:spPr>
          <a:xfrm>
            <a:off x="8376882" y="75149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D54773"/>
                </a:solidFill>
                <a:latin typeface="Gochi Hand"/>
                <a:ea typeface="Gochi Hand"/>
                <a:cs typeface="Gochi Hand"/>
                <a:sym typeface="Gochi Hand"/>
              </a:rPr>
              <a:t>02</a:t>
            </a:r>
            <a:endParaRPr sz="5500">
              <a:solidFill>
                <a:srgbClr val="D5477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0" name="Google Shape;3870;p27"/>
          <p:cNvSpPr txBox="1">
            <a:spLocks noGrp="1"/>
          </p:cNvSpPr>
          <p:nvPr>
            <p:ph type="title" idx="7"/>
          </p:nvPr>
        </p:nvSpPr>
        <p:spPr>
          <a:xfrm>
            <a:off x="4264039" y="29391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46A21"/>
                </a:solidFill>
                <a:latin typeface="Gochi Hand"/>
                <a:ea typeface="Gochi Hand"/>
                <a:cs typeface="Gochi Hand"/>
                <a:sym typeface="Gochi Hand"/>
              </a:rPr>
              <a:t>03</a:t>
            </a:r>
            <a:endParaRPr sz="5500">
              <a:solidFill>
                <a:srgbClr val="F46A2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71" name="Google Shape;3871;p27"/>
          <p:cNvSpPr txBox="1">
            <a:spLocks noGrp="1"/>
          </p:cNvSpPr>
          <p:nvPr>
            <p:ph type="title" idx="8"/>
          </p:nvPr>
        </p:nvSpPr>
        <p:spPr>
          <a:xfrm>
            <a:off x="8672601" y="282423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4AC4D"/>
                </a:solidFill>
                <a:latin typeface="Gochi Hand"/>
                <a:ea typeface="Gochi Hand"/>
                <a:cs typeface="Gochi Hand"/>
                <a:sym typeface="Gochi Hand"/>
              </a:rPr>
              <a:t>04</a:t>
            </a:r>
            <a:endParaRPr sz="5500">
              <a:solidFill>
                <a:srgbClr val="04AC4D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3872" name="Google Shape;3872;p27"/>
          <p:cNvGrpSpPr/>
          <p:nvPr/>
        </p:nvGrpSpPr>
        <p:grpSpPr>
          <a:xfrm rot="-4584347">
            <a:off x="3928116" y="3136982"/>
            <a:ext cx="1009325" cy="516339"/>
            <a:chOff x="5557837" y="3152773"/>
            <a:chExt cx="1077365" cy="551146"/>
          </a:xfrm>
        </p:grpSpPr>
        <p:sp>
          <p:nvSpPr>
            <p:cNvPr id="3873" name="Google Shape;3873;p27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3" name="Google Shape;3883;p27"/>
          <p:cNvGrpSpPr/>
          <p:nvPr/>
        </p:nvGrpSpPr>
        <p:grpSpPr>
          <a:xfrm rot="-10280587">
            <a:off x="4156046" y="827028"/>
            <a:ext cx="592116" cy="954290"/>
            <a:chOff x="5781734" y="2919412"/>
            <a:chExt cx="632081" cy="1018700"/>
          </a:xfrm>
        </p:grpSpPr>
        <p:sp>
          <p:nvSpPr>
            <p:cNvPr id="3884" name="Google Shape;3884;p27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4" name="Google Shape;3894;p27"/>
          <p:cNvGrpSpPr/>
          <p:nvPr/>
        </p:nvGrpSpPr>
        <p:grpSpPr>
          <a:xfrm rot="1304064">
            <a:off x="8175897" y="2512869"/>
            <a:ext cx="516322" cy="1009271"/>
            <a:chOff x="5819791" y="2890940"/>
            <a:chExt cx="551157" cy="1077364"/>
          </a:xfrm>
        </p:grpSpPr>
        <p:sp>
          <p:nvSpPr>
            <p:cNvPr id="3895" name="Google Shape;3895;p27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5" name="Google Shape;3905;p27"/>
          <p:cNvGrpSpPr/>
          <p:nvPr/>
        </p:nvGrpSpPr>
        <p:grpSpPr>
          <a:xfrm rot="7728758">
            <a:off x="7876670" y="1028613"/>
            <a:ext cx="1039967" cy="475377"/>
            <a:chOff x="5538486" y="3176626"/>
            <a:chExt cx="1110058" cy="507416"/>
          </a:xfrm>
        </p:grpSpPr>
        <p:sp>
          <p:nvSpPr>
            <p:cNvPr id="3906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088F9E-F46C-68B7-00C9-F098AC73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43" y="4890028"/>
            <a:ext cx="3070335" cy="172706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E0EC775-77DF-439A-4663-3049BCDFB7C8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-GB" sz="2800"/>
              <a:t>We have a broad curriculum which covers all areas of learning. Please use the parents’ overview to talk to your child about what they will be learning this year.</a:t>
            </a:r>
            <a:endParaRPr sz="28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01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43084-9746-1764-7FC0-B0810002743A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46825-73FC-7EC4-E177-AF82678F96F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73833" y="1856433"/>
            <a:ext cx="10551626" cy="710304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FEFBF-6776-B2C6-D13A-6F5A61B8DC9E}"/>
              </a:ext>
            </a:extLst>
          </p:cNvPr>
          <p:cNvSpPr txBox="1"/>
          <p:nvPr/>
        </p:nvSpPr>
        <p:spPr>
          <a:xfrm>
            <a:off x="9546956" y="2929180"/>
            <a:ext cx="2645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Curriculum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547BD-52B8-4A71-7D48-4DB70AE6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7" y="128458"/>
            <a:ext cx="8874833" cy="6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Oracy</a:t>
            </a:r>
            <a:endParaRPr sz="660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90DFCCB-14CB-4C80-C3F8-AB31CE3D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" y="1064498"/>
            <a:ext cx="7410350" cy="5233560"/>
          </a:xfrm>
          <a:prstGeom prst="rect">
            <a:avLst/>
          </a:prstGeom>
        </p:spPr>
      </p:pic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7553350" y="1443957"/>
            <a:ext cx="4246520" cy="39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600"/>
              <a:t>Speaking in full sentences about their work and things that they like to tell each other.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8"/>
          <p:cNvSpPr txBox="1">
            <a:spLocks noGrp="1"/>
          </p:cNvSpPr>
          <p:nvPr>
            <p:ph type="body" idx="1"/>
          </p:nvPr>
        </p:nvSpPr>
        <p:spPr>
          <a:xfrm rot="-562055">
            <a:off x="3386797" y="2738547"/>
            <a:ext cx="5339506" cy="255130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Reading and Maths</a:t>
            </a:r>
            <a:endParaRPr sz="3600"/>
          </a:p>
        </p:txBody>
      </p:sp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087623" y="1747347"/>
            <a:ext cx="5339506" cy="13271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02</a:t>
            </a:r>
            <a:endParaRPr sz="1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1F77D-9201-606A-E259-29C401F583FE}"/>
              </a:ext>
            </a:extLst>
          </p:cNvPr>
          <p:cNvSpPr/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603546" y="417291"/>
            <a:ext cx="4595841" cy="57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Focus on:</a:t>
            </a:r>
          </a:p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Phonics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Blending to read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Reading fluency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Comprehension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Decodable Texts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Sharing Books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701" y="1324242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493206" y="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Reading at Home</a:t>
            </a:r>
            <a:endParaRPr sz="6600"/>
          </a:p>
        </p:txBody>
      </p:sp>
      <p:sp>
        <p:nvSpPr>
          <p:cNvPr id="22" name="Google Shape;3933;p30">
            <a:extLst>
              <a:ext uri="{FF2B5EF4-FFF2-40B4-BE49-F238E27FC236}">
                <a16:creationId xmlns:a16="http://schemas.microsoft.com/office/drawing/2014/main" id="{B22F0368-C3B6-D66C-B44F-C2BCD461AD35}"/>
              </a:ext>
            </a:extLst>
          </p:cNvPr>
          <p:cNvSpPr txBox="1">
            <a:spLocks/>
          </p:cNvSpPr>
          <p:nvPr/>
        </p:nvSpPr>
        <p:spPr>
          <a:xfrm>
            <a:off x="5769156" y="843693"/>
            <a:ext cx="6210360" cy="517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GB" sz="3200" dirty="0"/>
              <a:t>Expectation: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at home 5x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Books and reading records must be in school every day.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Decodable books will be sent home each Thursday and must be returned on Monday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Sharing books will be sent home on Monday and must be returned each Thursday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18386-D601-0B92-7767-F60DD1F476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27497"/>
            <a:ext cx="236306" cy="1222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FCF36-98C1-A2F0-85BB-0EB89522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B"/>
              </a:clrFrom>
              <a:clrTo>
                <a:srgbClr val="FD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716" y="1675116"/>
            <a:ext cx="3931845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579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522C113CB994E9CFF7B7A4EF41131" ma:contentTypeVersion="19" ma:contentTypeDescription="Create a new document." ma:contentTypeScope="" ma:versionID="a339501b2de19b37b5be0062db7549d1">
  <xsd:schema xmlns:xsd="http://www.w3.org/2001/XMLSchema" xmlns:xs="http://www.w3.org/2001/XMLSchema" xmlns:p="http://schemas.microsoft.com/office/2006/metadata/properties" xmlns:ns2="de2aeea3-6ead-47a1-adce-0589fcea8251" xmlns:ns3="9bfbdd5d-cc9a-4ba5-89bd-811e999a9f26" targetNamespace="http://schemas.microsoft.com/office/2006/metadata/properties" ma:root="true" ma:fieldsID="ccf3f9d9ef2b434f14f44d8534fcf231" ns2:_="" ns3:_="">
    <xsd:import namespace="de2aeea3-6ead-47a1-adce-0589fcea8251"/>
    <xsd:import namespace="9bfbdd5d-cc9a-4ba5-89bd-811e999a9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eea3-6ead-47a1-adce-0589fcea8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7d05a3-1991-4e91-85d2-7451da6c3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bdd5d-cc9a-4ba5-89bd-811e999a9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0dce6f-62b7-47ac-94b8-7511679fdd58}" ma:internalName="TaxCatchAll" ma:showField="CatchAllData" ma:web="9bfbdd5d-cc9a-4ba5-89bd-811e999a9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2aeea3-6ead-47a1-adce-0589fcea8251">
      <Terms xmlns="http://schemas.microsoft.com/office/infopath/2007/PartnerControls"/>
    </lcf76f155ced4ddcb4097134ff3c332f>
    <TaxCatchAll xmlns="9bfbdd5d-cc9a-4ba5-89bd-811e999a9f26" xsi:nil="true"/>
    <Date xmlns="de2aeea3-6ead-47a1-adce-0589fcea8251" xsi:nil="true"/>
  </documentManagement>
</p:properties>
</file>

<file path=customXml/itemProps1.xml><?xml version="1.0" encoding="utf-8"?>
<ds:datastoreItem xmlns:ds="http://schemas.openxmlformats.org/officeDocument/2006/customXml" ds:itemID="{CB0AD8D4-69D4-41BB-8B8B-4E28B5817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7D7F9-2F52-4025-A7A4-33257D491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aeea3-6ead-47a1-adce-0589fcea8251"/>
    <ds:schemaRef ds:uri="9bfbdd5d-cc9a-4ba5-89bd-811e999a9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0B66D4-45E4-4479-9AB8-D393C30D4C7B}">
  <ds:schemaRefs>
    <ds:schemaRef ds:uri="http://schemas.microsoft.com/office/2006/documentManagement/types"/>
    <ds:schemaRef ds:uri="9bfbdd5d-cc9a-4ba5-89bd-811e999a9f26"/>
    <ds:schemaRef ds:uri="http://purl.org/dc/terms/"/>
    <ds:schemaRef ds:uri="http://schemas.microsoft.com/office/infopath/2007/PartnerControls"/>
    <ds:schemaRef ds:uri="http://purl.org/dc/dcmitype/"/>
    <ds:schemaRef ds:uri="de2aeea3-6ead-47a1-adce-0589fcea825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703</Words>
  <Application>Microsoft Office PowerPoint</Application>
  <PresentationFormat>Widescreen</PresentationFormat>
  <Paragraphs>124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Gochi Hand</vt:lpstr>
      <vt:lpstr>Abril Fatface</vt:lpstr>
      <vt:lpstr>Arial</vt:lpstr>
      <vt:lpstr>Times New Roman</vt:lpstr>
      <vt:lpstr>Comic Sans MS</vt:lpstr>
      <vt:lpstr>Baloo 2</vt:lpstr>
      <vt:lpstr>GDS Transport</vt:lpstr>
      <vt:lpstr>Aldrich</vt:lpstr>
      <vt:lpstr>Aptos</vt:lpstr>
      <vt:lpstr>Barlow Condensed</vt:lpstr>
      <vt:lpstr>SlidesMania</vt:lpstr>
      <vt:lpstr>PowerPoint Presentation</vt:lpstr>
      <vt:lpstr>Our Team...</vt:lpstr>
      <vt:lpstr>01</vt:lpstr>
      <vt:lpstr>01</vt:lpstr>
      <vt:lpstr>PowerPoint Presentation</vt:lpstr>
      <vt:lpstr>Oracy</vt:lpstr>
      <vt:lpstr>02</vt:lpstr>
      <vt:lpstr>Reading</vt:lpstr>
      <vt:lpstr>Reading at Home</vt:lpstr>
      <vt:lpstr>Maths</vt:lpstr>
      <vt:lpstr>03</vt:lpstr>
      <vt:lpstr>Assessments</vt:lpstr>
      <vt:lpstr>Additional Support</vt:lpstr>
      <vt:lpstr>04</vt:lpstr>
      <vt:lpstr>PowerPoint Presentation</vt:lpstr>
      <vt:lpstr>PSHE including relationships education</vt:lpstr>
      <vt:lpstr>Homework</vt:lpstr>
      <vt:lpstr>Attendance</vt:lpstr>
      <vt:lpstr>Class Assemblies</vt:lpstr>
      <vt:lpstr>Thank you for listening,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Trixie Brandon</dc:creator>
  <cp:lastModifiedBy>Asna Malik</cp:lastModifiedBy>
  <cp:revision>4</cp:revision>
  <dcterms:modified xsi:type="dcterms:W3CDTF">2025-01-19T18:20:11Z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0x010100669522C113CB994E9CFF7B7A4EF41131</vt:lpwstr>
  </property>
  <property fmtid="{D5CDD505-2E9C-101B-9397-08002B2CF9AE}" pid="3" name="MediaServiceImageTags">
    <vt:lpwstr/>
  </property>
</Properties>
</file>