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7"/>
  </p:notesMasterIdLst>
  <p:sldIdLst>
    <p:sldId id="256" r:id="rId5"/>
    <p:sldId id="300" r:id="rId6"/>
    <p:sldId id="258" r:id="rId7"/>
    <p:sldId id="259" r:id="rId8"/>
    <p:sldId id="260" r:id="rId9"/>
    <p:sldId id="261" r:id="rId10"/>
    <p:sldId id="285" r:id="rId11"/>
    <p:sldId id="281" r:id="rId12"/>
    <p:sldId id="282" r:id="rId13"/>
    <p:sldId id="284" r:id="rId14"/>
    <p:sldId id="303" r:id="rId15"/>
    <p:sldId id="286" r:id="rId16"/>
    <p:sldId id="304" r:id="rId17"/>
    <p:sldId id="289" r:id="rId18"/>
    <p:sldId id="263" r:id="rId19"/>
    <p:sldId id="299" r:id="rId20"/>
    <p:sldId id="291" r:id="rId21"/>
    <p:sldId id="295" r:id="rId22"/>
    <p:sldId id="301" r:id="rId23"/>
    <p:sldId id="302" r:id="rId24"/>
    <p:sldId id="266" r:id="rId25"/>
    <p:sldId id="297" r:id="rId26"/>
  </p:sldIdLst>
  <p:sldSz cx="12192000" cy="6858000"/>
  <p:notesSz cx="6858000" cy="9144000"/>
  <p:embeddedFontLst>
    <p:embeddedFont>
      <p:font typeface="Abril Fatface" panose="02000503000000020003" pitchFamily="2" charset="0"/>
      <p:regular r:id="rId28"/>
    </p:embeddedFont>
    <p:embeddedFont>
      <p:font typeface="Aldrich" panose="020B0604020202020204" charset="0"/>
      <p:regular r:id="rId29"/>
    </p:embeddedFont>
    <p:embeddedFont>
      <p:font typeface="Baloo 2" panose="020B0604020202020204" charset="0"/>
      <p:regular r:id="rId30"/>
      <p:bold r:id="rId31"/>
    </p:embeddedFont>
    <p:embeddedFont>
      <p:font typeface="Barlow Condensed" panose="00000506000000000000" pitchFamily="2"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
      <p:font typeface="Gochi Hand"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EDD15-13BB-4186-947D-27C0EB60390A}" v="1" dt="2024-01-15T10:40:02.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autoAdjust="0"/>
    <p:restoredTop sz="94660"/>
  </p:normalViewPr>
  <p:slideViewPr>
    <p:cSldViewPr snapToGrid="0">
      <p:cViewPr varScale="1">
        <p:scale>
          <a:sx n="91" d="100"/>
          <a:sy n="91" d="100"/>
        </p:scale>
        <p:origin x="1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587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370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66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26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9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47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5264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327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042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040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709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304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699" name="Google Shape;6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6961231" y="2916363"/>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9"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hodgehillprimary.bham.sch.uk/reception-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3743" name="Google Shape;3743;p25"/>
          <p:cNvSpPr txBox="1">
            <a:spLocks noGrp="1"/>
          </p:cNvSpPr>
          <p:nvPr>
            <p:ph type="subTitle" idx="1"/>
          </p:nvPr>
        </p:nvSpPr>
        <p:spPr>
          <a:xfrm>
            <a:off x="7242489" y="1395500"/>
            <a:ext cx="5125800" cy="364800"/>
          </a:xfrm>
          <a:prstGeom prst="rect">
            <a:avLst/>
          </a:prstGeom>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8000" dirty="0">
                <a:solidFill>
                  <a:schemeClr val="lt2"/>
                </a:solidFill>
              </a:rPr>
              <a:t>Welcome to...</a:t>
            </a:r>
            <a:endParaRPr sz="8000" dirty="0">
              <a:solidFill>
                <a:schemeClr val="lt2"/>
              </a:solidFill>
            </a:endParaRPr>
          </a:p>
        </p:txBody>
      </p:sp>
      <p:sp>
        <p:nvSpPr>
          <p:cNvPr id="5" name="Rectangle 4">
            <a:extLst>
              <a:ext uri="{FF2B5EF4-FFF2-40B4-BE49-F238E27FC236}">
                <a16:creationId xmlns:a16="http://schemas.microsoft.com/office/drawing/2014/main" id="{43EEE8C2-0E37-0395-2C8F-8CFABF8E6402}"/>
              </a:ext>
            </a:extLst>
          </p:cNvPr>
          <p:cNvSpPr>
            <a:spLocks noGrp="1" noRot="1" noMove="1" noResize="1" noEditPoints="1" noAdjustHandles="1" noChangeArrowheads="1" noChangeShapeType="1"/>
          </p:cNvSpPr>
          <p:nvPr/>
        </p:nvSpPr>
        <p:spPr>
          <a:xfrm>
            <a:off x="6267236" y="4568050"/>
            <a:ext cx="5924764" cy="2289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34B968BD-E02D-EA42-7322-493F00066FFA}"/>
              </a:ext>
            </a:extLst>
          </p:cNvPr>
          <p:cNvPicPr>
            <a:picLocks noChangeAspect="1"/>
          </p:cNvPicPr>
          <p:nvPr/>
        </p:nvPicPr>
        <p:blipFill>
          <a:blip r:embed="rId3"/>
          <a:stretch>
            <a:fillRect/>
          </a:stretch>
        </p:blipFill>
        <p:spPr>
          <a:xfrm>
            <a:off x="5770652" y="5549762"/>
            <a:ext cx="6105332" cy="605133"/>
          </a:xfrm>
          <a:prstGeom prst="rect">
            <a:avLst/>
          </a:prstGeom>
        </p:spPr>
      </p:pic>
      <p:pic>
        <p:nvPicPr>
          <p:cNvPr id="4" name="image1.jpg">
            <a:extLst>
              <a:ext uri="{FF2B5EF4-FFF2-40B4-BE49-F238E27FC236}">
                <a16:creationId xmlns:a16="http://schemas.microsoft.com/office/drawing/2014/main" id="{CDEB966C-1D62-540C-7CC8-74B52CDE3860}"/>
              </a:ext>
            </a:extLst>
          </p:cNvPr>
          <p:cNvPicPr/>
          <p:nvPr/>
        </p:nvPicPr>
        <p:blipFill>
          <a:blip r:embed="rId4"/>
          <a:srcRect/>
          <a:stretch>
            <a:fillRect/>
          </a:stretch>
        </p:blipFill>
        <p:spPr>
          <a:xfrm>
            <a:off x="7373169" y="2949814"/>
            <a:ext cx="2440148" cy="2214156"/>
          </a:xfrm>
          <a:prstGeom prst="rect">
            <a:avLst/>
          </a:prstGeom>
          <a:ln/>
        </p:spPr>
      </p:pic>
      <p:sp>
        <p:nvSpPr>
          <p:cNvPr id="8" name="Rectangle 7">
            <a:extLst>
              <a:ext uri="{FF2B5EF4-FFF2-40B4-BE49-F238E27FC236}">
                <a16:creationId xmlns:a16="http://schemas.microsoft.com/office/drawing/2014/main" id="{0B88E6C4-0EA1-9E4E-9A0F-52003571CA87}"/>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Reading at Home</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769156" y="763500"/>
            <a:ext cx="5612984"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Expectation:</a:t>
            </a:r>
          </a:p>
          <a:p>
            <a:pPr marL="457200" indent="-457200">
              <a:buFont typeface="Arial" panose="020B0604020202020204" pitchFamily="34" charset="0"/>
              <a:buChar char="•"/>
            </a:pPr>
            <a:r>
              <a:rPr lang="en-GB" sz="3200" dirty="0"/>
              <a:t>Read at home 5x week</a:t>
            </a:r>
          </a:p>
          <a:p>
            <a:pPr marL="457200" indent="-457200">
              <a:buFont typeface="Arial" panose="020B0604020202020204" pitchFamily="34" charset="0"/>
              <a:buChar char="•"/>
            </a:pPr>
            <a:r>
              <a:rPr lang="en-GB" sz="3200" dirty="0"/>
              <a:t>Book bags must be in school every day.</a:t>
            </a:r>
          </a:p>
          <a:p>
            <a:pPr marL="457200" indent="-457200">
              <a:buFont typeface="Arial" panose="020B0604020202020204" pitchFamily="34" charset="0"/>
              <a:buChar char="•"/>
            </a:pPr>
            <a:r>
              <a:rPr lang="en-GB" sz="3200" dirty="0"/>
              <a:t>Reading records will be checked Monday/ Thursday</a:t>
            </a:r>
          </a:p>
          <a:p>
            <a:r>
              <a:rPr lang="en-GB" sz="3200" dirty="0"/>
              <a:t>Each week your child will bring home one book that they can read to you and one book that you can share with your child.</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1410716" y="1675116"/>
            <a:ext cx="3931845" cy="3835946"/>
          </a:xfrm>
          <a:prstGeom prst="rect">
            <a:avLst/>
          </a:prstGeom>
        </p:spPr>
      </p:pic>
    </p:spTree>
    <p:extLst>
      <p:ext uri="{BB962C8B-B14F-4D97-AF65-F5344CB8AC3E}">
        <p14:creationId xmlns:p14="http://schemas.microsoft.com/office/powerpoint/2010/main" val="254994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E33373-B320-3EF7-5240-64500FC0CEF1}"/>
              </a:ext>
            </a:extLst>
          </p:cNvPr>
          <p:cNvPicPr>
            <a:picLocks noChangeAspect="1"/>
          </p:cNvPicPr>
          <p:nvPr/>
        </p:nvPicPr>
        <p:blipFill>
          <a:blip r:embed="rId3"/>
          <a:stretch>
            <a:fillRect/>
          </a:stretch>
        </p:blipFill>
        <p:spPr>
          <a:xfrm>
            <a:off x="1131197" y="1147401"/>
            <a:ext cx="4401164" cy="5172797"/>
          </a:xfrm>
          <a:prstGeom prst="rect">
            <a:avLst/>
          </a:prstGeom>
        </p:spPr>
      </p:pic>
      <p:sp>
        <p:nvSpPr>
          <p:cNvPr id="11" name="Google Shape;3933;p30">
            <a:extLst>
              <a:ext uri="{FF2B5EF4-FFF2-40B4-BE49-F238E27FC236}">
                <a16:creationId xmlns:a16="http://schemas.microsoft.com/office/drawing/2014/main" id="{5B10025B-2156-B048-FB3E-304C466DC93B}"/>
              </a:ext>
            </a:extLst>
          </p:cNvPr>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Writing</a:t>
            </a:r>
            <a:endParaRPr sz="6600" dirty="0"/>
          </a:p>
        </p:txBody>
      </p:sp>
    </p:spTree>
    <p:extLst>
      <p:ext uri="{BB962C8B-B14F-4D97-AF65-F5344CB8AC3E}">
        <p14:creationId xmlns:p14="http://schemas.microsoft.com/office/powerpoint/2010/main" val="250737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328992" y="751201"/>
            <a:ext cx="6034225"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Doubling and halving</a:t>
            </a:r>
          </a:p>
          <a:p>
            <a:pPr marL="571500" indent="-571500">
              <a:buFont typeface="Arial" panose="020B0604020202020204" pitchFamily="34" charset="0"/>
              <a:buChar char="•"/>
            </a:pPr>
            <a:r>
              <a:rPr lang="en-GB" sz="3200" dirty="0"/>
              <a:t>Multiplication and Division</a:t>
            </a:r>
          </a:p>
          <a:p>
            <a:pPr marL="571500" indent="-571500">
              <a:buFont typeface="Arial" panose="020B0604020202020204" pitchFamily="34" charset="0"/>
              <a:buChar char="•"/>
            </a:pPr>
            <a:r>
              <a:rPr lang="en-GB" sz="3200" dirty="0"/>
              <a:t>2s, 5s and 10s times tables</a:t>
            </a:r>
          </a:p>
          <a:p>
            <a:pPr marL="571500" indent="-571500">
              <a:buFont typeface="Arial" panose="020B0604020202020204" pitchFamily="34" charset="0"/>
              <a:buChar char="•"/>
            </a:pPr>
            <a:r>
              <a:rPr lang="en-GB" sz="3200" dirty="0"/>
              <a:t>Times Table Rockstars</a:t>
            </a:r>
          </a:p>
          <a:p>
            <a:endParaRPr lang="en-GB" sz="32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Early Number Sense - YouTube">
            <a:extLst>
              <a:ext uri="{FF2B5EF4-FFF2-40B4-BE49-F238E27FC236}">
                <a16:creationId xmlns:a16="http://schemas.microsoft.com/office/drawing/2014/main" id="{04B9782E-1BAB-6D2D-BC4F-975AB8458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950" y="3429000"/>
            <a:ext cx="3752844" cy="3236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4F7330E-5616-3BD4-14EF-344A03E6024B}"/>
              </a:ext>
            </a:extLst>
          </p:cNvPr>
          <p:cNvPicPr>
            <a:picLocks noChangeAspect="1"/>
          </p:cNvPicPr>
          <p:nvPr/>
        </p:nvPicPr>
        <p:blipFill>
          <a:blip r:embed="rId4"/>
          <a:stretch>
            <a:fillRect/>
          </a:stretch>
        </p:blipFill>
        <p:spPr>
          <a:xfrm>
            <a:off x="1238426" y="1122953"/>
            <a:ext cx="3088446" cy="5349766"/>
          </a:xfrm>
          <a:prstGeom prst="rect">
            <a:avLst/>
          </a:prstGeom>
        </p:spPr>
      </p:pic>
    </p:spTree>
    <p:extLst>
      <p:ext uri="{BB962C8B-B14F-4D97-AF65-F5344CB8AC3E}">
        <p14:creationId xmlns:p14="http://schemas.microsoft.com/office/powerpoint/2010/main" val="409261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E0D5A2-32F5-24CE-EBC9-8B265C035B24}"/>
              </a:ext>
            </a:extLst>
          </p:cNvPr>
          <p:cNvSpPr>
            <a:spLocks noGrp="1"/>
          </p:cNvSpPr>
          <p:nvPr>
            <p:ph type="subTitle" idx="1"/>
          </p:nvPr>
        </p:nvSpPr>
        <p:spPr/>
        <p:txBody>
          <a:bodyPr/>
          <a:lstStyle/>
          <a:p>
            <a:endParaRPr lang="en-GB"/>
          </a:p>
        </p:txBody>
      </p:sp>
      <p:sp>
        <p:nvSpPr>
          <p:cNvPr id="3" name="Subtitle 2">
            <a:extLst>
              <a:ext uri="{FF2B5EF4-FFF2-40B4-BE49-F238E27FC236}">
                <a16:creationId xmlns:a16="http://schemas.microsoft.com/office/drawing/2014/main" id="{04D862E7-9663-D021-E2BA-D35185877FC1}"/>
              </a:ext>
            </a:extLst>
          </p:cNvPr>
          <p:cNvSpPr>
            <a:spLocks noGrp="1"/>
          </p:cNvSpPr>
          <p:nvPr>
            <p:ph type="subTitle" idx="2"/>
          </p:nvPr>
        </p:nvSpPr>
        <p:spPr/>
        <p:txBody>
          <a:bodyPr/>
          <a:lstStyle/>
          <a:p>
            <a:endParaRPr lang="en-GB"/>
          </a:p>
        </p:txBody>
      </p:sp>
      <p:sp>
        <p:nvSpPr>
          <p:cNvPr id="4" name="Title 3">
            <a:extLst>
              <a:ext uri="{FF2B5EF4-FFF2-40B4-BE49-F238E27FC236}">
                <a16:creationId xmlns:a16="http://schemas.microsoft.com/office/drawing/2014/main" id="{127FCF4B-6128-C78E-E39B-CB1E5AF29E23}"/>
              </a:ext>
            </a:extLst>
          </p:cNvPr>
          <p:cNvSpPr>
            <a:spLocks noGrp="1"/>
          </p:cNvSpPr>
          <p:nvPr>
            <p:ph type="title"/>
          </p:nvPr>
        </p:nvSpPr>
        <p:spPr/>
        <p:txBody>
          <a:bodyPr/>
          <a:lstStyle/>
          <a:p>
            <a:endParaRPr lang="en-GB" dirty="0"/>
          </a:p>
        </p:txBody>
      </p:sp>
      <p:sp>
        <p:nvSpPr>
          <p:cNvPr id="5" name="Text Placeholder 4">
            <a:extLst>
              <a:ext uri="{FF2B5EF4-FFF2-40B4-BE49-F238E27FC236}">
                <a16:creationId xmlns:a16="http://schemas.microsoft.com/office/drawing/2014/main" id="{B50253F8-5B71-847A-132A-8DBE0A0BC8DD}"/>
              </a:ext>
            </a:extLst>
          </p:cNvPr>
          <p:cNvSpPr>
            <a:spLocks noGrp="1"/>
          </p:cNvSpPr>
          <p:nvPr>
            <p:ph type="body" idx="3"/>
          </p:nvPr>
        </p:nvSpPr>
        <p:spPr/>
        <p:txBody>
          <a:bodyPr/>
          <a:lstStyle/>
          <a:p>
            <a:endParaRPr lang="en-GB"/>
          </a:p>
        </p:txBody>
      </p:sp>
      <p:sp>
        <p:nvSpPr>
          <p:cNvPr id="6" name="Text Placeholder 5">
            <a:extLst>
              <a:ext uri="{FF2B5EF4-FFF2-40B4-BE49-F238E27FC236}">
                <a16:creationId xmlns:a16="http://schemas.microsoft.com/office/drawing/2014/main" id="{42CC4D43-AA34-70B1-E63D-0C1AF903D25C}"/>
              </a:ext>
            </a:extLst>
          </p:cNvPr>
          <p:cNvSpPr>
            <a:spLocks noGrp="1"/>
          </p:cNvSpPr>
          <p:nvPr>
            <p:ph type="body" idx="4"/>
          </p:nvPr>
        </p:nvSpPr>
        <p:spPr/>
        <p:txBody>
          <a:bodyPr/>
          <a:lstStyle/>
          <a:p>
            <a:endParaRPr lang="en-GB"/>
          </a:p>
        </p:txBody>
      </p:sp>
    </p:spTree>
    <p:extLst>
      <p:ext uri="{BB962C8B-B14F-4D97-AF65-F5344CB8AC3E}">
        <p14:creationId xmlns:p14="http://schemas.microsoft.com/office/powerpoint/2010/main" val="304266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dirty="0"/>
              <a:t>Assessments and Interventions</a:t>
            </a:r>
            <a:endParaRPr sz="36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t>03</a:t>
            </a:r>
            <a:endParaRPr sz="12000" dirty="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44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Assessments </a:t>
            </a:r>
            <a:endParaRPr dirty="0"/>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Your child will be assessed every term in Reading, Writing and Maths. These assessment will inform next steps and provide targets for you to work with at home. </a:t>
            </a:r>
          </a:p>
          <a:p>
            <a:pPr marL="0" lvl="0" indent="0" algn="l" rtl="0">
              <a:spcBef>
                <a:spcPts val="0"/>
              </a:spcBef>
              <a:spcAft>
                <a:spcPts val="2100"/>
              </a:spcAft>
              <a:buNone/>
            </a:pPr>
            <a:endParaRPr lang="en" sz="2800" dirty="0">
              <a:solidFill>
                <a:schemeClr val="accent2"/>
              </a:solidFill>
            </a:endParaRPr>
          </a:p>
          <a:p>
            <a:pPr marL="0" lvl="0" indent="0" algn="l" rtl="0">
              <a:spcBef>
                <a:spcPts val="0"/>
              </a:spcBef>
              <a:spcAft>
                <a:spcPts val="2100"/>
              </a:spcAft>
              <a:buNone/>
            </a:pPr>
            <a:r>
              <a:rPr lang="en" sz="2800" dirty="0">
                <a:solidFill>
                  <a:schemeClr val="accent2"/>
                </a:solidFill>
              </a:rPr>
              <a:t>We will also assess key pieces of work at the end of units </a:t>
            </a:r>
          </a:p>
          <a:p>
            <a:pPr marL="0" lvl="0" indent="0" algn="l" rtl="0">
              <a:spcBef>
                <a:spcPts val="0"/>
              </a:spcBef>
              <a:spcAft>
                <a:spcPts val="2100"/>
              </a:spcAft>
              <a:buNone/>
            </a:pPr>
            <a:r>
              <a:rPr lang="en-GB" sz="2800" dirty="0">
                <a:solidFill>
                  <a:schemeClr val="accent2"/>
                </a:solidFill>
              </a:rPr>
              <a:t>I</a:t>
            </a:r>
            <a:r>
              <a:rPr lang="en" sz="2800" dirty="0">
                <a:solidFill>
                  <a:schemeClr val="accent2"/>
                </a:solidFill>
              </a:rPr>
              <a:t>n other broader curriculum areas.</a:t>
            </a: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Additional Support</a:t>
            </a:r>
            <a:endParaRPr dirty="0"/>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Children who need extra support will have an additional intervention session to help them catch up on the day’s learning.</a:t>
            </a:r>
            <a:endParaRPr sz="2800" dirty="0">
              <a:solidFill>
                <a:schemeClr val="accent2"/>
              </a:solidFill>
            </a:endParaRPr>
          </a:p>
        </p:txBody>
      </p:sp>
      <p:sp>
        <p:nvSpPr>
          <p:cNvPr id="3951" name="Google Shape;3951;p32"/>
          <p:cNvSpPr txBox="1">
            <a:spLocks noGrp="1"/>
          </p:cNvSpPr>
          <p:nvPr>
            <p:ph type="subTitle" idx="2"/>
          </p:nvPr>
        </p:nvSpPr>
        <p:spPr>
          <a:xfrm>
            <a:off x="2596609" y="345661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These groups are constantly reviewed according to the need of the children and ongoing assessment.</a:t>
            </a:r>
            <a:endParaRPr sz="2800" dirty="0">
              <a:solidFill>
                <a:schemeClr val="accent2"/>
              </a:solidFill>
            </a:endParaRPr>
          </a:p>
        </p:txBody>
      </p:sp>
      <p:sp>
        <p:nvSpPr>
          <p:cNvPr id="3953" name="Google Shape;3953;p32"/>
          <p:cNvSpPr txBox="1">
            <a:spLocks noGrp="1"/>
          </p:cNvSpPr>
          <p:nvPr>
            <p:ph type="subTitle" idx="3"/>
          </p:nvPr>
        </p:nvSpPr>
        <p:spPr>
          <a:xfrm>
            <a:off x="2617157" y="4736162"/>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Details on how you can support your child at home are on the school’s website.</a:t>
            </a:r>
            <a:endParaRPr sz="2800" dirty="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719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dirty="0"/>
              <a:t>Other areas of learning</a:t>
            </a:r>
            <a:endParaRPr sz="36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t>04</a:t>
            </a:r>
            <a:endParaRPr sz="12000" dirty="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48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C2B473-6BB8-42A7-9FC2-268E8DF5722C}"/>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Playground PE Reminder Sign - Signs2Schools">
            <a:extLst>
              <a:ext uri="{FF2B5EF4-FFF2-40B4-BE49-F238E27FC236}">
                <a16:creationId xmlns:a16="http://schemas.microsoft.com/office/drawing/2014/main" id="{CB59BCFF-304A-5BD5-2862-6FC9BA332C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2644" y="386564"/>
            <a:ext cx="38671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933;p30">
            <a:extLst>
              <a:ext uri="{FF2B5EF4-FFF2-40B4-BE49-F238E27FC236}">
                <a16:creationId xmlns:a16="http://schemas.microsoft.com/office/drawing/2014/main" id="{64B32251-D905-720C-83BB-F5B9987183C3}"/>
              </a:ext>
            </a:extLst>
          </p:cNvPr>
          <p:cNvSpPr txBox="1">
            <a:spLocks/>
          </p:cNvSpPr>
          <p:nvPr/>
        </p:nvSpPr>
        <p:spPr>
          <a:xfrm>
            <a:off x="5247112" y="519468"/>
            <a:ext cx="5968006"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It is important that the children bring in their PE kit:</a:t>
            </a:r>
          </a:p>
          <a:p>
            <a:endParaRPr lang="en-GB" sz="3200" dirty="0"/>
          </a:p>
          <a:p>
            <a:r>
              <a:rPr lang="en-GB" sz="3200" dirty="0">
                <a:solidFill>
                  <a:schemeClr val="tx1">
                    <a:lumMod val="40000"/>
                    <a:lumOff val="60000"/>
                  </a:schemeClr>
                </a:solidFill>
              </a:rPr>
              <a:t>2A – Wednesday and Thursday</a:t>
            </a:r>
            <a:endParaRPr lang="en-GB" dirty="0">
              <a:solidFill>
                <a:schemeClr val="tx1">
                  <a:lumMod val="40000"/>
                  <a:lumOff val="60000"/>
                </a:schemeClr>
              </a:solidFill>
            </a:endParaRPr>
          </a:p>
          <a:p>
            <a:endParaRPr lang="en-GB" sz="3200" dirty="0">
              <a:solidFill>
                <a:schemeClr val="tx1">
                  <a:lumMod val="40000"/>
                  <a:lumOff val="60000"/>
                </a:schemeClr>
              </a:solidFill>
            </a:endParaRPr>
          </a:p>
          <a:p>
            <a:r>
              <a:rPr lang="en-GB" sz="3200" dirty="0">
                <a:solidFill>
                  <a:srgbClr val="FF0000"/>
                </a:solidFill>
              </a:rPr>
              <a:t>2F  - Tuesday and Friday   </a:t>
            </a:r>
            <a:endParaRPr lang="en-GB" dirty="0">
              <a:solidFill>
                <a:srgbClr val="072162"/>
              </a:solidFill>
            </a:endParaRPr>
          </a:p>
          <a:p>
            <a:endParaRPr lang="en-GB" sz="3200" dirty="0">
              <a:solidFill>
                <a:srgbClr val="FF0000"/>
              </a:solidFill>
            </a:endParaRPr>
          </a:p>
          <a:p>
            <a:r>
              <a:rPr lang="en-GB" sz="3200" dirty="0">
                <a:solidFill>
                  <a:srgbClr val="00B050"/>
                </a:solidFill>
              </a:rPr>
              <a:t>2M – Wednesday and </a:t>
            </a:r>
            <a:r>
              <a:rPr lang="en-GB" sz="3200" dirty="0" err="1">
                <a:solidFill>
                  <a:srgbClr val="00B050"/>
                </a:solidFill>
              </a:rPr>
              <a:t>friday</a:t>
            </a:r>
            <a:endParaRPr lang="en-GB" dirty="0"/>
          </a:p>
          <a:p>
            <a:endParaRPr lang="en-GB" sz="3200" dirty="0">
              <a:solidFill>
                <a:srgbClr val="00B050"/>
              </a:solidFill>
            </a:endParaRPr>
          </a:p>
        </p:txBody>
      </p:sp>
    </p:spTree>
    <p:extLst>
      <p:ext uri="{BB962C8B-B14F-4D97-AF65-F5344CB8AC3E}">
        <p14:creationId xmlns:p14="http://schemas.microsoft.com/office/powerpoint/2010/main" val="80904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F2DC8-C13C-8530-5AC5-A3F9746F7882}"/>
              </a:ext>
            </a:extLst>
          </p:cNvPr>
          <p:cNvSpPr>
            <a:spLocks noGrp="1"/>
          </p:cNvSpPr>
          <p:nvPr>
            <p:ph type="title"/>
          </p:nvPr>
        </p:nvSpPr>
        <p:spPr>
          <a:xfrm>
            <a:off x="195255" y="106835"/>
            <a:ext cx="10551900" cy="763500"/>
          </a:xfrm>
        </p:spPr>
        <p:txBody>
          <a:bodyPr/>
          <a:lstStyle/>
          <a:p>
            <a:r>
              <a:rPr lang="en-GB" dirty="0"/>
              <a:t>Homework</a:t>
            </a:r>
          </a:p>
        </p:txBody>
      </p:sp>
      <p:sp>
        <p:nvSpPr>
          <p:cNvPr id="2" name="TextBox 1">
            <a:extLst>
              <a:ext uri="{FF2B5EF4-FFF2-40B4-BE49-F238E27FC236}">
                <a16:creationId xmlns:a16="http://schemas.microsoft.com/office/drawing/2014/main" id="{7FA189DD-5B37-BA82-F008-0DB4B4FDC35A}"/>
              </a:ext>
            </a:extLst>
          </p:cNvPr>
          <p:cNvSpPr txBox="1"/>
          <p:nvPr/>
        </p:nvSpPr>
        <p:spPr>
          <a:xfrm>
            <a:off x="937146" y="870335"/>
            <a:ext cx="9355015" cy="7078861"/>
          </a:xfrm>
          <a:prstGeom prst="rect">
            <a:avLst/>
          </a:prstGeom>
          <a:noFill/>
        </p:spPr>
        <p:txBody>
          <a:bodyPr wrap="square" rtlCol="0">
            <a:spAutoFit/>
          </a:bodyPr>
          <a:lstStyle/>
          <a:p>
            <a:r>
              <a:rPr lang="en-GB" sz="3200" dirty="0"/>
              <a:t>Children are expected to read at home 5 times a week. Books will be changed every Monday and Thursday. Diaries will be checked x2 weekly.</a:t>
            </a:r>
          </a:p>
          <a:p>
            <a:endParaRPr lang="en-GB" sz="3200" dirty="0"/>
          </a:p>
          <a:p>
            <a:r>
              <a:rPr lang="en-GB" sz="3200" dirty="0"/>
              <a:t>Children will bring home every Friday spellings homework. Please practise these with your children ready for the spelling test on Friday.</a:t>
            </a:r>
          </a:p>
          <a:p>
            <a:endParaRPr lang="en-GB" sz="3200" dirty="0"/>
          </a:p>
          <a:p>
            <a:r>
              <a:rPr lang="en-GB" sz="3200" dirty="0"/>
              <a:t>TTRS – competition will be set up weekly. </a:t>
            </a:r>
          </a:p>
          <a:p>
            <a:endParaRPr lang="en-GB" sz="3200" dirty="0"/>
          </a:p>
          <a:p>
            <a:r>
              <a:rPr lang="en-GB" sz="3200" dirty="0"/>
              <a:t> </a:t>
            </a:r>
          </a:p>
          <a:p>
            <a:endParaRPr lang="en-GB" sz="3200" dirty="0"/>
          </a:p>
          <a:p>
            <a:r>
              <a:rPr lang="en-GB" dirty="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1195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Google Shape;3831;p26">
            <a:extLst>
              <a:ext uri="{FF2B5EF4-FFF2-40B4-BE49-F238E27FC236}">
                <a16:creationId xmlns:a16="http://schemas.microsoft.com/office/drawing/2014/main" id="{DBFEF040-76B5-4899-A7D4-993B89134AB1}"/>
              </a:ext>
            </a:extLst>
          </p:cNvPr>
          <p:cNvSpPr/>
          <p:nvPr/>
        </p:nvSpPr>
        <p:spPr>
          <a:xfrm>
            <a:off x="0" y="-121457"/>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20" name="Google Shape;3832;p26">
            <a:extLst>
              <a:ext uri="{FF2B5EF4-FFF2-40B4-BE49-F238E27FC236}">
                <a16:creationId xmlns:a16="http://schemas.microsoft.com/office/drawing/2014/main" id="{06DB797E-7ACE-CF03-8064-DF272B6A3929}"/>
              </a:ext>
            </a:extLst>
          </p:cNvPr>
          <p:cNvSpPr txBox="1">
            <a:spLocks noGrp="1"/>
          </p:cNvSpPr>
          <p:nvPr>
            <p:ph type="title"/>
          </p:nvPr>
        </p:nvSpPr>
        <p:spPr>
          <a:xfrm>
            <a:off x="-7507" y="-53777"/>
            <a:ext cx="5322600" cy="1324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Our Team...</a:t>
            </a:r>
            <a:endParaRPr sz="6600" dirty="0"/>
          </a:p>
        </p:txBody>
      </p:sp>
      <p:sp>
        <p:nvSpPr>
          <p:cNvPr id="21" name="Star: 7 Points 20">
            <a:extLst>
              <a:ext uri="{FF2B5EF4-FFF2-40B4-BE49-F238E27FC236}">
                <a16:creationId xmlns:a16="http://schemas.microsoft.com/office/drawing/2014/main" id="{BBBA48A1-CEE1-E1CC-9C5A-945E98A7CBA1}"/>
              </a:ext>
            </a:extLst>
          </p:cNvPr>
          <p:cNvSpPr/>
          <p:nvPr/>
        </p:nvSpPr>
        <p:spPr>
          <a:xfrm>
            <a:off x="6415340" y="2831857"/>
            <a:ext cx="3060067" cy="266838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7950" indent="0" algn="ctr">
              <a:buFont typeface="Gochi Hand"/>
              <a:buNone/>
            </a:pPr>
            <a:r>
              <a:rPr lang="en-GB" sz="1400" dirty="0">
                <a:solidFill>
                  <a:schemeClr val="tx1"/>
                </a:solidFill>
              </a:rPr>
              <a:t>Pupil Support Assistants:</a:t>
            </a:r>
          </a:p>
          <a:p>
            <a:pPr marL="107950" indent="0">
              <a:buFont typeface="Gochi Hand"/>
              <a:buNone/>
            </a:pPr>
            <a:endParaRPr lang="en-GB" sz="1400" dirty="0">
              <a:solidFill>
                <a:schemeClr val="tx1"/>
              </a:solidFill>
            </a:endParaRPr>
          </a:p>
          <a:p>
            <a:pPr marL="107950" indent="0" algn="ctr">
              <a:buFont typeface="Gochi Hand"/>
              <a:buNone/>
            </a:pPr>
            <a:r>
              <a:rPr lang="en-GB" sz="1400" dirty="0">
                <a:solidFill>
                  <a:schemeClr val="tx1"/>
                </a:solidFill>
                <a:cs typeface="Arial"/>
              </a:rPr>
              <a:t>Mrs Ali</a:t>
            </a:r>
          </a:p>
        </p:txBody>
      </p:sp>
      <p:sp>
        <p:nvSpPr>
          <p:cNvPr id="23" name="Star: 7 Points 22">
            <a:extLst>
              <a:ext uri="{FF2B5EF4-FFF2-40B4-BE49-F238E27FC236}">
                <a16:creationId xmlns:a16="http://schemas.microsoft.com/office/drawing/2014/main" id="{EA39B5FF-B6F3-C7DD-EF09-8465D0F84FF4}"/>
              </a:ext>
            </a:extLst>
          </p:cNvPr>
          <p:cNvSpPr/>
          <p:nvPr/>
        </p:nvSpPr>
        <p:spPr>
          <a:xfrm>
            <a:off x="8917008" y="4193752"/>
            <a:ext cx="3060067" cy="262829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indent="0">
              <a:buFont typeface="Gochi Hand"/>
              <a:buNone/>
            </a:pPr>
            <a:r>
              <a:rPr lang="en-GB" sz="1400" dirty="0">
                <a:solidFill>
                  <a:schemeClr val="tx1"/>
                </a:solidFill>
              </a:rPr>
              <a:t>Pastoral Support</a:t>
            </a:r>
          </a:p>
          <a:p>
            <a:pPr marL="107950" indent="0">
              <a:buFont typeface="Gochi Hand"/>
              <a:buNone/>
            </a:pPr>
            <a:endParaRPr lang="en-GB" dirty="0">
              <a:solidFill>
                <a:schemeClr val="tx1"/>
              </a:solidFill>
            </a:endParaRPr>
          </a:p>
          <a:p>
            <a:pPr marL="107950" indent="0" algn="ctr">
              <a:buFont typeface="Gochi Hand"/>
              <a:buNone/>
            </a:pPr>
            <a:r>
              <a:rPr lang="en-GB" sz="1400" dirty="0">
                <a:solidFill>
                  <a:schemeClr val="tx1"/>
                </a:solidFill>
              </a:rPr>
              <a:t>Mr Clayton</a:t>
            </a:r>
          </a:p>
        </p:txBody>
      </p:sp>
      <p:sp>
        <p:nvSpPr>
          <p:cNvPr id="25" name="TextBox 24">
            <a:extLst>
              <a:ext uri="{FF2B5EF4-FFF2-40B4-BE49-F238E27FC236}">
                <a16:creationId xmlns:a16="http://schemas.microsoft.com/office/drawing/2014/main" id="{FF3280E1-C071-54AD-6593-A89C083E14C7}"/>
              </a:ext>
            </a:extLst>
          </p:cNvPr>
          <p:cNvSpPr txBox="1"/>
          <p:nvPr/>
        </p:nvSpPr>
        <p:spPr>
          <a:xfrm>
            <a:off x="3462379" y="3110605"/>
            <a:ext cx="1240675"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2A</a:t>
            </a:r>
          </a:p>
          <a:p>
            <a:pPr algn="ctr"/>
            <a:r>
              <a:rPr lang="en-GB" dirty="0">
                <a:latin typeface="Comic Sans MS" panose="030F0702030302020204" pitchFamily="66" charset="0"/>
              </a:rPr>
              <a:t>Miss Ahmed</a:t>
            </a:r>
          </a:p>
          <a:p>
            <a:pPr algn="ctr"/>
            <a:r>
              <a:rPr lang="en-GB" dirty="0">
                <a:latin typeface="Comic Sans MS" panose="030F0702030302020204" pitchFamily="66" charset="0"/>
              </a:rPr>
              <a:t>(YGL)</a:t>
            </a:r>
          </a:p>
        </p:txBody>
      </p:sp>
      <p:sp>
        <p:nvSpPr>
          <p:cNvPr id="26" name="TextBox 25">
            <a:extLst>
              <a:ext uri="{FF2B5EF4-FFF2-40B4-BE49-F238E27FC236}">
                <a16:creationId xmlns:a16="http://schemas.microsoft.com/office/drawing/2014/main" id="{9A563A59-4C34-B39F-2F59-6BE9B2D4264E}"/>
              </a:ext>
            </a:extLst>
          </p:cNvPr>
          <p:cNvSpPr txBox="1"/>
          <p:nvPr/>
        </p:nvSpPr>
        <p:spPr>
          <a:xfrm>
            <a:off x="1332123" y="3090718"/>
            <a:ext cx="124067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Miss Brandon</a:t>
            </a:r>
          </a:p>
          <a:p>
            <a:pPr algn="ctr"/>
            <a:r>
              <a:rPr lang="en-GB" sz="1200" dirty="0">
                <a:latin typeface="Comic Sans MS" panose="030F0702030302020204" pitchFamily="66" charset="0"/>
              </a:rPr>
              <a:t>Phase Leader</a:t>
            </a:r>
          </a:p>
        </p:txBody>
      </p:sp>
      <p:sp>
        <p:nvSpPr>
          <p:cNvPr id="27" name="TextBox 26">
            <a:extLst>
              <a:ext uri="{FF2B5EF4-FFF2-40B4-BE49-F238E27FC236}">
                <a16:creationId xmlns:a16="http://schemas.microsoft.com/office/drawing/2014/main" id="{3C282818-EF4A-2407-879F-CF3914B5E873}"/>
              </a:ext>
            </a:extLst>
          </p:cNvPr>
          <p:cNvSpPr txBox="1"/>
          <p:nvPr/>
        </p:nvSpPr>
        <p:spPr>
          <a:xfrm>
            <a:off x="1346658" y="4599196"/>
            <a:ext cx="124067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2M</a:t>
            </a:r>
          </a:p>
          <a:p>
            <a:pPr algn="ctr"/>
            <a:r>
              <a:rPr lang="en-GB" dirty="0">
                <a:latin typeface="Comic Sans MS" panose="030F0702030302020204" pitchFamily="66" charset="0"/>
              </a:rPr>
              <a:t>Mr </a:t>
            </a:r>
            <a:r>
              <a:rPr lang="en-GB" dirty="0" err="1">
                <a:latin typeface="Comic Sans MS" panose="030F0702030302020204" pitchFamily="66" charset="0"/>
              </a:rPr>
              <a:t>Moughal</a:t>
            </a:r>
            <a:endParaRPr lang="en-GB" dirty="0">
              <a:latin typeface="Comic Sans MS" panose="030F0702030302020204" pitchFamily="66" charset="0"/>
            </a:endParaRPr>
          </a:p>
          <a:p>
            <a:pPr algn="ctr"/>
            <a:r>
              <a:rPr lang="en-GB" sz="1200" dirty="0">
                <a:latin typeface="Comic Sans MS" panose="030F0702030302020204" pitchFamily="66" charset="0"/>
              </a:rPr>
              <a:t>Class Teacher</a:t>
            </a:r>
          </a:p>
        </p:txBody>
      </p:sp>
      <p:sp>
        <p:nvSpPr>
          <p:cNvPr id="30" name="TextBox 29">
            <a:extLst>
              <a:ext uri="{FF2B5EF4-FFF2-40B4-BE49-F238E27FC236}">
                <a16:creationId xmlns:a16="http://schemas.microsoft.com/office/drawing/2014/main" id="{13605480-E8C4-6AA5-8BCC-D262067872A6}"/>
              </a:ext>
            </a:extLst>
          </p:cNvPr>
          <p:cNvSpPr txBox="1"/>
          <p:nvPr/>
        </p:nvSpPr>
        <p:spPr>
          <a:xfrm>
            <a:off x="3341835" y="4491474"/>
            <a:ext cx="1240675"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2F</a:t>
            </a:r>
          </a:p>
          <a:p>
            <a:pPr algn="ctr"/>
            <a:r>
              <a:rPr lang="en-GB" b="1" dirty="0">
                <a:latin typeface="Comic Sans MS" panose="030F0702030302020204" pitchFamily="66" charset="0"/>
              </a:rPr>
              <a:t>Miss</a:t>
            </a:r>
          </a:p>
          <a:p>
            <a:pPr algn="ctr"/>
            <a:r>
              <a:rPr lang="en-GB" b="1" dirty="0" err="1">
                <a:latin typeface="Comic Sans MS" panose="030F0702030302020204" pitchFamily="66" charset="0"/>
              </a:rPr>
              <a:t>Fiaz</a:t>
            </a:r>
            <a:r>
              <a:rPr lang="en-GB" b="1" dirty="0">
                <a:latin typeface="Comic Sans MS" panose="030F0702030302020204" pitchFamily="66" charset="0"/>
              </a:rPr>
              <a:t> </a:t>
            </a:r>
          </a:p>
          <a:p>
            <a:pPr algn="ctr"/>
            <a:r>
              <a:rPr lang="en-GB" sz="1200" dirty="0">
                <a:latin typeface="Comic Sans MS" panose="030F0702030302020204" pitchFamily="66" charset="0"/>
              </a:rPr>
              <a:t>Class Teacher</a:t>
            </a:r>
          </a:p>
        </p:txBody>
      </p:sp>
      <p:pic>
        <p:nvPicPr>
          <p:cNvPr id="31" name="Picture 30" descr="A picture containing text, clipart&#10;&#10;Description automatically generated">
            <a:extLst>
              <a:ext uri="{FF2B5EF4-FFF2-40B4-BE49-F238E27FC236}">
                <a16:creationId xmlns:a16="http://schemas.microsoft.com/office/drawing/2014/main" id="{7355D6BD-59D6-0B96-803E-DE8BCC926E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79611" y="283041"/>
            <a:ext cx="7033996" cy="2454025"/>
          </a:xfrm>
          <a:prstGeom prst="rect">
            <a:avLst/>
          </a:prstGeom>
        </p:spPr>
      </p:pic>
    </p:spTree>
    <p:extLst>
      <p:ext uri="{BB962C8B-B14F-4D97-AF65-F5344CB8AC3E}">
        <p14:creationId xmlns:p14="http://schemas.microsoft.com/office/powerpoint/2010/main" val="130811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4C607C-D25D-4496-0394-245EE9674A37}"/>
              </a:ext>
            </a:extLst>
          </p:cNvPr>
          <p:cNvSpPr>
            <a:spLocks noGrp="1"/>
          </p:cNvSpPr>
          <p:nvPr>
            <p:ph type="subTitle" idx="1"/>
          </p:nvPr>
        </p:nvSpPr>
        <p:spPr/>
        <p:txBody>
          <a:bodyPr/>
          <a:lstStyle/>
          <a:p>
            <a:endParaRPr lang="en-GB"/>
          </a:p>
        </p:txBody>
      </p:sp>
      <p:sp>
        <p:nvSpPr>
          <p:cNvPr id="3" name="Subtitle 2">
            <a:extLst>
              <a:ext uri="{FF2B5EF4-FFF2-40B4-BE49-F238E27FC236}">
                <a16:creationId xmlns:a16="http://schemas.microsoft.com/office/drawing/2014/main" id="{7CE6D8D2-5580-21B3-06AC-95AB400E0B75}"/>
              </a:ext>
            </a:extLst>
          </p:cNvPr>
          <p:cNvSpPr>
            <a:spLocks noGrp="1"/>
          </p:cNvSpPr>
          <p:nvPr>
            <p:ph type="subTitle" idx="2"/>
          </p:nvPr>
        </p:nvSpPr>
        <p:spPr/>
        <p:txBody>
          <a:bodyPr/>
          <a:lstStyle/>
          <a:p>
            <a:endParaRPr lang="en-GB"/>
          </a:p>
        </p:txBody>
      </p:sp>
      <p:sp>
        <p:nvSpPr>
          <p:cNvPr id="4" name="Title 3">
            <a:extLst>
              <a:ext uri="{FF2B5EF4-FFF2-40B4-BE49-F238E27FC236}">
                <a16:creationId xmlns:a16="http://schemas.microsoft.com/office/drawing/2014/main" id="{448E7192-48A8-8165-65C0-05B2F169A98F}"/>
              </a:ext>
            </a:extLst>
          </p:cNvPr>
          <p:cNvSpPr>
            <a:spLocks noGrp="1"/>
          </p:cNvSpPr>
          <p:nvPr>
            <p:ph type="title"/>
          </p:nvPr>
        </p:nvSpPr>
        <p:spPr/>
        <p:txBody>
          <a:bodyPr/>
          <a:lstStyle/>
          <a:p>
            <a:r>
              <a:rPr lang="en-GB" dirty="0"/>
              <a:t>Attendance </a:t>
            </a:r>
          </a:p>
        </p:txBody>
      </p:sp>
      <p:sp>
        <p:nvSpPr>
          <p:cNvPr id="5" name="Text Placeholder 4">
            <a:extLst>
              <a:ext uri="{FF2B5EF4-FFF2-40B4-BE49-F238E27FC236}">
                <a16:creationId xmlns:a16="http://schemas.microsoft.com/office/drawing/2014/main" id="{3253E8C9-81BE-65C7-53C9-BA6362AE2256}"/>
              </a:ext>
            </a:extLst>
          </p:cNvPr>
          <p:cNvSpPr>
            <a:spLocks noGrp="1"/>
          </p:cNvSpPr>
          <p:nvPr>
            <p:ph type="body" idx="3"/>
          </p:nvPr>
        </p:nvSpPr>
        <p:spPr>
          <a:xfrm>
            <a:off x="873349" y="2750800"/>
            <a:ext cx="10360707" cy="3118500"/>
          </a:xfrm>
        </p:spPr>
        <p:txBody>
          <a:bodyPr/>
          <a:lstStyle/>
          <a:p>
            <a:pPr algn="l" fontAlgn="base"/>
            <a:r>
              <a:rPr lang="en-GB" sz="1800" b="0" i="0" dirty="0">
                <a:solidFill>
                  <a:srgbClr val="0B0C0C"/>
                </a:solidFill>
                <a:effectLst/>
                <a:latin typeface="Aptos" panose="020B0004020202020204" pitchFamily="34" charset="0"/>
              </a:rPr>
              <a:t>Being in school every day that it is open, is important to your child’s achievement, wellbeing, and their wider development. Evidence</a:t>
            </a:r>
            <a:r>
              <a:rPr lang="en-GB" sz="1800" b="0" i="0" dirty="0">
                <a:solidFill>
                  <a:srgbClr val="0B0C0C"/>
                </a:solidFill>
                <a:effectLst/>
                <a:latin typeface="GDS Transport"/>
              </a:rPr>
              <a:t> </a:t>
            </a:r>
            <a:r>
              <a:rPr lang="en-GB" sz="1800" b="0" i="0" dirty="0">
                <a:solidFill>
                  <a:srgbClr val="0B0C0C"/>
                </a:solidFill>
                <a:effectLst/>
                <a:latin typeface="Aptos" panose="020B0004020202020204" pitchFamily="34" charset="0"/>
              </a:rPr>
              <a:t>shows that the students with the highest attendance throughout their time in school gain the best GCSE and A Level results. Regular attendance at school also teaches and embeds good routines which are easily transferred into the working life as young people leave education and enter the world of work.</a:t>
            </a:r>
            <a:br>
              <a:rPr lang="en-GB" b="0" i="0">
                <a:solidFill>
                  <a:srgbClr val="000000"/>
                </a:solidFill>
                <a:effectLst/>
                <a:latin typeface="Aptos" panose="020B0004020202020204" pitchFamily="34" charset="0"/>
              </a:rPr>
            </a:br>
            <a:br>
              <a:rPr lang="en-GB" dirty="0"/>
            </a:br>
            <a:endParaRPr lang="en-GB" dirty="0"/>
          </a:p>
        </p:txBody>
      </p:sp>
      <p:sp>
        <p:nvSpPr>
          <p:cNvPr id="6" name="Text Placeholder 5">
            <a:extLst>
              <a:ext uri="{FF2B5EF4-FFF2-40B4-BE49-F238E27FC236}">
                <a16:creationId xmlns:a16="http://schemas.microsoft.com/office/drawing/2014/main" id="{8FAF40D8-8491-6D2B-4EFC-B7BDE340B982}"/>
              </a:ext>
            </a:extLst>
          </p:cNvPr>
          <p:cNvSpPr>
            <a:spLocks noGrp="1"/>
          </p:cNvSpPr>
          <p:nvPr>
            <p:ph type="body" idx="4"/>
          </p:nvPr>
        </p:nvSpPr>
        <p:spPr/>
        <p:txBody>
          <a:bodyPr/>
          <a:lstStyle/>
          <a:p>
            <a:endParaRPr lang="en-GB"/>
          </a:p>
        </p:txBody>
      </p:sp>
    </p:spTree>
    <p:extLst>
      <p:ext uri="{BB962C8B-B14F-4D97-AF65-F5344CB8AC3E}">
        <p14:creationId xmlns:p14="http://schemas.microsoft.com/office/powerpoint/2010/main" val="438927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2613274" y="1736966"/>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9100" dirty="0">
                <a:solidFill>
                  <a:schemeClr val="dk1"/>
                </a:solidFill>
                <a:latin typeface="Gochi Hand"/>
                <a:ea typeface="Gochi Hand"/>
                <a:cs typeface="Gochi Hand"/>
                <a:sym typeface="Gochi Hand"/>
              </a:rPr>
              <a:t>Thank you for listening, any questions?</a:t>
            </a:r>
            <a:endParaRPr sz="9100" dirty="0">
              <a:solidFill>
                <a:schemeClr val="dk1"/>
              </a:solidFill>
              <a:latin typeface="Gochi Hand"/>
              <a:ea typeface="Gochi Hand"/>
              <a:cs typeface="Gochi Hand"/>
              <a:sym typeface="Gochi Hand"/>
            </a:endParaRPr>
          </a:p>
        </p:txBody>
      </p:sp>
      <p:pic>
        <p:nvPicPr>
          <p:cNvPr id="3" name="Picture 2" descr="Icon&#10;&#10;Description automatically generated">
            <a:extLst>
              <a:ext uri="{FF2B5EF4-FFF2-40B4-BE49-F238E27FC236}">
                <a16:creationId xmlns:a16="http://schemas.microsoft.com/office/drawing/2014/main" id="{7E42B4F9-A6F9-7FE6-151A-53524628EAA9}"/>
              </a:ext>
            </a:extLst>
          </p:cNvPr>
          <p:cNvPicPr>
            <a:picLocks noChangeAspect="1"/>
          </p:cNvPicPr>
          <p:nvPr/>
        </p:nvPicPr>
        <p:blipFill>
          <a:blip r:embed="rId3"/>
          <a:stretch>
            <a:fillRect/>
          </a:stretch>
        </p:blipFill>
        <p:spPr>
          <a:xfrm>
            <a:off x="619232" y="3286125"/>
            <a:ext cx="2857500" cy="35718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4241834" y="317634"/>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400" dirty="0">
                <a:solidFill>
                  <a:schemeClr val="dk1"/>
                </a:solidFill>
                <a:latin typeface="Gochi Hand"/>
                <a:ea typeface="Gochi Hand"/>
                <a:cs typeface="Gochi Hand"/>
                <a:sym typeface="Gochi Hand"/>
              </a:rPr>
              <a:t>All of this meeting’s information and more can be found on the Y2 Year Group Page on the school’s website</a:t>
            </a:r>
            <a:endParaRPr sz="4400" dirty="0">
              <a:solidFill>
                <a:schemeClr val="dk1"/>
              </a:solidFill>
              <a:latin typeface="Gochi Hand"/>
              <a:ea typeface="Gochi Hand"/>
              <a:cs typeface="Gochi Hand"/>
              <a:sym typeface="Gochi Hand"/>
            </a:endParaRPr>
          </a:p>
        </p:txBody>
      </p:sp>
      <p:pic>
        <p:nvPicPr>
          <p:cNvPr id="4" name="Picture 3">
            <a:extLst>
              <a:ext uri="{FF2B5EF4-FFF2-40B4-BE49-F238E27FC236}">
                <a16:creationId xmlns:a16="http://schemas.microsoft.com/office/drawing/2014/main" id="{B230E5E6-7F26-EA5C-7E7F-AC0078C9F9D7}"/>
              </a:ext>
            </a:extLst>
          </p:cNvPr>
          <p:cNvPicPr>
            <a:picLocks noChangeAspect="1"/>
          </p:cNvPicPr>
          <p:nvPr/>
        </p:nvPicPr>
        <p:blipFill>
          <a:blip r:embed="rId3"/>
          <a:stretch>
            <a:fillRect/>
          </a:stretch>
        </p:blipFill>
        <p:spPr>
          <a:xfrm>
            <a:off x="2585239" y="3041524"/>
            <a:ext cx="6829849" cy="2997326"/>
          </a:xfrm>
          <a:prstGeom prst="rect">
            <a:avLst/>
          </a:prstGeom>
        </p:spPr>
      </p:pic>
      <p:sp>
        <p:nvSpPr>
          <p:cNvPr id="2" name="Action Button: Go Home 1">
            <a:hlinkClick r:id="rId4" highlightClick="1"/>
            <a:extLst>
              <a:ext uri="{FF2B5EF4-FFF2-40B4-BE49-F238E27FC236}">
                <a16:creationId xmlns:a16="http://schemas.microsoft.com/office/drawing/2014/main" id="{8CD0244F-2624-5402-FD3B-B27056C5B4BD}"/>
              </a:ext>
            </a:extLst>
          </p:cNvPr>
          <p:cNvSpPr/>
          <p:nvPr/>
        </p:nvSpPr>
        <p:spPr>
          <a:xfrm>
            <a:off x="10397447" y="3791164"/>
            <a:ext cx="1037690" cy="11198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662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4264039" y="1593895"/>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dirty="0"/>
              <a:t>Our Curriculum</a:t>
            </a:r>
            <a:endParaRPr dirty="0"/>
          </a:p>
        </p:txBody>
      </p:sp>
      <p:sp>
        <p:nvSpPr>
          <p:cNvPr id="3865" name="Google Shape;3865;p27"/>
          <p:cNvSpPr txBox="1">
            <a:spLocks noGrp="1"/>
          </p:cNvSpPr>
          <p:nvPr>
            <p:ph type="body" idx="2"/>
          </p:nvPr>
        </p:nvSpPr>
        <p:spPr>
          <a:xfrm>
            <a:off x="7687430" y="1603937"/>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Reading and Maths</a:t>
            </a:r>
            <a:endParaRPr dirty="0"/>
          </a:p>
        </p:txBody>
      </p:sp>
      <p:sp>
        <p:nvSpPr>
          <p:cNvPr id="3866" name="Google Shape;3866;p27"/>
          <p:cNvSpPr txBox="1">
            <a:spLocks noGrp="1"/>
          </p:cNvSpPr>
          <p:nvPr>
            <p:ph type="body" idx="3"/>
          </p:nvPr>
        </p:nvSpPr>
        <p:spPr>
          <a:xfrm>
            <a:off x="4264039" y="3634954"/>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Assessment and Intervention</a:t>
            </a:r>
            <a:endParaRPr dirty="0"/>
          </a:p>
        </p:txBody>
      </p:sp>
      <p:sp>
        <p:nvSpPr>
          <p:cNvPr id="3867" name="Google Shape;3867;p27"/>
          <p:cNvSpPr txBox="1">
            <a:spLocks noGrp="1"/>
          </p:cNvSpPr>
          <p:nvPr>
            <p:ph type="body" idx="4"/>
          </p:nvPr>
        </p:nvSpPr>
        <p:spPr>
          <a:xfrm>
            <a:off x="7719072" y="3530800"/>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Other areas of learning</a:t>
            </a:r>
            <a:endParaRPr dirty="0"/>
          </a:p>
        </p:txBody>
      </p:sp>
      <p:sp>
        <p:nvSpPr>
          <p:cNvPr id="3868" name="Google Shape;3868;p27"/>
          <p:cNvSpPr txBox="1">
            <a:spLocks noGrp="1"/>
          </p:cNvSpPr>
          <p:nvPr>
            <p:ph type="title" idx="5"/>
          </p:nvPr>
        </p:nvSpPr>
        <p:spPr>
          <a:xfrm>
            <a:off x="4264039" y="89812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4775E7"/>
                </a:solidFill>
                <a:latin typeface="Gochi Hand"/>
                <a:ea typeface="Gochi Hand"/>
                <a:cs typeface="Gochi Hand"/>
                <a:sym typeface="Gochi Hand"/>
              </a:rPr>
              <a:t>01</a:t>
            </a:r>
            <a:endParaRPr sz="5500" dirty="0">
              <a:solidFill>
                <a:srgbClr val="4775E7"/>
              </a:solidFill>
              <a:latin typeface="Gochi Hand"/>
              <a:ea typeface="Gochi Hand"/>
              <a:cs typeface="Gochi Hand"/>
              <a:sym typeface="Gochi Hand"/>
            </a:endParaRPr>
          </a:p>
        </p:txBody>
      </p:sp>
      <p:sp>
        <p:nvSpPr>
          <p:cNvPr id="3869" name="Google Shape;3869;p27"/>
          <p:cNvSpPr txBox="1">
            <a:spLocks noGrp="1"/>
          </p:cNvSpPr>
          <p:nvPr>
            <p:ph type="title" idx="6"/>
          </p:nvPr>
        </p:nvSpPr>
        <p:spPr>
          <a:xfrm>
            <a:off x="8376882" y="751492"/>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D54773"/>
                </a:solidFill>
                <a:latin typeface="Gochi Hand"/>
                <a:ea typeface="Gochi Hand"/>
                <a:cs typeface="Gochi Hand"/>
                <a:sym typeface="Gochi Hand"/>
              </a:rPr>
              <a:t>02</a:t>
            </a:r>
            <a:endParaRPr sz="5500" dirty="0">
              <a:solidFill>
                <a:srgbClr val="D54773"/>
              </a:solidFill>
              <a:latin typeface="Gochi Hand"/>
              <a:ea typeface="Gochi Hand"/>
              <a:cs typeface="Gochi Hand"/>
              <a:sym typeface="Gochi Hand"/>
            </a:endParaRPr>
          </a:p>
        </p:txBody>
      </p:sp>
      <p:sp>
        <p:nvSpPr>
          <p:cNvPr id="3870" name="Google Shape;3870;p27"/>
          <p:cNvSpPr txBox="1">
            <a:spLocks noGrp="1"/>
          </p:cNvSpPr>
          <p:nvPr>
            <p:ph type="title" idx="7"/>
          </p:nvPr>
        </p:nvSpPr>
        <p:spPr>
          <a:xfrm>
            <a:off x="4264039" y="2939184"/>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F46A21"/>
                </a:solidFill>
                <a:latin typeface="Gochi Hand"/>
                <a:ea typeface="Gochi Hand"/>
                <a:cs typeface="Gochi Hand"/>
                <a:sym typeface="Gochi Hand"/>
              </a:rPr>
              <a:t>03</a:t>
            </a:r>
            <a:endParaRPr sz="5500">
              <a:solidFill>
                <a:srgbClr val="F46A21"/>
              </a:solidFill>
              <a:latin typeface="Gochi Hand"/>
              <a:ea typeface="Gochi Hand"/>
              <a:cs typeface="Gochi Hand"/>
              <a:sym typeface="Gochi Hand"/>
            </a:endParaRPr>
          </a:p>
        </p:txBody>
      </p:sp>
      <p:sp>
        <p:nvSpPr>
          <p:cNvPr id="3871" name="Google Shape;3871;p27"/>
          <p:cNvSpPr txBox="1">
            <a:spLocks noGrp="1"/>
          </p:cNvSpPr>
          <p:nvPr>
            <p:ph type="title" idx="8"/>
          </p:nvPr>
        </p:nvSpPr>
        <p:spPr>
          <a:xfrm>
            <a:off x="8672601" y="2824231"/>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04AC4D"/>
                </a:solidFill>
                <a:latin typeface="Gochi Hand"/>
                <a:ea typeface="Gochi Hand"/>
                <a:cs typeface="Gochi Hand"/>
                <a:sym typeface="Gochi Hand"/>
              </a:rPr>
              <a:t>04</a:t>
            </a:r>
            <a:endParaRPr sz="5500" dirty="0">
              <a:solidFill>
                <a:srgbClr val="04AC4D"/>
              </a:solidFill>
              <a:latin typeface="Gochi Hand"/>
              <a:ea typeface="Gochi Hand"/>
              <a:cs typeface="Gochi Hand"/>
              <a:sym typeface="Gochi Hand"/>
            </a:endParaRPr>
          </a:p>
        </p:txBody>
      </p:sp>
      <p:grpSp>
        <p:nvGrpSpPr>
          <p:cNvPr id="3872" name="Google Shape;3872;p27"/>
          <p:cNvGrpSpPr/>
          <p:nvPr/>
        </p:nvGrpSpPr>
        <p:grpSpPr>
          <a:xfrm rot="-4584347">
            <a:off x="3928116" y="3136982"/>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83" name="Google Shape;3883;p27"/>
          <p:cNvGrpSpPr/>
          <p:nvPr/>
        </p:nvGrpSpPr>
        <p:grpSpPr>
          <a:xfrm rot="-10280587">
            <a:off x="4156046" y="827028"/>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94" name="Google Shape;3894;p27"/>
          <p:cNvGrpSpPr/>
          <p:nvPr/>
        </p:nvGrpSpPr>
        <p:grpSpPr>
          <a:xfrm rot="1304064">
            <a:off x="8175897" y="2512869"/>
            <a:ext cx="516322" cy="1009271"/>
            <a:chOff x="5819791" y="2890940"/>
            <a:chExt cx="551157" cy="1077364"/>
          </a:xfrm>
        </p:grpSpPr>
        <p:sp>
          <p:nvSpPr>
            <p:cNvPr id="3895" name="Google Shape;3895;p27"/>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6" name="Google Shape;3896;p27"/>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7" name="Google Shape;3897;p27"/>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8" name="Google Shape;3898;p27"/>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9" name="Google Shape;3899;p27"/>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0" name="Google Shape;3900;p27"/>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1" name="Google Shape;3901;p27"/>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2" name="Google Shape;3902;p27"/>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3" name="Google Shape;3903;p27"/>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4" name="Google Shape;3904;p27"/>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5" name="Google Shape;3905;p27"/>
          <p:cNvGrpSpPr/>
          <p:nvPr/>
        </p:nvGrpSpPr>
        <p:grpSpPr>
          <a:xfrm rot="7728758">
            <a:off x="7876670" y="1028613"/>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10;&#10;Description automatically generated">
            <a:extLst>
              <a:ext uri="{FF2B5EF4-FFF2-40B4-BE49-F238E27FC236}">
                <a16:creationId xmlns:a16="http://schemas.microsoft.com/office/drawing/2014/main" id="{A7088F9E-F46C-68B7-00C9-F098AC7381AD}"/>
              </a:ext>
            </a:extLst>
          </p:cNvPr>
          <p:cNvPicPr>
            <a:picLocks noChangeAspect="1"/>
          </p:cNvPicPr>
          <p:nvPr/>
        </p:nvPicPr>
        <p:blipFill>
          <a:blip r:embed="rId3"/>
          <a:stretch>
            <a:fillRect/>
          </a:stretch>
        </p:blipFill>
        <p:spPr>
          <a:xfrm>
            <a:off x="5571443" y="4890028"/>
            <a:ext cx="3070335" cy="1727064"/>
          </a:xfrm>
          <a:prstGeom prst="rect">
            <a:avLst/>
          </a:prstGeom>
          <a:effectLst>
            <a:softEdge rad="12700"/>
          </a:effectLst>
        </p:spPr>
      </p:pic>
      <p:sp>
        <p:nvSpPr>
          <p:cNvPr id="55" name="Rectangle 54">
            <a:extLst>
              <a:ext uri="{FF2B5EF4-FFF2-40B4-BE49-F238E27FC236}">
                <a16:creationId xmlns:a16="http://schemas.microsoft.com/office/drawing/2014/main" id="{FE0EC775-77DF-439A-4663-3049BCDFB7C8}"/>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indent="0">
              <a:buNone/>
            </a:pPr>
            <a:r>
              <a:rPr lang="en-GB" sz="2800" dirty="0"/>
              <a:t>We have a broad curriculum which covers all areas of learning. Please use the parents’ overview to talk to your child about what they will be learning this year.</a:t>
            </a:r>
            <a:endParaRPr sz="28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01</a:t>
            </a:r>
            <a:endParaRPr sz="12000"/>
          </a:p>
        </p:txBody>
      </p:sp>
      <p:sp>
        <p:nvSpPr>
          <p:cNvPr id="4" name="Rectangle 3">
            <a:extLst>
              <a:ext uri="{FF2B5EF4-FFF2-40B4-BE49-F238E27FC236}">
                <a16:creationId xmlns:a16="http://schemas.microsoft.com/office/drawing/2014/main" id="{5AC43084-9746-1764-7FC0-B0810002743A}"/>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pic>
        <p:nvPicPr>
          <p:cNvPr id="2" name="Picture 1">
            <a:extLst>
              <a:ext uri="{FF2B5EF4-FFF2-40B4-BE49-F238E27FC236}">
                <a16:creationId xmlns:a16="http://schemas.microsoft.com/office/drawing/2014/main" id="{1020FD63-3B48-228B-9DC3-BD1F457C6A07}"/>
              </a:ext>
            </a:extLst>
          </p:cNvPr>
          <p:cNvPicPr>
            <a:picLocks noChangeAspect="1"/>
          </p:cNvPicPr>
          <p:nvPr/>
        </p:nvPicPr>
        <p:blipFill>
          <a:blip r:embed="rId3"/>
          <a:stretch>
            <a:fillRect/>
          </a:stretch>
        </p:blipFill>
        <p:spPr>
          <a:xfrm>
            <a:off x="1325407" y="341763"/>
            <a:ext cx="9114830" cy="633929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Oracy</a:t>
            </a:r>
            <a:endParaRPr sz="6600" dirty="0"/>
          </a:p>
        </p:txBody>
      </p:sp>
      <p:pic>
        <p:nvPicPr>
          <p:cNvPr id="11" name="Picture 10" descr="A picture containing text&#10;&#10;Description automatically generated">
            <a:extLst>
              <a:ext uri="{FF2B5EF4-FFF2-40B4-BE49-F238E27FC236}">
                <a16:creationId xmlns:a16="http://schemas.microsoft.com/office/drawing/2014/main" id="{D90DFCCB-14CB-4C80-C3F8-AB31CE3D59EA}"/>
              </a:ext>
            </a:extLst>
          </p:cNvPr>
          <p:cNvPicPr>
            <a:picLocks noChangeAspect="1"/>
          </p:cNvPicPr>
          <p:nvPr/>
        </p:nvPicPr>
        <p:blipFill>
          <a:blip r:embed="rId3"/>
          <a:stretch>
            <a:fillRect/>
          </a:stretch>
        </p:blipFill>
        <p:spPr>
          <a:xfrm>
            <a:off x="80481" y="1064498"/>
            <a:ext cx="7410350" cy="5233560"/>
          </a:xfrm>
          <a:prstGeom prst="rect">
            <a:avLst/>
          </a:prstGeom>
        </p:spPr>
      </p:pic>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553350" y="1443957"/>
            <a:ext cx="4246520" cy="39749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600" dirty="0"/>
              <a:t>Speaking in full sentences about their work and things that they like to tell each other.</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dirty="0"/>
              <a:t>Reading and Maths</a:t>
            </a:r>
            <a:endParaRPr sz="36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t>02</a:t>
            </a:r>
            <a:endParaRPr sz="12000" dirty="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86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Spellings</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924448" y="1024857"/>
            <a:ext cx="10802954" cy="45940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800" dirty="0"/>
              <a:t>We use the Little Wandle spelling programme.</a:t>
            </a:r>
          </a:p>
          <a:p>
            <a:endParaRPr lang="en-GB" sz="2800" dirty="0"/>
          </a:p>
          <a:p>
            <a:r>
              <a:rPr lang="en-GB" sz="2800" dirty="0"/>
              <a:t>This transitions from the phonics lessons in Autumn term.</a:t>
            </a:r>
          </a:p>
          <a:p>
            <a:endParaRPr lang="en-GB" sz="2800" dirty="0"/>
          </a:p>
          <a:p>
            <a:r>
              <a:rPr lang="en-GB" sz="2800" dirty="0"/>
              <a:t>Practise daily spellings and focus on alternative spellings as well as common exception words.</a:t>
            </a:r>
          </a:p>
          <a:p>
            <a:endParaRPr lang="en-GB" sz="2800" dirty="0"/>
          </a:p>
          <a:p>
            <a:r>
              <a:rPr lang="en-GB" sz="2800" dirty="0"/>
              <a:t>Spellings homework given out every week.</a:t>
            </a:r>
          </a:p>
          <a:p>
            <a:endParaRPr lang="en-GB" sz="2800" dirty="0"/>
          </a:p>
          <a:p>
            <a:r>
              <a:rPr lang="en-GB" sz="2800" dirty="0"/>
              <a:t>SPELLING TEST EVERY FRIDAY!</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202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Reading – whole class </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6407780" y="987507"/>
            <a:ext cx="4595841"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Poetry </a:t>
            </a:r>
          </a:p>
          <a:p>
            <a:pPr marL="571500" indent="-571500">
              <a:buFont typeface="Arial" panose="020B0604020202020204" pitchFamily="34" charset="0"/>
              <a:buChar char="•"/>
            </a:pPr>
            <a:r>
              <a:rPr lang="en-GB" sz="3200" dirty="0"/>
              <a:t>Reading fluency</a:t>
            </a:r>
          </a:p>
          <a:p>
            <a:pPr marL="571500" indent="-571500">
              <a:buFont typeface="Arial" panose="020B0604020202020204" pitchFamily="34" charset="0"/>
              <a:buChar char="•"/>
            </a:pPr>
            <a:r>
              <a:rPr lang="en-GB" sz="3200" dirty="0"/>
              <a:t>Comprehension</a:t>
            </a:r>
          </a:p>
          <a:p>
            <a:pPr marL="571500" indent="-571500">
              <a:buFont typeface="Arial" panose="020B0604020202020204" pitchFamily="34" charset="0"/>
              <a:buChar char="•"/>
            </a:pPr>
            <a:r>
              <a:rPr lang="en-GB" sz="3200" dirty="0"/>
              <a:t>Word meaning</a:t>
            </a:r>
          </a:p>
          <a:p>
            <a:pPr marL="571500" indent="-571500">
              <a:buFont typeface="Arial" panose="020B0604020202020204" pitchFamily="34" charset="0"/>
              <a:buChar char="•"/>
            </a:pPr>
            <a:r>
              <a:rPr lang="en-GB" sz="3200" dirty="0"/>
              <a:t>Inference</a:t>
            </a:r>
          </a:p>
          <a:p>
            <a:pPr marL="571500" indent="-571500">
              <a:buFont typeface="Arial" panose="020B0604020202020204" pitchFamily="34" charset="0"/>
              <a:buChar char="•"/>
            </a:pPr>
            <a:r>
              <a:rPr lang="en-GB" sz="3200" dirty="0"/>
              <a:t>Deduction </a:t>
            </a:r>
          </a:p>
          <a:p>
            <a:pPr marL="571500" indent="-571500">
              <a:buFont typeface="Arial" panose="020B0604020202020204" pitchFamily="34" charset="0"/>
              <a:buChar char="•"/>
            </a:pPr>
            <a:endParaRPr lang="en-GB" sz="32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1410716" y="1675116"/>
            <a:ext cx="3931845" cy="3835946"/>
          </a:xfrm>
          <a:prstGeom prst="rect">
            <a:avLst/>
          </a:prstGeom>
        </p:spPr>
      </p:pic>
    </p:spTree>
    <p:extLst>
      <p:ext uri="{BB962C8B-B14F-4D97-AF65-F5344CB8AC3E}">
        <p14:creationId xmlns:p14="http://schemas.microsoft.com/office/powerpoint/2010/main" val="2329585986"/>
      </p:ext>
    </p:extLst>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2aeea3-6ead-47a1-adce-0589fcea8251">
      <Terms xmlns="http://schemas.microsoft.com/office/infopath/2007/PartnerControls"/>
    </lcf76f155ced4ddcb4097134ff3c332f>
    <TaxCatchAll xmlns="9bfbdd5d-cc9a-4ba5-89bd-811e999a9f26" xsi:nil="true"/>
    <Date xmlns="de2aeea3-6ead-47a1-adce-0589fcea82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9522C113CB994E9CFF7B7A4EF41131" ma:contentTypeVersion="19" ma:contentTypeDescription="Create a new document." ma:contentTypeScope="" ma:versionID="a339501b2de19b37b5be0062db7549d1">
  <xsd:schema xmlns:xsd="http://www.w3.org/2001/XMLSchema" xmlns:xs="http://www.w3.org/2001/XMLSchema" xmlns:p="http://schemas.microsoft.com/office/2006/metadata/properties" xmlns:ns2="de2aeea3-6ead-47a1-adce-0589fcea8251" xmlns:ns3="9bfbdd5d-cc9a-4ba5-89bd-811e999a9f26" targetNamespace="http://schemas.microsoft.com/office/2006/metadata/properties" ma:root="true" ma:fieldsID="ccf3f9d9ef2b434f14f44d8534fcf231" ns2:_="" ns3:_="">
    <xsd:import namespace="de2aeea3-6ead-47a1-adce-0589fcea8251"/>
    <xsd:import namespace="9bfbdd5d-cc9a-4ba5-89bd-811e999a9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aeea3-6ead-47a1-adce-0589fcea8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b7d05a3-1991-4e91-85d2-7451da6c3e46"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bfbdd5d-cc9a-4ba5-89bd-811e999a9f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0dce6f-62b7-47ac-94b8-7511679fdd58}" ma:internalName="TaxCatchAll" ma:showField="CatchAllData" ma:web="9bfbdd5d-cc9a-4ba5-89bd-811e999a9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0AD8D4-69D4-41BB-8B8B-4E28B5817216}">
  <ds:schemaRefs>
    <ds:schemaRef ds:uri="http://schemas.microsoft.com/sharepoint/v3/contenttype/forms"/>
  </ds:schemaRefs>
</ds:datastoreItem>
</file>

<file path=customXml/itemProps2.xml><?xml version="1.0" encoding="utf-8"?>
<ds:datastoreItem xmlns:ds="http://schemas.openxmlformats.org/officeDocument/2006/customXml" ds:itemID="{AD0B66D4-45E4-4479-9AB8-D393C30D4C7B}">
  <ds:schemaRefs>
    <ds:schemaRef ds:uri="http://purl.org/dc/elements/1.1/"/>
    <ds:schemaRef ds:uri="de2aeea3-6ead-47a1-adce-0589fcea825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9bfbdd5d-cc9a-4ba5-89bd-811e999a9f26"/>
    <ds:schemaRef ds:uri="http://www.w3.org/XML/1998/namespace"/>
  </ds:schemaRefs>
</ds:datastoreItem>
</file>

<file path=customXml/itemProps3.xml><?xml version="1.0" encoding="utf-8"?>
<ds:datastoreItem xmlns:ds="http://schemas.openxmlformats.org/officeDocument/2006/customXml" ds:itemID="{02CC6BCA-A7FA-4ECC-9F8D-C95EF38C7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aeea3-6ead-47a1-adce-0589fcea8251"/>
    <ds:schemaRef ds:uri="9bfbdd5d-cc9a-4ba5-89bd-811e999a9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556</Words>
  <Application>Microsoft Office PowerPoint</Application>
  <PresentationFormat>Widescreen</PresentationFormat>
  <Paragraphs>101</Paragraphs>
  <Slides>22</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Barlow Condensed</vt:lpstr>
      <vt:lpstr>Gochi Hand</vt:lpstr>
      <vt:lpstr>GDS Transport</vt:lpstr>
      <vt:lpstr>Arial</vt:lpstr>
      <vt:lpstr>Aldrich</vt:lpstr>
      <vt:lpstr>Comic Sans MS</vt:lpstr>
      <vt:lpstr>Baloo 2</vt:lpstr>
      <vt:lpstr>Aptos</vt:lpstr>
      <vt:lpstr>Abril Fatface</vt:lpstr>
      <vt:lpstr>SlidesMania</vt:lpstr>
      <vt:lpstr>PowerPoint Presentation</vt:lpstr>
      <vt:lpstr>Our Team...</vt:lpstr>
      <vt:lpstr>01</vt:lpstr>
      <vt:lpstr>01</vt:lpstr>
      <vt:lpstr>PowerPoint Presentation</vt:lpstr>
      <vt:lpstr>Oracy</vt:lpstr>
      <vt:lpstr>02</vt:lpstr>
      <vt:lpstr>Spellings</vt:lpstr>
      <vt:lpstr>Reading – whole class </vt:lpstr>
      <vt:lpstr>Reading at Home</vt:lpstr>
      <vt:lpstr>Writing</vt:lpstr>
      <vt:lpstr>Maths</vt:lpstr>
      <vt:lpstr>PowerPoint Presentation</vt:lpstr>
      <vt:lpstr>03</vt:lpstr>
      <vt:lpstr>Assessments </vt:lpstr>
      <vt:lpstr>Additional Support</vt:lpstr>
      <vt:lpstr>04</vt:lpstr>
      <vt:lpstr>PowerPoint Presentation</vt:lpstr>
      <vt:lpstr>Homework</vt:lpstr>
      <vt:lpstr>Attendance </vt:lpstr>
      <vt:lpstr>Thank you for listening, any questions?</vt:lpstr>
      <vt:lpstr>All of this meeting’s information and more can be found on the Y2 Year Group Page on the school’s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Trixie Brandon</dc:creator>
  <cp:lastModifiedBy>Sania Ahmed</cp:lastModifiedBy>
  <cp:revision>85</cp:revision>
  <dcterms:modified xsi:type="dcterms:W3CDTF">2025-01-22T11:31:00Z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0x010100669522C113CB994E9CFF7B7A4EF41131</vt:lpwstr>
  </property>
  <property fmtid="{D5CDD505-2E9C-101B-9397-08002B2CF9AE}" pid="3" name="MediaServiceImageTags">
    <vt:lpwstr/>
  </property>
</Properties>
</file>