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28"/>
  </p:notesMasterIdLst>
  <p:sldIdLst>
    <p:sldId id="256" r:id="rId5"/>
    <p:sldId id="302" r:id="rId6"/>
    <p:sldId id="258" r:id="rId7"/>
    <p:sldId id="259" r:id="rId8"/>
    <p:sldId id="301" r:id="rId9"/>
    <p:sldId id="309" r:id="rId10"/>
    <p:sldId id="261" r:id="rId11"/>
    <p:sldId id="303" r:id="rId12"/>
    <p:sldId id="311" r:id="rId13"/>
    <p:sldId id="312" r:id="rId14"/>
    <p:sldId id="285" r:id="rId15"/>
    <p:sldId id="313" r:id="rId16"/>
    <p:sldId id="304" r:id="rId17"/>
    <p:sldId id="286" r:id="rId18"/>
    <p:sldId id="310" r:id="rId19"/>
    <p:sldId id="289" r:id="rId20"/>
    <p:sldId id="263" r:id="rId21"/>
    <p:sldId id="299" r:id="rId22"/>
    <p:sldId id="291" r:id="rId23"/>
    <p:sldId id="295" r:id="rId24"/>
    <p:sldId id="307" r:id="rId25"/>
    <p:sldId id="308" r:id="rId26"/>
    <p:sldId id="297" r:id="rId27"/>
  </p:sldIdLst>
  <p:sldSz cx="12192000" cy="6858000"/>
  <p:notesSz cx="6858000" cy="9144000"/>
  <p:embeddedFontLst>
    <p:embeddedFont>
      <p:font typeface="Abril Fatface" panose="02000503000000020003" pitchFamily="2" charset="0"/>
      <p:regular r:id="rId29"/>
    </p:embeddedFont>
    <p:embeddedFont>
      <p:font typeface="Aldrich" panose="020B0604020202020204" charset="0"/>
      <p:regular r:id="rId30"/>
    </p:embeddedFont>
    <p:embeddedFont>
      <p:font typeface="Baloo 2" panose="020B0604020202020204" charset="0"/>
      <p:regular r:id="rId31"/>
      <p:bold r:id="rId32"/>
    </p:embeddedFont>
    <p:embeddedFont>
      <p:font typeface="Barlow Condensed" panose="00000506000000000000" pitchFamily="2"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
      <p:font typeface="Gochi Hand"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87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96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26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698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470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2647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27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4"/>
        <p:cNvGrpSpPr/>
        <p:nvPr/>
      </p:nvGrpSpPr>
      <p:grpSpPr>
        <a:xfrm>
          <a:off x="0" y="0"/>
          <a:ext cx="0" cy="0"/>
          <a:chOff x="0" y="0"/>
          <a:chExt cx="0" cy="0"/>
        </a:xfrm>
      </p:grpSpPr>
      <p:sp>
        <p:nvSpPr>
          <p:cNvPr id="3745" name="Google Shape;374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6" name="Google Shape;374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30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74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40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304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36" name="Google Shape;36;p2"/>
          <p:cNvSpPr/>
          <p:nvPr/>
        </p:nvSpPr>
        <p:spPr>
          <a:xfrm rot="-474430">
            <a:off x="199036" y="-144958"/>
            <a:ext cx="6775060" cy="4275777"/>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 name="Google Shape;37;p2"/>
          <p:cNvGrpSpPr/>
          <p:nvPr/>
        </p:nvGrpSpPr>
        <p:grpSpPr>
          <a:xfrm>
            <a:off x="4635521" y="474652"/>
            <a:ext cx="814493" cy="2014015"/>
            <a:chOff x="5662611" y="2352674"/>
            <a:chExt cx="869442" cy="2149888"/>
          </a:xfrm>
        </p:grpSpPr>
        <p:sp>
          <p:nvSpPr>
            <p:cNvPr id="38" name="Google Shape;38;p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4222676" y="1110503"/>
            <a:ext cx="1525389" cy="1580266"/>
            <a:chOff x="5281612" y="2586132"/>
            <a:chExt cx="1628298" cy="1686877"/>
          </a:xfrm>
        </p:grpSpPr>
        <p:sp>
          <p:nvSpPr>
            <p:cNvPr id="46" name="Google Shape;46;p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a:off x="285673" y="127597"/>
            <a:ext cx="2282083" cy="2388296"/>
            <a:chOff x="4876800" y="2152692"/>
            <a:chExt cx="2436041" cy="2549419"/>
          </a:xfrm>
        </p:grpSpPr>
        <p:sp>
          <p:nvSpPr>
            <p:cNvPr id="54" name="Google Shape;54;p2"/>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 name="Google Shape;64;p2"/>
          <p:cNvGrpSpPr/>
          <p:nvPr/>
        </p:nvGrpSpPr>
        <p:grpSpPr>
          <a:xfrm>
            <a:off x="164159" y="1889678"/>
            <a:ext cx="1009275" cy="516314"/>
            <a:chOff x="5557837" y="3152773"/>
            <a:chExt cx="1077365" cy="551146"/>
          </a:xfrm>
        </p:grpSpPr>
        <p:sp>
          <p:nvSpPr>
            <p:cNvPr id="65" name="Google Shape;65;p2"/>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 name="Google Shape;75;p2"/>
          <p:cNvGrpSpPr/>
          <p:nvPr/>
        </p:nvGrpSpPr>
        <p:grpSpPr>
          <a:xfrm>
            <a:off x="1072211" y="2401555"/>
            <a:ext cx="1581826" cy="1454931"/>
            <a:chOff x="5252920" y="2652722"/>
            <a:chExt cx="1688542" cy="1553086"/>
          </a:xfrm>
        </p:grpSpPr>
        <p:sp>
          <p:nvSpPr>
            <p:cNvPr id="76" name="Google Shape;76;p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 name="Google Shape;86;p2"/>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87" name="Google Shape;87;p2"/>
          <p:cNvGrpSpPr/>
          <p:nvPr/>
        </p:nvGrpSpPr>
        <p:grpSpPr>
          <a:xfrm rot="784765">
            <a:off x="2207773" y="201873"/>
            <a:ext cx="1394850" cy="1118415"/>
            <a:chOff x="5353050" y="2833686"/>
            <a:chExt cx="1488947" cy="1193863"/>
          </a:xfrm>
        </p:grpSpPr>
        <p:sp>
          <p:nvSpPr>
            <p:cNvPr id="88" name="Google Shape;88;p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 name="Google Shape;182;p2"/>
          <p:cNvGrpSpPr/>
          <p:nvPr/>
        </p:nvGrpSpPr>
        <p:grpSpPr>
          <a:xfrm>
            <a:off x="3588404" y="687881"/>
            <a:ext cx="592134" cy="954318"/>
            <a:chOff x="5781734" y="2919412"/>
            <a:chExt cx="632081" cy="1018700"/>
          </a:xfrm>
        </p:grpSpPr>
        <p:sp>
          <p:nvSpPr>
            <p:cNvPr id="183" name="Google Shape;183;p2"/>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2"/>
          <p:cNvGrpSpPr/>
          <p:nvPr/>
        </p:nvGrpSpPr>
        <p:grpSpPr>
          <a:xfrm>
            <a:off x="2700705" y="1249968"/>
            <a:ext cx="626499" cy="950089"/>
            <a:chOff x="5762846" y="2919732"/>
            <a:chExt cx="668765" cy="1014186"/>
          </a:xfrm>
        </p:grpSpPr>
        <p:sp>
          <p:nvSpPr>
            <p:cNvPr id="194" name="Google Shape;194;p2"/>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rot="-1124896">
            <a:off x="4376061" y="437583"/>
            <a:ext cx="516328" cy="1009282"/>
            <a:chOff x="5819791" y="2890940"/>
            <a:chExt cx="551157" cy="1077364"/>
          </a:xfrm>
        </p:grpSpPr>
        <p:sp>
          <p:nvSpPr>
            <p:cNvPr id="205" name="Google Shape;205;p2"/>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 name="Google Shape;215;p2"/>
          <p:cNvGrpSpPr/>
          <p:nvPr/>
        </p:nvGrpSpPr>
        <p:grpSpPr>
          <a:xfrm>
            <a:off x="3424075" y="2044629"/>
            <a:ext cx="265994" cy="455698"/>
            <a:chOff x="5953125" y="3186112"/>
            <a:chExt cx="283939" cy="486441"/>
          </a:xfrm>
        </p:grpSpPr>
        <p:sp>
          <p:nvSpPr>
            <p:cNvPr id="216" name="Google Shape;216;p2"/>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 name="Google Shape;219;p2"/>
          <p:cNvGrpSpPr/>
          <p:nvPr/>
        </p:nvGrpSpPr>
        <p:grpSpPr>
          <a:xfrm rot="-897540">
            <a:off x="5126144" y="416717"/>
            <a:ext cx="1846815" cy="1394826"/>
            <a:chOff x="5102217" y="2695575"/>
            <a:chExt cx="1971523" cy="1489013"/>
          </a:xfrm>
        </p:grpSpPr>
        <p:sp>
          <p:nvSpPr>
            <p:cNvPr id="220" name="Google Shape;220;p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 name="Google Shape;235;p2"/>
          <p:cNvGrpSpPr/>
          <p:nvPr/>
        </p:nvGrpSpPr>
        <p:grpSpPr>
          <a:xfrm>
            <a:off x="3520805" y="1369935"/>
            <a:ext cx="700457" cy="1943969"/>
            <a:chOff x="5719761" y="2390679"/>
            <a:chExt cx="747712" cy="2075116"/>
          </a:xfrm>
        </p:grpSpPr>
        <p:sp>
          <p:nvSpPr>
            <p:cNvPr id="236" name="Google Shape;236;p2"/>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2228077" y="766463"/>
            <a:ext cx="652809" cy="2063805"/>
            <a:chOff x="5747859" y="2329719"/>
            <a:chExt cx="696850" cy="2203037"/>
          </a:xfrm>
        </p:grpSpPr>
        <p:sp>
          <p:nvSpPr>
            <p:cNvPr id="247" name="Google Shape;247;p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4" name="Google Shape;254;p2"/>
          <p:cNvGrpSpPr/>
          <p:nvPr/>
        </p:nvGrpSpPr>
        <p:grpSpPr>
          <a:xfrm>
            <a:off x="2110266" y="2000639"/>
            <a:ext cx="1063425" cy="1075313"/>
            <a:chOff x="5529738" y="2852832"/>
            <a:chExt cx="1135168" cy="1147858"/>
          </a:xfrm>
        </p:grpSpPr>
        <p:sp>
          <p:nvSpPr>
            <p:cNvPr id="255" name="Google Shape;255;p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 name="Google Shape;390;p2"/>
          <p:cNvGrpSpPr/>
          <p:nvPr/>
        </p:nvGrpSpPr>
        <p:grpSpPr>
          <a:xfrm>
            <a:off x="2867609" y="3031285"/>
            <a:ext cx="429018" cy="456680"/>
            <a:chOff x="5867114" y="3186397"/>
            <a:chExt cx="457961" cy="487489"/>
          </a:xfrm>
        </p:grpSpPr>
        <p:sp>
          <p:nvSpPr>
            <p:cNvPr id="391" name="Google Shape;391;p2"/>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6" name="Google Shape;396;p2"/>
          <p:cNvGrpSpPr/>
          <p:nvPr/>
        </p:nvGrpSpPr>
        <p:grpSpPr>
          <a:xfrm>
            <a:off x="2194492" y="3914205"/>
            <a:ext cx="2880857" cy="2695364"/>
            <a:chOff x="7623929" y="2779113"/>
            <a:chExt cx="3075210" cy="2877203"/>
          </a:xfrm>
        </p:grpSpPr>
        <p:sp>
          <p:nvSpPr>
            <p:cNvPr id="397" name="Google Shape;397;p2"/>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2"/>
          <p:cNvSpPr/>
          <p:nvPr/>
        </p:nvSpPr>
        <p:spPr>
          <a:xfrm>
            <a:off x="2478220" y="4025305"/>
            <a:ext cx="2313749" cy="2321986"/>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594724" y="3958651"/>
            <a:ext cx="2098029" cy="279115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3519862" y="3958561"/>
            <a:ext cx="1163538" cy="2791241"/>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586516" y="3958918"/>
            <a:ext cx="1163181" cy="2790884"/>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741776" y="4040272"/>
            <a:ext cx="1775081" cy="651694"/>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2"/>
          <p:cNvGrpSpPr/>
          <p:nvPr/>
        </p:nvGrpSpPr>
        <p:grpSpPr>
          <a:xfrm>
            <a:off x="2597899" y="2889742"/>
            <a:ext cx="515603" cy="1484077"/>
            <a:chOff x="5819360" y="2638139"/>
            <a:chExt cx="550387" cy="1584198"/>
          </a:xfrm>
        </p:grpSpPr>
        <p:sp>
          <p:nvSpPr>
            <p:cNvPr id="409" name="Google Shape;409;p2"/>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2"/>
          <p:cNvGrpSpPr/>
          <p:nvPr/>
        </p:nvGrpSpPr>
        <p:grpSpPr>
          <a:xfrm>
            <a:off x="2124288" y="3153785"/>
            <a:ext cx="960205" cy="1450972"/>
            <a:chOff x="5581650" y="2652140"/>
            <a:chExt cx="1024984" cy="1548860"/>
          </a:xfrm>
        </p:grpSpPr>
        <p:sp>
          <p:nvSpPr>
            <p:cNvPr id="417" name="Google Shape;417;p2"/>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2"/>
          <p:cNvGrpSpPr/>
          <p:nvPr/>
        </p:nvGrpSpPr>
        <p:grpSpPr>
          <a:xfrm>
            <a:off x="2234743" y="2573108"/>
            <a:ext cx="808337" cy="1837250"/>
            <a:chOff x="5662611" y="2447924"/>
            <a:chExt cx="862870" cy="1961198"/>
          </a:xfrm>
        </p:grpSpPr>
        <p:sp>
          <p:nvSpPr>
            <p:cNvPr id="426" name="Google Shape;426;p2"/>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3" name="Google Shape;433;p2"/>
          <p:cNvSpPr txBox="1">
            <a:spLocks noGrp="1"/>
          </p:cNvSpPr>
          <p:nvPr>
            <p:ph type="title"/>
          </p:nvPr>
        </p:nvSpPr>
        <p:spPr>
          <a:xfrm>
            <a:off x="6574750" y="2365000"/>
            <a:ext cx="5125800" cy="29151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Clr>
                <a:schemeClr val="lt1"/>
              </a:buClr>
              <a:buSzPts val="9500"/>
              <a:buNone/>
              <a:defRPr sz="9500">
                <a:solidFill>
                  <a:schemeClr val="lt1"/>
                </a:solidFill>
              </a:defRPr>
            </a:lvl1pPr>
            <a:lvl2pPr lvl="1" algn="ctr">
              <a:spcBef>
                <a:spcPts val="0"/>
              </a:spcBef>
              <a:spcAft>
                <a:spcPts val="0"/>
              </a:spcAft>
              <a:buClr>
                <a:schemeClr val="lt1"/>
              </a:buClr>
              <a:buSzPts val="9500"/>
              <a:buNone/>
              <a:defRPr sz="9500">
                <a:solidFill>
                  <a:schemeClr val="lt1"/>
                </a:solidFill>
              </a:defRPr>
            </a:lvl2pPr>
            <a:lvl3pPr lvl="2" algn="ctr">
              <a:spcBef>
                <a:spcPts val="0"/>
              </a:spcBef>
              <a:spcAft>
                <a:spcPts val="0"/>
              </a:spcAft>
              <a:buClr>
                <a:schemeClr val="lt1"/>
              </a:buClr>
              <a:buSzPts val="9500"/>
              <a:buNone/>
              <a:defRPr sz="9500">
                <a:solidFill>
                  <a:schemeClr val="lt1"/>
                </a:solidFill>
              </a:defRPr>
            </a:lvl3pPr>
            <a:lvl4pPr lvl="3" algn="ctr">
              <a:spcBef>
                <a:spcPts val="0"/>
              </a:spcBef>
              <a:spcAft>
                <a:spcPts val="0"/>
              </a:spcAft>
              <a:buClr>
                <a:schemeClr val="lt1"/>
              </a:buClr>
              <a:buSzPts val="9500"/>
              <a:buNone/>
              <a:defRPr sz="9500">
                <a:solidFill>
                  <a:schemeClr val="lt1"/>
                </a:solidFill>
              </a:defRPr>
            </a:lvl4pPr>
            <a:lvl5pPr lvl="4" algn="ctr">
              <a:spcBef>
                <a:spcPts val="0"/>
              </a:spcBef>
              <a:spcAft>
                <a:spcPts val="0"/>
              </a:spcAft>
              <a:buClr>
                <a:schemeClr val="lt1"/>
              </a:buClr>
              <a:buSzPts val="9500"/>
              <a:buNone/>
              <a:defRPr sz="9500">
                <a:solidFill>
                  <a:schemeClr val="lt1"/>
                </a:solidFill>
              </a:defRPr>
            </a:lvl5pPr>
            <a:lvl6pPr lvl="5" algn="ctr">
              <a:spcBef>
                <a:spcPts val="0"/>
              </a:spcBef>
              <a:spcAft>
                <a:spcPts val="0"/>
              </a:spcAft>
              <a:buClr>
                <a:schemeClr val="lt1"/>
              </a:buClr>
              <a:buSzPts val="9500"/>
              <a:buNone/>
              <a:defRPr sz="9500">
                <a:solidFill>
                  <a:schemeClr val="lt1"/>
                </a:solidFill>
              </a:defRPr>
            </a:lvl6pPr>
            <a:lvl7pPr lvl="6" algn="ctr">
              <a:spcBef>
                <a:spcPts val="0"/>
              </a:spcBef>
              <a:spcAft>
                <a:spcPts val="0"/>
              </a:spcAft>
              <a:buClr>
                <a:schemeClr val="lt1"/>
              </a:buClr>
              <a:buSzPts val="9500"/>
              <a:buNone/>
              <a:defRPr sz="9500">
                <a:solidFill>
                  <a:schemeClr val="lt1"/>
                </a:solidFill>
              </a:defRPr>
            </a:lvl7pPr>
            <a:lvl8pPr lvl="7" algn="ctr">
              <a:spcBef>
                <a:spcPts val="0"/>
              </a:spcBef>
              <a:spcAft>
                <a:spcPts val="0"/>
              </a:spcAft>
              <a:buClr>
                <a:schemeClr val="lt1"/>
              </a:buClr>
              <a:buSzPts val="9500"/>
              <a:buNone/>
              <a:defRPr sz="9500">
                <a:solidFill>
                  <a:schemeClr val="lt1"/>
                </a:solidFill>
              </a:defRPr>
            </a:lvl8pPr>
            <a:lvl9pPr lvl="8" algn="ctr">
              <a:spcBef>
                <a:spcPts val="0"/>
              </a:spcBef>
              <a:spcAft>
                <a:spcPts val="0"/>
              </a:spcAft>
              <a:buClr>
                <a:schemeClr val="lt1"/>
              </a:buClr>
              <a:buSzPts val="9500"/>
              <a:buNone/>
              <a:defRPr sz="9500">
                <a:solidFill>
                  <a:schemeClr val="lt1"/>
                </a:solidFill>
              </a:defRPr>
            </a:lvl9pPr>
          </a:lstStyle>
          <a:p>
            <a:endParaRPr/>
          </a:p>
        </p:txBody>
      </p:sp>
      <p:grpSp>
        <p:nvGrpSpPr>
          <p:cNvPr id="434" name="Google Shape;434;p2"/>
          <p:cNvGrpSpPr/>
          <p:nvPr/>
        </p:nvGrpSpPr>
        <p:grpSpPr>
          <a:xfrm rot="-6361815">
            <a:off x="5691625" y="1853549"/>
            <a:ext cx="1039933" cy="475361"/>
            <a:chOff x="5538486" y="3176626"/>
            <a:chExt cx="1110058" cy="507416"/>
          </a:xfrm>
        </p:grpSpPr>
        <p:sp>
          <p:nvSpPr>
            <p:cNvPr id="435" name="Google Shape;435;p2"/>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5" name="Google Shape;445;p2"/>
          <p:cNvGrpSpPr/>
          <p:nvPr/>
        </p:nvGrpSpPr>
        <p:grpSpPr>
          <a:xfrm>
            <a:off x="3627235" y="1651575"/>
            <a:ext cx="2198212" cy="2328724"/>
            <a:chOff x="4924424" y="2185987"/>
            <a:chExt cx="2346511" cy="2485828"/>
          </a:xfrm>
        </p:grpSpPr>
        <p:sp>
          <p:nvSpPr>
            <p:cNvPr id="446" name="Google Shape;446;p2"/>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2"/>
          <p:cNvGrpSpPr/>
          <p:nvPr/>
        </p:nvGrpSpPr>
        <p:grpSpPr>
          <a:xfrm>
            <a:off x="3378110" y="3153783"/>
            <a:ext cx="991106" cy="1097236"/>
            <a:chOff x="5567361" y="2843527"/>
            <a:chExt cx="1057970" cy="1171259"/>
          </a:xfrm>
        </p:grpSpPr>
        <p:sp>
          <p:nvSpPr>
            <p:cNvPr id="457" name="Google Shape;457;p2"/>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2" name="Google Shape;472;p2"/>
          <p:cNvGrpSpPr/>
          <p:nvPr/>
        </p:nvGrpSpPr>
        <p:grpSpPr>
          <a:xfrm>
            <a:off x="4190821" y="3428373"/>
            <a:ext cx="912111" cy="964935"/>
            <a:chOff x="5609939" y="2914650"/>
            <a:chExt cx="973645" cy="1030033"/>
          </a:xfrm>
        </p:grpSpPr>
        <p:sp>
          <p:nvSpPr>
            <p:cNvPr id="473" name="Google Shape;473;p2"/>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2"/>
          <p:cNvGrpSpPr/>
          <p:nvPr/>
        </p:nvGrpSpPr>
        <p:grpSpPr>
          <a:xfrm>
            <a:off x="3686493" y="2741581"/>
            <a:ext cx="374336" cy="1374855"/>
            <a:chOff x="5900737" y="2691768"/>
            <a:chExt cx="399590" cy="1467608"/>
          </a:xfrm>
        </p:grpSpPr>
        <p:sp>
          <p:nvSpPr>
            <p:cNvPr id="482" name="Google Shape;482;p2"/>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3" name="Google Shape;493;p2"/>
          <p:cNvGrpSpPr/>
          <p:nvPr/>
        </p:nvGrpSpPr>
        <p:grpSpPr>
          <a:xfrm rot="-466901">
            <a:off x="3260431" y="2310390"/>
            <a:ext cx="324003" cy="1805116"/>
            <a:chOff x="1159675" y="1837925"/>
            <a:chExt cx="324000" cy="1805100"/>
          </a:xfrm>
        </p:grpSpPr>
        <p:grpSp>
          <p:nvGrpSpPr>
            <p:cNvPr id="494" name="Google Shape;494;p2"/>
            <p:cNvGrpSpPr/>
            <p:nvPr/>
          </p:nvGrpSpPr>
          <p:grpSpPr>
            <a:xfrm>
              <a:off x="1159675" y="1837925"/>
              <a:ext cx="324000" cy="1805100"/>
              <a:chOff x="2605100" y="1971675"/>
              <a:chExt cx="324000" cy="1805100"/>
            </a:xfrm>
          </p:grpSpPr>
          <p:sp>
            <p:nvSpPr>
              <p:cNvPr id="495" name="Google Shape;495;p2"/>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6" name="Google Shape;496;p2"/>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97" name="Google Shape;497;p2"/>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2"/>
          <p:cNvGrpSpPr/>
          <p:nvPr/>
        </p:nvGrpSpPr>
        <p:grpSpPr>
          <a:xfrm>
            <a:off x="2699445" y="3377917"/>
            <a:ext cx="1010273" cy="1008143"/>
            <a:chOff x="5558303" y="2891005"/>
            <a:chExt cx="1078430" cy="1076156"/>
          </a:xfrm>
        </p:grpSpPr>
        <p:sp>
          <p:nvSpPr>
            <p:cNvPr id="609" name="Google Shape;609;p2"/>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3" name="Google Shape;653;p2"/>
          <p:cNvGrpSpPr/>
          <p:nvPr/>
        </p:nvGrpSpPr>
        <p:grpSpPr>
          <a:xfrm>
            <a:off x="2646245" y="4093304"/>
            <a:ext cx="1977877" cy="2663075"/>
            <a:chOff x="9306019" y="3257883"/>
            <a:chExt cx="2111311" cy="2842736"/>
          </a:xfrm>
        </p:grpSpPr>
        <p:sp>
          <p:nvSpPr>
            <p:cNvPr id="654" name="Google Shape;654;p2"/>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8" name="Google Shape;678;p2"/>
          <p:cNvSpPr txBox="1">
            <a:spLocks noGrp="1"/>
          </p:cNvSpPr>
          <p:nvPr>
            <p:ph type="subTitle" idx="1"/>
          </p:nvPr>
        </p:nvSpPr>
        <p:spPr>
          <a:xfrm>
            <a:off x="6597750" y="1965450"/>
            <a:ext cx="5102700" cy="3648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2"/>
              </a:buClr>
              <a:buSzPts val="1900"/>
              <a:buNone/>
              <a:defRPr>
                <a:solidFill>
                  <a:schemeClr val="lt2"/>
                </a:solidFill>
              </a:defRPr>
            </a:lvl1pPr>
            <a:lvl2pPr lvl="1">
              <a:spcBef>
                <a:spcPts val="2100"/>
              </a:spcBef>
              <a:spcAft>
                <a:spcPts val="0"/>
              </a:spcAft>
              <a:buClr>
                <a:schemeClr val="lt2"/>
              </a:buClr>
              <a:buSzPts val="1900"/>
              <a:buNone/>
              <a:defRPr>
                <a:solidFill>
                  <a:schemeClr val="lt2"/>
                </a:solidFill>
              </a:defRPr>
            </a:lvl2pPr>
            <a:lvl3pPr lvl="2">
              <a:spcBef>
                <a:spcPts val="2100"/>
              </a:spcBef>
              <a:spcAft>
                <a:spcPts val="0"/>
              </a:spcAft>
              <a:buClr>
                <a:schemeClr val="lt2"/>
              </a:buClr>
              <a:buSzPts val="1900"/>
              <a:buNone/>
              <a:defRPr>
                <a:solidFill>
                  <a:schemeClr val="lt2"/>
                </a:solidFill>
              </a:defRPr>
            </a:lvl3pPr>
            <a:lvl4pPr lvl="3">
              <a:spcBef>
                <a:spcPts val="2100"/>
              </a:spcBef>
              <a:spcAft>
                <a:spcPts val="0"/>
              </a:spcAft>
              <a:buClr>
                <a:schemeClr val="lt2"/>
              </a:buClr>
              <a:buSzPts val="1900"/>
              <a:buNone/>
              <a:defRPr>
                <a:solidFill>
                  <a:schemeClr val="lt2"/>
                </a:solidFill>
              </a:defRPr>
            </a:lvl4pPr>
            <a:lvl5pPr lvl="4">
              <a:spcBef>
                <a:spcPts val="2100"/>
              </a:spcBef>
              <a:spcAft>
                <a:spcPts val="0"/>
              </a:spcAft>
              <a:buClr>
                <a:schemeClr val="lt2"/>
              </a:buClr>
              <a:buSzPts val="1900"/>
              <a:buNone/>
              <a:defRPr>
                <a:solidFill>
                  <a:schemeClr val="lt2"/>
                </a:solidFill>
              </a:defRPr>
            </a:lvl5pPr>
            <a:lvl6pPr lvl="5">
              <a:spcBef>
                <a:spcPts val="2100"/>
              </a:spcBef>
              <a:spcAft>
                <a:spcPts val="0"/>
              </a:spcAft>
              <a:buClr>
                <a:schemeClr val="lt2"/>
              </a:buClr>
              <a:buSzPts val="1900"/>
              <a:buNone/>
              <a:defRPr>
                <a:solidFill>
                  <a:schemeClr val="lt2"/>
                </a:solidFill>
              </a:defRPr>
            </a:lvl6pPr>
            <a:lvl7pPr lvl="6">
              <a:spcBef>
                <a:spcPts val="2100"/>
              </a:spcBef>
              <a:spcAft>
                <a:spcPts val="0"/>
              </a:spcAft>
              <a:buClr>
                <a:schemeClr val="lt2"/>
              </a:buClr>
              <a:buSzPts val="1900"/>
              <a:buNone/>
              <a:defRPr>
                <a:solidFill>
                  <a:schemeClr val="lt2"/>
                </a:solidFill>
              </a:defRPr>
            </a:lvl7pPr>
            <a:lvl8pPr lvl="7">
              <a:spcBef>
                <a:spcPts val="2100"/>
              </a:spcBef>
              <a:spcAft>
                <a:spcPts val="0"/>
              </a:spcAft>
              <a:buClr>
                <a:schemeClr val="lt2"/>
              </a:buClr>
              <a:buSzPts val="1900"/>
              <a:buNone/>
              <a:defRPr>
                <a:solidFill>
                  <a:schemeClr val="lt2"/>
                </a:solidFill>
              </a:defRPr>
            </a:lvl8pPr>
            <a:lvl9pPr lvl="8">
              <a:spcBef>
                <a:spcPts val="2100"/>
              </a:spcBef>
              <a:spcAft>
                <a:spcPts val="2100"/>
              </a:spcAft>
              <a:buClr>
                <a:schemeClr val="lt2"/>
              </a:buClr>
              <a:buSzPts val="1900"/>
              <a:buNone/>
              <a:defRPr>
                <a:solidFill>
                  <a:schemeClr val="lt2"/>
                </a:solidFill>
              </a:defRPr>
            </a:lvl9pPr>
          </a:lstStyle>
          <a:p>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699" name="Google Shape;69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bg>
      <p:bgPr>
        <a:solidFill>
          <a:schemeClr val="dk1"/>
        </a:solidFill>
        <a:effectLst/>
      </p:bgPr>
    </p:bg>
    <p:spTree>
      <p:nvGrpSpPr>
        <p:cNvPr id="1" name="Shape 1579"/>
        <p:cNvGrpSpPr/>
        <p:nvPr/>
      </p:nvGrpSpPr>
      <p:grpSpPr>
        <a:xfrm>
          <a:off x="0" y="0"/>
          <a:ext cx="0" cy="0"/>
          <a:chOff x="0" y="0"/>
          <a:chExt cx="0" cy="0"/>
        </a:xfrm>
      </p:grpSpPr>
      <p:sp>
        <p:nvSpPr>
          <p:cNvPr id="1580" name="Google Shape;1580;p6"/>
          <p:cNvSpPr txBox="1">
            <a:spLocks noGrp="1"/>
          </p:cNvSpPr>
          <p:nvPr>
            <p:ph type="title"/>
          </p:nvPr>
        </p:nvSpPr>
        <p:spPr>
          <a:xfrm>
            <a:off x="668250" y="160890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81" name="Google Shape;1581;p6"/>
          <p:cNvSpPr txBox="1">
            <a:spLocks noGrp="1"/>
          </p:cNvSpPr>
          <p:nvPr>
            <p:ph type="body" idx="1"/>
          </p:nvPr>
        </p:nvSpPr>
        <p:spPr>
          <a:xfrm>
            <a:off x="668225" y="301320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82" name="Google Shape;158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041"/>
        <p:cNvGrpSpPr/>
        <p:nvPr/>
      </p:nvGrpSpPr>
      <p:grpSpPr>
        <a:xfrm>
          <a:off x="0" y="0"/>
          <a:ext cx="0" cy="0"/>
          <a:chOff x="0" y="0"/>
          <a:chExt cx="0" cy="0"/>
        </a:xfrm>
      </p:grpSpPr>
      <p:sp>
        <p:nvSpPr>
          <p:cNvPr id="2042" name="Google Shape;2042;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3" name="Google Shape;2043;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4" name="Google Shape;2044;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5" name="Google Shape;2045;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6" name="Google Shape;2046;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049" name="Google Shape;2049;p9"/>
          <p:cNvGrpSpPr/>
          <p:nvPr/>
        </p:nvGrpSpPr>
        <p:grpSpPr>
          <a:xfrm>
            <a:off x="9381189" y="5719681"/>
            <a:ext cx="2707325" cy="1299722"/>
            <a:chOff x="6723350" y="566875"/>
            <a:chExt cx="1552188" cy="1732500"/>
          </a:xfrm>
        </p:grpSpPr>
        <p:cxnSp>
          <p:nvCxnSpPr>
            <p:cNvPr id="2050" name="Google Shape;2050;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58" name="Google Shape;2058;p9"/>
          <p:cNvGrpSpPr/>
          <p:nvPr/>
        </p:nvGrpSpPr>
        <p:grpSpPr>
          <a:xfrm rot="5400000">
            <a:off x="9545961" y="3953195"/>
            <a:ext cx="789219" cy="4636607"/>
            <a:chOff x="6723350" y="566875"/>
            <a:chExt cx="452482" cy="2658300"/>
          </a:xfrm>
        </p:grpSpPr>
        <p:cxnSp>
          <p:nvCxnSpPr>
            <p:cNvPr id="2059" name="Google Shape;2059;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062" name="Google Shape;2062;p9"/>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9"/>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9"/>
          <p:cNvCxnSpPr/>
          <p:nvPr/>
        </p:nvCxnSpPr>
        <p:spPr>
          <a:xfrm>
            <a:off x="8185950" y="6012649"/>
            <a:ext cx="0" cy="10089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9"/>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sp>
        <p:nvSpPr>
          <p:cNvPr id="2066" name="Google Shape;2066;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dk1"/>
        </a:solidFill>
        <a:effectLst/>
      </p:bgPr>
    </p:bg>
    <p:spTree>
      <p:nvGrpSpPr>
        <p:cNvPr id="1" name="Shape 2563"/>
        <p:cNvGrpSpPr/>
        <p:nvPr/>
      </p:nvGrpSpPr>
      <p:grpSpPr>
        <a:xfrm>
          <a:off x="0" y="0"/>
          <a:ext cx="0" cy="0"/>
          <a:chOff x="0" y="0"/>
          <a:chExt cx="0" cy="0"/>
        </a:xfrm>
      </p:grpSpPr>
      <p:grpSp>
        <p:nvGrpSpPr>
          <p:cNvPr id="2564" name="Google Shape;2564;p13"/>
          <p:cNvGrpSpPr/>
          <p:nvPr/>
        </p:nvGrpSpPr>
        <p:grpSpPr>
          <a:xfrm>
            <a:off x="7332906" y="5338665"/>
            <a:ext cx="4925970" cy="1710276"/>
            <a:chOff x="7332906" y="5338665"/>
            <a:chExt cx="4925970" cy="1710276"/>
          </a:xfrm>
        </p:grpSpPr>
        <p:grpSp>
          <p:nvGrpSpPr>
            <p:cNvPr id="2565" name="Google Shape;2565;p13"/>
            <p:cNvGrpSpPr/>
            <p:nvPr/>
          </p:nvGrpSpPr>
          <p:grpSpPr>
            <a:xfrm>
              <a:off x="9381196" y="5338665"/>
              <a:ext cx="2707325" cy="1707379"/>
              <a:chOff x="6723350" y="566875"/>
              <a:chExt cx="1552188" cy="1732500"/>
            </a:xfrm>
          </p:grpSpPr>
          <p:cxnSp>
            <p:nvCxnSpPr>
              <p:cNvPr id="2566" name="Google Shape;2566;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7" name="Google Shape;2567;p1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8" name="Google Shape;2568;p1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9" name="Google Shape;2569;p1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0" name="Google Shape;2570;p1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1" name="Google Shape;2571;p1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2" name="Google Shape;2572;p1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3" name="Google Shape;2573;p1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574" name="Google Shape;2574;p13"/>
            <p:cNvGrpSpPr/>
            <p:nvPr/>
          </p:nvGrpSpPr>
          <p:grpSpPr>
            <a:xfrm rot="5400000">
              <a:off x="9215748" y="3613047"/>
              <a:ext cx="1160286" cy="4925970"/>
              <a:chOff x="6723350" y="566874"/>
              <a:chExt cx="665225" cy="2824200"/>
            </a:xfrm>
          </p:grpSpPr>
          <p:cxnSp>
            <p:nvCxnSpPr>
              <p:cNvPr id="2575" name="Google Shape;2575;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6" name="Google Shape;2576;p1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577" name="Google Shape;2577;p1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2578" name="Google Shape;2578;p1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2579" name="Google Shape;2579;p1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2580" name="Google Shape;2580;p1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2581" name="Google Shape;2581;p1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2582" name="Google Shape;2582;p1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2583" name="Google Shape;2583;p1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584" name="Google Shape;2584;p13"/>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lt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585" name="Google Shape;2585;p13"/>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586" name="Google Shape;2586;p13"/>
          <p:cNvSpPr txBox="1">
            <a:spLocks noGrp="1"/>
          </p:cNvSpPr>
          <p:nvPr>
            <p:ph type="subTitle" idx="1"/>
          </p:nvPr>
        </p:nvSpPr>
        <p:spPr>
          <a:xfrm>
            <a:off x="2617157" y="2135975"/>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7" name="Google Shape;2587;p13"/>
          <p:cNvSpPr txBox="1">
            <a:spLocks noGrp="1"/>
          </p:cNvSpPr>
          <p:nvPr>
            <p:ph type="subTitle" idx="2"/>
          </p:nvPr>
        </p:nvSpPr>
        <p:spPr>
          <a:xfrm>
            <a:off x="2617157" y="3740868"/>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8" name="Google Shape;2588;p13"/>
          <p:cNvSpPr txBox="1">
            <a:spLocks noGrp="1"/>
          </p:cNvSpPr>
          <p:nvPr>
            <p:ph type="subTitle" idx="3"/>
          </p:nvPr>
        </p:nvSpPr>
        <p:spPr>
          <a:xfrm>
            <a:off x="2617157" y="5345762"/>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9" name="Google Shape;2589;p13"/>
          <p:cNvSpPr txBox="1">
            <a:spLocks noGrp="1"/>
          </p:cNvSpPr>
          <p:nvPr>
            <p:ph type="title"/>
          </p:nvPr>
        </p:nvSpPr>
        <p:spPr>
          <a:xfrm>
            <a:off x="2680975" y="923175"/>
            <a:ext cx="663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590" name="Google Shape;2590;p13"/>
          <p:cNvSpPr txBox="1">
            <a:spLocks noGrp="1"/>
          </p:cNvSpPr>
          <p:nvPr>
            <p:ph type="body" idx="4"/>
          </p:nvPr>
        </p:nvSpPr>
        <p:spPr>
          <a:xfrm>
            <a:off x="2617150" y="2573925"/>
            <a:ext cx="85797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1" name="Google Shape;2591;p13"/>
          <p:cNvSpPr txBox="1">
            <a:spLocks noGrp="1"/>
          </p:cNvSpPr>
          <p:nvPr>
            <p:ph type="body" idx="5"/>
          </p:nvPr>
        </p:nvSpPr>
        <p:spPr>
          <a:xfrm>
            <a:off x="2617150" y="4167388"/>
            <a:ext cx="85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2" name="Google Shape;2592;p13"/>
          <p:cNvSpPr txBox="1">
            <a:spLocks noGrp="1"/>
          </p:cNvSpPr>
          <p:nvPr>
            <p:ph type="body" idx="6"/>
          </p:nvPr>
        </p:nvSpPr>
        <p:spPr>
          <a:xfrm>
            <a:off x="2617150" y="5759050"/>
            <a:ext cx="8580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3" name="Google Shape;259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9"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hodgehillprimary.bham.sch.uk/reception-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fpa.org.uk/yasmine-and-tom-relationships/module-2/lesson-6/"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nspcc.org.uk/keeping-children-safe/support-for-parents/pants-underwear-ru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sp>
        <p:nvSpPr>
          <p:cNvPr id="3743" name="Google Shape;3743;p25"/>
          <p:cNvSpPr txBox="1">
            <a:spLocks noGrp="1"/>
          </p:cNvSpPr>
          <p:nvPr>
            <p:ph type="subTitle" idx="1"/>
          </p:nvPr>
        </p:nvSpPr>
        <p:spPr>
          <a:xfrm>
            <a:off x="7242489" y="1395500"/>
            <a:ext cx="5125800" cy="364800"/>
          </a:xfrm>
          <a:prstGeom prst="rect">
            <a:avLst/>
          </a:prstGeom>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8000">
                <a:solidFill>
                  <a:schemeClr val="lt2"/>
                </a:solidFill>
              </a:rPr>
              <a:t>Welcome to...</a:t>
            </a:r>
            <a:endParaRPr sz="8000">
              <a:solidFill>
                <a:schemeClr val="lt2"/>
              </a:solidFill>
            </a:endParaRPr>
          </a:p>
        </p:txBody>
      </p:sp>
      <p:sp>
        <p:nvSpPr>
          <p:cNvPr id="5" name="Rectangle 4">
            <a:extLst>
              <a:ext uri="{FF2B5EF4-FFF2-40B4-BE49-F238E27FC236}">
                <a16:creationId xmlns:a16="http://schemas.microsoft.com/office/drawing/2014/main" id="{43EEE8C2-0E37-0395-2C8F-8CFABF8E6402}"/>
              </a:ext>
            </a:extLst>
          </p:cNvPr>
          <p:cNvSpPr>
            <a:spLocks noGrp="1" noRot="1" noMove="1" noResize="1" noEditPoints="1" noAdjustHandles="1" noChangeArrowheads="1" noChangeShapeType="1"/>
          </p:cNvSpPr>
          <p:nvPr/>
        </p:nvSpPr>
        <p:spPr>
          <a:xfrm>
            <a:off x="6267236" y="4568050"/>
            <a:ext cx="5924764" cy="2289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4B968BD-E02D-EA42-7322-493F00066FFA}"/>
              </a:ext>
            </a:extLst>
          </p:cNvPr>
          <p:cNvPicPr>
            <a:picLocks noChangeAspect="1"/>
          </p:cNvPicPr>
          <p:nvPr/>
        </p:nvPicPr>
        <p:blipFill>
          <a:blip r:embed="rId3"/>
          <a:stretch>
            <a:fillRect/>
          </a:stretch>
        </p:blipFill>
        <p:spPr>
          <a:xfrm>
            <a:off x="5770652" y="5549762"/>
            <a:ext cx="6105332" cy="605133"/>
          </a:xfrm>
          <a:prstGeom prst="rect">
            <a:avLst/>
          </a:prstGeom>
        </p:spPr>
      </p:pic>
      <p:pic>
        <p:nvPicPr>
          <p:cNvPr id="4" name="image1.jpg">
            <a:extLst>
              <a:ext uri="{FF2B5EF4-FFF2-40B4-BE49-F238E27FC236}">
                <a16:creationId xmlns:a16="http://schemas.microsoft.com/office/drawing/2014/main" id="{CDEB966C-1D62-540C-7CC8-74B52CDE3860}"/>
              </a:ext>
            </a:extLst>
          </p:cNvPr>
          <p:cNvPicPr/>
          <p:nvPr/>
        </p:nvPicPr>
        <p:blipFill>
          <a:blip r:embed="rId4"/>
          <a:srcRect/>
          <a:stretch>
            <a:fillRect/>
          </a:stretch>
        </p:blipFill>
        <p:spPr>
          <a:xfrm>
            <a:off x="7373169" y="2949814"/>
            <a:ext cx="2440148" cy="2214156"/>
          </a:xfrm>
          <a:prstGeom prst="rect">
            <a:avLst/>
          </a:prstGeom>
          <a:ln/>
        </p:spPr>
      </p:pic>
      <p:sp>
        <p:nvSpPr>
          <p:cNvPr id="8" name="Rectangle 7">
            <a:extLst>
              <a:ext uri="{FF2B5EF4-FFF2-40B4-BE49-F238E27FC236}">
                <a16:creationId xmlns:a16="http://schemas.microsoft.com/office/drawing/2014/main" id="{0B88E6C4-0EA1-9E4E-9A0F-52003571CA87}"/>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38ED-192E-CC79-2DCD-F593B3527EDA}"/>
              </a:ext>
            </a:extLst>
          </p:cNvPr>
          <p:cNvSpPr>
            <a:spLocks noGrp="1"/>
          </p:cNvSpPr>
          <p:nvPr>
            <p:ph type="title"/>
          </p:nvPr>
        </p:nvSpPr>
        <p:spPr>
          <a:xfrm>
            <a:off x="4509242" y="-137454"/>
            <a:ext cx="7372500" cy="763500"/>
          </a:xfrm>
        </p:spPr>
        <p:txBody>
          <a:bodyPr/>
          <a:lstStyle/>
          <a:p>
            <a:pPr algn="l"/>
            <a:r>
              <a:rPr lang="en-GB" dirty="0"/>
              <a:t>RE:</a:t>
            </a:r>
          </a:p>
        </p:txBody>
      </p:sp>
      <p:sp>
        <p:nvSpPr>
          <p:cNvPr id="7" name="Title 6">
            <a:extLst>
              <a:ext uri="{FF2B5EF4-FFF2-40B4-BE49-F238E27FC236}">
                <a16:creationId xmlns:a16="http://schemas.microsoft.com/office/drawing/2014/main" id="{501DFD07-CCAA-2FA4-CD77-8EC54F5E9F41}"/>
              </a:ext>
            </a:extLst>
          </p:cNvPr>
          <p:cNvSpPr>
            <a:spLocks noGrp="1"/>
          </p:cNvSpPr>
          <p:nvPr>
            <p:ph type="title" idx="5"/>
          </p:nvPr>
        </p:nvSpPr>
        <p:spPr>
          <a:xfrm>
            <a:off x="5214369" y="-103972"/>
            <a:ext cx="7076869" cy="695700"/>
          </a:xfrm>
        </p:spPr>
        <p:txBody>
          <a:bodyPr/>
          <a:lstStyle/>
          <a:p>
            <a:r>
              <a:rPr lang="en-GB" dirty="0"/>
              <a:t>New Birmingham Agreed Syllabus</a:t>
            </a:r>
          </a:p>
        </p:txBody>
      </p:sp>
      <p:pic>
        <p:nvPicPr>
          <p:cNvPr id="10" name="Picture 9">
            <a:extLst>
              <a:ext uri="{FF2B5EF4-FFF2-40B4-BE49-F238E27FC236}">
                <a16:creationId xmlns:a16="http://schemas.microsoft.com/office/drawing/2014/main" id="{F7B492AE-771C-417F-D7C5-F73458F69218}"/>
              </a:ext>
            </a:extLst>
          </p:cNvPr>
          <p:cNvPicPr>
            <a:picLocks noChangeAspect="1"/>
          </p:cNvPicPr>
          <p:nvPr/>
        </p:nvPicPr>
        <p:blipFill>
          <a:blip r:embed="rId2"/>
          <a:stretch>
            <a:fillRect/>
          </a:stretch>
        </p:blipFill>
        <p:spPr>
          <a:xfrm>
            <a:off x="107476" y="550417"/>
            <a:ext cx="8164654" cy="3810570"/>
          </a:xfrm>
          <a:prstGeom prst="rect">
            <a:avLst/>
          </a:prstGeom>
        </p:spPr>
      </p:pic>
      <p:pic>
        <p:nvPicPr>
          <p:cNvPr id="13" name="Picture 12">
            <a:extLst>
              <a:ext uri="{FF2B5EF4-FFF2-40B4-BE49-F238E27FC236}">
                <a16:creationId xmlns:a16="http://schemas.microsoft.com/office/drawing/2014/main" id="{45E0CD88-1D0D-1301-4FB9-AAA1030726DD}"/>
              </a:ext>
            </a:extLst>
          </p:cNvPr>
          <p:cNvPicPr>
            <a:picLocks noChangeAspect="1"/>
          </p:cNvPicPr>
          <p:nvPr/>
        </p:nvPicPr>
        <p:blipFill>
          <a:blip r:embed="rId3"/>
          <a:stretch>
            <a:fillRect/>
          </a:stretch>
        </p:blipFill>
        <p:spPr>
          <a:xfrm>
            <a:off x="107476" y="4344414"/>
            <a:ext cx="8164654" cy="2513586"/>
          </a:xfrm>
          <a:prstGeom prst="rect">
            <a:avLst/>
          </a:prstGeom>
        </p:spPr>
      </p:pic>
    </p:spTree>
    <p:extLst>
      <p:ext uri="{BB962C8B-B14F-4D97-AF65-F5344CB8AC3E}">
        <p14:creationId xmlns:p14="http://schemas.microsoft.com/office/powerpoint/2010/main" val="288042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Reading and Maths</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02</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86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Reading</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6407780" y="987507"/>
            <a:ext cx="5499740"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Focus on:</a:t>
            </a:r>
          </a:p>
          <a:p>
            <a:pPr marL="571500" indent="-571500">
              <a:buFont typeface="Arial" panose="020B0604020202020204" pitchFamily="34" charset="0"/>
              <a:buChar char="•"/>
            </a:pPr>
            <a:r>
              <a:rPr lang="en-GB" sz="3200" dirty="0"/>
              <a:t>Reading fluency</a:t>
            </a:r>
          </a:p>
          <a:p>
            <a:pPr marL="571500" indent="-571500">
              <a:buFont typeface="Arial" panose="020B0604020202020204" pitchFamily="34" charset="0"/>
              <a:buChar char="•"/>
            </a:pPr>
            <a:r>
              <a:rPr lang="en-GB" sz="3200" dirty="0"/>
              <a:t>Comprehension</a:t>
            </a:r>
          </a:p>
          <a:p>
            <a:endParaRPr lang="en-GB" sz="3200" dirty="0"/>
          </a:p>
          <a:p>
            <a:r>
              <a:rPr lang="en-GB" sz="3200" dirty="0"/>
              <a:t>Class Texts:</a:t>
            </a:r>
          </a:p>
          <a:p>
            <a:endParaRPr lang="en-GB" sz="3200" dirty="0"/>
          </a:p>
          <a:p>
            <a:r>
              <a:rPr lang="en-GB" sz="3200" dirty="0"/>
              <a:t>Icarus was Ridiculous </a:t>
            </a:r>
          </a:p>
          <a:p>
            <a:r>
              <a:rPr lang="en-GB" sz="3200" dirty="0"/>
              <a:t>Midsummer Night's Dream</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Icarus Was Ridiculous by Pamela Butchart (English) Paperback Book Free ...">
            <a:extLst>
              <a:ext uri="{FF2B5EF4-FFF2-40B4-BE49-F238E27FC236}">
                <a16:creationId xmlns:a16="http://schemas.microsoft.com/office/drawing/2014/main" id="{61E198CB-1073-A06B-9063-2552288E9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1584960"/>
            <a:ext cx="198190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BB8BF38-68F0-4352-CC4F-9512A3175D2E}"/>
              </a:ext>
            </a:extLst>
          </p:cNvPr>
          <p:cNvPicPr>
            <a:picLocks noChangeAspect="1"/>
          </p:cNvPicPr>
          <p:nvPr/>
        </p:nvPicPr>
        <p:blipFill>
          <a:blip r:embed="rId4"/>
          <a:stretch>
            <a:fillRect/>
          </a:stretch>
        </p:blipFill>
        <p:spPr>
          <a:xfrm>
            <a:off x="3654528" y="1584960"/>
            <a:ext cx="2129693" cy="3048000"/>
          </a:xfrm>
          <a:prstGeom prst="rect">
            <a:avLst/>
          </a:prstGeom>
        </p:spPr>
      </p:pic>
    </p:spTree>
    <p:extLst>
      <p:ext uri="{BB962C8B-B14F-4D97-AF65-F5344CB8AC3E}">
        <p14:creationId xmlns:p14="http://schemas.microsoft.com/office/powerpoint/2010/main" val="189890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Reading at Home</a:t>
            </a: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769605" y="1044657"/>
            <a:ext cx="5612984"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Expectation:</a:t>
            </a:r>
          </a:p>
          <a:p>
            <a:pPr marL="457200" indent="-457200">
              <a:buFont typeface="Arial" panose="020B0604020202020204" pitchFamily="34" charset="0"/>
              <a:buChar char="•"/>
            </a:pPr>
            <a:r>
              <a:rPr lang="en-GB" sz="3200" dirty="0"/>
              <a:t>Read at home 5x week</a:t>
            </a:r>
          </a:p>
          <a:p>
            <a:pPr marL="457200" indent="-457200">
              <a:buFont typeface="Arial" panose="020B0604020202020204" pitchFamily="34" charset="0"/>
              <a:buChar char="•"/>
            </a:pPr>
            <a:r>
              <a:rPr lang="en-GB" sz="3200" dirty="0"/>
              <a:t>Books and reading records must be in school every day.</a:t>
            </a:r>
          </a:p>
          <a:p>
            <a:r>
              <a:rPr lang="en-GB" sz="3200" dirty="0"/>
              <a:t>Books will be changed on Fridays with class teacher.</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1410716" y="1675116"/>
            <a:ext cx="3931845" cy="3835946"/>
          </a:xfrm>
          <a:prstGeom prst="rect">
            <a:avLst/>
          </a:prstGeom>
        </p:spPr>
      </p:pic>
    </p:spTree>
    <p:extLst>
      <p:ext uri="{BB962C8B-B14F-4D97-AF65-F5344CB8AC3E}">
        <p14:creationId xmlns:p14="http://schemas.microsoft.com/office/powerpoint/2010/main" val="76964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Maths</a:t>
            </a: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328992" y="751201"/>
            <a:ext cx="6034225"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Focus on:</a:t>
            </a:r>
          </a:p>
          <a:p>
            <a:pPr marL="571500" indent="-571500">
              <a:buFont typeface="Arial" panose="020B0604020202020204" pitchFamily="34" charset="0"/>
              <a:buChar char="•"/>
            </a:pPr>
            <a:r>
              <a:rPr lang="en-GB" sz="3200" dirty="0"/>
              <a:t>Times table and related facts</a:t>
            </a:r>
          </a:p>
          <a:p>
            <a:pPr marL="571500" indent="-571500">
              <a:buFont typeface="Arial" panose="020B0604020202020204" pitchFamily="34" charset="0"/>
              <a:buChar char="•"/>
            </a:pPr>
            <a:r>
              <a:rPr lang="en-GB" sz="3200" dirty="0"/>
              <a:t>Times table rockstars (TTRS</a:t>
            </a:r>
          </a:p>
          <a:p>
            <a:endParaRPr lang="en-GB" sz="3200" dirty="0"/>
          </a:p>
          <a:p>
            <a:pPr marL="571500" indent="-571500">
              <a:buFont typeface="Arial" panose="020B0604020202020204" pitchFamily="34" charset="0"/>
              <a:buChar char="•"/>
            </a:pPr>
            <a:r>
              <a:rPr lang="en-GB" sz="3200" dirty="0"/>
              <a:t>Measure</a:t>
            </a:r>
          </a:p>
          <a:p>
            <a:pPr marL="571500" indent="-571500">
              <a:buFont typeface="Arial" panose="020B0604020202020204" pitchFamily="34" charset="0"/>
              <a:buChar char="•"/>
            </a:pPr>
            <a:r>
              <a:rPr lang="en-GB" sz="3200" dirty="0"/>
              <a:t>Shape</a:t>
            </a:r>
          </a:p>
          <a:p>
            <a:pPr marL="571500" indent="-571500">
              <a:buFont typeface="Arial" panose="020B0604020202020204" pitchFamily="34" charset="0"/>
              <a:buChar char="•"/>
            </a:pPr>
            <a:r>
              <a:rPr lang="en-GB" sz="3200" dirty="0"/>
              <a:t>Statistics</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BE4138C-CFDD-96EF-1996-BBA4A470DB90}"/>
              </a:ext>
            </a:extLst>
          </p:cNvPr>
          <p:cNvPicPr>
            <a:picLocks noChangeAspect="1"/>
          </p:cNvPicPr>
          <p:nvPr/>
        </p:nvPicPr>
        <p:blipFill>
          <a:blip r:embed="rId3"/>
          <a:stretch>
            <a:fillRect/>
          </a:stretch>
        </p:blipFill>
        <p:spPr>
          <a:xfrm>
            <a:off x="608994" y="969727"/>
            <a:ext cx="3906354" cy="5199961"/>
          </a:xfrm>
          <a:prstGeom prst="rect">
            <a:avLst/>
          </a:prstGeom>
        </p:spPr>
      </p:pic>
    </p:spTree>
    <p:extLst>
      <p:ext uri="{BB962C8B-B14F-4D97-AF65-F5344CB8AC3E}">
        <p14:creationId xmlns:p14="http://schemas.microsoft.com/office/powerpoint/2010/main" val="409261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092D54-383D-4573-516F-B5C3ED80607C}"/>
              </a:ext>
            </a:extLst>
          </p:cNvPr>
          <p:cNvSpPr>
            <a:spLocks noGrp="1"/>
          </p:cNvSpPr>
          <p:nvPr>
            <p:ph type="subTitle" idx="1"/>
          </p:nvPr>
        </p:nvSpPr>
        <p:spPr/>
        <p:txBody>
          <a:bodyPr/>
          <a:lstStyle/>
          <a:p>
            <a:endParaRPr lang="en-GB"/>
          </a:p>
        </p:txBody>
      </p:sp>
      <p:sp>
        <p:nvSpPr>
          <p:cNvPr id="3" name="Subtitle 2">
            <a:extLst>
              <a:ext uri="{FF2B5EF4-FFF2-40B4-BE49-F238E27FC236}">
                <a16:creationId xmlns:a16="http://schemas.microsoft.com/office/drawing/2014/main" id="{31272447-80B1-6C75-0567-5B035ABFF437}"/>
              </a:ext>
            </a:extLst>
          </p:cNvPr>
          <p:cNvSpPr>
            <a:spLocks noGrp="1"/>
          </p:cNvSpPr>
          <p:nvPr>
            <p:ph type="subTitle" idx="2"/>
          </p:nvPr>
        </p:nvSpPr>
        <p:spPr/>
        <p:txBody>
          <a:bodyPr/>
          <a:lstStyle/>
          <a:p>
            <a:endParaRPr lang="en-GB"/>
          </a:p>
        </p:txBody>
      </p:sp>
      <p:sp>
        <p:nvSpPr>
          <p:cNvPr id="4" name="Title 3">
            <a:extLst>
              <a:ext uri="{FF2B5EF4-FFF2-40B4-BE49-F238E27FC236}">
                <a16:creationId xmlns:a16="http://schemas.microsoft.com/office/drawing/2014/main" id="{4321F09D-5DDC-35AA-D9F0-FA1B1C3D96BD}"/>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06E459A9-44E6-2B74-2F2C-162C77C27B5D}"/>
              </a:ext>
            </a:extLst>
          </p:cNvPr>
          <p:cNvSpPr>
            <a:spLocks noGrp="1"/>
          </p:cNvSpPr>
          <p:nvPr>
            <p:ph type="body" idx="3"/>
          </p:nvPr>
        </p:nvSpPr>
        <p:spPr/>
        <p:txBody>
          <a:bodyPr/>
          <a:lstStyle/>
          <a:p>
            <a:endParaRPr lang="en-GB" dirty="0"/>
          </a:p>
        </p:txBody>
      </p:sp>
      <p:sp>
        <p:nvSpPr>
          <p:cNvPr id="6" name="Text Placeholder 5">
            <a:extLst>
              <a:ext uri="{FF2B5EF4-FFF2-40B4-BE49-F238E27FC236}">
                <a16:creationId xmlns:a16="http://schemas.microsoft.com/office/drawing/2014/main" id="{08D76D45-81A7-6BAF-6ECE-DDEAAE031330}"/>
              </a:ext>
            </a:extLst>
          </p:cNvPr>
          <p:cNvSpPr>
            <a:spLocks noGrp="1"/>
          </p:cNvSpPr>
          <p:nvPr>
            <p:ph type="body" idx="4"/>
          </p:nvPr>
        </p:nvSpPr>
        <p:spPr/>
        <p:txBody>
          <a:bodyPr/>
          <a:lstStyle/>
          <a:p>
            <a:endParaRPr lang="en-GB"/>
          </a:p>
        </p:txBody>
      </p:sp>
      <p:pic>
        <p:nvPicPr>
          <p:cNvPr id="8" name="Picture 7">
            <a:extLst>
              <a:ext uri="{FF2B5EF4-FFF2-40B4-BE49-F238E27FC236}">
                <a16:creationId xmlns:a16="http://schemas.microsoft.com/office/drawing/2014/main" id="{6B47987D-4F59-541B-3B7A-334ED3A36DB3}"/>
              </a:ext>
            </a:extLst>
          </p:cNvPr>
          <p:cNvPicPr>
            <a:picLocks noChangeAspect="1"/>
          </p:cNvPicPr>
          <p:nvPr/>
        </p:nvPicPr>
        <p:blipFill rotWithShape="1">
          <a:blip r:embed="rId2"/>
          <a:srcRect t="7112"/>
          <a:stretch/>
        </p:blipFill>
        <p:spPr>
          <a:xfrm>
            <a:off x="699540" y="290672"/>
            <a:ext cx="11126699" cy="6567328"/>
          </a:xfrm>
          <a:prstGeom prst="rect">
            <a:avLst/>
          </a:prstGeom>
        </p:spPr>
      </p:pic>
    </p:spTree>
    <p:extLst>
      <p:ext uri="{BB962C8B-B14F-4D97-AF65-F5344CB8AC3E}">
        <p14:creationId xmlns:p14="http://schemas.microsoft.com/office/powerpoint/2010/main" val="384382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Assessments and Interventions</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03</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44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Assessments</a:t>
            </a:r>
            <a:endParaRPr dirty="0"/>
          </a:p>
        </p:txBody>
      </p:sp>
      <p:sp>
        <p:nvSpPr>
          <p:cNvPr id="3949" name="Google Shape;3949;p32"/>
          <p:cNvSpPr txBox="1">
            <a:spLocks noGrp="1"/>
          </p:cNvSpPr>
          <p:nvPr>
            <p:ph type="subTitle" idx="1"/>
          </p:nvPr>
        </p:nvSpPr>
        <p:spPr>
          <a:xfrm>
            <a:off x="2627431" y="15708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Your child will have M</a:t>
            </a:r>
            <a:r>
              <a:rPr lang="en-GB" sz="2800" dirty="0">
                <a:solidFill>
                  <a:schemeClr val="accent2"/>
                </a:solidFill>
              </a:rPr>
              <a:t>a</a:t>
            </a:r>
            <a:r>
              <a:rPr lang="en" sz="2800" dirty="0">
                <a:solidFill>
                  <a:schemeClr val="accent2"/>
                </a:solidFill>
              </a:rPr>
              <a:t>ths, Reading and SPaG assessments. We will use teacher assessment to check their understanding of writing.</a:t>
            </a:r>
            <a:endParaRPr sz="2800" dirty="0">
              <a:solidFill>
                <a:schemeClr val="accent2"/>
              </a:solidFill>
            </a:endParaRP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Additional Support</a:t>
            </a:r>
            <a:endParaRPr/>
          </a:p>
        </p:txBody>
      </p:sp>
      <p:sp>
        <p:nvSpPr>
          <p:cNvPr id="3949" name="Google Shape;3949;p32"/>
          <p:cNvSpPr txBox="1">
            <a:spLocks noGrp="1"/>
          </p:cNvSpPr>
          <p:nvPr>
            <p:ph type="subTitle" idx="1"/>
          </p:nvPr>
        </p:nvSpPr>
        <p:spPr>
          <a:xfrm>
            <a:off x="2627431" y="15708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Children who need extra support will have an additional intervention session to help them catch up on the day’s learning.</a:t>
            </a:r>
            <a:endParaRPr sz="2800">
              <a:solidFill>
                <a:schemeClr val="accent2"/>
              </a:solidFill>
            </a:endParaRPr>
          </a:p>
        </p:txBody>
      </p:sp>
      <p:sp>
        <p:nvSpPr>
          <p:cNvPr id="3951" name="Google Shape;3951;p32"/>
          <p:cNvSpPr txBox="1">
            <a:spLocks noGrp="1"/>
          </p:cNvSpPr>
          <p:nvPr>
            <p:ph type="subTitle" idx="2"/>
          </p:nvPr>
        </p:nvSpPr>
        <p:spPr>
          <a:xfrm>
            <a:off x="2596609" y="345661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These groups are constantly reviewed according to the need of the children and ongoing assessment.</a:t>
            </a:r>
            <a:endParaRPr sz="2800">
              <a:solidFill>
                <a:schemeClr val="accent2"/>
              </a:solidFill>
            </a:endParaRPr>
          </a:p>
        </p:txBody>
      </p:sp>
      <p:sp>
        <p:nvSpPr>
          <p:cNvPr id="3953" name="Google Shape;3953;p32"/>
          <p:cNvSpPr txBox="1">
            <a:spLocks noGrp="1"/>
          </p:cNvSpPr>
          <p:nvPr>
            <p:ph type="subTitle" idx="3"/>
          </p:nvPr>
        </p:nvSpPr>
        <p:spPr>
          <a:xfrm>
            <a:off x="2617157" y="4736162"/>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Details on how you can support your child at home are on the school’s website.</a:t>
            </a:r>
            <a:endParaRPr sz="2800">
              <a:solidFill>
                <a:schemeClr val="accent2"/>
              </a:solidFill>
            </a:endParaRP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719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Other areas of learning</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04</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148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7"/>
        <p:cNvGrpSpPr/>
        <p:nvPr/>
      </p:nvGrpSpPr>
      <p:grpSpPr>
        <a:xfrm>
          <a:off x="0" y="0"/>
          <a:ext cx="0" cy="0"/>
          <a:chOff x="0" y="0"/>
          <a:chExt cx="0" cy="0"/>
        </a:xfrm>
      </p:grpSpPr>
      <p:pic>
        <p:nvPicPr>
          <p:cNvPr id="3830" name="Google Shape;3830;p26"/>
          <p:cNvPicPr preferRelativeResize="0"/>
          <p:nvPr/>
        </p:nvPicPr>
        <p:blipFill/>
        <p:spPr>
          <a:xfrm flipH="1">
            <a:off x="10232547" y="541162"/>
            <a:ext cx="2356454" cy="1844627"/>
          </a:xfrm>
          <a:prstGeom prst="rect">
            <a:avLst/>
          </a:prstGeom>
          <a:noFill/>
          <a:ln>
            <a:noFill/>
          </a:ln>
          <a:effectLst>
            <a:outerShdw blurRad="428625" dist="285750" dir="5400000" algn="bl" rotWithShape="0">
              <a:srgbClr val="000000">
                <a:alpha val="90000"/>
              </a:srgbClr>
            </a:outerShdw>
          </a:effectLst>
        </p:spPr>
      </p:pic>
      <p:sp>
        <p:nvSpPr>
          <p:cNvPr id="3831" name="Google Shape;3831;p26"/>
          <p:cNvSpPr>
            <a:spLocks noGrp="1" noRot="1" noMove="1" noResize="1" noEditPoints="1" noAdjustHandles="1" noChangeArrowheads="1" noChangeShapeType="1"/>
          </p:cNvSpPr>
          <p:nvPr/>
        </p:nvSpPr>
        <p:spPr>
          <a:xfrm>
            <a:off x="-9368" y="11819"/>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832" name="Google Shape;3832;p26"/>
          <p:cNvSpPr txBox="1">
            <a:spLocks noGrp="1"/>
          </p:cNvSpPr>
          <p:nvPr>
            <p:ph type="title"/>
          </p:nvPr>
        </p:nvSpPr>
        <p:spPr>
          <a:xfrm>
            <a:off x="-7507" y="-53777"/>
            <a:ext cx="7756372" cy="1324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Our Team...  </a:t>
            </a:r>
            <a:r>
              <a:rPr lang="en" sz="6600">
                <a:solidFill>
                  <a:schemeClr val="tx2"/>
                </a:solidFill>
              </a:rPr>
              <a:t>Year 3</a:t>
            </a:r>
            <a:endParaRPr sz="6600">
              <a:solidFill>
                <a:schemeClr val="tx2"/>
              </a:solidFill>
            </a:endParaRPr>
          </a:p>
        </p:txBody>
      </p:sp>
      <p:sp>
        <p:nvSpPr>
          <p:cNvPr id="15" name="Star: 7 Points 14">
            <a:extLst>
              <a:ext uri="{FF2B5EF4-FFF2-40B4-BE49-F238E27FC236}">
                <a16:creationId xmlns:a16="http://schemas.microsoft.com/office/drawing/2014/main" id="{D0D31EDF-6FAB-DD57-C6E5-F337C630C1E4}"/>
              </a:ext>
            </a:extLst>
          </p:cNvPr>
          <p:cNvSpPr/>
          <p:nvPr/>
        </p:nvSpPr>
        <p:spPr>
          <a:xfrm>
            <a:off x="6415340" y="2831857"/>
            <a:ext cx="3060067" cy="2668389"/>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7950" indent="0" algn="ctr">
              <a:buFont typeface="Gochi Hand"/>
              <a:buNone/>
            </a:pPr>
            <a:r>
              <a:rPr lang="en-GB" sz="1400" dirty="0">
                <a:solidFill>
                  <a:schemeClr val="tx1"/>
                </a:solidFill>
              </a:rPr>
              <a:t>Pupil Support Assistants:</a:t>
            </a:r>
          </a:p>
          <a:p>
            <a:pPr marL="107950" indent="0">
              <a:buFont typeface="Gochi Hand"/>
              <a:buNone/>
            </a:pPr>
            <a:endParaRPr lang="en-GB" sz="1400" dirty="0">
              <a:solidFill>
                <a:schemeClr val="tx1"/>
              </a:solidFill>
            </a:endParaRPr>
          </a:p>
          <a:p>
            <a:pPr marL="107950" indent="0" algn="ctr">
              <a:buFont typeface="Gochi Hand"/>
              <a:buNone/>
            </a:pPr>
            <a:r>
              <a:rPr lang="en-GB" sz="1400" dirty="0">
                <a:solidFill>
                  <a:schemeClr val="tx1"/>
                </a:solidFill>
              </a:rPr>
              <a:t>Mrs S Ali </a:t>
            </a:r>
          </a:p>
          <a:p>
            <a:pPr marL="107950" indent="0" algn="ctr">
              <a:buFont typeface="Gochi Hand"/>
              <a:buNone/>
            </a:pPr>
            <a:r>
              <a:rPr lang="en-GB" dirty="0">
                <a:solidFill>
                  <a:schemeClr val="tx1"/>
                </a:solidFill>
                <a:cs typeface="Arial"/>
              </a:rPr>
              <a:t>Mrs A Ali</a:t>
            </a:r>
            <a:endParaRPr lang="en-GB" sz="1400" dirty="0">
              <a:solidFill>
                <a:schemeClr val="tx1"/>
              </a:solidFill>
              <a:cs typeface="Arial"/>
            </a:endParaRPr>
          </a:p>
        </p:txBody>
      </p:sp>
      <p:sp>
        <p:nvSpPr>
          <p:cNvPr id="136" name="Star: 7 Points 135">
            <a:extLst>
              <a:ext uri="{FF2B5EF4-FFF2-40B4-BE49-F238E27FC236}">
                <a16:creationId xmlns:a16="http://schemas.microsoft.com/office/drawing/2014/main" id="{E9CC320E-7CE7-7B36-0B56-C23A87669260}"/>
              </a:ext>
            </a:extLst>
          </p:cNvPr>
          <p:cNvSpPr/>
          <p:nvPr/>
        </p:nvSpPr>
        <p:spPr>
          <a:xfrm>
            <a:off x="8917008" y="4193752"/>
            <a:ext cx="3060067" cy="262829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indent="0">
              <a:buFont typeface="Gochi Hand"/>
              <a:buNone/>
            </a:pPr>
            <a:r>
              <a:rPr lang="en-GB" sz="1400">
                <a:solidFill>
                  <a:schemeClr val="tx1"/>
                </a:solidFill>
              </a:rPr>
              <a:t>Pastoral Support</a:t>
            </a:r>
          </a:p>
          <a:p>
            <a:pPr marL="107950" indent="0">
              <a:buFont typeface="Gochi Hand"/>
              <a:buNone/>
            </a:pPr>
            <a:endParaRPr lang="en-GB">
              <a:solidFill>
                <a:schemeClr val="tx1"/>
              </a:solidFill>
            </a:endParaRPr>
          </a:p>
          <a:p>
            <a:pPr marL="107950" indent="0" algn="ctr">
              <a:buFont typeface="Gochi Hand"/>
              <a:buNone/>
            </a:pPr>
            <a:r>
              <a:rPr lang="en-GB" sz="1400">
                <a:solidFill>
                  <a:schemeClr val="tx1"/>
                </a:solidFill>
              </a:rPr>
              <a:t>Mrs Hemmings</a:t>
            </a:r>
          </a:p>
        </p:txBody>
      </p:sp>
      <p:pic>
        <p:nvPicPr>
          <p:cNvPr id="2" name="Picture 2" descr="Welcome to Year 1! – Wormley Primary">
            <a:extLst>
              <a:ext uri="{FF2B5EF4-FFF2-40B4-BE49-F238E27FC236}">
                <a16:creationId xmlns:a16="http://schemas.microsoft.com/office/drawing/2014/main" id="{68888F62-741D-429E-9768-AE6FB201C24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1695"/>
          <a:stretch/>
        </p:blipFill>
        <p:spPr bwMode="auto">
          <a:xfrm>
            <a:off x="8062621" y="-28134"/>
            <a:ext cx="3795121" cy="27717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E00E406-5CED-B0A2-5369-F74260CD4385}"/>
              </a:ext>
            </a:extLst>
          </p:cNvPr>
          <p:cNvSpPr txBox="1"/>
          <p:nvPr/>
        </p:nvSpPr>
        <p:spPr>
          <a:xfrm>
            <a:off x="3131328" y="2511916"/>
            <a:ext cx="1579033"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3A</a:t>
            </a:r>
          </a:p>
          <a:p>
            <a:pPr algn="ctr"/>
            <a:r>
              <a:rPr lang="en-GB" sz="2000" dirty="0">
                <a:latin typeface="Comic Sans MS" panose="030F0702030302020204" pitchFamily="66" charset="0"/>
              </a:rPr>
              <a:t>Miss Arif</a:t>
            </a:r>
          </a:p>
          <a:p>
            <a:pPr algn="ctr"/>
            <a:r>
              <a:rPr lang="en-GB" sz="2000" dirty="0">
                <a:latin typeface="Comic Sans MS" panose="030F0702030302020204" pitchFamily="66" charset="0"/>
              </a:rPr>
              <a:t>(YGL)</a:t>
            </a:r>
          </a:p>
        </p:txBody>
      </p:sp>
      <p:sp>
        <p:nvSpPr>
          <p:cNvPr id="20" name="TextBox 19">
            <a:extLst>
              <a:ext uri="{FF2B5EF4-FFF2-40B4-BE49-F238E27FC236}">
                <a16:creationId xmlns:a16="http://schemas.microsoft.com/office/drawing/2014/main" id="{C489EF8B-1AC1-3FB0-4096-B154AF89D42E}"/>
              </a:ext>
            </a:extLst>
          </p:cNvPr>
          <p:cNvSpPr txBox="1"/>
          <p:nvPr/>
        </p:nvSpPr>
        <p:spPr>
          <a:xfrm>
            <a:off x="657546" y="2366526"/>
            <a:ext cx="2160025"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Miss Brandon</a:t>
            </a:r>
          </a:p>
          <a:p>
            <a:pPr algn="ctr"/>
            <a:r>
              <a:rPr lang="en-GB" sz="2000" dirty="0">
                <a:latin typeface="Comic Sans MS" panose="030F0702030302020204" pitchFamily="66" charset="0"/>
              </a:rPr>
              <a:t>Phase Leader</a:t>
            </a:r>
          </a:p>
        </p:txBody>
      </p:sp>
      <p:sp>
        <p:nvSpPr>
          <p:cNvPr id="21" name="TextBox 20">
            <a:extLst>
              <a:ext uri="{FF2B5EF4-FFF2-40B4-BE49-F238E27FC236}">
                <a16:creationId xmlns:a16="http://schemas.microsoft.com/office/drawing/2014/main" id="{4EE3D19E-76EA-1990-D871-7B6177AC3D76}"/>
              </a:ext>
            </a:extLst>
          </p:cNvPr>
          <p:cNvSpPr txBox="1"/>
          <p:nvPr/>
        </p:nvSpPr>
        <p:spPr>
          <a:xfrm>
            <a:off x="840167" y="4491474"/>
            <a:ext cx="1240675"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3K</a:t>
            </a:r>
          </a:p>
          <a:p>
            <a:pPr algn="ctr"/>
            <a:r>
              <a:rPr lang="en-GB" sz="2000" dirty="0">
                <a:latin typeface="Comic Sans MS" panose="030F0702030302020204" pitchFamily="66" charset="0"/>
              </a:rPr>
              <a:t>Miss Kauser</a:t>
            </a:r>
          </a:p>
          <a:p>
            <a:pPr algn="ctr"/>
            <a:r>
              <a:rPr lang="en-GB" sz="2000" dirty="0">
                <a:latin typeface="Comic Sans MS" panose="030F0702030302020204" pitchFamily="66" charset="0"/>
              </a:rPr>
              <a:t>Class Teacher</a:t>
            </a:r>
          </a:p>
        </p:txBody>
      </p:sp>
      <p:sp>
        <p:nvSpPr>
          <p:cNvPr id="22" name="TextBox 21">
            <a:extLst>
              <a:ext uri="{FF2B5EF4-FFF2-40B4-BE49-F238E27FC236}">
                <a16:creationId xmlns:a16="http://schemas.microsoft.com/office/drawing/2014/main" id="{9D35E0EE-080D-02B2-4514-FA7A1D8767A0}"/>
              </a:ext>
            </a:extLst>
          </p:cNvPr>
          <p:cNvSpPr txBox="1"/>
          <p:nvPr/>
        </p:nvSpPr>
        <p:spPr>
          <a:xfrm>
            <a:off x="3250341" y="4471238"/>
            <a:ext cx="1240675"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3W</a:t>
            </a:r>
          </a:p>
          <a:p>
            <a:pPr algn="ctr"/>
            <a:r>
              <a:rPr lang="en-GB" sz="2000" dirty="0">
                <a:latin typeface="Comic Sans MS" panose="030F0702030302020204" pitchFamily="66" charset="0"/>
              </a:rPr>
              <a:t>Miss Wiffen</a:t>
            </a:r>
          </a:p>
          <a:p>
            <a:pPr algn="ctr"/>
            <a:r>
              <a:rPr lang="en-GB" sz="2000" dirty="0">
                <a:latin typeface="Comic Sans MS" panose="030F0702030302020204" pitchFamily="66" charset="0"/>
              </a:rPr>
              <a:t>Class teacher</a:t>
            </a:r>
          </a:p>
        </p:txBody>
      </p:sp>
      <p:pic>
        <p:nvPicPr>
          <p:cNvPr id="3" name="Picture 2">
            <a:extLst>
              <a:ext uri="{FF2B5EF4-FFF2-40B4-BE49-F238E27FC236}">
                <a16:creationId xmlns:a16="http://schemas.microsoft.com/office/drawing/2014/main" id="{2FEF3FCC-B08F-B55B-861C-FBDF0F89B7A7}"/>
              </a:ext>
            </a:extLst>
          </p:cNvPr>
          <p:cNvPicPr>
            <a:picLocks noChangeAspect="1"/>
          </p:cNvPicPr>
          <p:nvPr/>
        </p:nvPicPr>
        <p:blipFill>
          <a:blip r:embed="rId4"/>
          <a:stretch>
            <a:fillRect/>
          </a:stretch>
        </p:blipFill>
        <p:spPr>
          <a:xfrm>
            <a:off x="6724663" y="4715346"/>
            <a:ext cx="1143000" cy="1143000"/>
          </a:xfrm>
          <a:prstGeom prst="rect">
            <a:avLst/>
          </a:prstGeom>
        </p:spPr>
      </p:pic>
      <p:pic>
        <p:nvPicPr>
          <p:cNvPr id="4" name="Picture 3">
            <a:extLst>
              <a:ext uri="{FF2B5EF4-FFF2-40B4-BE49-F238E27FC236}">
                <a16:creationId xmlns:a16="http://schemas.microsoft.com/office/drawing/2014/main" id="{A3D6AF5E-3286-D36D-D9A5-4BB1A812A390}"/>
              </a:ext>
            </a:extLst>
          </p:cNvPr>
          <p:cNvPicPr>
            <a:picLocks noChangeAspect="1"/>
          </p:cNvPicPr>
          <p:nvPr/>
        </p:nvPicPr>
        <p:blipFill>
          <a:blip r:embed="rId5"/>
          <a:stretch>
            <a:fillRect/>
          </a:stretch>
        </p:blipFill>
        <p:spPr>
          <a:xfrm>
            <a:off x="8641055" y="5540199"/>
            <a:ext cx="1143000" cy="1143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C2B473-6BB8-42A7-9FC2-268E8DF5722C}"/>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Playground PE Reminder Sign - Signs2Schools">
            <a:extLst>
              <a:ext uri="{FF2B5EF4-FFF2-40B4-BE49-F238E27FC236}">
                <a16:creationId xmlns:a16="http://schemas.microsoft.com/office/drawing/2014/main" id="{CB59BCFF-304A-5BD5-2862-6FC9BA332C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2644" y="386564"/>
            <a:ext cx="38671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933;p30">
            <a:extLst>
              <a:ext uri="{FF2B5EF4-FFF2-40B4-BE49-F238E27FC236}">
                <a16:creationId xmlns:a16="http://schemas.microsoft.com/office/drawing/2014/main" id="{64B32251-D905-720C-83BB-F5B9987183C3}"/>
              </a:ext>
            </a:extLst>
          </p:cNvPr>
          <p:cNvSpPr txBox="1">
            <a:spLocks/>
          </p:cNvSpPr>
          <p:nvPr/>
        </p:nvSpPr>
        <p:spPr>
          <a:xfrm>
            <a:off x="5247112" y="519468"/>
            <a:ext cx="5968006"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It is important that the children bring in their PE kit:</a:t>
            </a:r>
          </a:p>
          <a:p>
            <a:endParaRPr lang="en-GB" sz="3200" dirty="0"/>
          </a:p>
          <a:p>
            <a:r>
              <a:rPr lang="en-GB" sz="3200" dirty="0">
                <a:solidFill>
                  <a:schemeClr val="tx1">
                    <a:lumMod val="40000"/>
                    <a:lumOff val="60000"/>
                  </a:schemeClr>
                </a:solidFill>
              </a:rPr>
              <a:t> – Monday &amp; Wednesday 3K</a:t>
            </a:r>
            <a:endParaRPr lang="en-GB" dirty="0">
              <a:solidFill>
                <a:schemeClr val="tx1">
                  <a:lumMod val="40000"/>
                  <a:lumOff val="60000"/>
                </a:schemeClr>
              </a:solidFill>
            </a:endParaRPr>
          </a:p>
          <a:p>
            <a:endParaRPr lang="en-GB" sz="3200" dirty="0">
              <a:solidFill>
                <a:srgbClr val="FF0000"/>
              </a:solidFill>
            </a:endParaRPr>
          </a:p>
          <a:p>
            <a:r>
              <a:rPr lang="en-GB" sz="3200" dirty="0">
                <a:solidFill>
                  <a:srgbClr val="00B050"/>
                </a:solidFill>
              </a:rPr>
              <a:t>– Tuesday &amp; Thursday 3A</a:t>
            </a:r>
            <a:endParaRPr lang="en-GB" dirty="0"/>
          </a:p>
          <a:p>
            <a:endParaRPr lang="en-GB" sz="3200" dirty="0">
              <a:solidFill>
                <a:srgbClr val="00B050"/>
              </a:solidFill>
            </a:endParaRPr>
          </a:p>
          <a:p>
            <a:r>
              <a:rPr lang="en-GB" sz="3200" dirty="0">
                <a:solidFill>
                  <a:schemeClr val="accent6"/>
                </a:solidFill>
              </a:rPr>
              <a:t>–  Wednesday &amp; Friday 3W</a:t>
            </a:r>
          </a:p>
          <a:p>
            <a:endParaRPr lang="en-GB" sz="3200" dirty="0">
              <a:solidFill>
                <a:schemeClr val="accent6"/>
              </a:solidFill>
            </a:endParaRPr>
          </a:p>
          <a:p>
            <a:endParaRPr lang="en-GB" sz="3200" dirty="0">
              <a:solidFill>
                <a:schemeClr val="accent6"/>
              </a:solidFill>
            </a:endParaRPr>
          </a:p>
        </p:txBody>
      </p:sp>
    </p:spTree>
    <p:extLst>
      <p:ext uri="{BB962C8B-B14F-4D97-AF65-F5344CB8AC3E}">
        <p14:creationId xmlns:p14="http://schemas.microsoft.com/office/powerpoint/2010/main" val="80904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F2DC8-C13C-8530-5AC5-A3F9746F7882}"/>
              </a:ext>
            </a:extLst>
          </p:cNvPr>
          <p:cNvSpPr>
            <a:spLocks noGrp="1"/>
          </p:cNvSpPr>
          <p:nvPr>
            <p:ph type="title"/>
          </p:nvPr>
        </p:nvSpPr>
        <p:spPr>
          <a:xfrm>
            <a:off x="195255" y="106835"/>
            <a:ext cx="10551900" cy="763500"/>
          </a:xfrm>
        </p:spPr>
        <p:txBody>
          <a:bodyPr/>
          <a:lstStyle/>
          <a:p>
            <a:r>
              <a:rPr lang="en-GB"/>
              <a:t>Attendance:</a:t>
            </a:r>
          </a:p>
        </p:txBody>
      </p:sp>
      <p:sp>
        <p:nvSpPr>
          <p:cNvPr id="2" name="Google Shape;3933;p30">
            <a:extLst>
              <a:ext uri="{FF2B5EF4-FFF2-40B4-BE49-F238E27FC236}">
                <a16:creationId xmlns:a16="http://schemas.microsoft.com/office/drawing/2014/main" id="{11301738-26B0-EB17-010A-77770564B31C}"/>
              </a:ext>
            </a:extLst>
          </p:cNvPr>
          <p:cNvSpPr txBox="1">
            <a:spLocks/>
          </p:cNvSpPr>
          <p:nvPr/>
        </p:nvSpPr>
        <p:spPr>
          <a:xfrm>
            <a:off x="651354" y="669918"/>
            <a:ext cx="11345391" cy="599356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l" fontAlgn="base"/>
            <a:r>
              <a:rPr lang="en-GB" sz="2400" i="0">
                <a:solidFill>
                  <a:srgbClr val="0B0C0C"/>
                </a:solidFill>
                <a:effectLst/>
                <a:latin typeface="Aptos" panose="020B0004020202020204" pitchFamily="34" charset="0"/>
              </a:rPr>
              <a:t>Face-to-face education is important in helping pupils to fulfil their potential.</a:t>
            </a:r>
            <a:endParaRPr lang="en-GB" sz="1800" i="0">
              <a:solidFill>
                <a:srgbClr val="0B0C0C"/>
              </a:solidFill>
              <a:effectLst/>
              <a:latin typeface="GDS Transport"/>
            </a:endParaRPr>
          </a:p>
          <a:p>
            <a:pPr algn="l" fontAlgn="base"/>
            <a:r>
              <a:rPr lang="en-GB" sz="2400" i="0">
                <a:solidFill>
                  <a:srgbClr val="0B0C0C"/>
                </a:solidFill>
                <a:effectLst/>
                <a:latin typeface="Aptos" panose="020B0004020202020204" pitchFamily="34" charset="0"/>
              </a:rPr>
              <a:t>During school time we believe pupils should be in class with their teachers and peers and enjoying all the benefits that brings.</a:t>
            </a:r>
            <a:endParaRPr lang="en-GB" sz="1800" i="0">
              <a:solidFill>
                <a:srgbClr val="0B0C0C"/>
              </a:solidFill>
              <a:effectLst/>
              <a:latin typeface="GDS Transport"/>
            </a:endParaRPr>
          </a:p>
          <a:p>
            <a:pPr algn="l" fontAlgn="base"/>
            <a:r>
              <a:rPr lang="en-GB" sz="2400" i="0">
                <a:solidFill>
                  <a:srgbClr val="0B0C0C"/>
                </a:solidFill>
                <a:effectLst/>
                <a:latin typeface="Aptos" panose="020B0004020202020204" pitchFamily="34" charset="0"/>
              </a:rPr>
              <a:t>Parents or carers of a child have a legal responsibility to ensure their child </a:t>
            </a:r>
          </a:p>
          <a:p>
            <a:pPr algn="l" fontAlgn="base"/>
            <a:r>
              <a:rPr lang="en-GB" sz="2400" i="0">
                <a:solidFill>
                  <a:srgbClr val="0B0C0C"/>
                </a:solidFill>
                <a:effectLst/>
                <a:latin typeface="Aptos" panose="020B0004020202020204" pitchFamily="34" charset="0"/>
              </a:rPr>
              <a:t>receives a suitable education. </a:t>
            </a:r>
          </a:p>
          <a:p>
            <a:pPr algn="l" fontAlgn="base"/>
            <a:r>
              <a:rPr lang="en-GB" sz="2400" i="0">
                <a:solidFill>
                  <a:srgbClr val="0B0C0C"/>
                </a:solidFill>
                <a:effectLst/>
                <a:latin typeface="Aptos" panose="020B0004020202020204" pitchFamily="34" charset="0"/>
              </a:rPr>
              <a:t>This is usually achieved through regular attendance at school.</a:t>
            </a:r>
            <a:endParaRPr lang="en-GB" sz="1800" i="0">
              <a:solidFill>
                <a:srgbClr val="0B0C0C"/>
              </a:solidFill>
              <a:effectLst/>
              <a:latin typeface="GDS Transport"/>
            </a:endParaRPr>
          </a:p>
          <a:p>
            <a:pPr algn="l" fontAlgn="base"/>
            <a:br>
              <a:rPr lang="en-GB" sz="1800" i="0">
                <a:solidFill>
                  <a:srgbClr val="000000"/>
                </a:solidFill>
                <a:effectLst/>
                <a:latin typeface="Aptos" panose="020B0004020202020204" pitchFamily="34" charset="0"/>
              </a:rPr>
            </a:br>
            <a:endParaRPr lang="en-GB" sz="1800" i="0">
              <a:solidFill>
                <a:srgbClr val="000000"/>
              </a:solidFill>
              <a:effectLst/>
              <a:latin typeface="Aptos" panose="020B0004020202020204" pitchFamily="34" charset="0"/>
            </a:endParaRPr>
          </a:p>
          <a:p>
            <a:pPr algn="l" fontAlgn="base"/>
            <a:r>
              <a:rPr lang="en-GB" sz="2400" i="0">
                <a:solidFill>
                  <a:srgbClr val="0B0C0C"/>
                </a:solidFill>
                <a:effectLst/>
                <a:latin typeface="Aptos" panose="020B0004020202020204" pitchFamily="34" charset="0"/>
              </a:rPr>
              <a:t>Being in school every day that it is open, is important to your child’s achievement, wellbeing, and their wider development. </a:t>
            </a:r>
          </a:p>
          <a:p>
            <a:pPr algn="l" fontAlgn="base"/>
            <a:r>
              <a:rPr lang="en-GB" sz="2400" i="0">
                <a:solidFill>
                  <a:srgbClr val="0B0C0C"/>
                </a:solidFill>
                <a:effectLst/>
                <a:latin typeface="Aptos" panose="020B0004020202020204" pitchFamily="34" charset="0"/>
              </a:rPr>
              <a:t>Evidence</a:t>
            </a:r>
            <a:r>
              <a:rPr lang="en-GB" sz="2400" i="0">
                <a:solidFill>
                  <a:srgbClr val="0B0C0C"/>
                </a:solidFill>
                <a:effectLst/>
                <a:latin typeface="GDS Transport"/>
              </a:rPr>
              <a:t> </a:t>
            </a:r>
            <a:r>
              <a:rPr lang="en-GB" sz="2400" i="0">
                <a:solidFill>
                  <a:srgbClr val="0B0C0C"/>
                </a:solidFill>
                <a:effectLst/>
                <a:latin typeface="Aptos" panose="020B0004020202020204" pitchFamily="34" charset="0"/>
              </a:rPr>
              <a:t>shows that the students with the highest attendance throughout their time in school gain the best GCSE and A Level results. Regular attendance at school also teaches and embeds good routines which are easily transferred into the working life as young people leave education and enter the world of work.</a:t>
            </a:r>
            <a:endParaRPr lang="en-GB" sz="1800" i="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45200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2613274" y="1736966"/>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9100">
                <a:solidFill>
                  <a:schemeClr val="dk1"/>
                </a:solidFill>
                <a:latin typeface="Gochi Hand"/>
                <a:ea typeface="Gochi Hand"/>
                <a:cs typeface="Gochi Hand"/>
                <a:sym typeface="Gochi Hand"/>
              </a:rPr>
              <a:t>Thank you for listening, any questions?</a:t>
            </a:r>
            <a:endParaRPr sz="9100">
              <a:solidFill>
                <a:schemeClr val="dk1"/>
              </a:solidFill>
              <a:latin typeface="Gochi Hand"/>
              <a:ea typeface="Gochi Hand"/>
              <a:cs typeface="Gochi Hand"/>
              <a:sym typeface="Gochi Hand"/>
            </a:endParaRPr>
          </a:p>
        </p:txBody>
      </p:sp>
      <p:pic>
        <p:nvPicPr>
          <p:cNvPr id="3" name="Picture 2" descr="Icon&#10;&#10;Description automatically generated">
            <a:extLst>
              <a:ext uri="{FF2B5EF4-FFF2-40B4-BE49-F238E27FC236}">
                <a16:creationId xmlns:a16="http://schemas.microsoft.com/office/drawing/2014/main" id="{7E42B4F9-A6F9-7FE6-151A-53524628EAA9}"/>
              </a:ext>
            </a:extLst>
          </p:cNvPr>
          <p:cNvPicPr>
            <a:picLocks noChangeAspect="1"/>
          </p:cNvPicPr>
          <p:nvPr/>
        </p:nvPicPr>
        <p:blipFill>
          <a:blip r:embed="rId3"/>
          <a:stretch>
            <a:fillRect/>
          </a:stretch>
        </p:blipFill>
        <p:spPr>
          <a:xfrm>
            <a:off x="619232" y="3286125"/>
            <a:ext cx="2857500" cy="35718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4241834" y="317634"/>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4400" dirty="0">
                <a:solidFill>
                  <a:schemeClr val="dk1"/>
                </a:solidFill>
                <a:latin typeface="Gochi Hand"/>
                <a:ea typeface="Gochi Hand"/>
                <a:cs typeface="Gochi Hand"/>
                <a:sym typeface="Gochi Hand"/>
              </a:rPr>
              <a:t>All of this meeting’s information and more can be found on the Y3 Year Group Page on the school’s website</a:t>
            </a:r>
            <a:endParaRPr sz="4400" dirty="0">
              <a:solidFill>
                <a:schemeClr val="dk1"/>
              </a:solidFill>
              <a:latin typeface="Gochi Hand"/>
              <a:ea typeface="Gochi Hand"/>
              <a:cs typeface="Gochi Hand"/>
              <a:sym typeface="Gochi Hand"/>
            </a:endParaRPr>
          </a:p>
        </p:txBody>
      </p:sp>
      <p:pic>
        <p:nvPicPr>
          <p:cNvPr id="4" name="Picture 3">
            <a:extLst>
              <a:ext uri="{FF2B5EF4-FFF2-40B4-BE49-F238E27FC236}">
                <a16:creationId xmlns:a16="http://schemas.microsoft.com/office/drawing/2014/main" id="{B230E5E6-7F26-EA5C-7E7F-AC0078C9F9D7}"/>
              </a:ext>
            </a:extLst>
          </p:cNvPr>
          <p:cNvPicPr>
            <a:picLocks noChangeAspect="1"/>
          </p:cNvPicPr>
          <p:nvPr/>
        </p:nvPicPr>
        <p:blipFill>
          <a:blip r:embed="rId3"/>
          <a:stretch>
            <a:fillRect/>
          </a:stretch>
        </p:blipFill>
        <p:spPr>
          <a:xfrm>
            <a:off x="2585239" y="3041524"/>
            <a:ext cx="6829849" cy="2997326"/>
          </a:xfrm>
          <a:prstGeom prst="rect">
            <a:avLst/>
          </a:prstGeom>
        </p:spPr>
      </p:pic>
      <p:sp>
        <p:nvSpPr>
          <p:cNvPr id="2" name="Action Button: Go Home 1">
            <a:hlinkClick r:id="rId4" highlightClick="1"/>
            <a:extLst>
              <a:ext uri="{FF2B5EF4-FFF2-40B4-BE49-F238E27FC236}">
                <a16:creationId xmlns:a16="http://schemas.microsoft.com/office/drawing/2014/main" id="{8CD0244F-2624-5402-FD3B-B27056C5B4BD}"/>
              </a:ext>
            </a:extLst>
          </p:cNvPr>
          <p:cNvSpPr/>
          <p:nvPr/>
        </p:nvSpPr>
        <p:spPr>
          <a:xfrm>
            <a:off x="10397447" y="3791164"/>
            <a:ext cx="1037690" cy="11198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662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4264039" y="1593895"/>
            <a:ext cx="3294600"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Our Curriculum</a:t>
            </a:r>
            <a:endParaRPr/>
          </a:p>
        </p:txBody>
      </p:sp>
      <p:sp>
        <p:nvSpPr>
          <p:cNvPr id="3865" name="Google Shape;3865;p27"/>
          <p:cNvSpPr txBox="1">
            <a:spLocks noGrp="1"/>
          </p:cNvSpPr>
          <p:nvPr>
            <p:ph type="body" idx="2"/>
          </p:nvPr>
        </p:nvSpPr>
        <p:spPr>
          <a:xfrm>
            <a:off x="7687430" y="1603937"/>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Reading and Maths</a:t>
            </a:r>
            <a:endParaRPr/>
          </a:p>
        </p:txBody>
      </p:sp>
      <p:sp>
        <p:nvSpPr>
          <p:cNvPr id="3866" name="Google Shape;3866;p27"/>
          <p:cNvSpPr txBox="1">
            <a:spLocks noGrp="1"/>
          </p:cNvSpPr>
          <p:nvPr>
            <p:ph type="body" idx="3"/>
          </p:nvPr>
        </p:nvSpPr>
        <p:spPr>
          <a:xfrm>
            <a:off x="4264039" y="3634954"/>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Assessment and Intervention</a:t>
            </a:r>
            <a:endParaRPr/>
          </a:p>
        </p:txBody>
      </p:sp>
      <p:sp>
        <p:nvSpPr>
          <p:cNvPr id="3867" name="Google Shape;3867;p27"/>
          <p:cNvSpPr txBox="1">
            <a:spLocks noGrp="1"/>
          </p:cNvSpPr>
          <p:nvPr>
            <p:ph type="body" idx="4"/>
          </p:nvPr>
        </p:nvSpPr>
        <p:spPr>
          <a:xfrm>
            <a:off x="7719072" y="3530800"/>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Other areas of learning</a:t>
            </a:r>
            <a:endParaRPr/>
          </a:p>
        </p:txBody>
      </p:sp>
      <p:sp>
        <p:nvSpPr>
          <p:cNvPr id="3868" name="Google Shape;3868;p27"/>
          <p:cNvSpPr txBox="1">
            <a:spLocks noGrp="1"/>
          </p:cNvSpPr>
          <p:nvPr>
            <p:ph type="title" idx="5"/>
          </p:nvPr>
        </p:nvSpPr>
        <p:spPr>
          <a:xfrm>
            <a:off x="4264039" y="89812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4775E7"/>
                </a:solidFill>
                <a:latin typeface="Gochi Hand"/>
                <a:ea typeface="Gochi Hand"/>
                <a:cs typeface="Gochi Hand"/>
                <a:sym typeface="Gochi Hand"/>
              </a:rPr>
              <a:t>01</a:t>
            </a:r>
            <a:endParaRPr sz="5500">
              <a:solidFill>
                <a:srgbClr val="4775E7"/>
              </a:solidFill>
              <a:latin typeface="Gochi Hand"/>
              <a:ea typeface="Gochi Hand"/>
              <a:cs typeface="Gochi Hand"/>
              <a:sym typeface="Gochi Hand"/>
            </a:endParaRPr>
          </a:p>
        </p:txBody>
      </p:sp>
      <p:sp>
        <p:nvSpPr>
          <p:cNvPr id="3869" name="Google Shape;3869;p27"/>
          <p:cNvSpPr txBox="1">
            <a:spLocks noGrp="1"/>
          </p:cNvSpPr>
          <p:nvPr>
            <p:ph type="title" idx="6"/>
          </p:nvPr>
        </p:nvSpPr>
        <p:spPr>
          <a:xfrm>
            <a:off x="8376882" y="751492"/>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D54773"/>
                </a:solidFill>
                <a:latin typeface="Gochi Hand"/>
                <a:ea typeface="Gochi Hand"/>
                <a:cs typeface="Gochi Hand"/>
                <a:sym typeface="Gochi Hand"/>
              </a:rPr>
              <a:t>02</a:t>
            </a:r>
            <a:endParaRPr sz="5500">
              <a:solidFill>
                <a:srgbClr val="D54773"/>
              </a:solidFill>
              <a:latin typeface="Gochi Hand"/>
              <a:ea typeface="Gochi Hand"/>
              <a:cs typeface="Gochi Hand"/>
              <a:sym typeface="Gochi Hand"/>
            </a:endParaRPr>
          </a:p>
        </p:txBody>
      </p:sp>
      <p:sp>
        <p:nvSpPr>
          <p:cNvPr id="3870" name="Google Shape;3870;p27"/>
          <p:cNvSpPr txBox="1">
            <a:spLocks noGrp="1"/>
          </p:cNvSpPr>
          <p:nvPr>
            <p:ph type="title" idx="7"/>
          </p:nvPr>
        </p:nvSpPr>
        <p:spPr>
          <a:xfrm>
            <a:off x="4264039" y="2939184"/>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F46A21"/>
                </a:solidFill>
                <a:latin typeface="Gochi Hand"/>
                <a:ea typeface="Gochi Hand"/>
                <a:cs typeface="Gochi Hand"/>
                <a:sym typeface="Gochi Hand"/>
              </a:rPr>
              <a:t>03</a:t>
            </a:r>
            <a:endParaRPr sz="5500">
              <a:solidFill>
                <a:srgbClr val="F46A21"/>
              </a:solidFill>
              <a:latin typeface="Gochi Hand"/>
              <a:ea typeface="Gochi Hand"/>
              <a:cs typeface="Gochi Hand"/>
              <a:sym typeface="Gochi Hand"/>
            </a:endParaRPr>
          </a:p>
        </p:txBody>
      </p:sp>
      <p:sp>
        <p:nvSpPr>
          <p:cNvPr id="3871" name="Google Shape;3871;p27"/>
          <p:cNvSpPr txBox="1">
            <a:spLocks noGrp="1"/>
          </p:cNvSpPr>
          <p:nvPr>
            <p:ph type="title" idx="8"/>
          </p:nvPr>
        </p:nvSpPr>
        <p:spPr>
          <a:xfrm>
            <a:off x="8672601" y="2824231"/>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04AC4D"/>
                </a:solidFill>
                <a:latin typeface="Gochi Hand"/>
                <a:ea typeface="Gochi Hand"/>
                <a:cs typeface="Gochi Hand"/>
                <a:sym typeface="Gochi Hand"/>
              </a:rPr>
              <a:t>04</a:t>
            </a:r>
            <a:endParaRPr sz="5500">
              <a:solidFill>
                <a:srgbClr val="04AC4D"/>
              </a:solidFill>
              <a:latin typeface="Gochi Hand"/>
              <a:ea typeface="Gochi Hand"/>
              <a:cs typeface="Gochi Hand"/>
              <a:sym typeface="Gochi Hand"/>
            </a:endParaRPr>
          </a:p>
        </p:txBody>
      </p:sp>
      <p:grpSp>
        <p:nvGrpSpPr>
          <p:cNvPr id="3872" name="Google Shape;3872;p27"/>
          <p:cNvGrpSpPr/>
          <p:nvPr/>
        </p:nvGrpSpPr>
        <p:grpSpPr>
          <a:xfrm rot="-4584347">
            <a:off x="3928116" y="3136982"/>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83" name="Google Shape;3883;p27"/>
          <p:cNvGrpSpPr/>
          <p:nvPr/>
        </p:nvGrpSpPr>
        <p:grpSpPr>
          <a:xfrm rot="-10280587">
            <a:off x="4156046" y="827028"/>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94" name="Google Shape;3894;p27"/>
          <p:cNvGrpSpPr/>
          <p:nvPr/>
        </p:nvGrpSpPr>
        <p:grpSpPr>
          <a:xfrm rot="1304064">
            <a:off x="8175897" y="2512869"/>
            <a:ext cx="516322" cy="1009271"/>
            <a:chOff x="5819791" y="2890940"/>
            <a:chExt cx="551157" cy="1077364"/>
          </a:xfrm>
        </p:grpSpPr>
        <p:sp>
          <p:nvSpPr>
            <p:cNvPr id="3895" name="Google Shape;3895;p27"/>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6" name="Google Shape;3896;p27"/>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7" name="Google Shape;3897;p27"/>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8" name="Google Shape;3898;p27"/>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9" name="Google Shape;3899;p27"/>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0" name="Google Shape;3900;p27"/>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1" name="Google Shape;3901;p27"/>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2" name="Google Shape;3902;p27"/>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3" name="Google Shape;3903;p27"/>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4" name="Google Shape;3904;p27"/>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5" name="Google Shape;3905;p27"/>
          <p:cNvGrpSpPr/>
          <p:nvPr/>
        </p:nvGrpSpPr>
        <p:grpSpPr>
          <a:xfrm rot="7728758">
            <a:off x="7876670" y="1028613"/>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10;&#10;Description automatically generated">
            <a:extLst>
              <a:ext uri="{FF2B5EF4-FFF2-40B4-BE49-F238E27FC236}">
                <a16:creationId xmlns:a16="http://schemas.microsoft.com/office/drawing/2014/main" id="{A7088F9E-F46C-68B7-00C9-F098AC7381AD}"/>
              </a:ext>
            </a:extLst>
          </p:cNvPr>
          <p:cNvPicPr>
            <a:picLocks noChangeAspect="1"/>
          </p:cNvPicPr>
          <p:nvPr/>
        </p:nvPicPr>
        <p:blipFill>
          <a:blip r:embed="rId3"/>
          <a:stretch>
            <a:fillRect/>
          </a:stretch>
        </p:blipFill>
        <p:spPr>
          <a:xfrm>
            <a:off x="5571443" y="4890028"/>
            <a:ext cx="3070335" cy="1727064"/>
          </a:xfrm>
          <a:prstGeom prst="rect">
            <a:avLst/>
          </a:prstGeom>
          <a:effectLst>
            <a:softEdge rad="12700"/>
          </a:effectLst>
        </p:spPr>
      </p:pic>
      <p:sp>
        <p:nvSpPr>
          <p:cNvPr id="55" name="Rectangle 54">
            <a:extLst>
              <a:ext uri="{FF2B5EF4-FFF2-40B4-BE49-F238E27FC236}">
                <a16:creationId xmlns:a16="http://schemas.microsoft.com/office/drawing/2014/main" id="{FE0EC775-77DF-439A-4663-3049BCDFB7C8}"/>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indent="0">
              <a:buNone/>
            </a:pPr>
            <a:r>
              <a:rPr lang="en-GB" sz="2800"/>
              <a:t>We have a broad curriculum which covers all areas of learning. Please use the parents’ overview to talk to your child about what they will be learning this year.</a:t>
            </a:r>
            <a:endParaRPr sz="28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01</a:t>
            </a:r>
            <a:endParaRPr sz="12000"/>
          </a:p>
        </p:txBody>
      </p:sp>
      <p:sp>
        <p:nvSpPr>
          <p:cNvPr id="4" name="Rectangle 3">
            <a:extLst>
              <a:ext uri="{FF2B5EF4-FFF2-40B4-BE49-F238E27FC236}">
                <a16:creationId xmlns:a16="http://schemas.microsoft.com/office/drawing/2014/main" id="{5AC43084-9746-1764-7FC0-B0810002743A}"/>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246825-73FC-7EC4-E177-AF82678F96F7}"/>
              </a:ext>
            </a:extLst>
          </p:cNvPr>
          <p:cNvSpPr>
            <a:spLocks noGrp="1"/>
          </p:cNvSpPr>
          <p:nvPr>
            <p:ph type="body" idx="3"/>
          </p:nvPr>
        </p:nvSpPr>
        <p:spPr>
          <a:xfrm>
            <a:off x="973833" y="1856433"/>
            <a:ext cx="10551626" cy="710304"/>
          </a:xfrm>
        </p:spPr>
        <p:txBody>
          <a:bodyPr/>
          <a:lstStyle/>
          <a:p>
            <a:endParaRPr lang="en-GB"/>
          </a:p>
          <a:p>
            <a:endParaRPr lang="en-GB"/>
          </a:p>
          <a:p>
            <a:endParaRPr lang="en-GB"/>
          </a:p>
          <a:p>
            <a:endParaRPr lang="en-GB"/>
          </a:p>
        </p:txBody>
      </p:sp>
      <p:sp>
        <p:nvSpPr>
          <p:cNvPr id="4" name="TextBox 3">
            <a:extLst>
              <a:ext uri="{FF2B5EF4-FFF2-40B4-BE49-F238E27FC236}">
                <a16:creationId xmlns:a16="http://schemas.microsoft.com/office/drawing/2014/main" id="{9F0FEFBF-6776-B2C6-D13A-6F5A61B8DC9E}"/>
              </a:ext>
            </a:extLst>
          </p:cNvPr>
          <p:cNvSpPr txBox="1"/>
          <p:nvPr/>
        </p:nvSpPr>
        <p:spPr>
          <a:xfrm>
            <a:off x="9546956" y="2929180"/>
            <a:ext cx="2645044" cy="1323439"/>
          </a:xfrm>
          <a:prstGeom prst="rect">
            <a:avLst/>
          </a:prstGeom>
          <a:noFill/>
        </p:spPr>
        <p:txBody>
          <a:bodyPr wrap="square" rtlCol="0">
            <a:spAutoFit/>
          </a:bodyPr>
          <a:lstStyle/>
          <a:p>
            <a:r>
              <a:rPr lang="en-GB" sz="4000"/>
              <a:t>Curriculum Overview</a:t>
            </a:r>
          </a:p>
        </p:txBody>
      </p:sp>
      <p:pic>
        <p:nvPicPr>
          <p:cNvPr id="6" name="Picture 5">
            <a:extLst>
              <a:ext uri="{FF2B5EF4-FFF2-40B4-BE49-F238E27FC236}">
                <a16:creationId xmlns:a16="http://schemas.microsoft.com/office/drawing/2014/main" id="{EA960742-83F1-1A67-76A4-69036E624FD5}"/>
              </a:ext>
            </a:extLst>
          </p:cNvPr>
          <p:cNvPicPr>
            <a:picLocks noChangeAspect="1"/>
          </p:cNvPicPr>
          <p:nvPr/>
        </p:nvPicPr>
        <p:blipFill>
          <a:blip r:embed="rId2"/>
          <a:stretch>
            <a:fillRect/>
          </a:stretch>
        </p:blipFill>
        <p:spPr>
          <a:xfrm>
            <a:off x="134943" y="103832"/>
            <a:ext cx="9412013" cy="6754168"/>
          </a:xfrm>
          <a:prstGeom prst="rect">
            <a:avLst/>
          </a:prstGeom>
        </p:spPr>
      </p:pic>
    </p:spTree>
    <p:extLst>
      <p:ext uri="{BB962C8B-B14F-4D97-AF65-F5344CB8AC3E}">
        <p14:creationId xmlns:p14="http://schemas.microsoft.com/office/powerpoint/2010/main" val="180249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5531A-847E-EA33-3478-7E693D00CEB3}"/>
              </a:ext>
            </a:extLst>
          </p:cNvPr>
          <p:cNvSpPr>
            <a:spLocks noGrp="1"/>
          </p:cNvSpPr>
          <p:nvPr>
            <p:ph type="title"/>
          </p:nvPr>
        </p:nvSpPr>
        <p:spPr/>
        <p:txBody>
          <a:bodyPr/>
          <a:lstStyle/>
          <a:p>
            <a:r>
              <a:rPr lang="en-GB" dirty="0"/>
              <a:t>Homework</a:t>
            </a:r>
          </a:p>
        </p:txBody>
      </p:sp>
      <p:sp>
        <p:nvSpPr>
          <p:cNvPr id="5" name="Text Placeholder 4">
            <a:extLst>
              <a:ext uri="{FF2B5EF4-FFF2-40B4-BE49-F238E27FC236}">
                <a16:creationId xmlns:a16="http://schemas.microsoft.com/office/drawing/2014/main" id="{CE711EA5-5997-9ADB-4BE4-A6E7DC7F2C76}"/>
              </a:ext>
            </a:extLst>
          </p:cNvPr>
          <p:cNvSpPr>
            <a:spLocks noGrp="1"/>
          </p:cNvSpPr>
          <p:nvPr>
            <p:ph type="body" idx="3"/>
          </p:nvPr>
        </p:nvSpPr>
        <p:spPr>
          <a:xfrm>
            <a:off x="3148210" y="1599800"/>
            <a:ext cx="8712777" cy="3118500"/>
          </a:xfrm>
        </p:spPr>
        <p:txBody>
          <a:bodyPr/>
          <a:lstStyle/>
          <a:p>
            <a:pPr algn="l"/>
            <a:r>
              <a:rPr lang="en-GB" sz="2000" b="0" i="0" dirty="0">
                <a:solidFill>
                  <a:srgbClr val="000000"/>
                </a:solidFill>
                <a:effectLst/>
                <a:latin typeface="Baloo 2" panose="020B0604020202020204" charset="0"/>
                <a:cs typeface="Baloo 2" panose="020B0604020202020204" charset="0"/>
              </a:rPr>
              <a:t>Reading 5 times a week with reading diaries updated after every read. </a:t>
            </a:r>
            <a:endParaRPr lang="en-GB" sz="2000" b="0" i="0" dirty="0">
              <a:solidFill>
                <a:srgbClr val="0B0C0C"/>
              </a:solidFill>
              <a:effectLst/>
              <a:latin typeface="Baloo 2" panose="020B0604020202020204" charset="0"/>
              <a:cs typeface="Baloo 2" panose="020B0604020202020204" charset="0"/>
            </a:endParaRPr>
          </a:p>
          <a:p>
            <a:pPr algn="l"/>
            <a:r>
              <a:rPr lang="en-GB" sz="2000" b="0" i="0" dirty="0">
                <a:solidFill>
                  <a:srgbClr val="000000"/>
                </a:solidFill>
                <a:effectLst/>
                <a:latin typeface="Baloo 2" panose="020B0604020202020204" charset="0"/>
                <a:cs typeface="Baloo 2" panose="020B0604020202020204" charset="0"/>
              </a:rPr>
              <a:t>Times Tables Rockstars should be played 5 times a week. </a:t>
            </a:r>
            <a:endParaRPr lang="en-GB" sz="2000" b="0" i="0" dirty="0">
              <a:solidFill>
                <a:srgbClr val="0B0C0C"/>
              </a:solidFill>
              <a:effectLst/>
              <a:latin typeface="Baloo 2" panose="020B0604020202020204" charset="0"/>
              <a:cs typeface="Baloo 2" panose="020B0604020202020204" charset="0"/>
            </a:endParaRPr>
          </a:p>
          <a:p>
            <a:pPr algn="l"/>
            <a:r>
              <a:rPr lang="en-GB" sz="2000" b="0" i="0" dirty="0">
                <a:solidFill>
                  <a:srgbClr val="000000"/>
                </a:solidFill>
                <a:effectLst/>
                <a:latin typeface="Baloo 2" panose="020B0604020202020204" charset="0"/>
                <a:cs typeface="Baloo 2" panose="020B0604020202020204" charset="0"/>
              </a:rPr>
              <a:t>Musical instruments, once taken home should be practiced as often as possible. </a:t>
            </a:r>
            <a:endParaRPr lang="en-GB" sz="2000" b="0" i="0" dirty="0">
              <a:solidFill>
                <a:srgbClr val="0B0C0C"/>
              </a:solidFill>
              <a:effectLst/>
              <a:latin typeface="Baloo 2" panose="020B0604020202020204" charset="0"/>
              <a:cs typeface="Baloo 2" panose="020B0604020202020204" charset="0"/>
            </a:endParaRPr>
          </a:p>
          <a:p>
            <a:pPr algn="l"/>
            <a:r>
              <a:rPr lang="en-GB" sz="2000" b="0" i="0" dirty="0">
                <a:solidFill>
                  <a:srgbClr val="000000"/>
                </a:solidFill>
                <a:effectLst/>
                <a:latin typeface="Baloo 2" panose="020B0604020202020204" charset="0"/>
                <a:cs typeface="Baloo 2" panose="020B0604020202020204" charset="0"/>
              </a:rPr>
              <a:t>This year we are focusing on vocabulary and in particular subject specific vocabulary. An activity will be sent home from Year 1- 6 every Tuesday to be returned for marking on Friday. </a:t>
            </a:r>
            <a:endParaRPr lang="en-GB" sz="2000" b="0" i="0" dirty="0">
              <a:solidFill>
                <a:srgbClr val="0B0C0C"/>
              </a:solidFill>
              <a:effectLst/>
              <a:latin typeface="Baloo 2" panose="020B0604020202020204" charset="0"/>
              <a:cs typeface="Baloo 2" panose="020B0604020202020204" charset="0"/>
            </a:endParaRPr>
          </a:p>
          <a:p>
            <a:pPr algn="l"/>
            <a:r>
              <a:rPr lang="en-GB" sz="2000" b="0" i="0" dirty="0">
                <a:solidFill>
                  <a:srgbClr val="0B0C0C"/>
                </a:solidFill>
                <a:effectLst/>
                <a:latin typeface="Baloo 2" panose="020B0604020202020204" charset="0"/>
                <a:cs typeface="Baloo 2" panose="020B0604020202020204" charset="0"/>
              </a:rPr>
              <a:t>Please can an adult at home sign the child’s reading diary every time the child reads. This is invaluable support for the teacher and each child earns a dojo point for their House every time this happens.  </a:t>
            </a:r>
          </a:p>
          <a:p>
            <a:endParaRPr lang="en-GB" dirty="0"/>
          </a:p>
        </p:txBody>
      </p:sp>
    </p:spTree>
    <p:extLst>
      <p:ext uri="{BB962C8B-B14F-4D97-AF65-F5344CB8AC3E}">
        <p14:creationId xmlns:p14="http://schemas.microsoft.com/office/powerpoint/2010/main" val="264944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Oracy</a:t>
            </a:r>
            <a:endParaRPr sz="6600"/>
          </a:p>
        </p:txBody>
      </p:sp>
      <p:pic>
        <p:nvPicPr>
          <p:cNvPr id="11" name="Picture 10" descr="A picture containing text&#10;&#10;Description automatically generated">
            <a:extLst>
              <a:ext uri="{FF2B5EF4-FFF2-40B4-BE49-F238E27FC236}">
                <a16:creationId xmlns:a16="http://schemas.microsoft.com/office/drawing/2014/main" id="{D90DFCCB-14CB-4C80-C3F8-AB31CE3D59EA}"/>
              </a:ext>
            </a:extLst>
          </p:cNvPr>
          <p:cNvPicPr>
            <a:picLocks noChangeAspect="1"/>
          </p:cNvPicPr>
          <p:nvPr/>
        </p:nvPicPr>
        <p:blipFill>
          <a:blip r:embed="rId3"/>
          <a:stretch>
            <a:fillRect/>
          </a:stretch>
        </p:blipFill>
        <p:spPr>
          <a:xfrm>
            <a:off x="80481" y="1064498"/>
            <a:ext cx="7410350" cy="5233560"/>
          </a:xfrm>
          <a:prstGeom prst="rect">
            <a:avLst/>
          </a:prstGeom>
        </p:spPr>
      </p:pic>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553350" y="1443957"/>
            <a:ext cx="4246520" cy="39749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600"/>
              <a:t>Speaking in full sentences about their work and things that they like to tell each other.</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RSE Curriculum:</a:t>
            </a:r>
            <a:br>
              <a:rPr lang="en" sz="6600"/>
            </a:b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687420" y="1265936"/>
            <a:ext cx="11045627" cy="530857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400" b="0" dirty="0"/>
              <a:t>Learning for this term – Health and Wellbeing </a:t>
            </a:r>
          </a:p>
          <a:p>
            <a:endParaRPr lang="en-GB" sz="2400" b="0" dirty="0"/>
          </a:p>
          <a:p>
            <a:r>
              <a:rPr lang="en-GB" sz="2400" b="0" dirty="0"/>
              <a:t>Children will explore Physical health and Mental wellbeing, Growing and changing and  Keeping Safe</a:t>
            </a:r>
          </a:p>
          <a:p>
            <a:r>
              <a:rPr lang="en-GB" sz="2400" b="0" dirty="0"/>
              <a:t>Children will understand:</a:t>
            </a:r>
          </a:p>
          <a:p>
            <a:endParaRPr lang="en-GB" sz="2000" b="0" dirty="0"/>
          </a:p>
          <a:p>
            <a:r>
              <a:rPr lang="en-GB" sz="2400" b="0" dirty="0"/>
              <a:t>-Health choices and habits, what affects feelings and expressing feelings</a:t>
            </a:r>
          </a:p>
          <a:p>
            <a:r>
              <a:rPr lang="en-GB" sz="2400" b="0" dirty="0"/>
              <a:t>-Growing older; naming external body parts (single gender classes)</a:t>
            </a:r>
          </a:p>
          <a:p>
            <a:r>
              <a:rPr lang="en-GB" sz="2400" b="0" dirty="0"/>
              <a:t>-Personal strengths and achievements, managing and reframing setbacks</a:t>
            </a:r>
          </a:p>
          <a:p>
            <a:r>
              <a:rPr lang="en-GB" sz="2400" b="0" dirty="0"/>
              <a:t>-Risks and hazards, safety in the local environment and unfamiliar places </a:t>
            </a:r>
          </a:p>
          <a:p>
            <a:endParaRPr lang="en-GB" sz="2400" b="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266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RSE Curriculum:</a:t>
            </a:r>
            <a:br>
              <a:rPr lang="en" sz="6600"/>
            </a:b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687420" y="1265936"/>
            <a:ext cx="11045627" cy="530857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400" b="0" dirty="0"/>
              <a:t>In single gender classes children will be taught the names of their personal and private parts. This will be explored through an interactive child-friendly source.</a:t>
            </a:r>
            <a:endParaRPr lang="en-GB" sz="2400" dirty="0">
              <a:hlinkClick r:id="rId3"/>
            </a:endParaRPr>
          </a:p>
          <a:p>
            <a:endParaRPr lang="en-GB" sz="2400" dirty="0">
              <a:hlinkClick r:id="rId3"/>
            </a:endParaRPr>
          </a:p>
          <a:p>
            <a:r>
              <a:rPr lang="en-GB" sz="2400" dirty="0">
                <a:hlinkClick r:id="rId3"/>
              </a:rPr>
              <a:t>My personal and private body parts and keeping safe - Family Planning Association (fpa.org.uk)</a:t>
            </a:r>
            <a:endParaRPr lang="en-GB" sz="2400" dirty="0"/>
          </a:p>
          <a:p>
            <a:endParaRPr lang="en-GB" sz="2400" b="0" dirty="0"/>
          </a:p>
          <a:p>
            <a:r>
              <a:rPr lang="en-GB" sz="2400" b="0" dirty="0"/>
              <a:t>Children will understand the importance of ‘Keeping what's in your pants private’ through the pants song which was also covered in Y2. </a:t>
            </a:r>
          </a:p>
          <a:p>
            <a:r>
              <a:rPr lang="en-GB" sz="1100" dirty="0">
                <a:hlinkClick r:id="rId4"/>
              </a:rPr>
              <a:t>Let's talk PANTS with </a:t>
            </a:r>
            <a:r>
              <a:rPr lang="en-GB" sz="1100" dirty="0" err="1">
                <a:hlinkClick r:id="rId4"/>
              </a:rPr>
              <a:t>Pantosaurus</a:t>
            </a:r>
            <a:r>
              <a:rPr lang="en-GB" sz="1100" dirty="0">
                <a:hlinkClick r:id="rId4"/>
              </a:rPr>
              <a:t>! | NSPCC</a:t>
            </a:r>
            <a:endParaRPr lang="en-GB" sz="1100" dirty="0"/>
          </a:p>
          <a:p>
            <a:endParaRPr lang="en-GB" sz="2400" b="0" dirty="0"/>
          </a:p>
          <a:p>
            <a:r>
              <a:rPr lang="en-GB" sz="2400" b="0" dirty="0"/>
              <a:t>Children will be taught what to do if they feel unsafe or uncomfortable and trusted adults will be recapped.</a:t>
            </a:r>
            <a:endParaRPr lang="en-GB" sz="1100" b="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6252269"/>
      </p:ext>
    </p:extLst>
  </p:cSld>
  <p:clrMapOvr>
    <a:masterClrMapping/>
  </p:clrMapOvr>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522C113CB994E9CFF7B7A4EF41131" ma:contentTypeVersion="19" ma:contentTypeDescription="Create a new document." ma:contentTypeScope="" ma:versionID="a339501b2de19b37b5be0062db7549d1">
  <xsd:schema xmlns:xsd="http://www.w3.org/2001/XMLSchema" xmlns:xs="http://www.w3.org/2001/XMLSchema" xmlns:p="http://schemas.microsoft.com/office/2006/metadata/properties" xmlns:ns2="de2aeea3-6ead-47a1-adce-0589fcea8251" xmlns:ns3="9bfbdd5d-cc9a-4ba5-89bd-811e999a9f26" targetNamespace="http://schemas.microsoft.com/office/2006/metadata/properties" ma:root="true" ma:fieldsID="ccf3f9d9ef2b434f14f44d8534fcf231" ns2:_="" ns3:_="">
    <xsd:import namespace="de2aeea3-6ead-47a1-adce-0589fcea8251"/>
    <xsd:import namespace="9bfbdd5d-cc9a-4ba5-89bd-811e999a9f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ObjectDetectorVersion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aeea3-6ead-47a1-adce-0589fcea8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b7d05a3-1991-4e91-85d2-7451da6c3e46"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bfbdd5d-cc9a-4ba5-89bd-811e999a9f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0dce6f-62b7-47ac-94b8-7511679fdd58}" ma:internalName="TaxCatchAll" ma:showField="CatchAllData" ma:web="9bfbdd5d-cc9a-4ba5-89bd-811e999a9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2aeea3-6ead-47a1-adce-0589fcea8251">
      <Terms xmlns="http://schemas.microsoft.com/office/infopath/2007/PartnerControls"/>
    </lcf76f155ced4ddcb4097134ff3c332f>
    <TaxCatchAll xmlns="9bfbdd5d-cc9a-4ba5-89bd-811e999a9f26" xsi:nil="true"/>
    <Date xmlns="de2aeea3-6ead-47a1-adce-0589fcea82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1DA07E-5C81-4F7A-A626-AD870E1A4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2aeea3-6ead-47a1-adce-0589fcea8251"/>
    <ds:schemaRef ds:uri="9bfbdd5d-cc9a-4ba5-89bd-811e999a9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0B66D4-45E4-4479-9AB8-D393C30D4C7B}">
  <ds:schemaRefs>
    <ds:schemaRef ds:uri="http://purl.org/dc/terms/"/>
    <ds:schemaRef ds:uri="9bfbdd5d-cc9a-4ba5-89bd-811e999a9f26"/>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de2aeea3-6ead-47a1-adce-0589fcea8251"/>
    <ds:schemaRef ds:uri="http://schemas.microsoft.com/office/2006/metadata/properties"/>
  </ds:schemaRefs>
</ds:datastoreItem>
</file>

<file path=customXml/itemProps3.xml><?xml version="1.0" encoding="utf-8"?>
<ds:datastoreItem xmlns:ds="http://schemas.openxmlformats.org/officeDocument/2006/customXml" ds:itemID="{CB0AD8D4-69D4-41BB-8B8B-4E28B5817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770</Words>
  <Application>Microsoft Office PowerPoint</Application>
  <PresentationFormat>Widescreen</PresentationFormat>
  <Paragraphs>114</Paragraphs>
  <Slides>23</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Baloo 2</vt:lpstr>
      <vt:lpstr>Aldrich</vt:lpstr>
      <vt:lpstr>GDS Transport</vt:lpstr>
      <vt:lpstr>Aptos</vt:lpstr>
      <vt:lpstr>Gochi Hand</vt:lpstr>
      <vt:lpstr>Barlow Condensed</vt:lpstr>
      <vt:lpstr>Arial</vt:lpstr>
      <vt:lpstr>Abril Fatface</vt:lpstr>
      <vt:lpstr>Comic Sans MS</vt:lpstr>
      <vt:lpstr>SlidesMania</vt:lpstr>
      <vt:lpstr>PowerPoint Presentation</vt:lpstr>
      <vt:lpstr>Our Team...  Year 3</vt:lpstr>
      <vt:lpstr>01</vt:lpstr>
      <vt:lpstr>01</vt:lpstr>
      <vt:lpstr>PowerPoint Presentation</vt:lpstr>
      <vt:lpstr>Homework</vt:lpstr>
      <vt:lpstr>Oracy</vt:lpstr>
      <vt:lpstr>RSE Curriculum: </vt:lpstr>
      <vt:lpstr>RSE Curriculum: </vt:lpstr>
      <vt:lpstr>RE:</vt:lpstr>
      <vt:lpstr>02</vt:lpstr>
      <vt:lpstr>Reading</vt:lpstr>
      <vt:lpstr>Reading at Home</vt:lpstr>
      <vt:lpstr>Maths</vt:lpstr>
      <vt:lpstr>PowerPoint Presentation</vt:lpstr>
      <vt:lpstr>03</vt:lpstr>
      <vt:lpstr>Assessments</vt:lpstr>
      <vt:lpstr>Additional Support</vt:lpstr>
      <vt:lpstr>04</vt:lpstr>
      <vt:lpstr>PowerPoint Presentation</vt:lpstr>
      <vt:lpstr>Attendance:</vt:lpstr>
      <vt:lpstr>Thank you for listening, any questions?</vt:lpstr>
      <vt:lpstr>All of this meeting’s information and more can be found on the Y3 Year Group Page on the school’s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Trixie Brandon</dc:creator>
  <cp:lastModifiedBy>Sadaf Arif</cp:lastModifiedBy>
  <cp:revision>5</cp:revision>
  <dcterms:modified xsi:type="dcterms:W3CDTF">2025-05-19T20:24:56Z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0x010100669522C113CB994E9CFF7B7A4EF41131</vt:lpwstr>
  </property>
  <property fmtid="{D5CDD505-2E9C-101B-9397-08002B2CF9AE}" pid="3" name="MediaServiceImageTags">
    <vt:lpwstr/>
  </property>
</Properties>
</file>