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24"/>
  </p:notesMasterIdLst>
  <p:sldIdLst>
    <p:sldId id="256" r:id="rId5"/>
    <p:sldId id="300" r:id="rId6"/>
    <p:sldId id="258" r:id="rId7"/>
    <p:sldId id="261" r:id="rId8"/>
    <p:sldId id="259" r:id="rId9"/>
    <p:sldId id="260" r:id="rId10"/>
    <p:sldId id="301" r:id="rId11"/>
    <p:sldId id="285" r:id="rId12"/>
    <p:sldId id="282" r:id="rId13"/>
    <p:sldId id="284" r:id="rId14"/>
    <p:sldId id="286" r:id="rId15"/>
    <p:sldId id="263" r:id="rId16"/>
    <p:sldId id="302" r:id="rId17"/>
    <p:sldId id="289" r:id="rId18"/>
    <p:sldId id="299" r:id="rId19"/>
    <p:sldId id="291" r:id="rId20"/>
    <p:sldId id="295" r:id="rId21"/>
    <p:sldId id="266" r:id="rId22"/>
    <p:sldId id="297" r:id="rId23"/>
  </p:sldIdLst>
  <p:sldSz cx="12192000" cy="6858000"/>
  <p:notesSz cx="6858000" cy="9144000"/>
  <p:embeddedFontLst>
    <p:embeddedFont>
      <p:font typeface="Abril Fatface" panose="02000503000000020003" pitchFamily="2" charset="0"/>
      <p:regular r:id="rId25"/>
    </p:embeddedFont>
    <p:embeddedFont>
      <p:font typeface="Aldrich" panose="020B0604020202020204" charset="0"/>
      <p:regular r:id="rId26"/>
    </p:embeddedFont>
    <p:embeddedFont>
      <p:font typeface="Baloo 2" panose="020B0604020202020204" charset="0"/>
      <p:regular r:id="rId27"/>
      <p:bold r:id="rId28"/>
    </p:embeddedFont>
    <p:embeddedFont>
      <p:font typeface="Barlow Condensed" panose="00000506000000000000" pitchFamily="2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Gochi Hand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A6ABB-BFE1-4A5A-9466-485BD3AB5983}" v="2" dt="2025-01-15T10:44:39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5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966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26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698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470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47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327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40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04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87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3" name="Google Shape;1613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3" name="Google Shape;2043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4" name="Google Shape;2044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5" name="Google Shape;2045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7" name="Google Shape;2047;p9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8" name="Google Shape;2048;p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049" name="Google Shape;2049;p9"/>
          <p:cNvGrpSpPr/>
          <p:nvPr/>
        </p:nvGrpSpPr>
        <p:grpSpPr>
          <a:xfrm>
            <a:off x="9381189" y="5719681"/>
            <a:ext cx="2707325" cy="1299722"/>
            <a:chOff x="6723350" y="566875"/>
            <a:chExt cx="1552188" cy="1732500"/>
          </a:xfrm>
        </p:grpSpPr>
        <p:cxnSp>
          <p:nvCxnSpPr>
            <p:cNvPr id="2050" name="Google Shape;2050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1" name="Google Shape;2051;p9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2" name="Google Shape;2052;p9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3" name="Google Shape;2053;p9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9"/>
            <p:cNvCxnSpPr/>
            <p:nvPr/>
          </p:nvCxnSpPr>
          <p:spPr>
            <a:xfrm>
              <a:off x="7610314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9"/>
            <p:cNvCxnSpPr/>
            <p:nvPr/>
          </p:nvCxnSpPr>
          <p:spPr>
            <a:xfrm>
              <a:off x="7832055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9"/>
            <p:cNvCxnSpPr/>
            <p:nvPr/>
          </p:nvCxnSpPr>
          <p:spPr>
            <a:xfrm>
              <a:off x="8053796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9"/>
            <p:cNvCxnSpPr/>
            <p:nvPr/>
          </p:nvCxnSpPr>
          <p:spPr>
            <a:xfrm>
              <a:off x="8275538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58" name="Google Shape;2058;p9"/>
          <p:cNvGrpSpPr/>
          <p:nvPr/>
        </p:nvGrpSpPr>
        <p:grpSpPr>
          <a:xfrm rot="5400000">
            <a:off x="9545961" y="3953195"/>
            <a:ext cx="789219" cy="4636607"/>
            <a:chOff x="6723350" y="566875"/>
            <a:chExt cx="452482" cy="2658300"/>
          </a:xfrm>
        </p:grpSpPr>
        <p:cxnSp>
          <p:nvCxnSpPr>
            <p:cNvPr id="2059" name="Google Shape;2059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9"/>
            <p:cNvCxnSpPr/>
            <p:nvPr/>
          </p:nvCxnSpPr>
          <p:spPr>
            <a:xfrm rot="-5400000" flipH="1">
              <a:off x="5972191" y="1539775"/>
              <a:ext cx="1957200" cy="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9"/>
            <p:cNvCxnSpPr/>
            <p:nvPr/>
          </p:nvCxnSpPr>
          <p:spPr>
            <a:xfrm rot="-5400000" flipH="1">
              <a:off x="5842182" y="1891525"/>
              <a:ext cx="2658300" cy="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62" name="Google Shape;2062;p9"/>
          <p:cNvCxnSpPr/>
          <p:nvPr/>
        </p:nvCxnSpPr>
        <p:spPr>
          <a:xfrm>
            <a:off x="8969752" y="6014907"/>
            <a:ext cx="0" cy="100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3" name="Google Shape;2063;p9"/>
          <p:cNvCxnSpPr/>
          <p:nvPr/>
        </p:nvCxnSpPr>
        <p:spPr>
          <a:xfrm>
            <a:off x="8577276" y="6236398"/>
            <a:ext cx="600" cy="78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4" name="Google Shape;2064;p9"/>
          <p:cNvCxnSpPr/>
          <p:nvPr/>
        </p:nvCxnSpPr>
        <p:spPr>
          <a:xfrm>
            <a:off x="8185950" y="6012649"/>
            <a:ext cx="0" cy="100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9"/>
          <p:cNvCxnSpPr/>
          <p:nvPr/>
        </p:nvCxnSpPr>
        <p:spPr>
          <a:xfrm>
            <a:off x="7794050" y="6238225"/>
            <a:ext cx="9600" cy="76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6" name="Google Shape;206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6961231" y="2916363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50925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dk1"/>
        </a:solidFill>
        <a:effectLst/>
      </p:bgPr>
    </p:bg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13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2565" name="Google Shape;2565;p13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566" name="Google Shape;2566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1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1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74" name="Google Shape;2574;p13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575" name="Google Shape;2575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1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1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13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79" name="Google Shape;2579;p13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4" name="Google Shape;2584;p13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5" name="Google Shape;2585;p13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6" name="Google Shape;2586;p13"/>
          <p:cNvSpPr txBox="1">
            <a:spLocks noGrp="1"/>
          </p:cNvSpPr>
          <p:nvPr>
            <p:ph type="subTitle" idx="1"/>
          </p:nvPr>
        </p:nvSpPr>
        <p:spPr>
          <a:xfrm>
            <a:off x="2617157" y="2135975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13"/>
          <p:cNvSpPr txBox="1">
            <a:spLocks noGrp="1"/>
          </p:cNvSpPr>
          <p:nvPr>
            <p:ph type="subTitle" idx="2"/>
          </p:nvPr>
        </p:nvSpPr>
        <p:spPr>
          <a:xfrm>
            <a:off x="2617157" y="3740868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8" name="Google Shape;2588;p13"/>
          <p:cNvSpPr txBox="1">
            <a:spLocks noGrp="1"/>
          </p:cNvSpPr>
          <p:nvPr>
            <p:ph type="subTitle" idx="3"/>
          </p:nvPr>
        </p:nvSpPr>
        <p:spPr>
          <a:xfrm>
            <a:off x="2617157" y="53457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9" name="Google Shape;2589;p13"/>
          <p:cNvSpPr txBox="1">
            <a:spLocks noGrp="1"/>
          </p:cNvSpPr>
          <p:nvPr>
            <p:ph type="title"/>
          </p:nvPr>
        </p:nvSpPr>
        <p:spPr>
          <a:xfrm>
            <a:off x="2680975" y="923175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0" name="Google Shape;2590;p13"/>
          <p:cNvSpPr txBox="1">
            <a:spLocks noGrp="1"/>
          </p:cNvSpPr>
          <p:nvPr>
            <p:ph type="body" idx="4"/>
          </p:nvPr>
        </p:nvSpPr>
        <p:spPr>
          <a:xfrm>
            <a:off x="2617150" y="2573925"/>
            <a:ext cx="85797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3"/>
          <p:cNvSpPr txBox="1">
            <a:spLocks noGrp="1"/>
          </p:cNvSpPr>
          <p:nvPr>
            <p:ph type="body" idx="5"/>
          </p:nvPr>
        </p:nvSpPr>
        <p:spPr>
          <a:xfrm>
            <a:off x="2617150" y="4167388"/>
            <a:ext cx="8579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2" name="Google Shape;2592;p13"/>
          <p:cNvSpPr txBox="1">
            <a:spLocks noGrp="1"/>
          </p:cNvSpPr>
          <p:nvPr>
            <p:ph type="body" idx="6"/>
          </p:nvPr>
        </p:nvSpPr>
        <p:spPr>
          <a:xfrm>
            <a:off x="2617150" y="5759050"/>
            <a:ext cx="8580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9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hodgehillprimary.bham.sch.uk/reception-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25"/>
          <p:cNvSpPr txBox="1">
            <a:spLocks noGrp="1"/>
          </p:cNvSpPr>
          <p:nvPr>
            <p:ph type="subTitle" idx="1"/>
          </p:nvPr>
        </p:nvSpPr>
        <p:spPr>
          <a:xfrm>
            <a:off x="7242489" y="1395500"/>
            <a:ext cx="5125800" cy="36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lt2"/>
                </a:solidFill>
              </a:rPr>
              <a:t>Welcome to...</a:t>
            </a:r>
            <a:endParaRPr sz="8000" dirty="0">
              <a:solidFill>
                <a:schemeClr val="l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EE8C2-0E37-0395-2C8F-8CFABF8E64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67236" y="4568050"/>
            <a:ext cx="5924764" cy="2289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968BD-E02D-EA42-7322-493F0006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52" y="5549762"/>
            <a:ext cx="6105332" cy="605133"/>
          </a:xfrm>
          <a:prstGeom prst="rect">
            <a:avLst/>
          </a:prstGeom>
        </p:spPr>
      </p:pic>
      <p:pic>
        <p:nvPicPr>
          <p:cNvPr id="4" name="image1.jpg">
            <a:extLst>
              <a:ext uri="{FF2B5EF4-FFF2-40B4-BE49-F238E27FC236}">
                <a16:creationId xmlns:a16="http://schemas.microsoft.com/office/drawing/2014/main" id="{CDEB966C-1D62-540C-7CC8-74B52CDE386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373169" y="2949814"/>
            <a:ext cx="2440148" cy="2214156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88E6C4-0EA1-9E4E-9A0F-52003571CA87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Reading at Home</a:t>
            </a:r>
            <a:endParaRPr sz="6600" dirty="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769605" y="1044657"/>
            <a:ext cx="5612984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Expectation: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 at home 5x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Books and reading records must be in school every day.</a:t>
            </a:r>
          </a:p>
          <a:p>
            <a:r>
              <a:rPr lang="en-GB" sz="3200" dirty="0"/>
              <a:t>Books will be changed with class teacher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FCF36-98C1-A2F0-85BB-0EB89522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716" y="1675116"/>
            <a:ext cx="3931845" cy="3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Maths</a:t>
            </a:r>
            <a:endParaRPr sz="6600" dirty="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328992" y="751201"/>
            <a:ext cx="6034225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Focus 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Times table and related facts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Times Table Rockstars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Multiplication and Division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Fractions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Decimals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math application&#10;&#10;Description automatically generated">
            <a:extLst>
              <a:ext uri="{FF2B5EF4-FFF2-40B4-BE49-F238E27FC236}">
                <a16:creationId xmlns:a16="http://schemas.microsoft.com/office/drawing/2014/main" id="{E37B8401-C690-9367-DDF3-CD0F89638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82" y="1210116"/>
            <a:ext cx="4128335" cy="44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1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Multiplication Check</a:t>
            </a:r>
            <a:endParaRPr dirty="0"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627431" y="157089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During June 2024, your child will be assessed on their times table knowledge, which is a government assessment designed to check that the majority of children know their times tables to prepare them for the increased demands of KS2.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Your child will have M</a:t>
            </a:r>
            <a:r>
              <a:rPr lang="en-GB" sz="2800" dirty="0">
                <a:solidFill>
                  <a:schemeClr val="accent2"/>
                </a:solidFill>
              </a:rPr>
              <a:t>a</a:t>
            </a:r>
            <a:r>
              <a:rPr lang="en" sz="2800" dirty="0">
                <a:solidFill>
                  <a:schemeClr val="accent2"/>
                </a:solidFill>
              </a:rPr>
              <a:t>ths and Reading assessments. We will use teacher assessment to check their understanding of writing.</a:t>
            </a:r>
            <a:endParaRPr sz="28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A092D54-383D-4573-516F-B5C3ED806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72447-80B1-6C75-0567-5B035ABFF43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1F09D-5DDC-35AA-D9F0-FA1B1C3D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459A9-44E6-2B74-2F2C-162C77C27B5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D76D45-81A7-6BAF-6ECE-DDEAAE031330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7987D-4F59-541B-3B7A-334ED3A3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2"/>
          <a:stretch/>
        </p:blipFill>
        <p:spPr>
          <a:xfrm>
            <a:off x="699540" y="290672"/>
            <a:ext cx="11126699" cy="65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2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Assessments and Interventions</a:t>
            </a:r>
            <a:endParaRPr sz="3600" dirty="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/>
              <a:t>03</a:t>
            </a:r>
            <a:endParaRPr sz="1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4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Additional Support</a:t>
            </a:r>
            <a:endParaRPr dirty="0"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627431" y="157089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Children who need extra support will have an additional intervention session to help them catch up on the day’s learning.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3951" name="Google Shape;3951;p32"/>
          <p:cNvSpPr txBox="1">
            <a:spLocks noGrp="1"/>
          </p:cNvSpPr>
          <p:nvPr>
            <p:ph type="subTitle" idx="2"/>
          </p:nvPr>
        </p:nvSpPr>
        <p:spPr>
          <a:xfrm>
            <a:off x="2596609" y="345661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These groups are constantly reviewed according to the need of the children and ongoing assessment.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3953" name="Google Shape;3953;p32"/>
          <p:cNvSpPr txBox="1">
            <a:spLocks noGrp="1"/>
          </p:cNvSpPr>
          <p:nvPr>
            <p:ph type="subTitle" idx="3"/>
          </p:nvPr>
        </p:nvSpPr>
        <p:spPr>
          <a:xfrm>
            <a:off x="2617157" y="47361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Details on how you can support your child at home are on the school’s website.</a:t>
            </a:r>
            <a:endParaRPr sz="28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19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Other areas of learning</a:t>
            </a:r>
            <a:endParaRPr sz="3600" dirty="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/>
              <a:t>04</a:t>
            </a:r>
            <a:endParaRPr sz="1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C2B473-6BB8-42A7-9FC2-268E8DF5722C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Playground PE Reminder Sign - Signs2Schools">
            <a:extLst>
              <a:ext uri="{FF2B5EF4-FFF2-40B4-BE49-F238E27FC236}">
                <a16:creationId xmlns:a16="http://schemas.microsoft.com/office/drawing/2014/main" id="{CB59BCFF-304A-5BD5-2862-6FC9BA33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44" y="386564"/>
            <a:ext cx="3867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933;p30">
            <a:extLst>
              <a:ext uri="{FF2B5EF4-FFF2-40B4-BE49-F238E27FC236}">
                <a16:creationId xmlns:a16="http://schemas.microsoft.com/office/drawing/2014/main" id="{64B32251-D905-720C-83BB-F5B9987183C3}"/>
              </a:ext>
            </a:extLst>
          </p:cNvPr>
          <p:cNvSpPr txBox="1">
            <a:spLocks/>
          </p:cNvSpPr>
          <p:nvPr/>
        </p:nvSpPr>
        <p:spPr>
          <a:xfrm>
            <a:off x="5247112" y="519468"/>
            <a:ext cx="5968006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It is important that the children bring in their PE kit:</a:t>
            </a:r>
          </a:p>
          <a:p>
            <a:endParaRPr lang="en-GB" sz="3200" dirty="0"/>
          </a:p>
          <a:p>
            <a:r>
              <a:rPr lang="en-GB" sz="3200" dirty="0"/>
              <a:t>4H- Thursday</a:t>
            </a:r>
          </a:p>
          <a:p>
            <a:r>
              <a:rPr lang="en-GB" sz="3200" dirty="0">
                <a:solidFill>
                  <a:schemeClr val="accent6"/>
                </a:solidFill>
              </a:rPr>
              <a:t>4S- Thursday and Tuesday</a:t>
            </a:r>
          </a:p>
          <a:p>
            <a:r>
              <a:rPr lang="en-GB" sz="3200" dirty="0">
                <a:solidFill>
                  <a:schemeClr val="accent6"/>
                </a:solidFill>
              </a:rPr>
              <a:t>4T- Monday and Friday</a:t>
            </a:r>
          </a:p>
          <a:p>
            <a:r>
              <a:rPr lang="en-GB" sz="3200" dirty="0">
                <a:solidFill>
                  <a:schemeClr val="accent6"/>
                </a:solidFill>
              </a:rPr>
              <a:t>4M- Thursday and Tuesday</a:t>
            </a:r>
          </a:p>
          <a:p>
            <a:endParaRPr lang="en-GB" sz="3200" dirty="0">
              <a:solidFill>
                <a:schemeClr val="accent6"/>
              </a:solidFill>
            </a:endParaRPr>
          </a:p>
          <a:p>
            <a:r>
              <a:rPr lang="en-GB" sz="3200" dirty="0">
                <a:solidFill>
                  <a:schemeClr val="accent6"/>
                </a:solidFill>
              </a:rPr>
              <a:t>Swimming in Spring 2</a:t>
            </a:r>
          </a:p>
          <a:p>
            <a:r>
              <a:rPr lang="en-GB" sz="3200" dirty="0">
                <a:solidFill>
                  <a:schemeClr val="accent6"/>
                </a:solidFill>
              </a:rPr>
              <a:t>(Swimming costume, towel and a plastic bag needed)</a:t>
            </a:r>
          </a:p>
        </p:txBody>
      </p:sp>
    </p:spTree>
    <p:extLst>
      <p:ext uri="{BB962C8B-B14F-4D97-AF65-F5344CB8AC3E}">
        <p14:creationId xmlns:p14="http://schemas.microsoft.com/office/powerpoint/2010/main" val="80904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2613274" y="1736966"/>
            <a:ext cx="7804721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 dirty="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Thank you for listening, any questions?</a:t>
            </a:r>
            <a:endParaRPr sz="9100" dirty="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E42B4F9-A6F9-7FE6-151A-53524628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2" y="3286125"/>
            <a:ext cx="2857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4241834" y="317634"/>
            <a:ext cx="7804721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All of this meeting’s information and more can be found on the Y4 Year Group Page on the school’s website</a:t>
            </a:r>
            <a:endParaRPr sz="4400" dirty="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0E5E6-7F26-EA5C-7E7F-AC0078C9F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39" y="3041524"/>
            <a:ext cx="6829849" cy="2997326"/>
          </a:xfrm>
          <a:prstGeom prst="rect">
            <a:avLst/>
          </a:prstGeom>
        </p:spPr>
      </p:pic>
      <p:sp>
        <p:nvSpPr>
          <p:cNvPr id="2" name="Action Button: Go Home 1">
            <a:hlinkClick r:id="rId4" highlightClick="1"/>
            <a:extLst>
              <a:ext uri="{FF2B5EF4-FFF2-40B4-BE49-F238E27FC236}">
                <a16:creationId xmlns:a16="http://schemas.microsoft.com/office/drawing/2014/main" id="{8CD0244F-2624-5402-FD3B-B27056C5B4BD}"/>
              </a:ext>
            </a:extLst>
          </p:cNvPr>
          <p:cNvSpPr/>
          <p:nvPr/>
        </p:nvSpPr>
        <p:spPr>
          <a:xfrm>
            <a:off x="10397447" y="3791164"/>
            <a:ext cx="1037690" cy="111988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2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0" name="Google Shape;3830;p26"/>
          <p:cNvPicPr preferRelativeResize="0"/>
          <p:nvPr/>
        </p:nvPicPr>
        <p:blipFill/>
        <p:spPr>
          <a:xfrm flipH="1">
            <a:off x="10232547" y="541162"/>
            <a:ext cx="2356454" cy="1844627"/>
          </a:xfrm>
          <a:prstGeom prst="rect">
            <a:avLst/>
          </a:prstGeom>
          <a:noFill/>
          <a:ln>
            <a:noFill/>
          </a:ln>
          <a:effectLst>
            <a:outerShdw blurRad="428625" dist="285750" dir="5400000" algn="bl" rotWithShape="0">
              <a:srgbClr val="000000">
                <a:alpha val="90000"/>
              </a:srgbClr>
            </a:outerShdw>
          </a:effectLst>
        </p:spPr>
      </p:pic>
      <p:sp>
        <p:nvSpPr>
          <p:cNvPr id="3831" name="Google Shape;3831;p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368" y="11819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26"/>
          <p:cNvSpPr txBox="1">
            <a:spLocks noGrp="1"/>
          </p:cNvSpPr>
          <p:nvPr>
            <p:ph type="title"/>
          </p:nvPr>
        </p:nvSpPr>
        <p:spPr>
          <a:xfrm>
            <a:off x="-7507" y="-53777"/>
            <a:ext cx="7756372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Our Team...  </a:t>
            </a:r>
            <a:r>
              <a:rPr lang="en" sz="6600" dirty="0">
                <a:solidFill>
                  <a:schemeClr val="tx2"/>
                </a:solidFill>
              </a:rPr>
              <a:t>Year 4</a:t>
            </a:r>
            <a:endParaRPr sz="6600" dirty="0">
              <a:solidFill>
                <a:schemeClr val="tx2"/>
              </a:solidFill>
            </a:endParaRPr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D0D31EDF-6FAB-DD57-C6E5-F337C630C1E4}"/>
              </a:ext>
            </a:extLst>
          </p:cNvPr>
          <p:cNvSpPr/>
          <p:nvPr/>
        </p:nvSpPr>
        <p:spPr>
          <a:xfrm>
            <a:off x="6415340" y="2831857"/>
            <a:ext cx="3060067" cy="266838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Pupil Support Assistants:</a:t>
            </a:r>
          </a:p>
          <a:p>
            <a:pPr marL="107950" indent="0">
              <a:buFont typeface="Gochi Hand"/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Mrs Khanum</a:t>
            </a:r>
          </a:p>
          <a:p>
            <a:pPr marL="107950" indent="0" algn="ctr">
              <a:buFont typeface="Gochi Hand"/>
              <a:buNone/>
            </a:pPr>
            <a:r>
              <a:rPr lang="en-GB" dirty="0">
                <a:solidFill>
                  <a:schemeClr val="tx1"/>
                </a:solidFill>
                <a:cs typeface="Arial"/>
              </a:rPr>
              <a:t>Mrs Ali</a:t>
            </a:r>
            <a:endParaRPr lang="en-GB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36" name="Star: 7 Points 135">
            <a:extLst>
              <a:ext uri="{FF2B5EF4-FFF2-40B4-BE49-F238E27FC236}">
                <a16:creationId xmlns:a16="http://schemas.microsoft.com/office/drawing/2014/main" id="{E9CC320E-7CE7-7B36-0B56-C23A87669260}"/>
              </a:ext>
            </a:extLst>
          </p:cNvPr>
          <p:cNvSpPr/>
          <p:nvPr/>
        </p:nvSpPr>
        <p:spPr>
          <a:xfrm>
            <a:off x="9293419" y="3499370"/>
            <a:ext cx="3060067" cy="262829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indent="0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Pastoral Support</a:t>
            </a:r>
          </a:p>
          <a:p>
            <a:pPr marL="107950" indent="0">
              <a:buFont typeface="Gochi Hand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Mrs Hemmings</a:t>
            </a:r>
          </a:p>
        </p:txBody>
      </p:sp>
      <p:pic>
        <p:nvPicPr>
          <p:cNvPr id="2" name="Picture 2" descr="Welcome to Year 1! – Wormley Primary">
            <a:extLst>
              <a:ext uri="{FF2B5EF4-FFF2-40B4-BE49-F238E27FC236}">
                <a16:creationId xmlns:a16="http://schemas.microsoft.com/office/drawing/2014/main" id="{68888F62-741D-429E-9768-AE6FB201C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5"/>
          <a:stretch/>
        </p:blipFill>
        <p:spPr bwMode="auto">
          <a:xfrm>
            <a:off x="8062621" y="-28134"/>
            <a:ext cx="3795121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00E406-5CED-B0A2-5369-F74260CD4385}"/>
              </a:ext>
            </a:extLst>
          </p:cNvPr>
          <p:cNvSpPr txBox="1"/>
          <p:nvPr/>
        </p:nvSpPr>
        <p:spPr>
          <a:xfrm>
            <a:off x="397627" y="2212125"/>
            <a:ext cx="155443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4M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Miss Mehmood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Class Teacher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9EF8B-1AC1-3FB0-4096-B154AF89D42E}"/>
              </a:ext>
            </a:extLst>
          </p:cNvPr>
          <p:cNvSpPr txBox="1"/>
          <p:nvPr/>
        </p:nvSpPr>
        <p:spPr>
          <a:xfrm>
            <a:off x="3076799" y="5804540"/>
            <a:ext cx="1240675" cy="492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Mrs </a:t>
            </a:r>
            <a:r>
              <a:rPr lang="en-GB" dirty="0" err="1">
                <a:latin typeface="Comic Sans MS" panose="030F0702030302020204" pitchFamily="66" charset="0"/>
              </a:rPr>
              <a:t>Povall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Phase Leader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E3D19E-76EA-1990-D871-7B6177AC3D76}"/>
              </a:ext>
            </a:extLst>
          </p:cNvPr>
          <p:cNvSpPr txBox="1"/>
          <p:nvPr/>
        </p:nvSpPr>
        <p:spPr>
          <a:xfrm>
            <a:off x="514603" y="1119405"/>
            <a:ext cx="12406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4S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Mr. Sperry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Class Teacher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35E0EE-080D-02B2-4514-FA7A1D8767A0}"/>
              </a:ext>
            </a:extLst>
          </p:cNvPr>
          <p:cNvSpPr txBox="1"/>
          <p:nvPr/>
        </p:nvSpPr>
        <p:spPr>
          <a:xfrm>
            <a:off x="514603" y="3335623"/>
            <a:ext cx="139755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4H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Miss Hussain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Class Teacher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DBF4A-D712-2074-DCF2-7B680D32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799" y="4567570"/>
            <a:ext cx="1240673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5D0443-7999-DD10-D287-7E720C1EA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384" y="4857730"/>
            <a:ext cx="1143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91AB29-7246-8A44-DEC9-83296BC5F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323" y="5347823"/>
            <a:ext cx="1143000" cy="114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9A52B-75B9-9B4D-D90F-1068C6C4CBEB}"/>
              </a:ext>
            </a:extLst>
          </p:cNvPr>
          <p:cNvSpPr txBox="1"/>
          <p:nvPr/>
        </p:nvSpPr>
        <p:spPr>
          <a:xfrm>
            <a:off x="554506" y="5646787"/>
            <a:ext cx="12406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4T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Mrs. Tarpey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YGL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p27"/>
          <p:cNvSpPr txBox="1">
            <a:spLocks noGrp="1"/>
          </p:cNvSpPr>
          <p:nvPr>
            <p:ph type="body" idx="1"/>
          </p:nvPr>
        </p:nvSpPr>
        <p:spPr>
          <a:xfrm>
            <a:off x="4264039" y="15938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Our Curriculum</a:t>
            </a:r>
            <a:endParaRPr dirty="0"/>
          </a:p>
        </p:txBody>
      </p:sp>
      <p:sp>
        <p:nvSpPr>
          <p:cNvPr id="3865" name="Google Shape;3865;p27"/>
          <p:cNvSpPr txBox="1">
            <a:spLocks noGrp="1"/>
          </p:cNvSpPr>
          <p:nvPr>
            <p:ph type="body" idx="2"/>
          </p:nvPr>
        </p:nvSpPr>
        <p:spPr>
          <a:xfrm>
            <a:off x="7687430" y="1603937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Reading and Maths</a:t>
            </a:r>
            <a:endParaRPr dirty="0"/>
          </a:p>
        </p:txBody>
      </p:sp>
      <p:sp>
        <p:nvSpPr>
          <p:cNvPr id="3866" name="Google Shape;3866;p27"/>
          <p:cNvSpPr txBox="1">
            <a:spLocks noGrp="1"/>
          </p:cNvSpPr>
          <p:nvPr>
            <p:ph type="body" idx="3"/>
          </p:nvPr>
        </p:nvSpPr>
        <p:spPr>
          <a:xfrm>
            <a:off x="4264039" y="36349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Assessment and Intervention</a:t>
            </a:r>
            <a:endParaRPr dirty="0"/>
          </a:p>
        </p:txBody>
      </p:sp>
      <p:sp>
        <p:nvSpPr>
          <p:cNvPr id="3867" name="Google Shape;3867;p27"/>
          <p:cNvSpPr txBox="1">
            <a:spLocks noGrp="1"/>
          </p:cNvSpPr>
          <p:nvPr>
            <p:ph type="body" idx="4"/>
          </p:nvPr>
        </p:nvSpPr>
        <p:spPr>
          <a:xfrm>
            <a:off x="7719072" y="353080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Other areas of learning</a:t>
            </a:r>
            <a:endParaRPr dirty="0"/>
          </a:p>
        </p:txBody>
      </p:sp>
      <p:sp>
        <p:nvSpPr>
          <p:cNvPr id="3868" name="Google Shape;3868;p27"/>
          <p:cNvSpPr txBox="1">
            <a:spLocks noGrp="1"/>
          </p:cNvSpPr>
          <p:nvPr>
            <p:ph type="title" idx="5"/>
          </p:nvPr>
        </p:nvSpPr>
        <p:spPr>
          <a:xfrm>
            <a:off x="4264039" y="8981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4775E7"/>
                </a:solidFill>
                <a:latin typeface="Gochi Hand"/>
                <a:ea typeface="Gochi Hand"/>
                <a:cs typeface="Gochi Hand"/>
                <a:sym typeface="Gochi Hand"/>
              </a:rPr>
              <a:t>01</a:t>
            </a:r>
            <a:endParaRPr sz="5500" dirty="0">
              <a:solidFill>
                <a:srgbClr val="4775E7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69" name="Google Shape;3869;p27"/>
          <p:cNvSpPr txBox="1">
            <a:spLocks noGrp="1"/>
          </p:cNvSpPr>
          <p:nvPr>
            <p:ph type="title" idx="6"/>
          </p:nvPr>
        </p:nvSpPr>
        <p:spPr>
          <a:xfrm>
            <a:off x="8376882" y="751492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D54773"/>
                </a:solidFill>
                <a:latin typeface="Gochi Hand"/>
                <a:ea typeface="Gochi Hand"/>
                <a:cs typeface="Gochi Hand"/>
                <a:sym typeface="Gochi Hand"/>
              </a:rPr>
              <a:t>02</a:t>
            </a:r>
            <a:endParaRPr sz="5500" dirty="0">
              <a:solidFill>
                <a:srgbClr val="D54773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0" name="Google Shape;3870;p27"/>
          <p:cNvSpPr txBox="1">
            <a:spLocks noGrp="1"/>
          </p:cNvSpPr>
          <p:nvPr>
            <p:ph type="title" idx="7"/>
          </p:nvPr>
        </p:nvSpPr>
        <p:spPr>
          <a:xfrm>
            <a:off x="4264039" y="29391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46A21"/>
                </a:solidFill>
                <a:latin typeface="Gochi Hand"/>
                <a:ea typeface="Gochi Hand"/>
                <a:cs typeface="Gochi Hand"/>
                <a:sym typeface="Gochi Hand"/>
              </a:rPr>
              <a:t>03</a:t>
            </a:r>
            <a:endParaRPr sz="5500">
              <a:solidFill>
                <a:srgbClr val="F46A2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1" name="Google Shape;3871;p27"/>
          <p:cNvSpPr txBox="1">
            <a:spLocks noGrp="1"/>
          </p:cNvSpPr>
          <p:nvPr>
            <p:ph type="title" idx="8"/>
          </p:nvPr>
        </p:nvSpPr>
        <p:spPr>
          <a:xfrm>
            <a:off x="8672601" y="2824231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04AC4D"/>
                </a:solidFill>
                <a:latin typeface="Gochi Hand"/>
                <a:ea typeface="Gochi Hand"/>
                <a:cs typeface="Gochi Hand"/>
                <a:sym typeface="Gochi Hand"/>
              </a:rPr>
              <a:t>04</a:t>
            </a:r>
            <a:endParaRPr sz="5500" dirty="0">
              <a:solidFill>
                <a:srgbClr val="04AC4D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3872" name="Google Shape;3872;p27"/>
          <p:cNvGrpSpPr/>
          <p:nvPr/>
        </p:nvGrpSpPr>
        <p:grpSpPr>
          <a:xfrm rot="-4584347">
            <a:off x="3928116" y="3136982"/>
            <a:ext cx="1009325" cy="516339"/>
            <a:chOff x="5557837" y="3152773"/>
            <a:chExt cx="1077365" cy="551146"/>
          </a:xfrm>
        </p:grpSpPr>
        <p:sp>
          <p:nvSpPr>
            <p:cNvPr id="3873" name="Google Shape;3873;p27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3" name="Google Shape;3883;p27"/>
          <p:cNvGrpSpPr/>
          <p:nvPr/>
        </p:nvGrpSpPr>
        <p:grpSpPr>
          <a:xfrm rot="-10280587">
            <a:off x="4156046" y="827028"/>
            <a:ext cx="592116" cy="954290"/>
            <a:chOff x="5781734" y="2919412"/>
            <a:chExt cx="632081" cy="1018700"/>
          </a:xfrm>
        </p:grpSpPr>
        <p:sp>
          <p:nvSpPr>
            <p:cNvPr id="3884" name="Google Shape;3884;p27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4" name="Google Shape;3894;p27"/>
          <p:cNvGrpSpPr/>
          <p:nvPr/>
        </p:nvGrpSpPr>
        <p:grpSpPr>
          <a:xfrm rot="1304064">
            <a:off x="8175897" y="2512869"/>
            <a:ext cx="516322" cy="1009271"/>
            <a:chOff x="5819791" y="2890940"/>
            <a:chExt cx="551157" cy="1077364"/>
          </a:xfrm>
        </p:grpSpPr>
        <p:sp>
          <p:nvSpPr>
            <p:cNvPr id="3895" name="Google Shape;3895;p27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7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7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7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7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7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7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7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7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7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5" name="Google Shape;3905;p27"/>
          <p:cNvGrpSpPr/>
          <p:nvPr/>
        </p:nvGrpSpPr>
        <p:grpSpPr>
          <a:xfrm rot="7728758">
            <a:off x="7876670" y="1028613"/>
            <a:ext cx="1039967" cy="475377"/>
            <a:chOff x="5538486" y="3176626"/>
            <a:chExt cx="1110058" cy="507416"/>
          </a:xfrm>
        </p:grpSpPr>
        <p:sp>
          <p:nvSpPr>
            <p:cNvPr id="3906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088F9E-F46C-68B7-00C9-F098AC73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43" y="4890028"/>
            <a:ext cx="3070335" cy="172706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E0EC775-77DF-439A-4663-3049BCDFB7C8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Oracy</a:t>
            </a:r>
            <a:endParaRPr sz="6600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90DFCCB-14CB-4C80-C3F8-AB31CE3D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1" y="1064498"/>
            <a:ext cx="7410350" cy="5233560"/>
          </a:xfrm>
          <a:prstGeom prst="rect">
            <a:avLst/>
          </a:prstGeom>
        </p:spPr>
      </p:pic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7553350" y="1443957"/>
            <a:ext cx="4246520" cy="39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600" dirty="0"/>
              <a:t>Speaking in full sentences about their work and things that they like to tell each other.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2800" dirty="0"/>
              <a:t>We have a broad curriculum which covers all areas of learning. Please use the parents’ overview to talk to your child about what they will be learning this year.</a:t>
            </a:r>
            <a:endParaRPr sz="2800" dirty="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01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43084-9746-1764-7FC0-B0810002743A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5DF80-A773-7610-60D8-2E0E94FD6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7358"/>
            <a:ext cx="9763432" cy="6704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35531A-847E-EA33-3478-7E693D00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11EA5-5997-9ADB-4BE4-A6E7DC7F2C7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148210" y="1599800"/>
            <a:ext cx="8712777" cy="3118500"/>
          </a:xfrm>
        </p:spPr>
        <p:txBody>
          <a:bodyPr/>
          <a:lstStyle/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Reading 5 times a week with reading diaries updated after every read.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Times Tables Rockstars should be played 5 times a week.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Musical instruments, once taken home should be practiced as often as possible.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This year we are focusing on vocabulary and in particular subject specific vocabulary. An activity will be sent home from Year 1- 6 every Tuesday to be returned for marking on Friday.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B0C0C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Please can an adult at home sign the child’s reading diary every time the child reads. This is invaluable support for the teacher and each child earns a dojo point for their House every time this happens. 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4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Reading and Maths</a:t>
            </a:r>
            <a:endParaRPr sz="3600" dirty="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/>
              <a:t>02</a:t>
            </a:r>
            <a:endParaRPr sz="1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6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Reading</a:t>
            </a:r>
            <a:endParaRPr sz="6600" dirty="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6407780" y="987507"/>
            <a:ext cx="4595841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Focus 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Reading fluency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Comprehension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FCF36-98C1-A2F0-85BB-0EB89522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716" y="1675116"/>
            <a:ext cx="3931845" cy="3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598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2aeea3-6ead-47a1-adce-0589fcea8251">
      <Terms xmlns="http://schemas.microsoft.com/office/infopath/2007/PartnerControls"/>
    </lcf76f155ced4ddcb4097134ff3c332f>
    <TaxCatchAll xmlns="9bfbdd5d-cc9a-4ba5-89bd-811e999a9f26" xsi:nil="true"/>
    <Date xmlns="de2aeea3-6ead-47a1-adce-0589fcea82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522C113CB994E9CFF7B7A4EF41131" ma:contentTypeVersion="19" ma:contentTypeDescription="Create a new document." ma:contentTypeScope="" ma:versionID="a339501b2de19b37b5be0062db7549d1">
  <xsd:schema xmlns:xsd="http://www.w3.org/2001/XMLSchema" xmlns:xs="http://www.w3.org/2001/XMLSchema" xmlns:p="http://schemas.microsoft.com/office/2006/metadata/properties" xmlns:ns2="de2aeea3-6ead-47a1-adce-0589fcea8251" xmlns:ns3="9bfbdd5d-cc9a-4ba5-89bd-811e999a9f26" targetNamespace="http://schemas.microsoft.com/office/2006/metadata/properties" ma:root="true" ma:fieldsID="ccf3f9d9ef2b434f14f44d8534fcf231" ns2:_="" ns3:_="">
    <xsd:import namespace="de2aeea3-6ead-47a1-adce-0589fcea8251"/>
    <xsd:import namespace="9bfbdd5d-cc9a-4ba5-89bd-811e999a9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ObjectDetectorVersion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aeea3-6ead-47a1-adce-0589fcea8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b7d05a3-1991-4e91-85d2-7451da6c3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bdd5d-cc9a-4ba5-89bd-811e999a9f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0dce6f-62b7-47ac-94b8-7511679fdd58}" ma:internalName="TaxCatchAll" ma:showField="CatchAllData" ma:web="9bfbdd5d-cc9a-4ba5-89bd-811e999a9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0AD8D4-69D4-41BB-8B8B-4E28B58172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0B66D4-45E4-4479-9AB8-D393C30D4C7B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de2aeea3-6ead-47a1-adce-0589fcea8251"/>
    <ds:schemaRef ds:uri="http://schemas.microsoft.com/office/infopath/2007/PartnerControls"/>
    <ds:schemaRef ds:uri="9bfbdd5d-cc9a-4ba5-89bd-811e999a9f26"/>
    <ds:schemaRef ds:uri="http://www.w3.org/XML/1998/namespace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49423EF-C704-45A9-A4B5-55228540F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aeea3-6ead-47a1-adce-0589fcea8251"/>
    <ds:schemaRef ds:uri="9bfbdd5d-cc9a-4ba5-89bd-811e999a9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Widescreen</PresentationFormat>
  <Paragraphs>81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Baloo 2</vt:lpstr>
      <vt:lpstr>Abril Fatface</vt:lpstr>
      <vt:lpstr>Barlow Condensed</vt:lpstr>
      <vt:lpstr>Aldrich</vt:lpstr>
      <vt:lpstr>Arial</vt:lpstr>
      <vt:lpstr>Comic Sans MS</vt:lpstr>
      <vt:lpstr>Gochi Hand</vt:lpstr>
      <vt:lpstr>SlidesMania</vt:lpstr>
      <vt:lpstr>PowerPoint Presentation</vt:lpstr>
      <vt:lpstr>Our Team...  Year 4</vt:lpstr>
      <vt:lpstr>01</vt:lpstr>
      <vt:lpstr>Oracy</vt:lpstr>
      <vt:lpstr>01</vt:lpstr>
      <vt:lpstr>PowerPoint Presentation</vt:lpstr>
      <vt:lpstr>Homework</vt:lpstr>
      <vt:lpstr>02</vt:lpstr>
      <vt:lpstr>Reading</vt:lpstr>
      <vt:lpstr>Reading at Home</vt:lpstr>
      <vt:lpstr>Maths</vt:lpstr>
      <vt:lpstr>Multiplication Check</vt:lpstr>
      <vt:lpstr>PowerPoint Presentation</vt:lpstr>
      <vt:lpstr>03</vt:lpstr>
      <vt:lpstr>Additional Support</vt:lpstr>
      <vt:lpstr>04</vt:lpstr>
      <vt:lpstr>PowerPoint Presentation</vt:lpstr>
      <vt:lpstr>Thank you for listening, any questions?</vt:lpstr>
      <vt:lpstr>All of this meeting’s information and more can be found on the Y4 Year Group Page on the school’s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Trixie Brandon</dc:creator>
  <cp:lastModifiedBy>Andrea Tarpey</cp:lastModifiedBy>
  <cp:revision>86</cp:revision>
  <dcterms:modified xsi:type="dcterms:W3CDTF">2025-01-21T12:37:51Z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0x010100669522C113CB994E9CFF7B7A4EF41131</vt:lpwstr>
  </property>
  <property fmtid="{D5CDD505-2E9C-101B-9397-08002B2CF9AE}" pid="3" name="MediaServiceImageTags">
    <vt:lpwstr/>
  </property>
</Properties>
</file>