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  <p:sldMasterId id="2147483672" r:id="rId5"/>
  </p:sldMasterIdLst>
  <p:notesMasterIdLst>
    <p:notesMasterId r:id="rId27"/>
  </p:notesMasterIdLst>
  <p:sldIdLst>
    <p:sldId id="256" r:id="rId6"/>
    <p:sldId id="305" r:id="rId7"/>
    <p:sldId id="261" r:id="rId8"/>
    <p:sldId id="259" r:id="rId9"/>
    <p:sldId id="260" r:id="rId10"/>
    <p:sldId id="303" r:id="rId11"/>
    <p:sldId id="304" r:id="rId12"/>
    <p:sldId id="301" r:id="rId13"/>
    <p:sldId id="285" r:id="rId14"/>
    <p:sldId id="282" r:id="rId15"/>
    <p:sldId id="284" r:id="rId16"/>
    <p:sldId id="286" r:id="rId17"/>
    <p:sldId id="263" r:id="rId18"/>
    <p:sldId id="272" r:id="rId19"/>
    <p:sldId id="302" r:id="rId20"/>
    <p:sldId id="289" r:id="rId21"/>
    <p:sldId id="299" r:id="rId22"/>
    <p:sldId id="291" r:id="rId23"/>
    <p:sldId id="295" r:id="rId24"/>
    <p:sldId id="296" r:id="rId25"/>
    <p:sldId id="266" r:id="rId26"/>
  </p:sldIdLst>
  <p:sldSz cx="12192000" cy="6858000"/>
  <p:notesSz cx="6858000" cy="9144000"/>
  <p:embeddedFontLst>
    <p:embeddedFont>
      <p:font typeface="Abril Fatface" panose="02000503000000020003" pitchFamily="2" charset="0"/>
      <p:regular r:id="rId28"/>
    </p:embeddedFont>
    <p:embeddedFont>
      <p:font typeface="Aldrich" panose="020B0604020202020204" charset="0"/>
      <p:regular r:id="rId29"/>
    </p:embeddedFont>
    <p:embeddedFont>
      <p:font typeface="Baloo 2" panose="020B0604020202020204" charset="0"/>
      <p:regular r:id="rId30"/>
      <p:bold r:id="rId31"/>
    </p:embeddedFont>
    <p:embeddedFont>
      <p:font typeface="Barlow Condensed" panose="00000506000000000000" pitchFamily="2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Gochi Hand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C8ED8-7D48-430C-87D4-914F219BCF85}" v="4" dt="2025-05-07T10:00:19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Tarpey" userId="db1a2289-e356-421a-87d9-98f4dc3256ce" providerId="ADAL" clId="{3CAC8ED8-7D48-430C-87D4-914F219BCF85}"/>
    <pc:docChg chg="custSel modSld">
      <pc:chgData name="Andrea Tarpey" userId="db1a2289-e356-421a-87d9-98f4dc3256ce" providerId="ADAL" clId="{3CAC8ED8-7D48-430C-87D4-914F219BCF85}" dt="2025-05-07T10:02:30.026" v="56" actId="20577"/>
      <pc:docMkLst>
        <pc:docMk/>
      </pc:docMkLst>
      <pc:sldChg chg="addSp delSp modSp mod">
        <pc:chgData name="Andrea Tarpey" userId="db1a2289-e356-421a-87d9-98f4dc3256ce" providerId="ADAL" clId="{3CAC8ED8-7D48-430C-87D4-914F219BCF85}" dt="2025-05-07T09:58:06.763" v="2" actId="14100"/>
        <pc:sldMkLst>
          <pc:docMk/>
          <pc:sldMk cId="0" sldId="260"/>
        </pc:sldMkLst>
        <pc:picChg chg="del">
          <ac:chgData name="Andrea Tarpey" userId="db1a2289-e356-421a-87d9-98f4dc3256ce" providerId="ADAL" clId="{3CAC8ED8-7D48-430C-87D4-914F219BCF85}" dt="2025-05-07T09:57:56.406" v="0" actId="478"/>
          <ac:picMkLst>
            <pc:docMk/>
            <pc:sldMk cId="0" sldId="260"/>
            <ac:picMk id="3" creationId="{4BA04548-E331-CEE8-B430-72A751291D66}"/>
          </ac:picMkLst>
        </pc:picChg>
        <pc:picChg chg="add mod">
          <ac:chgData name="Andrea Tarpey" userId="db1a2289-e356-421a-87d9-98f4dc3256ce" providerId="ADAL" clId="{3CAC8ED8-7D48-430C-87D4-914F219BCF85}" dt="2025-05-07T09:58:06.763" v="2" actId="14100"/>
          <ac:picMkLst>
            <pc:docMk/>
            <pc:sldMk cId="0" sldId="260"/>
            <ac:picMk id="4" creationId="{905B8C83-FE24-CA3F-F644-5F93A27A3425}"/>
          </ac:picMkLst>
        </pc:picChg>
      </pc:sldChg>
      <pc:sldChg chg="addSp delSp modSp">
        <pc:chgData name="Andrea Tarpey" userId="db1a2289-e356-421a-87d9-98f4dc3256ce" providerId="ADAL" clId="{3CAC8ED8-7D48-430C-87D4-914F219BCF85}" dt="2025-05-07T10:00:19.597" v="9" actId="478"/>
        <pc:sldMkLst>
          <pc:docMk/>
          <pc:sldMk cId="2329585986" sldId="282"/>
        </pc:sldMkLst>
        <pc:picChg chg="add del">
          <ac:chgData name="Andrea Tarpey" userId="db1a2289-e356-421a-87d9-98f4dc3256ce" providerId="ADAL" clId="{3CAC8ED8-7D48-430C-87D4-914F219BCF85}" dt="2025-05-07T10:00:19.597" v="9" actId="478"/>
          <ac:picMkLst>
            <pc:docMk/>
            <pc:sldMk cId="2329585986" sldId="282"/>
            <ac:picMk id="1026" creationId="{3A41C092-41ED-739A-2E3B-8525269BC68E}"/>
          </ac:picMkLst>
        </pc:picChg>
        <pc:picChg chg="mod">
          <ac:chgData name="Andrea Tarpey" userId="db1a2289-e356-421a-87d9-98f4dc3256ce" providerId="ADAL" clId="{3CAC8ED8-7D48-430C-87D4-914F219BCF85}" dt="2025-05-07T10:00:19.029" v="8" actId="1076"/>
          <ac:picMkLst>
            <pc:docMk/>
            <pc:sldMk cId="2329585986" sldId="282"/>
            <ac:picMk id="1028" creationId="{C8B19340-0A9D-075A-8003-F2E71CBB9535}"/>
          </ac:picMkLst>
        </pc:picChg>
      </pc:sldChg>
      <pc:sldChg chg="modSp mod">
        <pc:chgData name="Andrea Tarpey" userId="db1a2289-e356-421a-87d9-98f4dc3256ce" providerId="ADAL" clId="{3CAC8ED8-7D48-430C-87D4-914F219BCF85}" dt="2025-05-07T10:02:10.063" v="48" actId="20577"/>
        <pc:sldMkLst>
          <pc:docMk/>
          <pc:sldMk cId="809049934" sldId="295"/>
        </pc:sldMkLst>
        <pc:spChg chg="mod">
          <ac:chgData name="Andrea Tarpey" userId="db1a2289-e356-421a-87d9-98f4dc3256ce" providerId="ADAL" clId="{3CAC8ED8-7D48-430C-87D4-914F219BCF85}" dt="2025-05-07T10:02:10.063" v="48" actId="20577"/>
          <ac:spMkLst>
            <pc:docMk/>
            <pc:sldMk cId="809049934" sldId="295"/>
            <ac:spMk id="11" creationId="{64B32251-D905-720C-83BB-F5B9987183C3}"/>
          </ac:spMkLst>
        </pc:spChg>
      </pc:sldChg>
      <pc:sldChg chg="modSp mod">
        <pc:chgData name="Andrea Tarpey" userId="db1a2289-e356-421a-87d9-98f4dc3256ce" providerId="ADAL" clId="{3CAC8ED8-7D48-430C-87D4-914F219BCF85}" dt="2025-05-07T10:02:30.026" v="56" actId="20577"/>
        <pc:sldMkLst>
          <pc:docMk/>
          <pc:sldMk cId="1411557930" sldId="296"/>
        </pc:sldMkLst>
        <pc:spChg chg="mod">
          <ac:chgData name="Andrea Tarpey" userId="db1a2289-e356-421a-87d9-98f4dc3256ce" providerId="ADAL" clId="{3CAC8ED8-7D48-430C-87D4-914F219BCF85}" dt="2025-05-07T10:02:30.026" v="56" actId="20577"/>
          <ac:spMkLst>
            <pc:docMk/>
            <pc:sldMk cId="1411557930" sldId="296"/>
            <ac:spMk id="4" creationId="{9E1F2DC8-C13C-8530-5AC5-A3F9746F7882}"/>
          </ac:spMkLst>
        </pc:spChg>
      </pc:sldChg>
      <pc:sldChg chg="delSp modSp mod">
        <pc:chgData name="Andrea Tarpey" userId="db1a2289-e356-421a-87d9-98f4dc3256ce" providerId="ADAL" clId="{3CAC8ED8-7D48-430C-87D4-914F219BCF85}" dt="2025-05-07T09:58:31.536" v="5" actId="478"/>
        <pc:sldMkLst>
          <pc:docMk/>
          <pc:sldMk cId="2880421754" sldId="304"/>
        </pc:sldMkLst>
        <pc:spChg chg="del">
          <ac:chgData name="Andrea Tarpey" userId="db1a2289-e356-421a-87d9-98f4dc3256ce" providerId="ADAL" clId="{3CAC8ED8-7D48-430C-87D4-914F219BCF85}" dt="2025-05-07T09:58:26.761" v="3" actId="478"/>
          <ac:spMkLst>
            <pc:docMk/>
            <pc:sldMk cId="2880421754" sldId="304"/>
            <ac:spMk id="4" creationId="{289A523B-82E5-866B-903D-32E3B7B81D52}"/>
          </ac:spMkLst>
        </pc:spChg>
        <pc:spChg chg="del mod">
          <ac:chgData name="Andrea Tarpey" userId="db1a2289-e356-421a-87d9-98f4dc3256ce" providerId="ADAL" clId="{3CAC8ED8-7D48-430C-87D4-914F219BCF85}" dt="2025-05-07T09:58:31.536" v="5" actId="478"/>
          <ac:spMkLst>
            <pc:docMk/>
            <pc:sldMk cId="2880421754" sldId="304"/>
            <ac:spMk id="6" creationId="{A0C7A2F4-4966-86F9-8206-9E983547D9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26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69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470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4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40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04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87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96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8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1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9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70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2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8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4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4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04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5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00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1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49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99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6961231" y="2916363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50925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6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9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66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7242489" y="139550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lt2"/>
                </a:solidFill>
              </a:rPr>
              <a:t>Welcome to...</a:t>
            </a:r>
            <a:endParaRPr sz="8000" dirty="0">
              <a:solidFill>
                <a:schemeClr val="l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EE8C2-0E37-0395-2C8F-8CFABF8E64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67236" y="4568050"/>
            <a:ext cx="5924764" cy="2289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968BD-E02D-EA42-7322-493F0006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52" y="5549762"/>
            <a:ext cx="6105332" cy="605133"/>
          </a:xfrm>
          <a:prstGeom prst="rect">
            <a:avLst/>
          </a:prstGeom>
        </p:spPr>
      </p:pic>
      <p:pic>
        <p:nvPicPr>
          <p:cNvPr id="4" name="image1.jpg">
            <a:extLst>
              <a:ext uri="{FF2B5EF4-FFF2-40B4-BE49-F238E27FC236}">
                <a16:creationId xmlns:a16="http://schemas.microsoft.com/office/drawing/2014/main" id="{CDEB966C-1D62-540C-7CC8-74B52CDE386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373169" y="2949814"/>
            <a:ext cx="2440148" cy="2214156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88E6C4-0EA1-9E4E-9A0F-52003571CA87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Reading</a:t>
            </a: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6407780" y="987507"/>
            <a:ext cx="5029969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Reading fluency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Comprehension</a:t>
            </a:r>
          </a:p>
          <a:p>
            <a:endParaRPr lang="en-GB" sz="3200" dirty="0"/>
          </a:p>
          <a:p>
            <a:r>
              <a:rPr lang="en-GB" sz="3200" dirty="0"/>
              <a:t>Class Texts</a:t>
            </a:r>
          </a:p>
          <a:p>
            <a:r>
              <a:rPr lang="en-GB" sz="3200" dirty="0"/>
              <a:t>Romans on the Rampage</a:t>
            </a:r>
          </a:p>
          <a:p>
            <a:r>
              <a:rPr lang="en-GB" sz="3200" dirty="0"/>
              <a:t>Jeremy Strong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r>
              <a:rPr lang="en-GB" sz="3200" dirty="0"/>
              <a:t>Mr Shakespeare's Plays Marcia Williams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romans on the rampage">
            <a:extLst>
              <a:ext uri="{FF2B5EF4-FFF2-40B4-BE49-F238E27FC236}">
                <a16:creationId xmlns:a16="http://schemas.microsoft.com/office/drawing/2014/main" id="{3A41C092-41ED-739A-2E3B-8525269B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79" y="1781563"/>
            <a:ext cx="17716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r William Shakespeares Plays Marcia Williams – The Broadway Bookshop">
            <a:extLst>
              <a:ext uri="{FF2B5EF4-FFF2-40B4-BE49-F238E27FC236}">
                <a16:creationId xmlns:a16="http://schemas.microsoft.com/office/drawing/2014/main" id="{C8B19340-0A9D-075A-8003-F2E71CBB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93" y="1781563"/>
            <a:ext cx="2055194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8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Reading at Home</a:t>
            </a: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769605" y="1044657"/>
            <a:ext cx="5612984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Expectation: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at home 5x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Books and reading records must be in school every day.</a:t>
            </a:r>
          </a:p>
          <a:p>
            <a:r>
              <a:rPr lang="en-GB" sz="3200" dirty="0"/>
              <a:t>Books will be changed with class teacher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716" y="1675116"/>
            <a:ext cx="3931845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Maths</a:t>
            </a: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328992" y="751201"/>
            <a:ext cx="6034225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Measures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Statistics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MTC (Times Table Rockstars)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A52B1EF-B902-D6D5-DF46-58DF777D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87" t="39190" r="52087" b="19808"/>
          <a:stretch/>
        </p:blipFill>
        <p:spPr bwMode="auto">
          <a:xfrm>
            <a:off x="828783" y="2220686"/>
            <a:ext cx="3522153" cy="4360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261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Multiplication Check</a:t>
            </a:r>
            <a:endParaRPr dirty="0"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During June 2024, your child will be assessed on their times table knowledge, which is a government assessment designed to check that the majority of children know their times tables to prepare them for the increased demands of KS2.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48CB-FB58-4A7C-91E6-817814FF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Learn with Emile 2020-02-27 10-43-41">
            <a:hlinkClick r:id="" action="ppaction://media"/>
            <a:extLst>
              <a:ext uri="{FF2B5EF4-FFF2-40B4-BE49-F238E27FC236}">
                <a16:creationId xmlns:a16="http://schemas.microsoft.com/office/drawing/2014/main" id="{F021B2ED-2777-495C-847A-2F2C3F7E33F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750" y="206188"/>
            <a:ext cx="10970932" cy="6170562"/>
          </a:xfrm>
        </p:spPr>
      </p:pic>
    </p:spTree>
    <p:extLst>
      <p:ext uri="{BB962C8B-B14F-4D97-AF65-F5344CB8AC3E}">
        <p14:creationId xmlns:p14="http://schemas.microsoft.com/office/powerpoint/2010/main" val="27126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A092D54-383D-4573-516F-B5C3ED806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72447-80B1-6C75-0567-5B035ABFF43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1F09D-5DDC-35AA-D9F0-FA1B1C3D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459A9-44E6-2B74-2F2C-162C77C27B5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D76D45-81A7-6BAF-6ECE-DDEAAE031330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7987D-4F59-541B-3B7A-334ED3A3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2"/>
          <a:stretch/>
        </p:blipFill>
        <p:spPr>
          <a:xfrm>
            <a:off x="699540" y="290672"/>
            <a:ext cx="11126699" cy="65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2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Assessments and Interventions</a:t>
            </a:r>
            <a:endParaRPr sz="3600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03</a:t>
            </a:r>
            <a:endParaRPr sz="1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4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Additional Support</a:t>
            </a:r>
            <a:endParaRPr dirty="0"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Children who need extra support will have an additional intervention session to help them catch up on the day’s learning.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951" name="Google Shape;3951;p32"/>
          <p:cNvSpPr txBox="1">
            <a:spLocks noGrp="1"/>
          </p:cNvSpPr>
          <p:nvPr>
            <p:ph type="subTitle" idx="2"/>
          </p:nvPr>
        </p:nvSpPr>
        <p:spPr>
          <a:xfrm>
            <a:off x="2596609" y="345661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These groups are constantly reviewed according to the need of the children and ongoing assessment.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953" name="Google Shape;3953;p32"/>
          <p:cNvSpPr txBox="1">
            <a:spLocks noGrp="1"/>
          </p:cNvSpPr>
          <p:nvPr>
            <p:ph type="subTitle" idx="3"/>
          </p:nvPr>
        </p:nvSpPr>
        <p:spPr>
          <a:xfrm>
            <a:off x="2617157" y="47361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Details on how you can support your child at home are on the school’s website.</a:t>
            </a:r>
            <a:endParaRPr sz="28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19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Other areas of learning</a:t>
            </a:r>
            <a:endParaRPr sz="3600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04</a:t>
            </a:r>
            <a:endParaRPr sz="1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C2B473-6BB8-42A7-9FC2-268E8DF5722C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Playground PE Reminder Sign - Signs2Schools">
            <a:extLst>
              <a:ext uri="{FF2B5EF4-FFF2-40B4-BE49-F238E27FC236}">
                <a16:creationId xmlns:a16="http://schemas.microsoft.com/office/drawing/2014/main" id="{CB59BCFF-304A-5BD5-2862-6FC9BA33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44" y="386564"/>
            <a:ext cx="3867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933;p30">
            <a:extLst>
              <a:ext uri="{FF2B5EF4-FFF2-40B4-BE49-F238E27FC236}">
                <a16:creationId xmlns:a16="http://schemas.microsoft.com/office/drawing/2014/main" id="{64B32251-D905-720C-83BB-F5B9987183C3}"/>
              </a:ext>
            </a:extLst>
          </p:cNvPr>
          <p:cNvSpPr txBox="1">
            <a:spLocks/>
          </p:cNvSpPr>
          <p:nvPr/>
        </p:nvSpPr>
        <p:spPr>
          <a:xfrm>
            <a:off x="5247112" y="519468"/>
            <a:ext cx="5968006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It is important that the children bring in their swimming kit:</a:t>
            </a:r>
          </a:p>
          <a:p>
            <a:endParaRPr lang="en-GB" sz="3200" dirty="0"/>
          </a:p>
          <a:p>
            <a:r>
              <a:rPr lang="en-GB" sz="3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4T– Monday</a:t>
            </a:r>
          </a:p>
          <a:p>
            <a:r>
              <a:rPr lang="en-GB" sz="3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4H, 4S, 4M – Thursday</a:t>
            </a:r>
          </a:p>
          <a:p>
            <a:endParaRPr lang="en-GB" sz="32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GB" sz="3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Please remember long hair needs to be tied back and no jewellery.</a:t>
            </a:r>
            <a:endParaRPr lang="en-GB" sz="3200" dirty="0">
              <a:solidFill>
                <a:schemeClr val="accent6"/>
              </a:solidFill>
            </a:endParaRPr>
          </a:p>
          <a:p>
            <a:endParaRPr lang="en-GB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4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0" name="Google Shape;3830;p26"/>
          <p:cNvPicPr preferRelativeResize="0"/>
          <p:nvPr/>
        </p:nvPicPr>
        <p:blipFill/>
        <p:spPr>
          <a:xfrm flipH="1">
            <a:off x="10232547" y="541162"/>
            <a:ext cx="2356454" cy="1844627"/>
          </a:xfrm>
          <a:prstGeom prst="rect">
            <a:avLst/>
          </a:prstGeom>
          <a:noFill/>
          <a:ln>
            <a:noFill/>
          </a:ln>
          <a:effectLst>
            <a:outerShdw blurRad="428625" dist="285750" dir="5400000" algn="bl" rotWithShape="0">
              <a:srgbClr val="000000">
                <a:alpha val="90000"/>
              </a:srgbClr>
            </a:outerShdw>
          </a:effectLst>
        </p:spPr>
      </p:pic>
      <p:sp>
        <p:nvSpPr>
          <p:cNvPr id="3831" name="Google Shape;3831;p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368" y="11819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26"/>
          <p:cNvSpPr txBox="1">
            <a:spLocks noGrp="1"/>
          </p:cNvSpPr>
          <p:nvPr>
            <p:ph type="title"/>
          </p:nvPr>
        </p:nvSpPr>
        <p:spPr>
          <a:xfrm>
            <a:off x="-7507" y="-53777"/>
            <a:ext cx="7756372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Our Team...  </a:t>
            </a:r>
            <a:r>
              <a:rPr lang="en" sz="6600" dirty="0">
                <a:solidFill>
                  <a:schemeClr val="tx2"/>
                </a:solidFill>
              </a:rPr>
              <a:t>Year 4</a:t>
            </a:r>
            <a:endParaRPr sz="6600" dirty="0">
              <a:solidFill>
                <a:schemeClr val="tx2"/>
              </a:solidFill>
            </a:endParaRPr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D0D31EDF-6FAB-DD57-C6E5-F337C630C1E4}"/>
              </a:ext>
            </a:extLst>
          </p:cNvPr>
          <p:cNvSpPr/>
          <p:nvPr/>
        </p:nvSpPr>
        <p:spPr>
          <a:xfrm>
            <a:off x="6415340" y="2831857"/>
            <a:ext cx="3060067" cy="266838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Pupil Support Assistants:</a:t>
            </a:r>
          </a:p>
          <a:p>
            <a:pPr marL="107950" indent="0">
              <a:buFont typeface="Gochi Hand"/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Mrs. Mohsin</a:t>
            </a:r>
            <a:endParaRPr lang="en-GB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36" name="Star: 7 Points 135">
            <a:extLst>
              <a:ext uri="{FF2B5EF4-FFF2-40B4-BE49-F238E27FC236}">
                <a16:creationId xmlns:a16="http://schemas.microsoft.com/office/drawing/2014/main" id="{E9CC320E-7CE7-7B36-0B56-C23A87669260}"/>
              </a:ext>
            </a:extLst>
          </p:cNvPr>
          <p:cNvSpPr/>
          <p:nvPr/>
        </p:nvSpPr>
        <p:spPr>
          <a:xfrm>
            <a:off x="9293419" y="3499370"/>
            <a:ext cx="3060067" cy="262829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indent="0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Pastoral Support</a:t>
            </a:r>
          </a:p>
          <a:p>
            <a:pPr marL="107950" indent="0">
              <a:buFont typeface="Gochi Hand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Mrs Hemmings</a:t>
            </a:r>
          </a:p>
        </p:txBody>
      </p:sp>
      <p:pic>
        <p:nvPicPr>
          <p:cNvPr id="2" name="Picture 2" descr="Welcome to Year 1! – Wormley Primary">
            <a:extLst>
              <a:ext uri="{FF2B5EF4-FFF2-40B4-BE49-F238E27FC236}">
                <a16:creationId xmlns:a16="http://schemas.microsoft.com/office/drawing/2014/main" id="{68888F62-741D-429E-9768-AE6FB201C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5"/>
          <a:stretch/>
        </p:blipFill>
        <p:spPr bwMode="auto">
          <a:xfrm>
            <a:off x="8062621" y="-28134"/>
            <a:ext cx="379512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00E406-5CED-B0A2-5369-F74260CD4385}"/>
              </a:ext>
            </a:extLst>
          </p:cNvPr>
          <p:cNvSpPr txBox="1"/>
          <p:nvPr/>
        </p:nvSpPr>
        <p:spPr>
          <a:xfrm>
            <a:off x="397627" y="2212125"/>
            <a:ext cx="155443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4M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Miss Mehmood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9EF8B-1AC1-3FB0-4096-B154AF89D42E}"/>
              </a:ext>
            </a:extLst>
          </p:cNvPr>
          <p:cNvSpPr txBox="1"/>
          <p:nvPr/>
        </p:nvSpPr>
        <p:spPr>
          <a:xfrm>
            <a:off x="3076799" y="5804540"/>
            <a:ext cx="1240675" cy="492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Mrs </a:t>
            </a:r>
            <a:r>
              <a:rPr lang="en-GB" dirty="0" err="1">
                <a:latin typeface="Comic Sans MS" panose="030F0702030302020204" pitchFamily="66" charset="0"/>
              </a:rPr>
              <a:t>Povall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Phase Leader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E3D19E-76EA-1990-D871-7B6177AC3D76}"/>
              </a:ext>
            </a:extLst>
          </p:cNvPr>
          <p:cNvSpPr txBox="1"/>
          <p:nvPr/>
        </p:nvSpPr>
        <p:spPr>
          <a:xfrm>
            <a:off x="514603" y="1119405"/>
            <a:ext cx="12406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4S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Mr. Sperry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35E0EE-080D-02B2-4514-FA7A1D8767A0}"/>
              </a:ext>
            </a:extLst>
          </p:cNvPr>
          <p:cNvSpPr txBox="1"/>
          <p:nvPr/>
        </p:nvSpPr>
        <p:spPr>
          <a:xfrm>
            <a:off x="514603" y="3335623"/>
            <a:ext cx="139755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4H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Miss Hussain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Class Teacher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DBF4A-D712-2074-DCF2-7B680D32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799" y="4567570"/>
            <a:ext cx="1240673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91AB29-7246-8A44-DEC9-83296BC5F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323" y="5357871"/>
            <a:ext cx="1143000" cy="114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9A52B-75B9-9B4D-D90F-1068C6C4CBEB}"/>
              </a:ext>
            </a:extLst>
          </p:cNvPr>
          <p:cNvSpPr txBox="1"/>
          <p:nvPr/>
        </p:nvSpPr>
        <p:spPr>
          <a:xfrm>
            <a:off x="554506" y="5646787"/>
            <a:ext cx="12406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4T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Mrs. Tarpey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YGL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1F2DC8-C13C-8530-5AC5-A3F9746F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9" y="0"/>
            <a:ext cx="10551900" cy="76350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Woodlands</a:t>
            </a:r>
            <a:br>
              <a:rPr lang="en-GB" dirty="0"/>
            </a:br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DA29B1-6679-C783-73F3-D1201B41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724" y="540667"/>
            <a:ext cx="954375" cy="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5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2613274" y="1736966"/>
            <a:ext cx="7804721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 dirty="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Thank you for listening, any questions?</a:t>
            </a:r>
            <a:endParaRPr sz="9100" dirty="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E42B4F9-A6F9-7FE6-151A-53524628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2" y="3286125"/>
            <a:ext cx="2857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Oracy</a:t>
            </a:r>
            <a:endParaRPr sz="6600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90DFCCB-14CB-4C80-C3F8-AB31CE3D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1" y="1064498"/>
            <a:ext cx="7410350" cy="5233560"/>
          </a:xfrm>
          <a:prstGeom prst="rect">
            <a:avLst/>
          </a:prstGeom>
        </p:spPr>
      </p:pic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7553350" y="1443957"/>
            <a:ext cx="4246520" cy="39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600" dirty="0"/>
              <a:t>Speaking in full sentences about their work and things that they like to tell each other.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2800" dirty="0"/>
              <a:t>We have a broad curriculum which covers all areas of learning. Please use the parents’ overview to talk to your child about what they will be learning this year.</a:t>
            </a:r>
            <a:endParaRPr sz="2800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01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43084-9746-1764-7FC0-B0810002743A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B8C83-FE24-CA3F-F644-5F93A27A3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113426"/>
            <a:ext cx="9386168" cy="6497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2863-DF26-171E-1D7B-DF597AC9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775" y="1022000"/>
            <a:ext cx="7372500" cy="763500"/>
          </a:xfrm>
        </p:spPr>
        <p:txBody>
          <a:bodyPr/>
          <a:lstStyle/>
          <a:p>
            <a:r>
              <a:rPr lang="en-GB" dirty="0"/>
              <a:t>PSHE (Summer Term)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2CFFAB-255D-F8D8-E6B9-88770033DA60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4BA07-3E4A-9BFA-B880-4A71A3BB8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70" t="67045" r="5535" b="18608"/>
          <a:stretch/>
        </p:blipFill>
        <p:spPr>
          <a:xfrm>
            <a:off x="3559475" y="2113900"/>
            <a:ext cx="6982864" cy="20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4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38ED-192E-CC79-2DCD-F593B352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200" y="-81120"/>
            <a:ext cx="7372500" cy="763500"/>
          </a:xfrm>
        </p:spPr>
        <p:txBody>
          <a:bodyPr/>
          <a:lstStyle/>
          <a:p>
            <a:pPr algn="l"/>
            <a:r>
              <a:rPr lang="en-GB" dirty="0"/>
              <a:t>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1C3E4-AACC-77A6-545C-251165A96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9986A-DD83-0C8E-265B-280F17DCC7D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1DFD07-CCAA-2FA4-CD77-8EC54F5E9F41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5469550" y="244296"/>
            <a:ext cx="3712025" cy="695700"/>
          </a:xfrm>
        </p:spPr>
        <p:txBody>
          <a:bodyPr/>
          <a:lstStyle/>
          <a:p>
            <a:r>
              <a:rPr lang="en-GB" dirty="0"/>
              <a:t>New Birmingham Agreed Syllabus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5BEDB1-6236-B296-05AE-47C257F8ACF6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9ADED1-055B-476D-FCE8-12B130D9C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7" t="30388" r="18893" b="6108"/>
          <a:stretch/>
        </p:blipFill>
        <p:spPr>
          <a:xfrm>
            <a:off x="280793" y="1367387"/>
            <a:ext cx="7251414" cy="3628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63A25-85B5-45CF-A013-1ACB280E9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41" t="38068" r="17461" b="34517"/>
          <a:stretch/>
        </p:blipFill>
        <p:spPr>
          <a:xfrm>
            <a:off x="280793" y="4995700"/>
            <a:ext cx="7251414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5531A-847E-EA33-3478-7E693D00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11EA5-5997-9ADB-4BE4-A6E7DC7F2C7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148210" y="1599800"/>
            <a:ext cx="8712777" cy="3118500"/>
          </a:xfrm>
        </p:spPr>
        <p:txBody>
          <a:bodyPr/>
          <a:lstStyle/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Reading 5 times a week with reading diaries updated after every read.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Times Tables Rockstars should be played 5 times a week.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Musical instruments, once taken home should be practiced as often as possible.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This year we are focusing on vocabulary and in particular subject specific vocabulary. An activity will be sent home from Year 1- 6 every Tuesday to be returned for marking on Friday. </a:t>
            </a:r>
            <a:endParaRPr lang="en-GB" sz="20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000" b="0" i="0" dirty="0">
                <a:solidFill>
                  <a:srgbClr val="0B0C0C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Please can an adult at home sign the child’s reading diary every time the child reads. This is invaluable support for the teacher and each child earns a dojo point for their House every time this happens.  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55637-81D5-A504-7A66-1970E0E3C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5" t="17361" r="15582" b="10972"/>
          <a:stretch/>
        </p:blipFill>
        <p:spPr>
          <a:xfrm>
            <a:off x="66676" y="4124326"/>
            <a:ext cx="3136548" cy="26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Reading and Maths</a:t>
            </a:r>
            <a:endParaRPr sz="3600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02</a:t>
            </a:r>
            <a:endParaRPr sz="1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646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2aeea3-6ead-47a1-adce-0589fcea8251">
      <Terms xmlns="http://schemas.microsoft.com/office/infopath/2007/PartnerControls"/>
    </lcf76f155ced4ddcb4097134ff3c332f>
    <TaxCatchAll xmlns="9bfbdd5d-cc9a-4ba5-89bd-811e999a9f26" xsi:nil="true"/>
    <Date xmlns="de2aeea3-6ead-47a1-adce-0589fcea82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522C113CB994E9CFF7B7A4EF41131" ma:contentTypeVersion="19" ma:contentTypeDescription="Create a new document." ma:contentTypeScope="" ma:versionID="a339501b2de19b37b5be0062db7549d1">
  <xsd:schema xmlns:xsd="http://www.w3.org/2001/XMLSchema" xmlns:xs="http://www.w3.org/2001/XMLSchema" xmlns:p="http://schemas.microsoft.com/office/2006/metadata/properties" xmlns:ns2="de2aeea3-6ead-47a1-adce-0589fcea8251" xmlns:ns3="9bfbdd5d-cc9a-4ba5-89bd-811e999a9f26" targetNamespace="http://schemas.microsoft.com/office/2006/metadata/properties" ma:root="true" ma:fieldsID="ccf3f9d9ef2b434f14f44d8534fcf231" ns2:_="" ns3:_="">
    <xsd:import namespace="de2aeea3-6ead-47a1-adce-0589fcea8251"/>
    <xsd:import namespace="9bfbdd5d-cc9a-4ba5-89bd-811e999a9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aeea3-6ead-47a1-adce-0589fcea8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7d05a3-1991-4e91-85d2-7451da6c3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bdd5d-cc9a-4ba5-89bd-811e999a9f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0dce6f-62b7-47ac-94b8-7511679fdd58}" ma:internalName="TaxCatchAll" ma:showField="CatchAllData" ma:web="9bfbdd5d-cc9a-4ba5-89bd-811e999a9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0B66D4-45E4-4479-9AB8-D393C30D4C7B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de2aeea3-6ead-47a1-adce-0589fcea8251"/>
    <ds:schemaRef ds:uri="http://www.w3.org/XML/1998/namespace"/>
    <ds:schemaRef ds:uri="http://schemas.openxmlformats.org/package/2006/metadata/core-properties"/>
    <ds:schemaRef ds:uri="9bfbdd5d-cc9a-4ba5-89bd-811e999a9f2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D02A84-BF06-46C0-A0CB-3A84D24B0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aeea3-6ead-47a1-adce-0589fcea8251"/>
    <ds:schemaRef ds:uri="9bfbdd5d-cc9a-4ba5-89bd-811e999a9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0AD8D4-69D4-41BB-8B8B-4E28B58172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76</Paragraphs>
  <Slides>21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Baloo 2</vt:lpstr>
      <vt:lpstr>Gochi Hand</vt:lpstr>
      <vt:lpstr>Abril Fatface</vt:lpstr>
      <vt:lpstr>Barlow Condensed</vt:lpstr>
      <vt:lpstr>Comic Sans MS</vt:lpstr>
      <vt:lpstr>Century Gothic</vt:lpstr>
      <vt:lpstr>Aldrich</vt:lpstr>
      <vt:lpstr>SlidesMania</vt:lpstr>
      <vt:lpstr>Mesh</vt:lpstr>
      <vt:lpstr>PowerPoint Presentation</vt:lpstr>
      <vt:lpstr>Our Team...  Year 4</vt:lpstr>
      <vt:lpstr>Oracy</vt:lpstr>
      <vt:lpstr>01</vt:lpstr>
      <vt:lpstr>PowerPoint Presentation</vt:lpstr>
      <vt:lpstr>PSHE (Summer Term)</vt:lpstr>
      <vt:lpstr>RE</vt:lpstr>
      <vt:lpstr>Homework</vt:lpstr>
      <vt:lpstr>02</vt:lpstr>
      <vt:lpstr>Reading</vt:lpstr>
      <vt:lpstr>Reading at Home</vt:lpstr>
      <vt:lpstr>Maths</vt:lpstr>
      <vt:lpstr>Multiplication Check</vt:lpstr>
      <vt:lpstr>PowerPoint Presentation</vt:lpstr>
      <vt:lpstr>PowerPoint Presentation</vt:lpstr>
      <vt:lpstr>03</vt:lpstr>
      <vt:lpstr>Additional Support</vt:lpstr>
      <vt:lpstr>04</vt:lpstr>
      <vt:lpstr>PowerPoint Presentation</vt:lpstr>
      <vt:lpstr> Woodlands 19th May </vt:lpstr>
      <vt:lpstr>Thank you for listening,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Trixie Brandon</dc:creator>
  <cp:lastModifiedBy>Andrea Tarpey</cp:lastModifiedBy>
  <cp:revision>87</cp:revision>
  <dcterms:modified xsi:type="dcterms:W3CDTF">2025-05-07T10:02:37Z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0x010100669522C113CB994E9CFF7B7A4EF41131</vt:lpwstr>
  </property>
  <property fmtid="{D5CDD505-2E9C-101B-9397-08002B2CF9AE}" pid="3" name="MediaServiceImageTags">
    <vt:lpwstr/>
  </property>
</Properties>
</file>