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7"/>
  </p:notesMasterIdLst>
  <p:sldIdLst>
    <p:sldId id="465" r:id="rId5"/>
    <p:sldId id="258" r:id="rId6"/>
    <p:sldId id="470" r:id="rId7"/>
    <p:sldId id="469" r:id="rId8"/>
    <p:sldId id="490" r:id="rId9"/>
    <p:sldId id="491" r:id="rId10"/>
    <p:sldId id="492" r:id="rId11"/>
    <p:sldId id="498" r:id="rId12"/>
    <p:sldId id="497" r:id="rId13"/>
    <p:sldId id="453" r:id="rId14"/>
    <p:sldId id="466" r:id="rId15"/>
    <p:sldId id="4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1B81B-A4D5-4C8D-B6D9-ADDD943F2A09}" v="1" dt="2021-02-17T12:14:57.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95" d="100"/>
          <a:sy n="95" d="100"/>
        </p:scale>
        <p:origin x="1368"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dirty="0"/>
          </a:p>
        </p:txBody>
      </p:sp>
    </p:spTree>
    <p:extLst>
      <p:ext uri="{BB962C8B-B14F-4D97-AF65-F5344CB8AC3E}">
        <p14:creationId xmlns:p14="http://schemas.microsoft.com/office/powerpoint/2010/main" val="271559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err="1">
                <a:solidFill>
                  <a:schemeClr val="bg1"/>
                </a:solidFill>
                <a:latin typeface="Century Gothic" panose="020B0502020202020204" pitchFamily="34" charset="0"/>
              </a:rPr>
              <a:t>Numberblocks</a:t>
            </a:r>
            <a:endParaRPr lang="en-GB" sz="3600" b="1" dirty="0">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bbc.co.uk/iplayer/episodes/b08bzfnh/numberblocks?seriesId=b08bzg8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a:t>Series 1 </a:t>
            </a:r>
            <a:r>
              <a:rPr lang="en-US" dirty="0"/>
              <a:t>Episode 9</a:t>
            </a:r>
          </a:p>
          <a:p>
            <a:r>
              <a:rPr lang="en-US" dirty="0"/>
              <a:t>Off we go</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
        <p:nvSpPr>
          <p:cNvPr id="2" name="Rectangle 1"/>
          <p:cNvSpPr/>
          <p:nvPr/>
        </p:nvSpPr>
        <p:spPr>
          <a:xfrm>
            <a:off x="7408984" y="1216745"/>
            <a:ext cx="6096000" cy="646331"/>
          </a:xfrm>
          <a:prstGeom prst="rect">
            <a:avLst/>
          </a:prstGeom>
        </p:spPr>
        <p:txBody>
          <a:bodyPr>
            <a:spAutoFit/>
          </a:bodyPr>
          <a:lstStyle/>
          <a:p>
            <a:pPr>
              <a:spcAft>
                <a:spcPts val="0"/>
              </a:spcAft>
            </a:pPr>
            <a:r>
              <a:rPr lang="en-US" b="1" dirty="0">
                <a:solidFill>
                  <a:srgbClr val="0070C0"/>
                </a:solidFill>
                <a:latin typeface="Lucida Handwriting" panose="03010101010101010101" pitchFamily="66" charset="0"/>
                <a:ea typeface="Times New Roman" panose="02020603050405020304" pitchFamily="18" charset="0"/>
              </a:rPr>
              <a:t>…putting children at the heart of  </a:t>
            </a:r>
            <a:endParaRPr lang="en-GB" dirty="0">
              <a:latin typeface="Times New Roman" panose="02020603050405020304" pitchFamily="18" charset="0"/>
              <a:ea typeface="Times New Roman" panose="02020603050405020304" pitchFamily="18" charset="0"/>
            </a:endParaRPr>
          </a:p>
          <a:p>
            <a:pPr>
              <a:spcAft>
                <a:spcPts val="0"/>
              </a:spcAft>
            </a:pPr>
            <a:r>
              <a:rPr lang="en-US" b="1" dirty="0">
                <a:solidFill>
                  <a:srgbClr val="0070C0"/>
                </a:solidFill>
                <a:latin typeface="Lucida Handwriting" panose="03010101010101010101" pitchFamily="66" charset="0"/>
                <a:ea typeface="Times New Roman" panose="02020603050405020304" pitchFamily="18" charset="0"/>
              </a:rPr>
              <a:t>all we think say and do.</a:t>
            </a:r>
            <a:endParaRPr lang="en-GB" dirty="0">
              <a:latin typeface="Times New Roman" panose="02020603050405020304" pitchFamily="18" charset="0"/>
              <a:ea typeface="Times New Roman" panose="02020603050405020304" pitchFamily="18" charset="0"/>
            </a:endParaRPr>
          </a:p>
        </p:txBody>
      </p:sp>
      <p:pic>
        <p:nvPicPr>
          <p:cNvPr id="6" name="Picture 5" descr="C:\Users\e.hartland\Desktop\HH New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6458" y="130129"/>
            <a:ext cx="1436915" cy="1086616"/>
          </a:xfrm>
          <a:prstGeom prst="rect">
            <a:avLst/>
          </a:prstGeom>
          <a:noFill/>
          <a:ln>
            <a:noFill/>
          </a:ln>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buFont typeface="Arial" panose="020B0604020202020204" pitchFamily="34" charset="0"/>
              <a:buChar char="•"/>
            </a:pPr>
            <a:r>
              <a:rPr lang="en-GB" sz="2000" dirty="0">
                <a:cs typeface="Calibri" panose="020F0502020204030204" pitchFamily="34" charset="0"/>
              </a:rPr>
              <a:t>Practise saying and singing the numbers to five together, in the right order.</a:t>
            </a:r>
          </a:p>
          <a:p>
            <a:pPr marL="342900" indent="-342900">
              <a:buFont typeface="Arial" panose="020B0604020202020204" pitchFamily="34" charset="0"/>
              <a:buChar char="•"/>
            </a:pPr>
            <a:r>
              <a:rPr lang="en-GB" sz="2000" dirty="0">
                <a:cs typeface="Calibri" panose="020F0502020204030204" pitchFamily="34" charset="0"/>
              </a:rPr>
              <a:t>Help each other remember the next number if one of you ‘gets stuck’. It might be the adult who forgets the next number!</a:t>
            </a:r>
          </a:p>
          <a:p>
            <a:pPr marL="342900" indent="-342900">
              <a:buFont typeface="Arial" panose="020B0604020202020204" pitchFamily="34" charset="0"/>
              <a:buChar char="•"/>
            </a:pPr>
            <a:r>
              <a:rPr lang="en-GB" sz="2000" dirty="0">
                <a:cs typeface="Calibri" panose="020F0502020204030204" pitchFamily="34" charset="0"/>
              </a:rPr>
              <a:t>If you have bricks or blocks which are the same size, you could make a staircase pattern up to five. Talk about how each ‘step’ needs one more brick than the last one.</a:t>
            </a:r>
          </a:p>
          <a:p>
            <a:pPr marL="342900" indent="-342900">
              <a:buFont typeface="Arial" panose="020B0604020202020204" pitchFamily="34" charset="0"/>
              <a:buChar char="•"/>
            </a:pPr>
            <a:r>
              <a:rPr lang="en-GB" sz="2000" dirty="0">
                <a:cs typeface="Calibri" panose="020F0502020204030204" pitchFamily="34" charset="0"/>
              </a:rPr>
              <a:t>Use plastic bottle tops or one penny coins to make a staircase pattern on a flat surface.</a:t>
            </a:r>
          </a:p>
          <a:p>
            <a:pPr marL="342900" indent="-342900">
              <a:buFont typeface="Arial" panose="020B0604020202020204" pitchFamily="34" charset="0"/>
              <a:buChar char="•"/>
            </a:pPr>
            <a:r>
              <a:rPr lang="en-GB" sz="2000" dirty="0">
                <a:cs typeface="Calibri" panose="020F0502020204030204" pitchFamily="34" charset="0"/>
              </a:rPr>
              <a:t>Make your own </a:t>
            </a:r>
            <a:r>
              <a:rPr lang="en-GB" sz="2000" dirty="0" err="1">
                <a:cs typeface="Calibri" panose="020F0502020204030204" pitchFamily="34" charset="0"/>
              </a:rPr>
              <a:t>Numberblocks</a:t>
            </a:r>
            <a:r>
              <a:rPr lang="en-GB" sz="2000" dirty="0">
                <a:cs typeface="Calibri" panose="020F0502020204030204" pitchFamily="34" charset="0"/>
              </a:rPr>
              <a:t> with connecting bricks. You might sometimes find that the blocks get into the wrong order – you will need to help them get into the right order again!</a:t>
            </a:r>
          </a:p>
          <a:p>
            <a:pPr marL="342900" indent="-342900">
              <a:buFont typeface="Arial" panose="020B0604020202020204" pitchFamily="34" charset="0"/>
              <a:buChar char="•"/>
            </a:pPr>
            <a:r>
              <a:rPr lang="en-GB" sz="2000" dirty="0">
                <a:cs typeface="Calibri" panose="020F0502020204030204" pitchFamily="34" charset="0"/>
              </a:rPr>
              <a:t>Draw your own </a:t>
            </a:r>
            <a:r>
              <a:rPr lang="en-GB" sz="2000" dirty="0" err="1">
                <a:cs typeface="Calibri" panose="020F0502020204030204" pitchFamily="34" charset="0"/>
              </a:rPr>
              <a:t>Numberblocks</a:t>
            </a:r>
            <a:r>
              <a:rPr lang="en-GB" sz="2000" dirty="0">
                <a:cs typeface="Calibri" panose="020F0502020204030204" pitchFamily="34" charset="0"/>
              </a:rPr>
              <a:t> One to Five, cut them out and mix them up. How quickly can you put them right? What if someone hides a </a:t>
            </a:r>
            <a:r>
              <a:rPr lang="en-GB" sz="2000" dirty="0" err="1">
                <a:cs typeface="Calibri" panose="020F0502020204030204" pitchFamily="34" charset="0"/>
              </a:rPr>
              <a:t>Numberblock</a:t>
            </a:r>
            <a:r>
              <a:rPr lang="en-GB" sz="2000" dirty="0">
                <a:cs typeface="Calibri" panose="020F0502020204030204" pitchFamily="34" charset="0"/>
              </a:rPr>
              <a:t>, can you say which one is missing?</a:t>
            </a:r>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4"/>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Number order</a:t>
            </a:r>
          </a:p>
          <a:p>
            <a:pPr marL="0" indent="0">
              <a:lnSpc>
                <a:spcPct val="100000"/>
              </a:lnSpc>
              <a:spcBef>
                <a:spcPts val="0"/>
              </a:spcBef>
              <a:buNone/>
            </a:pPr>
            <a:r>
              <a:rPr lang="en-US" dirty="0"/>
              <a:t>In this episode children hear and join in with the </a:t>
            </a:r>
            <a:r>
              <a:rPr lang="en-US" dirty="0" err="1"/>
              <a:t>Numberblocks</a:t>
            </a:r>
            <a:r>
              <a:rPr lang="en-US" dirty="0"/>
              <a:t> chanting and singing the numbers to five. When the </a:t>
            </a:r>
            <a:r>
              <a:rPr lang="en-US" dirty="0" err="1"/>
              <a:t>Numberblocks</a:t>
            </a:r>
            <a:r>
              <a:rPr lang="en-US" dirty="0"/>
              <a:t> get muddled and are in the wrong order, children can help put them right, putting the smaller numbers at the start of the line. When the </a:t>
            </a:r>
            <a:r>
              <a:rPr lang="en-US" dirty="0" err="1"/>
              <a:t>Numberblocks</a:t>
            </a:r>
            <a:r>
              <a:rPr lang="en-US" dirty="0"/>
              <a:t> are in the right order, they look like a staircase and their song sounds much better!</a:t>
            </a:r>
          </a:p>
        </p:txBody>
      </p:sp>
      <p:sp>
        <p:nvSpPr>
          <p:cNvPr id="6" name="TextBox 5">
            <a:extLst>
              <a:ext uri="{FF2B5EF4-FFF2-40B4-BE49-F238E27FC236}">
                <a16:creationId xmlns:a16="http://schemas.microsoft.com/office/drawing/2014/main" id="{A06423BF-091A-4ABE-8635-BD6B8F5F51DB}"/>
              </a:ext>
            </a:extLst>
          </p:cNvPr>
          <p:cNvSpPr txBox="1"/>
          <p:nvPr/>
        </p:nvSpPr>
        <p:spPr>
          <a:xfrm>
            <a:off x="618164" y="930787"/>
            <a:ext cx="9994871" cy="369332"/>
          </a:xfrm>
          <a:prstGeom prst="rect">
            <a:avLst/>
          </a:prstGeom>
          <a:noFill/>
        </p:spPr>
        <p:txBody>
          <a:bodyPr wrap="square">
            <a:spAutoFit/>
          </a:bodyPr>
          <a:lstStyle/>
          <a:p>
            <a:r>
              <a:rPr lang="en-GB" dirty="0"/>
              <a:t>To watch this episode, please go to</a:t>
            </a:r>
            <a:r>
              <a:rPr lang="en-GB" dirty="0">
                <a:hlinkClick r:id="rId3"/>
              </a:rPr>
              <a:t> </a:t>
            </a:r>
            <a:r>
              <a:rPr lang="en-GB" dirty="0">
                <a:hlinkClick r:id="rId4"/>
              </a:rPr>
              <a:t>BBC iPlayer - </a:t>
            </a:r>
            <a:r>
              <a:rPr lang="en-GB" dirty="0" err="1">
                <a:hlinkClick r:id="rId4"/>
              </a:rPr>
              <a:t>Numberblocks</a:t>
            </a:r>
            <a:r>
              <a:rPr lang="en-GB" dirty="0"/>
              <a:t>. Look for Series 1: Off we go!</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maths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D36B8F-18DE-486F-A20E-7ED071E3BFB9}"/>
              </a:ext>
            </a:extLst>
          </p:cNvPr>
          <p:cNvPicPr>
            <a:picLocks noChangeAspect="1"/>
          </p:cNvPicPr>
          <p:nvPr/>
        </p:nvPicPr>
        <p:blipFill>
          <a:blip r:embed="rId2"/>
          <a:stretch>
            <a:fillRect/>
          </a:stretch>
        </p:blipFill>
        <p:spPr>
          <a:xfrm>
            <a:off x="0" y="0"/>
            <a:ext cx="12196386" cy="6858000"/>
          </a:xfrm>
          <a:prstGeom prst="rect">
            <a:avLst/>
          </a:prstGeom>
        </p:spPr>
      </p:pic>
      <p:sp>
        <p:nvSpPr>
          <p:cNvPr id="7" name="Speech Bubble: Rectangle with Corners Rounded 6">
            <a:extLst>
              <a:ext uri="{FF2B5EF4-FFF2-40B4-BE49-F238E27FC236}">
                <a16:creationId xmlns:a16="http://schemas.microsoft.com/office/drawing/2014/main" id="{6C7905AB-1FAE-422C-BCD8-E2559522BBA3}"/>
              </a:ext>
            </a:extLst>
          </p:cNvPr>
          <p:cNvSpPr/>
          <p:nvPr/>
        </p:nvSpPr>
        <p:spPr>
          <a:xfrm>
            <a:off x="620145" y="665651"/>
            <a:ext cx="3052696" cy="1760692"/>
          </a:xfrm>
          <a:prstGeom prst="wedgeRoundRectCallout">
            <a:avLst>
              <a:gd name="adj1" fmla="val 33533"/>
              <a:gd name="adj2" fmla="val 7963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C</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rPr>
              <a:t>ount</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 up the </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rPr>
              <a:t>Numberblock</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 staircase with us…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rPr>
              <a:t>1, 2, 3, 4, 5</a:t>
            </a:r>
          </a:p>
        </p:txBody>
      </p:sp>
    </p:spTree>
    <p:extLst>
      <p:ext uri="{BB962C8B-B14F-4D97-AF65-F5344CB8AC3E}">
        <p14:creationId xmlns:p14="http://schemas.microsoft.com/office/powerpoint/2010/main" val="312995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8C9A38-13EC-47DA-BACA-3F1FBDCD1AA7}"/>
              </a:ext>
            </a:extLst>
          </p:cNvPr>
          <p:cNvPicPr>
            <a:picLocks noChangeAspect="1"/>
          </p:cNvPicPr>
          <p:nvPr/>
        </p:nvPicPr>
        <p:blipFill>
          <a:blip r:embed="rId2"/>
          <a:stretch>
            <a:fillRect/>
          </a:stretch>
        </p:blipFill>
        <p:spPr>
          <a:xfrm>
            <a:off x="0" y="0"/>
            <a:ext cx="12198569" cy="6858000"/>
          </a:xfrm>
          <a:prstGeom prst="rect">
            <a:avLst/>
          </a:prstGeom>
        </p:spPr>
      </p:pic>
      <p:sp>
        <p:nvSpPr>
          <p:cNvPr id="3" name="Speech Bubble: Rectangle with Corners Rounded 2">
            <a:extLst>
              <a:ext uri="{FF2B5EF4-FFF2-40B4-BE49-F238E27FC236}">
                <a16:creationId xmlns:a16="http://schemas.microsoft.com/office/drawing/2014/main" id="{3D6A878B-603F-47A0-9382-3AE5CA52BFE3}"/>
              </a:ext>
            </a:extLst>
          </p:cNvPr>
          <p:cNvSpPr/>
          <p:nvPr/>
        </p:nvSpPr>
        <p:spPr>
          <a:xfrm>
            <a:off x="289560" y="793082"/>
            <a:ext cx="3248477" cy="2309882"/>
          </a:xfrm>
          <a:prstGeom prst="wedgeRoundRectCallout">
            <a:avLst>
              <a:gd name="adj1" fmla="val 83174"/>
              <a:gd name="adj2" fmla="val 3787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Can you help us get in the right order?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Who must move?</a:t>
            </a:r>
          </a:p>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Can you explain how you know?</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33569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04C70-6E63-4E4E-B0CE-BA2A1685E9A2}"/>
              </a:ext>
            </a:extLst>
          </p:cNvPr>
          <p:cNvPicPr>
            <a:picLocks noChangeAspect="1"/>
          </p:cNvPicPr>
          <p:nvPr/>
        </p:nvPicPr>
        <p:blipFill>
          <a:blip r:embed="rId2"/>
          <a:stretch>
            <a:fillRect/>
          </a:stretch>
        </p:blipFill>
        <p:spPr>
          <a:xfrm>
            <a:off x="-1" y="0"/>
            <a:ext cx="12198569" cy="6858000"/>
          </a:xfrm>
          <a:prstGeom prst="rect">
            <a:avLst/>
          </a:prstGeom>
        </p:spPr>
      </p:pic>
      <p:sp>
        <p:nvSpPr>
          <p:cNvPr id="3" name="Speech Bubble: Rectangle with Corners Rounded 2">
            <a:extLst>
              <a:ext uri="{FF2B5EF4-FFF2-40B4-BE49-F238E27FC236}">
                <a16:creationId xmlns:a16="http://schemas.microsoft.com/office/drawing/2014/main" id="{B9634C06-56C8-435C-85A8-431AA4A00642}"/>
              </a:ext>
            </a:extLst>
          </p:cNvPr>
          <p:cNvSpPr/>
          <p:nvPr/>
        </p:nvSpPr>
        <p:spPr>
          <a:xfrm>
            <a:off x="2137598" y="1397183"/>
            <a:ext cx="2177592" cy="1454607"/>
          </a:xfrm>
          <a:prstGeom prst="wedgeRoundRectCallout">
            <a:avLst>
              <a:gd name="adj1" fmla="val 83174"/>
              <a:gd name="adj2" fmla="val 3787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I am bigger than you, Three!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4" name="Speech Bubble: Rectangle with Corners Rounded 3">
            <a:extLst>
              <a:ext uri="{FF2B5EF4-FFF2-40B4-BE49-F238E27FC236}">
                <a16:creationId xmlns:a16="http://schemas.microsoft.com/office/drawing/2014/main" id="{0EECC88C-9229-4034-A656-2E3B7043BCBA}"/>
              </a:ext>
            </a:extLst>
          </p:cNvPr>
          <p:cNvSpPr/>
          <p:nvPr/>
        </p:nvSpPr>
        <p:spPr>
          <a:xfrm>
            <a:off x="6452788" y="554742"/>
            <a:ext cx="2177592" cy="1454607"/>
          </a:xfrm>
          <a:prstGeom prst="wedgeRoundRectCallout">
            <a:avLst>
              <a:gd name="adj1" fmla="val -17692"/>
              <a:gd name="adj2" fmla="val 9684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I am smaller than you, Four!</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20398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A0482D-B531-44C5-8E6D-ADE903CA3C5A}"/>
              </a:ext>
            </a:extLst>
          </p:cNvPr>
          <p:cNvPicPr>
            <a:picLocks noChangeAspect="1"/>
          </p:cNvPicPr>
          <p:nvPr/>
        </p:nvPicPr>
        <p:blipFill>
          <a:blip r:embed="rId2"/>
          <a:stretch>
            <a:fillRect/>
          </a:stretch>
        </p:blipFill>
        <p:spPr>
          <a:xfrm>
            <a:off x="0" y="0"/>
            <a:ext cx="12196386" cy="6858000"/>
          </a:xfrm>
          <a:prstGeom prst="rect">
            <a:avLst/>
          </a:prstGeom>
        </p:spPr>
      </p:pic>
      <p:sp>
        <p:nvSpPr>
          <p:cNvPr id="3" name="Speech Bubble: Rectangle with Corners Rounded 2">
            <a:extLst>
              <a:ext uri="{FF2B5EF4-FFF2-40B4-BE49-F238E27FC236}">
                <a16:creationId xmlns:a16="http://schemas.microsoft.com/office/drawing/2014/main" id="{BD288CB8-1DB4-4EAE-8B6F-161006F8F706}"/>
              </a:ext>
            </a:extLst>
          </p:cNvPr>
          <p:cNvSpPr/>
          <p:nvPr/>
        </p:nvSpPr>
        <p:spPr>
          <a:xfrm>
            <a:off x="620145" y="665651"/>
            <a:ext cx="2905480" cy="1760692"/>
          </a:xfrm>
          <a:prstGeom prst="wedgeRoundRectCallout">
            <a:avLst>
              <a:gd name="adj1" fmla="val 33533"/>
              <a:gd name="adj2" fmla="val 7963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That’s better!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Back in the right order, now!</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144203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1476EB-603B-46FF-BB0A-E09EA51C58DB}"/>
              </a:ext>
            </a:extLst>
          </p:cNvPr>
          <p:cNvPicPr>
            <a:picLocks noChangeAspect="1"/>
          </p:cNvPicPr>
          <p:nvPr/>
        </p:nvPicPr>
        <p:blipFill rotWithShape="1">
          <a:blip r:embed="rId3"/>
          <a:srcRect l="585" t="585" r="1" b="1"/>
          <a:stretch/>
        </p:blipFill>
        <p:spPr>
          <a:xfrm>
            <a:off x="0" y="13342"/>
            <a:ext cx="12215812" cy="6844658"/>
          </a:xfrm>
          <a:prstGeom prst="rect">
            <a:avLst/>
          </a:prstGeom>
        </p:spPr>
      </p:pic>
      <p:sp>
        <p:nvSpPr>
          <p:cNvPr id="4" name="Rectangle 3">
            <a:extLst>
              <a:ext uri="{FF2B5EF4-FFF2-40B4-BE49-F238E27FC236}">
                <a16:creationId xmlns:a16="http://schemas.microsoft.com/office/drawing/2014/main" id="{895BCF2B-C7B8-46CB-89DF-5CD993BD3A4A}"/>
              </a:ext>
            </a:extLst>
          </p:cNvPr>
          <p:cNvSpPr/>
          <p:nvPr/>
        </p:nvSpPr>
        <p:spPr>
          <a:xfrm>
            <a:off x="4149304"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Tree>
    <p:extLst>
      <p:ext uri="{BB962C8B-B14F-4D97-AF65-F5344CB8AC3E}">
        <p14:creationId xmlns:p14="http://schemas.microsoft.com/office/powerpoint/2010/main" val="216562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D36B8F-18DE-486F-A20E-7ED071E3BFB9}"/>
              </a:ext>
            </a:extLst>
          </p:cNvPr>
          <p:cNvPicPr>
            <a:picLocks noChangeAspect="1"/>
          </p:cNvPicPr>
          <p:nvPr/>
        </p:nvPicPr>
        <p:blipFill>
          <a:blip r:embed="rId2"/>
          <a:stretch>
            <a:fillRect/>
          </a:stretch>
        </p:blipFill>
        <p:spPr>
          <a:xfrm>
            <a:off x="0" y="0"/>
            <a:ext cx="12196386" cy="6858000"/>
          </a:xfrm>
          <a:prstGeom prst="rect">
            <a:avLst/>
          </a:prstGeom>
        </p:spPr>
      </p:pic>
      <p:sp>
        <p:nvSpPr>
          <p:cNvPr id="7" name="Speech Bubble: Rectangle with Corners Rounded 6">
            <a:extLst>
              <a:ext uri="{FF2B5EF4-FFF2-40B4-BE49-F238E27FC236}">
                <a16:creationId xmlns:a16="http://schemas.microsoft.com/office/drawing/2014/main" id="{6C7905AB-1FAE-422C-BCD8-E2559522BBA3}"/>
              </a:ext>
            </a:extLst>
          </p:cNvPr>
          <p:cNvSpPr/>
          <p:nvPr/>
        </p:nvSpPr>
        <p:spPr>
          <a:xfrm>
            <a:off x="3161465" y="523148"/>
            <a:ext cx="3052696" cy="1760692"/>
          </a:xfrm>
          <a:prstGeom prst="wedgeRoundRectCallout">
            <a:avLst>
              <a:gd name="adj1" fmla="val 33533"/>
              <a:gd name="adj2" fmla="val 7963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white"/>
                </a:solidFill>
                <a:effectLst/>
                <a:uLnTx/>
                <a:uFillTx/>
                <a:latin typeface="Century Gothic" panose="020B0502020202020204" pitchFamily="34" charset="0"/>
              </a:rPr>
              <a:t>It was Four who was missing. </a:t>
            </a:r>
          </a:p>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 </a:t>
            </a:r>
            <a:endParaRPr kumimoji="0" lang="en-GB" sz="240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421792449"/>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schemas.microsoft.com/office/2006/documentManagement/types"/>
    <ds:schemaRef ds:uri="http://purl.org/dc/terms/"/>
    <ds:schemaRef ds:uri="22029e86-67e7-4883-9866-832c3e79c701"/>
    <ds:schemaRef ds:uri="http://schemas.microsoft.com/office/infopath/2007/PartnerControls"/>
    <ds:schemaRef ds:uri="http://purl.org/dc/elements/1.1/"/>
    <ds:schemaRef ds:uri="http://www.w3.org/XML/1998/namespace"/>
    <ds:schemaRef ds:uri="http://purl.org/dc/dcmitype/"/>
    <ds:schemaRef ds:uri="http://schemas.openxmlformats.org/package/2006/metadata/core-properties"/>
    <ds:schemaRef ds:uri="448c4a6a-bcae-4211-8504-7e5193445ce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4842</TotalTime>
  <Words>897</Words>
  <Application>Microsoft Office PowerPoint</Application>
  <PresentationFormat>Widescreen</PresentationFormat>
  <Paragraphs>57</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Lucida Handwriting</vt:lpstr>
      <vt:lpstr>Times New Roman</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Kimberley Darnley</cp:lastModifiedBy>
  <cp:revision>378</cp:revision>
  <dcterms:created xsi:type="dcterms:W3CDTF">2018-02-20T10:26:52Z</dcterms:created>
  <dcterms:modified xsi:type="dcterms:W3CDTF">2021-04-22T09:13:31Z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