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5"/>
  </p:notesMasterIdLst>
  <p:handoutMasterIdLst>
    <p:handoutMasterId r:id="rId16"/>
  </p:handoutMasterIdLst>
  <p:sldIdLst>
    <p:sldId id="256" r:id="rId2"/>
    <p:sldId id="279" r:id="rId3"/>
    <p:sldId id="275" r:id="rId4"/>
    <p:sldId id="257" r:id="rId5"/>
    <p:sldId id="284" r:id="rId6"/>
    <p:sldId id="268" r:id="rId7"/>
    <p:sldId id="262" r:id="rId8"/>
    <p:sldId id="265" r:id="rId9"/>
    <p:sldId id="267" r:id="rId10"/>
    <p:sldId id="278" r:id="rId11"/>
    <p:sldId id="276" r:id="rId12"/>
    <p:sldId id="277" r:id="rId13"/>
    <p:sldId id="283" r:id="rId14"/>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4087" autoAdjust="0"/>
  </p:normalViewPr>
  <p:slideViewPr>
    <p:cSldViewPr snapToGrid="0">
      <p:cViewPr varScale="1">
        <p:scale>
          <a:sx n="78" d="100"/>
          <a:sy n="78" d="100"/>
        </p:scale>
        <p:origin x="126"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3DD333E2-260B-4364-B66E-14BCBEF17FA7}" type="datetimeFigureOut">
              <a:rPr lang="en-GB" smtClean="0"/>
              <a:pPr/>
              <a:t>05/02/2021</a:t>
            </a:fld>
            <a:endParaRPr lang="en-GB"/>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FEC48C78-DE6B-4D63-8EF1-D5D4E8373E38}" type="slidenum">
              <a:rPr lang="en-GB" smtClean="0"/>
              <a:pPr/>
              <a:t>‹#›</a:t>
            </a:fld>
            <a:endParaRPr lang="en-GB"/>
          </a:p>
        </p:txBody>
      </p:sp>
    </p:spTree>
    <p:extLst>
      <p:ext uri="{BB962C8B-B14F-4D97-AF65-F5344CB8AC3E}">
        <p14:creationId xmlns:p14="http://schemas.microsoft.com/office/powerpoint/2010/main" val="1181510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6866" y="0"/>
            <a:ext cx="2890665" cy="496888"/>
          </a:xfrm>
          <a:prstGeom prst="rect">
            <a:avLst/>
          </a:prstGeom>
        </p:spPr>
        <p:txBody>
          <a:bodyPr vert="horz" lIns="91440" tIns="45720" rIns="91440" bIns="45720" rtlCol="0"/>
          <a:lstStyle>
            <a:lvl1pPr algn="r">
              <a:defRPr sz="1200"/>
            </a:lvl1pPr>
          </a:lstStyle>
          <a:p>
            <a:fld id="{8E30FB6A-89F1-4D25-A0C4-731DBB0EAE48}" type="datetimeFigureOut">
              <a:rPr lang="en-GB" smtClean="0"/>
              <a:t>05/02/2021</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598" y="4776789"/>
            <a:ext cx="5335893"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890665"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6866" y="9429750"/>
            <a:ext cx="2890665" cy="496888"/>
          </a:xfrm>
          <a:prstGeom prst="rect">
            <a:avLst/>
          </a:prstGeom>
        </p:spPr>
        <p:txBody>
          <a:bodyPr vert="horz" lIns="91440" tIns="45720" rIns="91440" bIns="45720" rtlCol="0" anchor="b"/>
          <a:lstStyle>
            <a:lvl1pPr algn="r">
              <a:defRPr sz="1200"/>
            </a:lvl1pPr>
          </a:lstStyle>
          <a:p>
            <a:fld id="{18B512B4-A9FC-4B6C-BDED-14B5D3B73048}" type="slidenum">
              <a:rPr lang="en-GB" smtClean="0"/>
              <a:t>‹#›</a:t>
            </a:fld>
            <a:endParaRPr lang="en-GB"/>
          </a:p>
        </p:txBody>
      </p:sp>
    </p:spTree>
    <p:extLst>
      <p:ext uri="{BB962C8B-B14F-4D97-AF65-F5344CB8AC3E}">
        <p14:creationId xmlns:p14="http://schemas.microsoft.com/office/powerpoint/2010/main" val="135905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1</a:t>
            </a:fld>
            <a:endParaRPr lang="en-GB"/>
          </a:p>
        </p:txBody>
      </p:sp>
    </p:spTree>
    <p:extLst>
      <p:ext uri="{BB962C8B-B14F-4D97-AF65-F5344CB8AC3E}">
        <p14:creationId xmlns:p14="http://schemas.microsoft.com/office/powerpoint/2010/main" val="143135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12</a:t>
            </a:fld>
            <a:endParaRPr lang="en-GB"/>
          </a:p>
        </p:txBody>
      </p:sp>
    </p:spTree>
    <p:extLst>
      <p:ext uri="{BB962C8B-B14F-4D97-AF65-F5344CB8AC3E}">
        <p14:creationId xmlns:p14="http://schemas.microsoft.com/office/powerpoint/2010/main" val="323301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3</a:t>
            </a:fld>
            <a:endParaRPr lang="en-GB"/>
          </a:p>
        </p:txBody>
      </p:sp>
    </p:spTree>
    <p:extLst>
      <p:ext uri="{BB962C8B-B14F-4D97-AF65-F5344CB8AC3E}">
        <p14:creationId xmlns:p14="http://schemas.microsoft.com/office/powerpoint/2010/main" val="330534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4</a:t>
            </a:fld>
            <a:endParaRPr lang="en-GB"/>
          </a:p>
        </p:txBody>
      </p:sp>
    </p:spTree>
    <p:extLst>
      <p:ext uri="{BB962C8B-B14F-4D97-AF65-F5344CB8AC3E}">
        <p14:creationId xmlns:p14="http://schemas.microsoft.com/office/powerpoint/2010/main" val="30940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6</a:t>
            </a:fld>
            <a:endParaRPr lang="en-GB"/>
          </a:p>
        </p:txBody>
      </p:sp>
    </p:spTree>
    <p:extLst>
      <p:ext uri="{BB962C8B-B14F-4D97-AF65-F5344CB8AC3E}">
        <p14:creationId xmlns:p14="http://schemas.microsoft.com/office/powerpoint/2010/main" val="3948130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7</a:t>
            </a:fld>
            <a:endParaRPr lang="en-GB"/>
          </a:p>
        </p:txBody>
      </p:sp>
    </p:spTree>
    <p:extLst>
      <p:ext uri="{BB962C8B-B14F-4D97-AF65-F5344CB8AC3E}">
        <p14:creationId xmlns:p14="http://schemas.microsoft.com/office/powerpoint/2010/main" val="352729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B512B4-A9FC-4B6C-BDED-14B5D3B73048}" type="slidenum">
              <a:rPr lang="en-GB" smtClean="0"/>
              <a:t>8</a:t>
            </a:fld>
            <a:endParaRPr lang="en-GB"/>
          </a:p>
        </p:txBody>
      </p:sp>
    </p:spTree>
    <p:extLst>
      <p:ext uri="{BB962C8B-B14F-4D97-AF65-F5344CB8AC3E}">
        <p14:creationId xmlns:p14="http://schemas.microsoft.com/office/powerpoint/2010/main" val="238314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9</a:t>
            </a:fld>
            <a:endParaRPr lang="en-GB"/>
          </a:p>
        </p:txBody>
      </p:sp>
    </p:spTree>
    <p:extLst>
      <p:ext uri="{BB962C8B-B14F-4D97-AF65-F5344CB8AC3E}">
        <p14:creationId xmlns:p14="http://schemas.microsoft.com/office/powerpoint/2010/main" val="298361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10</a:t>
            </a:fld>
            <a:endParaRPr lang="en-GB"/>
          </a:p>
        </p:txBody>
      </p:sp>
    </p:spTree>
    <p:extLst>
      <p:ext uri="{BB962C8B-B14F-4D97-AF65-F5344CB8AC3E}">
        <p14:creationId xmlns:p14="http://schemas.microsoft.com/office/powerpoint/2010/main" val="403139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8B512B4-A9FC-4B6C-BDED-14B5D3B73048}" type="slidenum">
              <a:rPr lang="en-GB" smtClean="0"/>
              <a:t>11</a:t>
            </a:fld>
            <a:endParaRPr lang="en-GB"/>
          </a:p>
        </p:txBody>
      </p:sp>
    </p:spTree>
    <p:extLst>
      <p:ext uri="{BB962C8B-B14F-4D97-AF65-F5344CB8AC3E}">
        <p14:creationId xmlns:p14="http://schemas.microsoft.com/office/powerpoint/2010/main" val="412537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6AAE1A5-3754-4FDA-AD00-65EF5161E129}" type="datetimeFigureOut">
              <a:rPr lang="en-GB" smtClean="0"/>
              <a:pPr/>
              <a:t>05/02/2021</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30B8841-3CA5-4E40-9671-9448B41F205D}" type="slidenum">
              <a:rPr lang="en-GB" smtClean="0"/>
              <a:pPr/>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120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69789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282865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378916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6AAE1A5-3754-4FDA-AD00-65EF5161E129}" type="datetimeFigureOut">
              <a:rPr lang="en-GB" smtClean="0"/>
              <a:pPr/>
              <a:t>05/02/2021</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30B8841-3CA5-4E40-9671-9448B41F205D}" type="slidenum">
              <a:rPr lang="en-GB" smtClean="0"/>
              <a:pPr/>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43517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1939116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42745559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184258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AE1A5-3754-4FDA-AD00-65EF5161E129}" type="datetimeFigureOut">
              <a:rPr lang="en-GB" smtClean="0"/>
              <a:pPr/>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275570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56AAE1A5-3754-4FDA-AD00-65EF5161E129}" type="datetimeFigureOut">
              <a:rPr lang="en-GB" smtClean="0"/>
              <a:pPr/>
              <a:t>05/02/2021</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A30B8841-3CA5-4E40-9671-9448B41F205D}" type="slidenum">
              <a:rPr lang="en-GB" smtClean="0"/>
              <a:pPr/>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847625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56AAE1A5-3754-4FDA-AD00-65EF5161E129}" type="datetimeFigureOut">
              <a:rPr lang="en-GB" smtClean="0"/>
              <a:pPr/>
              <a:t>05/02/2021</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A30B8841-3CA5-4E40-9671-9448B41F205D}" type="slidenum">
              <a:rPr lang="en-GB" smtClean="0"/>
              <a:pPr/>
              <a:t>‹#›</a:t>
            </a:fld>
            <a:endParaRPr lang="en-GB"/>
          </a:p>
        </p:txBody>
      </p:sp>
    </p:spTree>
    <p:extLst>
      <p:ext uri="{BB962C8B-B14F-4D97-AF65-F5344CB8AC3E}">
        <p14:creationId xmlns:p14="http://schemas.microsoft.com/office/powerpoint/2010/main" val="178321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6AAE1A5-3754-4FDA-AD00-65EF5161E129}" type="datetimeFigureOut">
              <a:rPr lang="en-GB" smtClean="0"/>
              <a:pPr/>
              <a:t>05/02/2021</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30B8841-3CA5-4E40-9671-9448B41F205D}" type="slidenum">
              <a:rPr lang="en-GB" smtClean="0"/>
              <a:pPr/>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571791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thinkuknow.co.uk/parents/Listing/?cat=72,70,69,68,67,66,74&amp;ref=4765&amp;keyWord" TargetMode="External"/><Relationship Id="rId7" Type="http://schemas.openxmlformats.org/officeDocument/2006/relationships/hyperlink" Target="https://www.internetmatters.org/" TargetMode="External"/><Relationship Id="rId2" Type="http://schemas.openxmlformats.org/officeDocument/2006/relationships/hyperlink" Target="https://www.thinkuknow.co.uk/parents/Support-tools/home-activity-worksheets/" TargetMode="External"/><Relationship Id="rId1" Type="http://schemas.openxmlformats.org/officeDocument/2006/relationships/slideLayout" Target="../slideLayouts/slideLayout2.xml"/><Relationship Id="rId6" Type="http://schemas.openxmlformats.org/officeDocument/2006/relationships/hyperlink" Target="https://www.saferinternet.org.uk/advice-centre/parents-and-carers" TargetMode="External"/><Relationship Id="rId5" Type="http://schemas.openxmlformats.org/officeDocument/2006/relationships/hyperlink" Target="https://www.ceop.police.uk/safety-centre/" TargetMode="External"/><Relationship Id="rId4" Type="http://schemas.openxmlformats.org/officeDocument/2006/relationships/hyperlink" Target="https://www.nspcc.org.uk/keeping-children-safe/online-safe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HnNOv-vak_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yLoe0xUh7v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ternetmatters.org/advice/tech-gui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internetmatters.org/parental-control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internetmatters.org/hub/news-blogs/social-media-networks-made-for-kids/"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internetmatters.org/resources/social-media-advice-on-popular-apps/" TargetMode="External"/><Relationship Id="rId4" Type="http://schemas.openxmlformats.org/officeDocument/2006/relationships/hyperlink" Target="https://www.internetmatters.org/hub/research/social-networking-how-to-guides-for-parents/" TargetMode="Externa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internetmatters.org/hub/news-blogs/social-networking-in-gam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062" y="1362279"/>
            <a:ext cx="12758902" cy="1844786"/>
          </a:xfrm>
        </p:spPr>
        <p:txBody>
          <a:bodyPr>
            <a:normAutofit/>
          </a:bodyPr>
          <a:lstStyle/>
          <a:p>
            <a:r>
              <a:rPr lang="en-GB" sz="8000" b="1" dirty="0" smtClean="0">
                <a:solidFill>
                  <a:schemeClr val="accent6">
                    <a:lumMod val="50000"/>
                  </a:schemeClr>
                </a:solidFill>
                <a:latin typeface="Corbel" panose="020B0503020204020204" pitchFamily="34" charset="0"/>
              </a:rPr>
              <a:t>Online SAFETY</a:t>
            </a:r>
            <a:endParaRPr lang="en-GB" sz="8000" b="1" dirty="0">
              <a:solidFill>
                <a:schemeClr val="accent6">
                  <a:lumMod val="50000"/>
                </a:schemeClr>
              </a:solidFill>
              <a:latin typeface="Corbel" panose="020B0503020204020204" pitchFamily="34" charset="0"/>
            </a:endParaRPr>
          </a:p>
        </p:txBody>
      </p:sp>
      <p:sp>
        <p:nvSpPr>
          <p:cNvPr id="3" name="Subtitle 2"/>
          <p:cNvSpPr>
            <a:spLocks noGrp="1"/>
          </p:cNvSpPr>
          <p:nvPr>
            <p:ph type="subTitle" idx="1"/>
          </p:nvPr>
        </p:nvSpPr>
        <p:spPr>
          <a:xfrm>
            <a:off x="1115453" y="5699388"/>
            <a:ext cx="10628901" cy="1897094"/>
          </a:xfrm>
        </p:spPr>
        <p:txBody>
          <a:bodyPr>
            <a:normAutofit/>
          </a:bodyPr>
          <a:lstStyle/>
          <a:p>
            <a:r>
              <a:rPr lang="en-GB" sz="2800" dirty="0" smtClean="0">
                <a:solidFill>
                  <a:schemeClr val="bg1"/>
                </a:solidFill>
                <a:latin typeface="Corbel" panose="020B0503020204020204" pitchFamily="34" charset="0"/>
              </a:rPr>
              <a:t>ADVICE AND GUIDANCE FOR PARENTS AND CARERS</a:t>
            </a:r>
            <a:endParaRPr lang="en-GB" sz="2800" dirty="0">
              <a:solidFill>
                <a:schemeClr val="bg1"/>
              </a:solidFill>
              <a:latin typeface="Corbel" panose="020B0503020204020204" pitchFamily="34" charset="0"/>
            </a:endParaRPr>
          </a:p>
        </p:txBody>
      </p:sp>
      <p:sp>
        <p:nvSpPr>
          <p:cNvPr id="9" name="Rectangle 8"/>
          <p:cNvSpPr/>
          <p:nvPr/>
        </p:nvSpPr>
        <p:spPr>
          <a:xfrm>
            <a:off x="234778" y="6285841"/>
            <a:ext cx="11957222" cy="487506"/>
          </a:xfrm>
          <a:prstGeom prst="rect">
            <a:avLst/>
          </a:prstGeom>
        </p:spPr>
        <p:txBody>
          <a:bodyPr wrap="square">
            <a:spAutoFit/>
          </a:bodyPr>
          <a:lstStyle/>
          <a:p>
            <a:pPr algn="ctr">
              <a:lnSpc>
                <a:spcPct val="107000"/>
              </a:lnSpc>
              <a:spcAft>
                <a:spcPts val="800"/>
              </a:spcAft>
            </a:pPr>
            <a:r>
              <a:rPr lang="en-GB" sz="2400" b="1" dirty="0" smtClean="0">
                <a:solidFill>
                  <a:srgbClr val="1F4E79"/>
                </a:solidFill>
                <a:latin typeface="Lucida Handwriting" panose="03010101010101010101" pitchFamily="66" charset="0"/>
                <a:ea typeface="Calibri" panose="020F0502020204030204" pitchFamily="34" charset="0"/>
                <a:cs typeface="Times New Roman" panose="02020603050405020304" pitchFamily="18" charset="0"/>
              </a:rPr>
              <a:t>…..</a:t>
            </a:r>
            <a:r>
              <a:rPr lang="en-GB" sz="2400" b="1" dirty="0">
                <a:solidFill>
                  <a:schemeClr val="accent6">
                    <a:lumMod val="50000"/>
                  </a:schemeClr>
                </a:solidFill>
                <a:latin typeface="Lucida Handwriting" panose="03010101010101010101" pitchFamily="66" charset="0"/>
                <a:ea typeface="Calibri" panose="020F0502020204030204" pitchFamily="34" charset="0"/>
                <a:cs typeface="Times New Roman" panose="02020603050405020304" pitchFamily="18" charset="0"/>
              </a:rPr>
              <a:t>putting children at the heart of everything we think, say and do.</a:t>
            </a:r>
            <a:r>
              <a:rPr lang="en-GB" sz="1200" dirty="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y.sherbaz\Downloads\HH New Logo.jpg"/>
          <p:cNvPicPr/>
          <p:nvPr/>
        </p:nvPicPr>
        <p:blipFill>
          <a:blip r:embed="rId3" cstate="print"/>
          <a:srcRect/>
          <a:stretch>
            <a:fillRect/>
          </a:stretch>
        </p:blipFill>
        <p:spPr bwMode="auto">
          <a:xfrm>
            <a:off x="852616" y="363872"/>
            <a:ext cx="1371600" cy="1141375"/>
          </a:xfrm>
          <a:prstGeom prst="rect">
            <a:avLst/>
          </a:prstGeom>
          <a:noFill/>
          <a:ln w="9525">
            <a:noFill/>
            <a:miter lim="800000"/>
            <a:headEnd/>
            <a:tailEnd/>
          </a:ln>
        </p:spPr>
      </p:pic>
      <p:pic>
        <p:nvPicPr>
          <p:cNvPr id="4" name="Picture 3"/>
          <p:cNvPicPr>
            <a:picLocks noChangeAspect="1"/>
          </p:cNvPicPr>
          <p:nvPr/>
        </p:nvPicPr>
        <p:blipFill rotWithShape="1">
          <a:blip r:embed="rId4"/>
          <a:srcRect l="62075" t="14691" r="7971" b="48271"/>
          <a:stretch/>
        </p:blipFill>
        <p:spPr>
          <a:xfrm>
            <a:off x="4489620" y="2821934"/>
            <a:ext cx="3229384" cy="2246075"/>
          </a:xfrm>
          <a:prstGeom prst="rect">
            <a:avLst/>
          </a:prstGeom>
        </p:spPr>
      </p:pic>
      <p:pic>
        <p:nvPicPr>
          <p:cNvPr id="5" name="Picture 4"/>
          <p:cNvPicPr>
            <a:picLocks noChangeAspect="1"/>
          </p:cNvPicPr>
          <p:nvPr/>
        </p:nvPicPr>
        <p:blipFill rotWithShape="1">
          <a:blip r:embed="rId5"/>
          <a:srcRect l="63413" t="19683" r="3088" b="64894"/>
          <a:stretch/>
        </p:blipFill>
        <p:spPr>
          <a:xfrm>
            <a:off x="8921577" y="3234880"/>
            <a:ext cx="2680397" cy="1085476"/>
          </a:xfrm>
          <a:prstGeom prst="rect">
            <a:avLst/>
          </a:prstGeom>
        </p:spPr>
      </p:pic>
      <p:pic>
        <p:nvPicPr>
          <p:cNvPr id="6" name="Picture 5"/>
          <p:cNvPicPr>
            <a:picLocks noChangeAspect="1"/>
          </p:cNvPicPr>
          <p:nvPr/>
        </p:nvPicPr>
        <p:blipFill rotWithShape="1">
          <a:blip r:embed="rId6"/>
          <a:srcRect l="62342" t="14744" r="5361" b="58118"/>
          <a:stretch/>
        </p:blipFill>
        <p:spPr>
          <a:xfrm>
            <a:off x="513446" y="3162688"/>
            <a:ext cx="2854514" cy="1349143"/>
          </a:xfrm>
          <a:prstGeom prst="rect">
            <a:avLst/>
          </a:prstGeom>
        </p:spPr>
      </p:pic>
    </p:spTree>
    <p:extLst>
      <p:ext uri="{BB962C8B-B14F-4D97-AF65-F5344CB8AC3E}">
        <p14:creationId xmlns:p14="http://schemas.microsoft.com/office/powerpoint/2010/main" val="2136356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 Family </a:t>
            </a:r>
            <a:r>
              <a:rPr lang="en-GB" dirty="0"/>
              <a:t>agreement</a:t>
            </a:r>
            <a:br>
              <a:rPr lang="en-GB" dirty="0"/>
            </a:br>
            <a:endParaRPr lang="en-GB" dirty="0"/>
          </a:p>
        </p:txBody>
      </p:sp>
      <p:sp>
        <p:nvSpPr>
          <p:cNvPr id="5" name="Subtitle 4"/>
          <p:cNvSpPr>
            <a:spLocks noGrp="1"/>
          </p:cNvSpPr>
          <p:nvPr>
            <p:ph type="subTitle" idx="1"/>
          </p:nvPr>
        </p:nvSpPr>
        <p:spPr>
          <a:xfrm>
            <a:off x="2215045" y="4118312"/>
            <a:ext cx="8045373" cy="1375064"/>
          </a:xfrm>
        </p:spPr>
        <p:txBody>
          <a:bodyPr>
            <a:normAutofit/>
          </a:bodyPr>
          <a:lstStyle/>
          <a:p>
            <a:r>
              <a:rPr lang="en-GB" dirty="0" smtClean="0"/>
              <a:t>How we keep safe online </a:t>
            </a:r>
          </a:p>
        </p:txBody>
      </p:sp>
    </p:spTree>
    <p:extLst>
      <p:ext uri="{BB962C8B-B14F-4D97-AF65-F5344CB8AC3E}">
        <p14:creationId xmlns:p14="http://schemas.microsoft.com/office/powerpoint/2010/main" val="2309292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agreement-Things to consider</a:t>
            </a:r>
            <a:endParaRPr lang="en-GB" dirty="0"/>
          </a:p>
        </p:txBody>
      </p:sp>
      <p:pic>
        <p:nvPicPr>
          <p:cNvPr id="4" name="Content Placeholder 3"/>
          <p:cNvPicPr>
            <a:picLocks noGrp="1" noChangeAspect="1"/>
          </p:cNvPicPr>
          <p:nvPr>
            <p:ph idx="1"/>
          </p:nvPr>
        </p:nvPicPr>
        <p:blipFill rotWithShape="1">
          <a:blip r:embed="rId3"/>
          <a:srcRect l="35975" t="17107" r="37541" b="20897"/>
          <a:stretch/>
        </p:blipFill>
        <p:spPr>
          <a:xfrm>
            <a:off x="1418897" y="1800945"/>
            <a:ext cx="3710151" cy="4885417"/>
          </a:xfrm>
          <a:prstGeom prst="rect">
            <a:avLst/>
          </a:prstGeom>
        </p:spPr>
      </p:pic>
      <p:sp>
        <p:nvSpPr>
          <p:cNvPr id="5" name="TextBox 4"/>
          <p:cNvSpPr txBox="1"/>
          <p:nvPr/>
        </p:nvSpPr>
        <p:spPr>
          <a:xfrm>
            <a:off x="5402317" y="1800945"/>
            <a:ext cx="6027683" cy="4739759"/>
          </a:xfrm>
          <a:prstGeom prst="rect">
            <a:avLst/>
          </a:prstGeom>
          <a:noFill/>
        </p:spPr>
        <p:txBody>
          <a:bodyPr wrap="square" rtlCol="0">
            <a:spAutoFit/>
          </a:bodyPr>
          <a:lstStyle/>
          <a:p>
            <a:r>
              <a:rPr lang="en-GB" dirty="0" smtClean="0"/>
              <a:t>Keeping Safe: </a:t>
            </a:r>
          </a:p>
          <a:p>
            <a:r>
              <a:rPr lang="en-GB" dirty="0" smtClean="0"/>
              <a:t>The Do’s and Don’ts while online, different ages means you may want to have different access to more grown up sites </a:t>
            </a:r>
            <a:r>
              <a:rPr lang="en-GB" sz="1600" i="1" dirty="0" smtClean="0"/>
              <a:t>(once you know how to be safe)</a:t>
            </a:r>
          </a:p>
          <a:p>
            <a:endParaRPr lang="en-GB" sz="1600" i="1" dirty="0"/>
          </a:p>
          <a:p>
            <a:r>
              <a:rPr lang="en-GB" dirty="0" smtClean="0"/>
              <a:t>Social Networking- Do you as the parent/carer agree with the sites? What are you happy for your child to access?</a:t>
            </a:r>
          </a:p>
          <a:p>
            <a:endParaRPr lang="en-GB" dirty="0" smtClean="0"/>
          </a:p>
          <a:p>
            <a:r>
              <a:rPr lang="en-GB" dirty="0" smtClean="0"/>
              <a:t>Games and Toys- Are they age appropriate? Does your child need to let you hear what they and others online are saying, or are you confident its safe that they use headphone?</a:t>
            </a:r>
          </a:p>
          <a:p>
            <a:endParaRPr lang="en-GB" dirty="0"/>
          </a:p>
          <a:p>
            <a:r>
              <a:rPr lang="en-GB" dirty="0" smtClean="0"/>
              <a:t>Positive behaviour- How do we behave online and what to we do if someone behaves poorly towards us?</a:t>
            </a:r>
          </a:p>
          <a:p>
            <a:endParaRPr lang="en-GB" dirty="0" smtClean="0"/>
          </a:p>
          <a:p>
            <a:r>
              <a:rPr lang="en-GB" dirty="0" smtClean="0"/>
              <a:t>Healthy Lifestyle-How long are we using it daily,  when and where do we use it?</a:t>
            </a:r>
          </a:p>
        </p:txBody>
      </p:sp>
    </p:spTree>
    <p:extLst>
      <p:ext uri="{BB962C8B-B14F-4D97-AF65-F5344CB8AC3E}">
        <p14:creationId xmlns:p14="http://schemas.microsoft.com/office/powerpoint/2010/main" val="2072875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488" y="270090"/>
            <a:ext cx="10178322" cy="1492132"/>
          </a:xfrm>
        </p:spPr>
        <p:txBody>
          <a:bodyPr/>
          <a:lstStyle/>
          <a:p>
            <a:r>
              <a:rPr lang="en-GB" dirty="0" smtClean="0"/>
              <a:t>Family agreement</a:t>
            </a:r>
            <a:endParaRPr lang="en-GB" dirty="0"/>
          </a:p>
        </p:txBody>
      </p:sp>
      <p:pic>
        <p:nvPicPr>
          <p:cNvPr id="4" name="Content Placeholder 3"/>
          <p:cNvPicPr>
            <a:picLocks noGrp="1" noChangeAspect="1"/>
          </p:cNvPicPr>
          <p:nvPr>
            <p:ph idx="1"/>
          </p:nvPr>
        </p:nvPicPr>
        <p:blipFill rotWithShape="1">
          <a:blip r:embed="rId3"/>
          <a:srcRect l="35811" t="17400" r="37376" b="17972"/>
          <a:stretch/>
        </p:blipFill>
        <p:spPr>
          <a:xfrm>
            <a:off x="1159632" y="1209845"/>
            <a:ext cx="3342289" cy="4531570"/>
          </a:xfrm>
          <a:prstGeom prst="rect">
            <a:avLst/>
          </a:prstGeom>
        </p:spPr>
      </p:pic>
      <p:pic>
        <p:nvPicPr>
          <p:cNvPr id="6" name="Picture 5"/>
          <p:cNvPicPr>
            <a:picLocks noChangeAspect="1"/>
          </p:cNvPicPr>
          <p:nvPr/>
        </p:nvPicPr>
        <p:blipFill rotWithShape="1">
          <a:blip r:embed="rId4"/>
          <a:srcRect l="36614" t="32162" r="37630" b="5818"/>
          <a:stretch/>
        </p:blipFill>
        <p:spPr>
          <a:xfrm>
            <a:off x="8113491" y="1209845"/>
            <a:ext cx="3224464" cy="4531570"/>
          </a:xfrm>
          <a:prstGeom prst="rect">
            <a:avLst/>
          </a:prstGeom>
        </p:spPr>
      </p:pic>
      <p:sp>
        <p:nvSpPr>
          <p:cNvPr id="7" name="7-Point Star 6"/>
          <p:cNvSpPr/>
          <p:nvPr/>
        </p:nvSpPr>
        <p:spPr>
          <a:xfrm rot="20573088">
            <a:off x="5349535" y="776816"/>
            <a:ext cx="3029867" cy="226992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rot="20409040">
            <a:off x="5807675" y="1391662"/>
            <a:ext cx="2373358" cy="923330"/>
          </a:xfrm>
          <a:prstGeom prst="rect">
            <a:avLst/>
          </a:prstGeom>
          <a:noFill/>
        </p:spPr>
        <p:txBody>
          <a:bodyPr wrap="square" rtlCol="0">
            <a:spAutoFit/>
          </a:bodyPr>
          <a:lstStyle/>
          <a:p>
            <a:r>
              <a:rPr lang="en-GB" dirty="0" smtClean="0"/>
              <a:t>Agree a time and day that everyone is available </a:t>
            </a:r>
            <a:endParaRPr lang="en-GB" dirty="0"/>
          </a:p>
        </p:txBody>
      </p:sp>
      <p:sp>
        <p:nvSpPr>
          <p:cNvPr id="9" name="7-Point Star 8"/>
          <p:cNvSpPr/>
          <p:nvPr/>
        </p:nvSpPr>
        <p:spPr>
          <a:xfrm>
            <a:off x="5626962" y="4441585"/>
            <a:ext cx="2951014" cy="2252303"/>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21356623">
            <a:off x="6047766" y="5393971"/>
            <a:ext cx="2373358" cy="646331"/>
          </a:xfrm>
          <a:prstGeom prst="rect">
            <a:avLst/>
          </a:prstGeom>
          <a:noFill/>
        </p:spPr>
        <p:txBody>
          <a:bodyPr wrap="square" rtlCol="0">
            <a:spAutoFit/>
          </a:bodyPr>
          <a:lstStyle/>
          <a:p>
            <a:r>
              <a:rPr lang="en-GB" dirty="0" smtClean="0"/>
              <a:t>Be clear that parents have the final say. </a:t>
            </a:r>
            <a:endParaRPr lang="en-GB" dirty="0"/>
          </a:p>
        </p:txBody>
      </p:sp>
      <p:sp>
        <p:nvSpPr>
          <p:cNvPr id="11" name="7-Point Star 10"/>
          <p:cNvSpPr/>
          <p:nvPr/>
        </p:nvSpPr>
        <p:spPr>
          <a:xfrm rot="923581">
            <a:off x="3905460" y="2645054"/>
            <a:ext cx="2951014" cy="2252303"/>
          </a:xfrm>
          <a:prstGeom prst="star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rot="20859557">
            <a:off x="4437362" y="3260323"/>
            <a:ext cx="1887210" cy="1200329"/>
          </a:xfrm>
          <a:prstGeom prst="rect">
            <a:avLst/>
          </a:prstGeom>
          <a:noFill/>
        </p:spPr>
        <p:txBody>
          <a:bodyPr wrap="square" rtlCol="0">
            <a:spAutoFit/>
          </a:bodyPr>
          <a:lstStyle/>
          <a:p>
            <a:r>
              <a:rPr lang="en-GB" dirty="0" smtClean="0"/>
              <a:t>Prepare some snacks or organise a treat for afterwards</a:t>
            </a:r>
            <a:endParaRPr lang="en-GB" dirty="0"/>
          </a:p>
        </p:txBody>
      </p:sp>
    </p:spTree>
    <p:extLst>
      <p:ext uri="{BB962C8B-B14F-4D97-AF65-F5344CB8AC3E}">
        <p14:creationId xmlns:p14="http://schemas.microsoft.com/office/powerpoint/2010/main" val="2549061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628" y="134734"/>
            <a:ext cx="10178322" cy="1562529"/>
          </a:xfrm>
        </p:spPr>
        <p:txBody>
          <a:bodyPr>
            <a:normAutofit fontScale="90000"/>
          </a:bodyPr>
          <a:lstStyle/>
          <a:p>
            <a:pPr algn="ctr"/>
            <a:r>
              <a:rPr lang="en-GB" dirty="0" smtClean="0"/>
              <a:t>For parents and carers</a:t>
            </a:r>
            <a:br>
              <a:rPr lang="en-GB" dirty="0" smtClean="0"/>
            </a:br>
            <a:r>
              <a:rPr lang="en-GB" sz="2000" dirty="0" smtClean="0"/>
              <a:t>information and guidance on how to keep everyone online safe in the home</a:t>
            </a:r>
            <a:br>
              <a:rPr lang="en-GB" sz="2000" dirty="0" smtClean="0"/>
            </a:br>
            <a:r>
              <a:rPr lang="en-GB" sz="2000" dirty="0" smtClean="0"/>
              <a:t>(please copy and paste the web links into your browser and access everything you need</a:t>
            </a:r>
            <a:endParaRPr lang="en-GB" dirty="0"/>
          </a:p>
        </p:txBody>
      </p:sp>
      <p:sp>
        <p:nvSpPr>
          <p:cNvPr id="3" name="Content Placeholder 2"/>
          <p:cNvSpPr>
            <a:spLocks noGrp="1"/>
          </p:cNvSpPr>
          <p:nvPr>
            <p:ph idx="1"/>
          </p:nvPr>
        </p:nvSpPr>
        <p:spPr>
          <a:xfrm>
            <a:off x="895350" y="1697263"/>
            <a:ext cx="11163300" cy="5484587"/>
          </a:xfrm>
        </p:spPr>
        <p:txBody>
          <a:bodyPr>
            <a:normAutofit fontScale="85000" lnSpcReduction="20000"/>
          </a:bodyPr>
          <a:lstStyle/>
          <a:p>
            <a:r>
              <a:rPr lang="en-GB" sz="2600" dirty="0" smtClean="0">
                <a:latin typeface="Corbel" panose="020B0503020204020204" pitchFamily="34" charset="0"/>
              </a:rPr>
              <a:t>Understanding what it means to be online and how to make sure we are all safe</a:t>
            </a:r>
            <a:endParaRPr lang="en-GB" sz="2600" dirty="0">
              <a:latin typeface="Corbel" panose="020B0503020204020204" pitchFamily="34" charset="0"/>
              <a:hlinkClick r:id="rId2"/>
            </a:endParaRPr>
          </a:p>
          <a:p>
            <a:r>
              <a:rPr lang="en-GB" sz="2600" dirty="0" smtClean="0">
                <a:latin typeface="Corbel" panose="020B0503020204020204" pitchFamily="34" charset="0"/>
                <a:hlinkClick r:id="rId2"/>
              </a:rPr>
              <a:t>https</a:t>
            </a:r>
            <a:r>
              <a:rPr lang="en-GB" sz="2600" dirty="0">
                <a:latin typeface="Corbel" panose="020B0503020204020204" pitchFamily="34" charset="0"/>
                <a:hlinkClick r:id="rId2"/>
              </a:rPr>
              <a:t>://www.thinkuknow.co.uk/parents/Support-tools/home-activity-worksheets</a:t>
            </a:r>
            <a:r>
              <a:rPr lang="en-GB" sz="2600" dirty="0" smtClean="0">
                <a:latin typeface="Corbel" panose="020B0503020204020204" pitchFamily="34" charset="0"/>
                <a:hlinkClick r:id="rId2"/>
              </a:rPr>
              <a:t>/</a:t>
            </a:r>
            <a:endParaRPr lang="en-GB" sz="2600" dirty="0">
              <a:latin typeface="Corbel" panose="020B0503020204020204" pitchFamily="34" charset="0"/>
            </a:endParaRPr>
          </a:p>
          <a:p>
            <a:r>
              <a:rPr lang="en-GB" sz="2600" dirty="0">
                <a:latin typeface="Corbel" panose="020B0503020204020204" pitchFamily="34" charset="0"/>
                <a:hlinkClick r:id="rId3"/>
              </a:rPr>
              <a:t>https://www.thinkuknow.co.uk/parents/Listing/?</a:t>
            </a:r>
            <a:r>
              <a:rPr lang="en-GB" sz="2600" dirty="0" smtClean="0">
                <a:latin typeface="Corbel" panose="020B0503020204020204" pitchFamily="34" charset="0"/>
                <a:hlinkClick r:id="rId3"/>
              </a:rPr>
              <a:t>cat=72,70,69,68,67,66,74&amp;ref=4765&amp;keyWord</a:t>
            </a:r>
            <a:r>
              <a:rPr lang="en-GB" sz="2600" dirty="0" smtClean="0">
                <a:latin typeface="Corbel" panose="020B0503020204020204" pitchFamily="34" charset="0"/>
              </a:rPr>
              <a:t>=</a:t>
            </a:r>
          </a:p>
          <a:p>
            <a:r>
              <a:rPr lang="en-GB" sz="2600" dirty="0" smtClean="0">
                <a:latin typeface="Corbel" panose="020B0503020204020204" pitchFamily="34" charset="0"/>
                <a:hlinkClick r:id="rId4"/>
              </a:rPr>
              <a:t>https</a:t>
            </a:r>
            <a:r>
              <a:rPr lang="en-GB" sz="2600" dirty="0">
                <a:latin typeface="Corbel" panose="020B0503020204020204" pitchFamily="34" charset="0"/>
                <a:hlinkClick r:id="rId4"/>
              </a:rPr>
              <a:t>://www.nspcc.org.uk/keeping-children-safe/online-safety</a:t>
            </a:r>
            <a:r>
              <a:rPr lang="en-GB" sz="2600" dirty="0" smtClean="0">
                <a:latin typeface="Corbel" panose="020B0503020204020204" pitchFamily="34" charset="0"/>
                <a:hlinkClick r:id="rId4"/>
              </a:rPr>
              <a:t>/</a:t>
            </a:r>
            <a:endParaRPr lang="en-GB" sz="2600" dirty="0" smtClean="0">
              <a:latin typeface="Corbel" panose="020B0503020204020204" pitchFamily="34" charset="0"/>
            </a:endParaRPr>
          </a:p>
          <a:p>
            <a:endParaRPr lang="en-GB" sz="2600" dirty="0">
              <a:latin typeface="Corbel" panose="020B0503020204020204" pitchFamily="34" charset="0"/>
            </a:endParaRPr>
          </a:p>
          <a:p>
            <a:r>
              <a:rPr lang="en-US" sz="2600" dirty="0" smtClean="0">
                <a:latin typeface="Corbel" panose="020B0503020204020204" pitchFamily="34" charset="0"/>
              </a:rPr>
              <a:t>How to report to the police and agencies when we have been exposed to inappropriate material or activity</a:t>
            </a:r>
            <a:endParaRPr lang="en-GB" sz="2600" dirty="0" smtClean="0">
              <a:latin typeface="Corbel" panose="020B0503020204020204" pitchFamily="34" charset="0"/>
            </a:endParaRPr>
          </a:p>
          <a:p>
            <a:r>
              <a:rPr lang="en-GB" sz="2600" dirty="0" smtClean="0">
                <a:solidFill>
                  <a:schemeClr val="accent3">
                    <a:lumMod val="50000"/>
                  </a:schemeClr>
                </a:solidFill>
                <a:latin typeface="Corbel" panose="020B0503020204020204" pitchFamily="34" charset="0"/>
                <a:hlinkClick r:id="rId5"/>
              </a:rPr>
              <a:t>Reporting when my child has been exposed to inappropriate online material and activity</a:t>
            </a:r>
          </a:p>
          <a:p>
            <a:r>
              <a:rPr lang="en-GB" sz="2600" dirty="0" smtClean="0">
                <a:latin typeface="Corbel" panose="020B0503020204020204" pitchFamily="34" charset="0"/>
                <a:hlinkClick r:id="rId5"/>
              </a:rPr>
              <a:t>https</a:t>
            </a:r>
            <a:r>
              <a:rPr lang="en-GB" sz="2600" dirty="0">
                <a:latin typeface="Corbel" panose="020B0503020204020204" pitchFamily="34" charset="0"/>
                <a:hlinkClick r:id="rId5"/>
              </a:rPr>
              <a:t>://www.ceop.police.uk/safety-centre</a:t>
            </a:r>
            <a:r>
              <a:rPr lang="en-GB" sz="2600" dirty="0" smtClean="0">
                <a:latin typeface="Corbel" panose="020B0503020204020204" pitchFamily="34" charset="0"/>
                <a:hlinkClick r:id="rId5"/>
              </a:rPr>
              <a:t>/</a:t>
            </a:r>
            <a:endParaRPr lang="en-GB" sz="2600" dirty="0" smtClean="0">
              <a:latin typeface="Corbel" panose="020B0503020204020204" pitchFamily="34" charset="0"/>
            </a:endParaRPr>
          </a:p>
          <a:p>
            <a:endParaRPr lang="en-GB" sz="2600" dirty="0" smtClean="0">
              <a:latin typeface="Corbel" panose="020B0503020204020204" pitchFamily="34" charset="0"/>
            </a:endParaRPr>
          </a:p>
          <a:p>
            <a:r>
              <a:rPr lang="en-GB" sz="2600" dirty="0" smtClean="0">
                <a:latin typeface="Corbel" panose="020B0503020204020204" pitchFamily="34" charset="0"/>
              </a:rPr>
              <a:t>How to keep devices in the home safe, and information about the internet</a:t>
            </a:r>
            <a:endParaRPr lang="en-GB" sz="2600" dirty="0">
              <a:latin typeface="Corbel" panose="020B0503020204020204" pitchFamily="34" charset="0"/>
            </a:endParaRPr>
          </a:p>
          <a:p>
            <a:r>
              <a:rPr lang="en-GB" sz="2600" dirty="0" smtClean="0">
                <a:latin typeface="Corbel" panose="020B0503020204020204" pitchFamily="34" charset="0"/>
                <a:hlinkClick r:id="rId6"/>
              </a:rPr>
              <a:t>https</a:t>
            </a:r>
            <a:r>
              <a:rPr lang="en-GB" sz="2600" dirty="0">
                <a:latin typeface="Corbel" panose="020B0503020204020204" pitchFamily="34" charset="0"/>
                <a:hlinkClick r:id="rId6"/>
              </a:rPr>
              <a:t>://</a:t>
            </a:r>
            <a:r>
              <a:rPr lang="en-GB" sz="2600" dirty="0" smtClean="0">
                <a:latin typeface="Corbel" panose="020B0503020204020204" pitchFamily="34" charset="0"/>
                <a:hlinkClick r:id="rId6"/>
              </a:rPr>
              <a:t>www.saferinternet.org.uk/advice-centre/parents-and-carers</a:t>
            </a:r>
            <a:endParaRPr lang="en-GB" sz="2600" dirty="0" smtClean="0">
              <a:latin typeface="Corbel" panose="020B0503020204020204" pitchFamily="34" charset="0"/>
            </a:endParaRPr>
          </a:p>
          <a:p>
            <a:r>
              <a:rPr lang="en-GB" sz="2600" dirty="0">
                <a:latin typeface="Corbel" panose="020B0503020204020204" pitchFamily="34" charset="0"/>
                <a:hlinkClick r:id="rId7"/>
              </a:rPr>
              <a:t>https://www.internetmatters.org</a:t>
            </a:r>
            <a:r>
              <a:rPr lang="en-GB" sz="2600" dirty="0" smtClean="0">
                <a:latin typeface="Corbel" panose="020B0503020204020204" pitchFamily="34" charset="0"/>
                <a:hlinkClick r:id="rId7"/>
              </a:rPr>
              <a:t>/</a:t>
            </a:r>
            <a:endParaRPr lang="en-GB" sz="2600" dirty="0" smtClean="0">
              <a:latin typeface="Corbel" panose="020B0503020204020204" pitchFamily="34" charset="0"/>
            </a:endParaRPr>
          </a:p>
          <a:p>
            <a:endParaRPr lang="en-GB" dirty="0" smtClean="0"/>
          </a:p>
          <a:p>
            <a:endParaRPr lang="en-GB" dirty="0"/>
          </a:p>
        </p:txBody>
      </p:sp>
    </p:spTree>
    <p:extLst>
      <p:ext uri="{BB962C8B-B14F-4D97-AF65-F5344CB8AC3E}">
        <p14:creationId xmlns:p14="http://schemas.microsoft.com/office/powerpoint/2010/main" val="3525056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626" y="418479"/>
            <a:ext cx="10178322" cy="1492132"/>
          </a:xfrm>
        </p:spPr>
        <p:txBody>
          <a:bodyPr/>
          <a:lstStyle/>
          <a:p>
            <a:r>
              <a:rPr lang="en-GB" b="1" u="sng" dirty="0">
                <a:latin typeface="Corbel" panose="020B0503020204020204" pitchFamily="34" charset="0"/>
                <a:ea typeface="Calibri" pitchFamily="34" charset="0"/>
                <a:cs typeface="Times New Roman" pitchFamily="18" charset="0"/>
              </a:rPr>
              <a:t>Safeguarding Statement</a:t>
            </a:r>
            <a:br>
              <a:rPr lang="en-GB" b="1" u="sng" dirty="0">
                <a:latin typeface="Corbel" panose="020B0503020204020204" pitchFamily="34" charset="0"/>
                <a:ea typeface="Calibri" pitchFamily="34" charset="0"/>
                <a:cs typeface="Times New Roman" pitchFamily="18" charset="0"/>
              </a:rPr>
            </a:br>
            <a:endParaRPr lang="en-GB" dirty="0"/>
          </a:p>
        </p:txBody>
      </p:sp>
      <p:sp>
        <p:nvSpPr>
          <p:cNvPr id="3" name="Content Placeholder 2"/>
          <p:cNvSpPr>
            <a:spLocks noGrp="1"/>
          </p:cNvSpPr>
          <p:nvPr>
            <p:ph idx="1"/>
          </p:nvPr>
        </p:nvSpPr>
        <p:spPr>
          <a:xfrm>
            <a:off x="1251678" y="1419727"/>
            <a:ext cx="10178322" cy="4459866"/>
          </a:xfrm>
        </p:spPr>
        <p:txBody>
          <a:bodyPr/>
          <a:lstStyle/>
          <a:p>
            <a:pPr marL="0" lvl="0" indent="0" algn="ctr" fontAlgn="base">
              <a:lnSpc>
                <a:spcPct val="100000"/>
              </a:lnSpc>
              <a:spcBef>
                <a:spcPct val="0"/>
              </a:spcBef>
              <a:spcAft>
                <a:spcPct val="0"/>
              </a:spcAft>
              <a:buClrTx/>
              <a:buNone/>
            </a:pPr>
            <a:endParaRPr lang="en-GB" b="1" dirty="0">
              <a:latin typeface="Corbel" panose="020B0503020204020204" pitchFamily="34" charset="0"/>
              <a:ea typeface="Calibri" pitchFamily="34" charset="0"/>
              <a:cs typeface="Times New Roman" pitchFamily="18" charset="0"/>
            </a:endParaRPr>
          </a:p>
          <a:p>
            <a:pPr marL="0" lvl="0" indent="0" algn="ctr" fontAlgn="base">
              <a:lnSpc>
                <a:spcPct val="100000"/>
              </a:lnSpc>
              <a:spcBef>
                <a:spcPct val="0"/>
              </a:spcBef>
              <a:spcAft>
                <a:spcPct val="0"/>
              </a:spcAft>
              <a:buClrTx/>
              <a:buNone/>
            </a:pPr>
            <a:r>
              <a:rPr lang="en-GB" dirty="0">
                <a:latin typeface="Corbel" panose="020B0503020204020204" pitchFamily="34" charset="0"/>
                <a:ea typeface="Calibri" pitchFamily="34" charset="0"/>
                <a:cs typeface="Times New Roman" pitchFamily="18" charset="0"/>
              </a:rPr>
              <a:t>We recognise the importance of providing an ethos and environment within our </a:t>
            </a:r>
            <a:r>
              <a:rPr lang="en-GB">
                <a:latin typeface="Corbel" panose="020B0503020204020204" pitchFamily="34" charset="0"/>
                <a:ea typeface="Calibri" pitchFamily="34" charset="0"/>
                <a:cs typeface="Times New Roman" pitchFamily="18" charset="0"/>
              </a:rPr>
              <a:t>school </a:t>
            </a:r>
            <a:r>
              <a:rPr lang="en-GB" smtClean="0">
                <a:latin typeface="Corbel" panose="020B0503020204020204" pitchFamily="34" charset="0"/>
                <a:ea typeface="Calibri" pitchFamily="34" charset="0"/>
                <a:cs typeface="Times New Roman" pitchFamily="18" charset="0"/>
              </a:rPr>
              <a:t>– and </a:t>
            </a:r>
            <a:r>
              <a:rPr lang="en-GB" dirty="0">
                <a:latin typeface="Corbel" panose="020B0503020204020204" pitchFamily="34" charset="0"/>
                <a:ea typeface="Calibri" pitchFamily="34" charset="0"/>
                <a:cs typeface="Times New Roman" pitchFamily="18" charset="0"/>
              </a:rPr>
              <a:t>will help children, all staff and wider community to feel safe, secure and respected.</a:t>
            </a:r>
            <a:endParaRPr lang="en-GB" dirty="0">
              <a:latin typeface="Corbel" panose="020B0503020204020204" pitchFamily="34" charset="0"/>
              <a:cs typeface="Arial" pitchFamily="34" charset="0"/>
            </a:endParaRPr>
          </a:p>
          <a:p>
            <a:pPr marL="0" lvl="0" indent="0" algn="ctr" eaLnBrk="0" fontAlgn="base" hangingPunct="0">
              <a:lnSpc>
                <a:spcPct val="100000"/>
              </a:lnSpc>
              <a:spcBef>
                <a:spcPct val="0"/>
              </a:spcBef>
              <a:spcAft>
                <a:spcPct val="0"/>
              </a:spcAft>
              <a:buClrTx/>
              <a:buNone/>
            </a:pPr>
            <a:r>
              <a:rPr lang="en-GB" dirty="0">
                <a:latin typeface="Corbel" panose="020B0503020204020204" pitchFamily="34" charset="0"/>
                <a:ea typeface="Calibri" pitchFamily="34" charset="0"/>
                <a:cs typeface="Times New Roman" pitchFamily="18" charset="0"/>
              </a:rPr>
              <a:t>We are committed to safeguarding and promoting the welfare and wellbeing of our school community, and expect all of the staff, parents and volunteers to share this commitment.</a:t>
            </a:r>
            <a:endParaRPr lang="en-GB" dirty="0">
              <a:latin typeface="Corbel" panose="020B0503020204020204" pitchFamily="34" charset="0"/>
              <a:cs typeface="Arial" pitchFamily="34" charset="0"/>
            </a:endParaRPr>
          </a:p>
          <a:p>
            <a:pPr marL="0" lvl="0" indent="0" algn="ctr" eaLnBrk="0" fontAlgn="base" hangingPunct="0">
              <a:lnSpc>
                <a:spcPct val="100000"/>
              </a:lnSpc>
              <a:spcBef>
                <a:spcPct val="0"/>
              </a:spcBef>
              <a:spcAft>
                <a:spcPct val="0"/>
              </a:spcAft>
              <a:buClrTx/>
              <a:buNone/>
            </a:pPr>
            <a:r>
              <a:rPr lang="en-GB" dirty="0">
                <a:latin typeface="Corbel" panose="020B0503020204020204" pitchFamily="34" charset="0"/>
                <a:ea typeface="Calibri" pitchFamily="34" charset="0"/>
                <a:cs typeface="Times New Roman" pitchFamily="18" charset="0"/>
              </a:rPr>
              <a:t>We aim to ensure a safe learning and working environment for all of our children so that they reach their full learning potential, develop positive self confidence, and understand how to keep safe within the school and wider community. </a:t>
            </a:r>
            <a:endParaRPr lang="en-GB" dirty="0">
              <a:latin typeface="Corbel" panose="020B0503020204020204" pitchFamily="34" charset="0"/>
              <a:cs typeface="Arial" pitchFamily="34" charset="0"/>
            </a:endParaRPr>
          </a:p>
          <a:p>
            <a:endParaRPr lang="en-GB" dirty="0"/>
          </a:p>
        </p:txBody>
      </p:sp>
      <p:pic>
        <p:nvPicPr>
          <p:cNvPr id="4" name="Picture 3" descr="C:\Users\y.sherbaz\Downloads\HH New Logo.jpg"/>
          <p:cNvPicPr/>
          <p:nvPr/>
        </p:nvPicPr>
        <p:blipFill>
          <a:blip r:embed="rId2" cstate="print"/>
          <a:srcRect/>
          <a:stretch>
            <a:fillRect/>
          </a:stretch>
        </p:blipFill>
        <p:spPr bwMode="auto">
          <a:xfrm>
            <a:off x="5414797" y="4199680"/>
            <a:ext cx="1852082" cy="1489327"/>
          </a:xfrm>
          <a:prstGeom prst="rect">
            <a:avLst/>
          </a:prstGeom>
          <a:noFill/>
          <a:ln w="9525">
            <a:noFill/>
            <a:miter lim="800000"/>
            <a:headEnd/>
            <a:tailEnd/>
          </a:ln>
        </p:spPr>
      </p:pic>
      <p:sp>
        <p:nvSpPr>
          <p:cNvPr id="5" name="Rectangle 4"/>
          <p:cNvSpPr/>
          <p:nvPr/>
        </p:nvSpPr>
        <p:spPr>
          <a:xfrm>
            <a:off x="1157831" y="5689007"/>
            <a:ext cx="10366015" cy="876266"/>
          </a:xfrm>
          <a:prstGeom prst="rect">
            <a:avLst/>
          </a:prstGeom>
        </p:spPr>
        <p:txBody>
          <a:bodyPr wrap="square">
            <a:spAutoFit/>
          </a:bodyPr>
          <a:lstStyle/>
          <a:p>
            <a:pPr algn="ctr">
              <a:lnSpc>
                <a:spcPct val="107000"/>
              </a:lnSpc>
              <a:spcAft>
                <a:spcPts val="800"/>
              </a:spcAft>
            </a:pPr>
            <a:r>
              <a:rPr lang="en-GB" sz="2400" b="1" dirty="0">
                <a:solidFill>
                  <a:srgbClr val="1F4E79"/>
                </a:solidFill>
                <a:latin typeface="Lucida Handwriting" panose="03010101010101010101" pitchFamily="66" charset="0"/>
                <a:ea typeface="Calibri" panose="020F0502020204030204" pitchFamily="34" charset="0"/>
                <a:cs typeface="Times New Roman" panose="02020603050405020304" pitchFamily="18" charset="0"/>
              </a:rPr>
              <a:t>……..putting children at the heart of everything we think, say and do.</a:t>
            </a:r>
            <a:r>
              <a:rPr lang="en-GB" sz="12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22458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are we learning today?</a:t>
            </a:r>
            <a:endParaRPr lang="en-GB" dirty="0"/>
          </a:p>
        </p:txBody>
      </p:sp>
      <p:sp>
        <p:nvSpPr>
          <p:cNvPr id="3" name="Content Placeholder 2"/>
          <p:cNvSpPr>
            <a:spLocks noGrp="1"/>
          </p:cNvSpPr>
          <p:nvPr>
            <p:ph idx="1"/>
          </p:nvPr>
        </p:nvSpPr>
        <p:spPr>
          <a:xfrm>
            <a:off x="1011046" y="1707932"/>
            <a:ext cx="10767870" cy="4493171"/>
          </a:xfrm>
        </p:spPr>
        <p:txBody>
          <a:bodyPr>
            <a:normAutofit fontScale="85000" lnSpcReduction="20000"/>
          </a:bodyPr>
          <a:lstStyle/>
          <a:p>
            <a:endParaRPr lang="en-US" sz="2400" dirty="0" smtClean="0"/>
          </a:p>
          <a:p>
            <a:r>
              <a:rPr lang="en-GB" sz="2400" b="1" dirty="0" smtClean="0">
                <a:latin typeface="Corbel" panose="020B0503020204020204" pitchFamily="34" charset="0"/>
              </a:rPr>
              <a:t>Theme </a:t>
            </a:r>
            <a:r>
              <a:rPr lang="en-GB" sz="2400" b="1" dirty="0">
                <a:latin typeface="Corbel" panose="020B0503020204020204" pitchFamily="34" charset="0"/>
              </a:rPr>
              <a:t>for online safety day-</a:t>
            </a:r>
            <a:r>
              <a:rPr lang="en-US" sz="2400" b="1" dirty="0">
                <a:latin typeface="Corbel" panose="020B0503020204020204" pitchFamily="34" charset="0"/>
              </a:rPr>
              <a:t>:    An internet we trust: exploring reliability in the online </a:t>
            </a:r>
            <a:r>
              <a:rPr lang="en-US" sz="2400" b="1" dirty="0" smtClean="0">
                <a:latin typeface="Corbel" panose="020B0503020204020204" pitchFamily="34" charset="0"/>
              </a:rPr>
              <a:t>world</a:t>
            </a:r>
          </a:p>
          <a:p>
            <a:endParaRPr lang="en-US" sz="2400" dirty="0"/>
          </a:p>
          <a:p>
            <a:r>
              <a:rPr lang="en-US" sz="2400" dirty="0" smtClean="0"/>
              <a:t>Digital </a:t>
            </a:r>
            <a:r>
              <a:rPr lang="en-US" sz="2400" dirty="0"/>
              <a:t>Resilience Toolkit </a:t>
            </a:r>
            <a:r>
              <a:rPr lang="en-US" sz="2400" dirty="0" smtClean="0"/>
              <a:t>– Introduction about children being online – please watch link</a:t>
            </a:r>
          </a:p>
          <a:p>
            <a:endParaRPr lang="en-US" sz="2400" dirty="0"/>
          </a:p>
          <a:p>
            <a:r>
              <a:rPr lang="en-US" sz="2400" dirty="0" smtClean="0"/>
              <a:t>Set up Safely </a:t>
            </a:r>
          </a:p>
          <a:p>
            <a:endParaRPr lang="en-US" sz="2400" b="1" dirty="0">
              <a:latin typeface="Corbel" panose="020B0503020204020204" pitchFamily="34" charset="0"/>
            </a:endParaRPr>
          </a:p>
          <a:p>
            <a:r>
              <a:rPr lang="en-GB" sz="2400" b="1" dirty="0" smtClean="0">
                <a:latin typeface="Corbel" panose="020B0503020204020204" pitchFamily="34" charset="0"/>
              </a:rPr>
              <a:t>Make an agreement about when everyone can go online in the home and what is suitable or not suitable</a:t>
            </a:r>
          </a:p>
          <a:p>
            <a:r>
              <a:rPr lang="en-GB" sz="2400" b="1" dirty="0" smtClean="0">
                <a:latin typeface="Corbel" panose="020B0503020204020204" pitchFamily="34" charset="0"/>
              </a:rPr>
              <a:t>What help is out there, its so difficult to keep up? </a:t>
            </a:r>
          </a:p>
          <a:p>
            <a:pPr marL="0" indent="0">
              <a:buNone/>
            </a:pPr>
            <a:endParaRPr lang="en-GB" sz="2400" dirty="0" smtClean="0">
              <a:latin typeface="Corbel" panose="020B0503020204020204" pitchFamily="34" charset="0"/>
            </a:endParaRPr>
          </a:p>
          <a:p>
            <a:r>
              <a:rPr lang="en-GB" sz="2400" b="1" dirty="0" smtClean="0">
                <a:latin typeface="Corbel" panose="020B0503020204020204" pitchFamily="34" charset="0"/>
              </a:rPr>
              <a:t>Further Information for parents to access</a:t>
            </a:r>
          </a:p>
        </p:txBody>
      </p:sp>
    </p:spTree>
    <p:extLst>
      <p:ext uri="{BB962C8B-B14F-4D97-AF65-F5344CB8AC3E}">
        <p14:creationId xmlns:p14="http://schemas.microsoft.com/office/powerpoint/2010/main" val="941564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753" y="-185999"/>
            <a:ext cx="10921272" cy="1492132"/>
          </a:xfrm>
        </p:spPr>
        <p:txBody>
          <a:bodyPr>
            <a:normAutofit fontScale="90000"/>
          </a:bodyPr>
          <a:lstStyle/>
          <a:p>
            <a:pPr algn="ctr"/>
            <a:r>
              <a:rPr lang="en-GB" sz="4900" b="1" dirty="0">
                <a:latin typeface="Corbel" panose="020B0503020204020204" pitchFamily="34" charset="0"/>
              </a:rPr>
              <a:t/>
            </a:r>
            <a:br>
              <a:rPr lang="en-GB" sz="4900" b="1" dirty="0">
                <a:latin typeface="Corbel" panose="020B0503020204020204" pitchFamily="34" charset="0"/>
              </a:rPr>
            </a:br>
            <a:r>
              <a:rPr lang="en-GB" sz="4900" b="1" dirty="0" smtClean="0">
                <a:latin typeface="Corbel" panose="020B0503020204020204" pitchFamily="34" charset="0"/>
              </a:rPr>
              <a:t>theme for online safety day-</a:t>
            </a:r>
            <a:r>
              <a:rPr lang="en-US" sz="5400" b="1" dirty="0" smtClean="0">
                <a:latin typeface="Corbel" panose="020B0503020204020204" pitchFamily="34" charset="0"/>
              </a:rPr>
              <a:t>:    </a:t>
            </a:r>
            <a:r>
              <a:rPr lang="en-US" sz="4900" b="1" dirty="0" smtClean="0">
                <a:latin typeface="Corbel" panose="020B0503020204020204" pitchFamily="34" charset="0"/>
              </a:rPr>
              <a:t>An </a:t>
            </a:r>
            <a:r>
              <a:rPr lang="en-US" sz="4900" b="1" dirty="0">
                <a:latin typeface="Corbel" panose="020B0503020204020204" pitchFamily="34" charset="0"/>
              </a:rPr>
              <a:t>internet we trust: exploring reliability in the online </a:t>
            </a:r>
            <a:r>
              <a:rPr lang="en-US" sz="4900" b="1" dirty="0" smtClean="0">
                <a:latin typeface="Corbel" panose="020B0503020204020204" pitchFamily="34" charset="0"/>
              </a:rPr>
              <a:t>world</a:t>
            </a:r>
            <a:endParaRPr lang="en-GB" dirty="0"/>
          </a:p>
        </p:txBody>
      </p:sp>
      <p:sp>
        <p:nvSpPr>
          <p:cNvPr id="3" name="Content Placeholder 2"/>
          <p:cNvSpPr>
            <a:spLocks noGrp="1"/>
          </p:cNvSpPr>
          <p:nvPr>
            <p:ph idx="1"/>
          </p:nvPr>
        </p:nvSpPr>
        <p:spPr>
          <a:xfrm>
            <a:off x="0" y="2514602"/>
            <a:ext cx="12192000" cy="574588"/>
          </a:xfrm>
        </p:spPr>
        <p:txBody>
          <a:bodyPr>
            <a:normAutofit/>
          </a:bodyPr>
          <a:lstStyle/>
          <a:p>
            <a:pPr marL="0" indent="0" algn="ctr">
              <a:buNone/>
            </a:pPr>
            <a:r>
              <a:rPr lang="en-GB" sz="2800" b="1" dirty="0" smtClean="0">
                <a:latin typeface="Corbel" panose="020B0503020204020204" pitchFamily="34" charset="0"/>
              </a:rPr>
              <a:t>Click the image below to launch the video</a:t>
            </a:r>
            <a:endParaRPr lang="en-GB" sz="2800" dirty="0"/>
          </a:p>
        </p:txBody>
      </p:sp>
      <p:pic>
        <p:nvPicPr>
          <p:cNvPr id="4" name="Picture 3">
            <a:hlinkClick r:id="rId3"/>
          </p:cNvPr>
          <p:cNvPicPr>
            <a:picLocks noChangeAspect="1"/>
          </p:cNvPicPr>
          <p:nvPr/>
        </p:nvPicPr>
        <p:blipFill rotWithShape="1">
          <a:blip r:embed="rId4"/>
          <a:srcRect l="6250" t="22592" r="39688" b="22963"/>
          <a:stretch/>
        </p:blipFill>
        <p:spPr>
          <a:xfrm>
            <a:off x="3035754" y="3314700"/>
            <a:ext cx="6120493" cy="3467100"/>
          </a:xfrm>
          <a:prstGeom prst="rect">
            <a:avLst/>
          </a:prstGeom>
        </p:spPr>
      </p:pic>
    </p:spTree>
    <p:extLst>
      <p:ext uri="{BB962C8B-B14F-4D97-AF65-F5344CB8AC3E}">
        <p14:creationId xmlns:p14="http://schemas.microsoft.com/office/powerpoint/2010/main" val="404946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940322" cy="1492132"/>
          </a:xfrm>
        </p:spPr>
        <p:txBody>
          <a:bodyPr>
            <a:normAutofit fontScale="90000"/>
          </a:bodyPr>
          <a:lstStyle/>
          <a:p>
            <a:r>
              <a:rPr lang="en-US" dirty="0"/>
              <a:t>Digital Resilience Toolkit: Supporting 6 - 10 year olds | Internet Matters</a:t>
            </a:r>
            <a:endParaRPr lang="en-GB" dirty="0"/>
          </a:p>
        </p:txBody>
      </p:sp>
      <p:pic>
        <p:nvPicPr>
          <p:cNvPr id="4" name="Picture 3">
            <a:hlinkClick r:id="rId2"/>
          </p:cNvPr>
          <p:cNvPicPr>
            <a:picLocks noChangeAspect="1"/>
          </p:cNvPicPr>
          <p:nvPr/>
        </p:nvPicPr>
        <p:blipFill rotWithShape="1">
          <a:blip r:embed="rId3"/>
          <a:srcRect l="10784" t="22418" r="40245" b="32353"/>
          <a:stretch/>
        </p:blipFill>
        <p:spPr>
          <a:xfrm>
            <a:off x="2220892" y="2616801"/>
            <a:ext cx="8163694" cy="4241199"/>
          </a:xfrm>
          <a:prstGeom prst="rect">
            <a:avLst/>
          </a:prstGeom>
        </p:spPr>
      </p:pic>
      <p:sp>
        <p:nvSpPr>
          <p:cNvPr id="6" name="Content Placeholder 2"/>
          <p:cNvSpPr>
            <a:spLocks noGrp="1"/>
          </p:cNvSpPr>
          <p:nvPr>
            <p:ph idx="1"/>
          </p:nvPr>
        </p:nvSpPr>
        <p:spPr>
          <a:xfrm>
            <a:off x="0" y="1874517"/>
            <a:ext cx="12192000" cy="574588"/>
          </a:xfrm>
        </p:spPr>
        <p:txBody>
          <a:bodyPr>
            <a:normAutofit/>
          </a:bodyPr>
          <a:lstStyle/>
          <a:p>
            <a:pPr marL="0" indent="0" algn="ctr">
              <a:buNone/>
            </a:pPr>
            <a:r>
              <a:rPr lang="en-GB" sz="2800" b="1" dirty="0" smtClean="0">
                <a:latin typeface="Corbel" panose="020B0503020204020204" pitchFamily="34" charset="0"/>
              </a:rPr>
              <a:t>Click the image below to launch the video</a:t>
            </a:r>
            <a:endParaRPr lang="en-GB" sz="2800" dirty="0"/>
          </a:p>
        </p:txBody>
      </p:sp>
    </p:spTree>
    <p:extLst>
      <p:ext uri="{BB962C8B-B14F-4D97-AF65-F5344CB8AC3E}">
        <p14:creationId xmlns:p14="http://schemas.microsoft.com/office/powerpoint/2010/main" val="33737654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8" y="134959"/>
            <a:ext cx="10178322" cy="1492132"/>
          </a:xfrm>
        </p:spPr>
        <p:txBody>
          <a:bodyPr/>
          <a:lstStyle/>
          <a:p>
            <a:r>
              <a:rPr lang="en-GB" dirty="0" smtClean="0">
                <a:solidFill>
                  <a:srgbClr val="00CC00"/>
                </a:solidFill>
              </a:rPr>
              <a:t>Set </a:t>
            </a:r>
            <a:r>
              <a:rPr lang="en-GB" dirty="0">
                <a:solidFill>
                  <a:srgbClr val="00CC00"/>
                </a:solidFill>
              </a:rPr>
              <a:t>u</a:t>
            </a:r>
            <a:r>
              <a:rPr lang="en-GB" dirty="0" smtClean="0">
                <a:solidFill>
                  <a:srgbClr val="00CC00"/>
                </a:solidFill>
              </a:rPr>
              <a:t>p safely</a:t>
            </a:r>
            <a:endParaRPr lang="en-GB" dirty="0">
              <a:solidFill>
                <a:srgbClr val="00CC00"/>
              </a:solidFill>
            </a:endParaRPr>
          </a:p>
        </p:txBody>
      </p:sp>
      <p:sp>
        <p:nvSpPr>
          <p:cNvPr id="4" name="Rectangle 3"/>
          <p:cNvSpPr/>
          <p:nvPr/>
        </p:nvSpPr>
        <p:spPr>
          <a:xfrm>
            <a:off x="971013" y="881025"/>
            <a:ext cx="6153687" cy="4893647"/>
          </a:xfrm>
          <a:prstGeom prst="rect">
            <a:avLst/>
          </a:prstGeom>
        </p:spPr>
        <p:txBody>
          <a:bodyPr wrap="square">
            <a:spAutoFit/>
          </a:bodyPr>
          <a:lstStyle/>
          <a:p>
            <a:pPr fontAlgn="base"/>
            <a:r>
              <a:rPr lang="en-GB" sz="2000" b="0" i="0" dirty="0" smtClean="0">
                <a:solidFill>
                  <a:srgbClr val="3B3A39"/>
                </a:solidFill>
                <a:effectLst/>
                <a:latin typeface="+mj-lt"/>
              </a:rPr>
              <a:t>As a parent you have some decisions to make about how you want your child to engage online and on social media and what measures you want to put in place to help protect them:</a:t>
            </a:r>
            <a:endParaRPr lang="en-GB" sz="2000" b="0" i="0" dirty="0" smtClean="0">
              <a:solidFill>
                <a:srgbClr val="FFFFFF"/>
              </a:solidFill>
              <a:effectLst/>
              <a:latin typeface="+mj-lt"/>
            </a:endParaRPr>
          </a:p>
          <a:p>
            <a:pPr fontAlgn="base"/>
            <a:endParaRPr lang="en-GB" sz="2000" b="1" i="0" dirty="0" smtClean="0">
              <a:solidFill>
                <a:srgbClr val="3B3A39"/>
              </a:solidFill>
              <a:effectLst/>
              <a:latin typeface="+mj-lt"/>
            </a:endParaRPr>
          </a:p>
          <a:p>
            <a:pPr fontAlgn="base"/>
            <a:r>
              <a:rPr lang="en-GB" sz="2000" b="1" i="0" dirty="0" smtClean="0">
                <a:solidFill>
                  <a:srgbClr val="3B3A39"/>
                </a:solidFill>
                <a:effectLst/>
                <a:latin typeface="+mj-lt"/>
              </a:rPr>
              <a:t>Set up their device</a:t>
            </a:r>
          </a:p>
          <a:p>
            <a:pPr fontAlgn="base"/>
            <a:endParaRPr lang="en-GB" sz="2000" b="0" i="0" dirty="0" smtClean="0">
              <a:solidFill>
                <a:srgbClr val="3B3A39"/>
              </a:solidFill>
              <a:effectLst/>
              <a:latin typeface="+mj-lt"/>
            </a:endParaRPr>
          </a:p>
          <a:p>
            <a:pPr fontAlgn="base"/>
            <a:r>
              <a:rPr lang="en-GB" sz="2000" b="0" i="0" dirty="0" smtClean="0">
                <a:solidFill>
                  <a:srgbClr val="3B3A39"/>
                </a:solidFill>
                <a:effectLst/>
                <a:latin typeface="+mj-lt"/>
              </a:rPr>
              <a:t>Whatever </a:t>
            </a:r>
            <a:r>
              <a:rPr lang="en-GB" sz="2000" b="0" i="0" u="none" strike="noStrike" dirty="0" smtClean="0">
                <a:solidFill>
                  <a:srgbClr val="FF3366"/>
                </a:solidFill>
                <a:effectLst/>
                <a:latin typeface="+mj-lt"/>
                <a:hlinkClick r:id="rId3"/>
              </a:rPr>
              <a:t>device</a:t>
            </a:r>
            <a:r>
              <a:rPr lang="en-GB" sz="2000" b="0" i="0" dirty="0" smtClean="0">
                <a:solidFill>
                  <a:srgbClr val="3B3A39"/>
                </a:solidFill>
                <a:effectLst/>
                <a:latin typeface="+mj-lt"/>
              </a:rPr>
              <a:t> you choose, there are </a:t>
            </a:r>
            <a:r>
              <a:rPr lang="en-GB" sz="2000" b="1" i="0" dirty="0" smtClean="0">
                <a:solidFill>
                  <a:srgbClr val="3B3A39"/>
                </a:solidFill>
                <a:effectLst/>
                <a:latin typeface="+mj-lt"/>
              </a:rPr>
              <a:t>free</a:t>
            </a:r>
            <a:r>
              <a:rPr lang="en-GB" sz="2000" b="0" i="0" dirty="0" smtClean="0">
                <a:solidFill>
                  <a:srgbClr val="3B3A39"/>
                </a:solidFill>
                <a:effectLst/>
                <a:latin typeface="+mj-lt"/>
              </a:rPr>
              <a:t> </a:t>
            </a:r>
            <a:r>
              <a:rPr lang="en-GB" sz="2000" b="1" i="0" dirty="0" smtClean="0">
                <a:solidFill>
                  <a:srgbClr val="3B3A39"/>
                </a:solidFill>
                <a:effectLst/>
                <a:latin typeface="+mj-lt"/>
              </a:rPr>
              <a:t>controls</a:t>
            </a:r>
            <a:r>
              <a:rPr lang="en-GB" sz="2000" b="0" i="0" dirty="0" smtClean="0">
                <a:solidFill>
                  <a:srgbClr val="3B3A39"/>
                </a:solidFill>
                <a:effectLst/>
                <a:latin typeface="+mj-lt"/>
              </a:rPr>
              <a:t> you can use to stop your child from purchasing and using certain apps, seeing certain content, or limiting what they can share with others, like their </a:t>
            </a:r>
            <a:r>
              <a:rPr lang="en-GB" sz="2000" b="1" i="0" dirty="0" smtClean="0">
                <a:solidFill>
                  <a:srgbClr val="3B3A39"/>
                </a:solidFill>
                <a:effectLst/>
                <a:latin typeface="+mj-lt"/>
              </a:rPr>
              <a:t>location</a:t>
            </a:r>
            <a:r>
              <a:rPr lang="en-GB" sz="2000" b="0" i="0" dirty="0" smtClean="0">
                <a:solidFill>
                  <a:srgbClr val="3B3A39"/>
                </a:solidFill>
                <a:effectLst/>
                <a:latin typeface="+mj-lt"/>
              </a:rPr>
              <a:t> for example. </a:t>
            </a:r>
          </a:p>
          <a:p>
            <a:pPr fontAlgn="base"/>
            <a:endParaRPr lang="en-GB" sz="2000" dirty="0" smtClean="0">
              <a:solidFill>
                <a:srgbClr val="3B3A39"/>
              </a:solidFill>
              <a:latin typeface="+mj-lt"/>
            </a:endParaRPr>
          </a:p>
          <a:p>
            <a:pPr fontAlgn="base"/>
            <a:r>
              <a:rPr lang="en-GB" sz="2000" dirty="0">
                <a:latin typeface="inherit"/>
                <a:hlinkClick r:id="rId4"/>
              </a:rPr>
              <a:t>https://www.internetmatters.org/parental-controls</a:t>
            </a:r>
            <a:r>
              <a:rPr lang="en-GB" sz="2000" dirty="0" smtClean="0">
                <a:latin typeface="inherit"/>
                <a:hlinkClick r:id="rId4"/>
              </a:rPr>
              <a:t>/</a:t>
            </a:r>
            <a:endParaRPr lang="en-GB" sz="2000" dirty="0" smtClean="0">
              <a:latin typeface="inherit"/>
            </a:endParaRPr>
          </a:p>
          <a:p>
            <a:pPr fontAlgn="base"/>
            <a:endParaRPr lang="en-GB" sz="2000" b="0" i="0" dirty="0" smtClean="0">
              <a:effectLst/>
              <a:latin typeface="inherit"/>
            </a:endParaRPr>
          </a:p>
          <a:p>
            <a:pPr fontAlgn="base"/>
            <a:endParaRPr lang="en-GB" sz="1200" b="0" i="0" dirty="0">
              <a:solidFill>
                <a:srgbClr val="3B3A39"/>
              </a:solidFill>
              <a:effectLst/>
              <a:latin typeface="inherit"/>
            </a:endParaRPr>
          </a:p>
        </p:txBody>
      </p:sp>
      <p:pic>
        <p:nvPicPr>
          <p:cNvPr id="3" name="Picture 2"/>
          <p:cNvPicPr>
            <a:picLocks noChangeAspect="1"/>
          </p:cNvPicPr>
          <p:nvPr/>
        </p:nvPicPr>
        <p:blipFill rotWithShape="1">
          <a:blip r:embed="rId5" cstate="print"/>
          <a:srcRect l="26749" t="10214" r="28462" b="15719"/>
          <a:stretch/>
        </p:blipFill>
        <p:spPr>
          <a:xfrm>
            <a:off x="8257000" y="382385"/>
            <a:ext cx="2545098" cy="2366286"/>
          </a:xfrm>
          <a:prstGeom prst="rect">
            <a:avLst/>
          </a:prstGeom>
        </p:spPr>
      </p:pic>
      <p:sp>
        <p:nvSpPr>
          <p:cNvPr id="5" name="Rectangle 4"/>
          <p:cNvSpPr/>
          <p:nvPr/>
        </p:nvSpPr>
        <p:spPr>
          <a:xfrm>
            <a:off x="971013" y="5634907"/>
            <a:ext cx="3421515" cy="923330"/>
          </a:xfrm>
          <a:prstGeom prst="rect">
            <a:avLst/>
          </a:prstGeom>
        </p:spPr>
        <p:txBody>
          <a:bodyPr wrap="square">
            <a:spAutoFit/>
          </a:bodyPr>
          <a:lstStyle/>
          <a:p>
            <a:r>
              <a:rPr lang="en-GB" i="1" dirty="0">
                <a:solidFill>
                  <a:srgbClr val="6E6E6E"/>
                </a:solidFill>
                <a:latin typeface="+mj-lt"/>
              </a:rPr>
              <a:t>More than </a:t>
            </a:r>
            <a:r>
              <a:rPr lang="en-GB" i="1" dirty="0" smtClean="0">
                <a:solidFill>
                  <a:srgbClr val="6E6E6E"/>
                </a:solidFill>
                <a:latin typeface="+mj-lt"/>
              </a:rPr>
              <a:t>9 in 10 parent and carers </a:t>
            </a:r>
            <a:r>
              <a:rPr lang="en-GB" i="1" dirty="0">
                <a:solidFill>
                  <a:srgbClr val="6E6E6E"/>
                </a:solidFill>
                <a:latin typeface="+mj-lt"/>
              </a:rPr>
              <a:t>of 5-15s who use parental control software consider it </a:t>
            </a:r>
            <a:r>
              <a:rPr lang="en-GB" i="1" dirty="0" smtClean="0">
                <a:solidFill>
                  <a:srgbClr val="6E6E6E"/>
                </a:solidFill>
                <a:latin typeface="+mj-lt"/>
              </a:rPr>
              <a:t>useful</a:t>
            </a:r>
            <a:endParaRPr lang="en-GB" i="1" dirty="0">
              <a:latin typeface="+mj-lt"/>
            </a:endParaRPr>
          </a:p>
        </p:txBody>
      </p:sp>
      <p:pic>
        <p:nvPicPr>
          <p:cNvPr id="6" name="Picture 5"/>
          <p:cNvPicPr>
            <a:picLocks noChangeAspect="1"/>
          </p:cNvPicPr>
          <p:nvPr/>
        </p:nvPicPr>
        <p:blipFill rotWithShape="1">
          <a:blip r:embed="rId6"/>
          <a:srcRect l="15153" t="18658" r="15398" b="9220"/>
          <a:stretch/>
        </p:blipFill>
        <p:spPr>
          <a:xfrm>
            <a:off x="6623117" y="3765180"/>
            <a:ext cx="5113477" cy="2881362"/>
          </a:xfrm>
          <a:prstGeom prst="rect">
            <a:avLst/>
          </a:prstGeom>
        </p:spPr>
      </p:pic>
      <p:sp>
        <p:nvSpPr>
          <p:cNvPr id="7" name="Bent Arrow 6"/>
          <p:cNvSpPr/>
          <p:nvPr/>
        </p:nvSpPr>
        <p:spPr>
          <a:xfrm flipV="1">
            <a:off x="4534255" y="5401942"/>
            <a:ext cx="1947134" cy="1118796"/>
          </a:xfrm>
          <a:prstGeom prst="bentArrow">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40353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CC00"/>
                </a:solidFill>
              </a:rPr>
              <a:t>Socialising</a:t>
            </a:r>
            <a:br>
              <a:rPr lang="en-GB" dirty="0" smtClean="0">
                <a:solidFill>
                  <a:srgbClr val="00CC00"/>
                </a:solidFill>
              </a:rPr>
            </a:br>
            <a:r>
              <a:rPr lang="en-GB" dirty="0" smtClean="0">
                <a:solidFill>
                  <a:srgbClr val="00CC00"/>
                </a:solidFill>
              </a:rPr>
              <a:t> online </a:t>
            </a:r>
            <a:r>
              <a:rPr lang="en-GB" sz="3600" dirty="0" smtClean="0">
                <a:solidFill>
                  <a:srgbClr val="00CC00"/>
                </a:solidFill>
              </a:rPr>
              <a:t>(safely</a:t>
            </a:r>
            <a:r>
              <a:rPr lang="en-GB" dirty="0" smtClean="0">
                <a:solidFill>
                  <a:srgbClr val="00CC00"/>
                </a:solidFill>
              </a:rPr>
              <a:t>)</a:t>
            </a:r>
            <a:endParaRPr lang="en-GB" dirty="0">
              <a:solidFill>
                <a:srgbClr val="00CC00"/>
              </a:solidFill>
            </a:endParaRPr>
          </a:p>
        </p:txBody>
      </p:sp>
      <p:sp>
        <p:nvSpPr>
          <p:cNvPr id="4" name="Rectangle 3"/>
          <p:cNvSpPr/>
          <p:nvPr/>
        </p:nvSpPr>
        <p:spPr>
          <a:xfrm>
            <a:off x="987972" y="1967691"/>
            <a:ext cx="10869594" cy="4955203"/>
          </a:xfrm>
          <a:prstGeom prst="rect">
            <a:avLst/>
          </a:prstGeom>
        </p:spPr>
        <p:txBody>
          <a:bodyPr wrap="square">
            <a:spAutoFit/>
          </a:bodyPr>
          <a:lstStyle/>
          <a:p>
            <a:pPr fontAlgn="base"/>
            <a:r>
              <a:rPr lang="en-GB" sz="2000" b="1" i="0" dirty="0" smtClean="0">
                <a:solidFill>
                  <a:srgbClr val="3B3A39"/>
                </a:solidFill>
                <a:effectLst/>
                <a:latin typeface="inherit"/>
              </a:rPr>
              <a:t>Getting the low down on sites, games and apps</a:t>
            </a:r>
          </a:p>
          <a:p>
            <a:pPr fontAlgn="base"/>
            <a:endParaRPr lang="en-GB" sz="2000" b="0" i="0" dirty="0" smtClean="0">
              <a:solidFill>
                <a:srgbClr val="3B3A39"/>
              </a:solidFill>
              <a:effectLst/>
              <a:latin typeface="inherit"/>
            </a:endParaRPr>
          </a:p>
          <a:p>
            <a:pPr fontAlgn="base"/>
            <a:r>
              <a:rPr lang="en-GB" sz="2000" b="0" i="0" dirty="0" smtClean="0">
                <a:solidFill>
                  <a:srgbClr val="3B3A39"/>
                </a:solidFill>
                <a:effectLst/>
                <a:latin typeface="inherit"/>
              </a:rPr>
              <a:t>You will probably use social networks yourself, but you might want to know about new ones that your child is using, or wants to use. Use them yourself and set up your own account so you can experience what your child might see. There are also a number of </a:t>
            </a:r>
            <a:r>
              <a:rPr lang="en-GB" sz="2000" b="0" i="0" u="none" strike="noStrike" dirty="0" smtClean="0">
                <a:solidFill>
                  <a:srgbClr val="FF3366"/>
                </a:solidFill>
                <a:effectLst/>
                <a:latin typeface="inherit"/>
                <a:hlinkClick r:id="rId3"/>
              </a:rPr>
              <a:t>child-friendly social networks</a:t>
            </a:r>
            <a:r>
              <a:rPr lang="en-GB" sz="2000" b="0" i="0" dirty="0" smtClean="0">
                <a:solidFill>
                  <a:srgbClr val="3B3A39"/>
                </a:solidFill>
                <a:effectLst/>
                <a:latin typeface="inherit"/>
              </a:rPr>
              <a:t> they could use while they get ready for the likes of Snapchat and Instagram.</a:t>
            </a:r>
          </a:p>
          <a:p>
            <a:pPr fontAlgn="base"/>
            <a:endParaRPr lang="en-GB" sz="2000" b="0" i="0" dirty="0" smtClean="0">
              <a:solidFill>
                <a:srgbClr val="3B3A39"/>
              </a:solidFill>
              <a:effectLst/>
              <a:latin typeface="inherit"/>
            </a:endParaRPr>
          </a:p>
          <a:p>
            <a:pPr fontAlgn="base"/>
            <a:r>
              <a:rPr lang="en-GB" sz="2000" b="1" i="0" dirty="0" smtClean="0">
                <a:solidFill>
                  <a:srgbClr val="3B3A39"/>
                </a:solidFill>
                <a:effectLst/>
                <a:latin typeface="inherit"/>
              </a:rPr>
              <a:t>Privacy settings</a:t>
            </a:r>
          </a:p>
          <a:p>
            <a:pPr fontAlgn="base"/>
            <a:endParaRPr lang="en-GB" sz="2000" b="0" i="0" dirty="0" smtClean="0">
              <a:solidFill>
                <a:srgbClr val="3B3A39"/>
              </a:solidFill>
              <a:effectLst/>
              <a:latin typeface="inherit"/>
            </a:endParaRPr>
          </a:p>
          <a:p>
            <a:pPr fontAlgn="base"/>
            <a:r>
              <a:rPr lang="en-GB" sz="2000" b="0" i="0" dirty="0" smtClean="0">
                <a:solidFill>
                  <a:srgbClr val="3B3A39"/>
                </a:solidFill>
                <a:effectLst/>
                <a:latin typeface="inherit"/>
              </a:rPr>
              <a:t>Spend time together looking at the </a:t>
            </a:r>
            <a:r>
              <a:rPr lang="en-GB" sz="2000" b="1" i="0" dirty="0" smtClean="0">
                <a:solidFill>
                  <a:srgbClr val="3B3A39"/>
                </a:solidFill>
                <a:effectLst/>
                <a:latin typeface="inherit"/>
              </a:rPr>
              <a:t>privacy</a:t>
            </a:r>
            <a:r>
              <a:rPr lang="en-GB" sz="2000" b="0" i="0" dirty="0" smtClean="0">
                <a:solidFill>
                  <a:srgbClr val="3B3A39"/>
                </a:solidFill>
                <a:effectLst/>
                <a:latin typeface="inherit"/>
              </a:rPr>
              <a:t> </a:t>
            </a:r>
            <a:r>
              <a:rPr lang="en-GB" sz="2000" b="1" i="0" dirty="0" smtClean="0">
                <a:solidFill>
                  <a:srgbClr val="3B3A39"/>
                </a:solidFill>
                <a:effectLst/>
                <a:latin typeface="inherit"/>
              </a:rPr>
              <a:t>settings</a:t>
            </a:r>
            <a:r>
              <a:rPr lang="en-GB" sz="2000" b="0" i="0" dirty="0" smtClean="0">
                <a:solidFill>
                  <a:srgbClr val="3B3A39"/>
                </a:solidFill>
                <a:effectLst/>
                <a:latin typeface="inherit"/>
              </a:rPr>
              <a:t>. It’s always best to assume that default settings are public and should be changed accordingly.</a:t>
            </a:r>
          </a:p>
          <a:p>
            <a:pPr fontAlgn="base"/>
            <a:endParaRPr lang="en-GB" sz="2000" dirty="0">
              <a:solidFill>
                <a:srgbClr val="3B3A39"/>
              </a:solidFill>
              <a:latin typeface="inherit"/>
            </a:endParaRPr>
          </a:p>
          <a:p>
            <a:pPr fontAlgn="base"/>
            <a:r>
              <a:rPr lang="en-GB" sz="2000" b="0" i="0" dirty="0" smtClean="0">
                <a:solidFill>
                  <a:srgbClr val="3B3A39"/>
                </a:solidFill>
                <a:effectLst/>
                <a:latin typeface="inherit"/>
              </a:rPr>
              <a:t>Advice on </a:t>
            </a:r>
            <a:r>
              <a:rPr lang="en-GB" sz="2000" b="0" i="0" u="none" strike="noStrike" dirty="0" smtClean="0">
                <a:solidFill>
                  <a:srgbClr val="FF3366"/>
                </a:solidFill>
                <a:effectLst/>
                <a:latin typeface="inherit"/>
                <a:hlinkClick r:id="rId4"/>
              </a:rPr>
              <a:t>using privacy settings</a:t>
            </a:r>
            <a:r>
              <a:rPr lang="en-GB" sz="2000" b="0" i="0" dirty="0" smtClean="0">
                <a:solidFill>
                  <a:srgbClr val="3B3A39"/>
                </a:solidFill>
                <a:effectLst/>
                <a:latin typeface="inherit"/>
              </a:rPr>
              <a:t> on the most popular social apps.</a:t>
            </a:r>
          </a:p>
          <a:p>
            <a:pPr fontAlgn="base"/>
            <a:r>
              <a:rPr lang="en-GB" sz="2000" dirty="0">
                <a:solidFill>
                  <a:srgbClr val="3B3A39"/>
                </a:solidFill>
                <a:latin typeface="inherit"/>
                <a:hlinkClick r:id="rId5"/>
              </a:rPr>
              <a:t>https://www.internetmatters.org/resources/social-media-advice-on-popular-apps</a:t>
            </a:r>
            <a:r>
              <a:rPr lang="en-GB" sz="2000" dirty="0" smtClean="0">
                <a:solidFill>
                  <a:srgbClr val="3B3A39"/>
                </a:solidFill>
                <a:latin typeface="inherit"/>
                <a:hlinkClick r:id="rId5"/>
              </a:rPr>
              <a:t>/</a:t>
            </a:r>
            <a:endParaRPr lang="en-GB" sz="2000" dirty="0" smtClean="0">
              <a:solidFill>
                <a:srgbClr val="3B3A39"/>
              </a:solidFill>
              <a:latin typeface="inherit"/>
            </a:endParaRPr>
          </a:p>
          <a:p>
            <a:pPr fontAlgn="base"/>
            <a:endParaRPr lang="en-GB" sz="2400" b="0" i="0" dirty="0" smtClean="0">
              <a:solidFill>
                <a:srgbClr val="3B3A39"/>
              </a:solidFill>
              <a:effectLst/>
              <a:latin typeface="inherit"/>
            </a:endParaRPr>
          </a:p>
          <a:p>
            <a:pPr fontAlgn="base"/>
            <a:endParaRPr lang="en-GB" sz="1200" b="0" i="0" dirty="0">
              <a:solidFill>
                <a:srgbClr val="3B3A39"/>
              </a:solidFill>
              <a:effectLst/>
              <a:latin typeface="inherit"/>
            </a:endParaRPr>
          </a:p>
        </p:txBody>
      </p:sp>
      <p:pic>
        <p:nvPicPr>
          <p:cNvPr id="5" name="Picture 4"/>
          <p:cNvPicPr>
            <a:picLocks noChangeAspect="1"/>
          </p:cNvPicPr>
          <p:nvPr/>
        </p:nvPicPr>
        <p:blipFill rotWithShape="1">
          <a:blip r:embed="rId6" cstate="print"/>
          <a:srcRect l="8288" t="32976" r="12833" b="29524"/>
          <a:stretch/>
        </p:blipFill>
        <p:spPr>
          <a:xfrm>
            <a:off x="5908763" y="170750"/>
            <a:ext cx="5527345" cy="1477389"/>
          </a:xfrm>
          <a:prstGeom prst="rect">
            <a:avLst/>
          </a:prstGeom>
        </p:spPr>
      </p:pic>
      <p:pic>
        <p:nvPicPr>
          <p:cNvPr id="13314" name="Picture 2" descr="Disney-club-penguin-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674" y="3946201"/>
            <a:ext cx="717762" cy="7177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kuddle-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0591" y="3933400"/>
            <a:ext cx="743364" cy="74336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Yourshere-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72110" y="3933400"/>
            <a:ext cx="704233" cy="70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42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aware</a:t>
            </a:r>
            <a:endParaRPr lang="en-GB" dirty="0"/>
          </a:p>
        </p:txBody>
      </p:sp>
      <p:sp>
        <p:nvSpPr>
          <p:cNvPr id="3" name="Content Placeholder 2"/>
          <p:cNvSpPr>
            <a:spLocks noGrp="1"/>
          </p:cNvSpPr>
          <p:nvPr>
            <p:ph idx="1"/>
          </p:nvPr>
        </p:nvSpPr>
        <p:spPr>
          <a:xfrm>
            <a:off x="968739" y="1918977"/>
            <a:ext cx="10744200" cy="4516603"/>
          </a:xfrm>
        </p:spPr>
        <p:txBody>
          <a:bodyPr>
            <a:normAutofit/>
          </a:bodyPr>
          <a:lstStyle/>
          <a:p>
            <a:pPr marL="0" indent="0">
              <a:buNone/>
            </a:pPr>
            <a:r>
              <a:rPr lang="en-US" sz="3000" dirty="0">
                <a:latin typeface="Corbel" panose="020B0503020204020204" pitchFamily="34" charset="0"/>
              </a:rPr>
              <a:t>Your child should not have their location on when using </a:t>
            </a:r>
            <a:r>
              <a:rPr lang="en-US" sz="3000" dirty="0" smtClean="0">
                <a:latin typeface="Corbel" panose="020B0503020204020204" pitchFamily="34" charset="0"/>
              </a:rPr>
              <a:t>any </a:t>
            </a:r>
            <a:r>
              <a:rPr lang="en-US" sz="3000" dirty="0">
                <a:latin typeface="Corbel" panose="020B0503020204020204" pitchFamily="34" charset="0"/>
              </a:rPr>
              <a:t>device.</a:t>
            </a:r>
          </a:p>
          <a:p>
            <a:pPr marL="0" indent="0">
              <a:buNone/>
            </a:pPr>
            <a:r>
              <a:rPr lang="en-US" sz="3000" dirty="0">
                <a:latin typeface="Corbel" panose="020B0503020204020204" pitchFamily="34" charset="0"/>
              </a:rPr>
              <a:t>Make sure that your children do not have school uniform on when uploading </a:t>
            </a:r>
            <a:r>
              <a:rPr lang="en-US" sz="3000" dirty="0" smtClean="0">
                <a:latin typeface="Corbel" panose="020B0503020204020204" pitchFamily="34" charset="0"/>
              </a:rPr>
              <a:t>videos, film in their bedroom or share personal details.</a:t>
            </a:r>
            <a:endParaRPr lang="en-US" sz="3000" dirty="0">
              <a:latin typeface="Corbel" panose="020B0503020204020204" pitchFamily="34" charset="0"/>
            </a:endParaRPr>
          </a:p>
          <a:p>
            <a:pPr marL="0" indent="0">
              <a:buNone/>
            </a:pPr>
            <a:r>
              <a:rPr lang="en-US" sz="3000" dirty="0" smtClean="0">
                <a:latin typeface="Corbel" panose="020B0503020204020204" pitchFamily="34" charset="0"/>
              </a:rPr>
              <a:t>Check what you child wants to upload is safe first</a:t>
            </a:r>
            <a:r>
              <a:rPr lang="en-US" sz="3000" dirty="0">
                <a:latin typeface="Corbel" panose="020B0503020204020204" pitchFamily="34" charset="0"/>
              </a:rPr>
              <a:t>. </a:t>
            </a:r>
          </a:p>
          <a:p>
            <a:pPr marL="0" indent="0">
              <a:buNone/>
            </a:pPr>
            <a:r>
              <a:rPr lang="en-US" sz="3000" dirty="0" smtClean="0">
                <a:latin typeface="Corbel" panose="020B0503020204020204" pitchFamily="34" charset="0"/>
              </a:rPr>
              <a:t>Make </a:t>
            </a:r>
            <a:r>
              <a:rPr lang="en-US" sz="3000" dirty="0">
                <a:latin typeface="Corbel" panose="020B0503020204020204" pitchFamily="34" charset="0"/>
              </a:rPr>
              <a:t>sure you check who your child is talking to, and speak with them to check they feel safe and the conversations online are safe. </a:t>
            </a:r>
          </a:p>
          <a:p>
            <a:pPr marL="0" indent="0">
              <a:buNone/>
            </a:pPr>
            <a:endParaRPr lang="en-GB" dirty="0"/>
          </a:p>
        </p:txBody>
      </p:sp>
      <p:pic>
        <p:nvPicPr>
          <p:cNvPr id="6146" name="Picture 2" descr="Image result for snap c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3599" y="24829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srcRect l="9651" t="50326" r="82587" b="36241"/>
          <a:stretch/>
        </p:blipFill>
        <p:spPr>
          <a:xfrm>
            <a:off x="9321420" y="5482446"/>
            <a:ext cx="1492474" cy="1452135"/>
          </a:xfrm>
          <a:prstGeom prst="rect">
            <a:avLst/>
          </a:prstGeom>
        </p:spPr>
      </p:pic>
      <p:sp>
        <p:nvSpPr>
          <p:cNvPr id="7" name="Title 1"/>
          <p:cNvSpPr txBox="1">
            <a:spLocks/>
          </p:cNvSpPr>
          <p:nvPr/>
        </p:nvSpPr>
        <p:spPr>
          <a:xfrm>
            <a:off x="2516091" y="2872110"/>
            <a:ext cx="8913909" cy="36653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smtClean="0"/>
              <a:t> </a:t>
            </a:r>
            <a:endParaRPr lang="en-GB" sz="24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6030" y="291650"/>
            <a:ext cx="1385390" cy="13853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7466" y="86956"/>
            <a:ext cx="1807597" cy="1794777"/>
          </a:xfrm>
          <a:prstGeom prst="rect">
            <a:avLst/>
          </a:prstGeom>
        </p:spPr>
      </p:pic>
    </p:spTree>
    <p:extLst>
      <p:ext uri="{BB962C8B-B14F-4D97-AF65-F5344CB8AC3E}">
        <p14:creationId xmlns:p14="http://schemas.microsoft.com/office/powerpoint/2010/main" val="2045652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CC00"/>
                </a:solidFill>
              </a:rPr>
              <a:t>Set </a:t>
            </a:r>
            <a:r>
              <a:rPr lang="en-GB" dirty="0">
                <a:solidFill>
                  <a:srgbClr val="00CC00"/>
                </a:solidFill>
              </a:rPr>
              <a:t>u</a:t>
            </a:r>
            <a:r>
              <a:rPr lang="en-GB" dirty="0" smtClean="0">
                <a:solidFill>
                  <a:srgbClr val="00CC00"/>
                </a:solidFill>
              </a:rPr>
              <a:t>p safely</a:t>
            </a:r>
            <a:endParaRPr lang="en-GB" dirty="0">
              <a:solidFill>
                <a:srgbClr val="00CC00"/>
              </a:solidFill>
            </a:endParaRPr>
          </a:p>
        </p:txBody>
      </p:sp>
      <p:sp>
        <p:nvSpPr>
          <p:cNvPr id="4" name="Rectangle 3"/>
          <p:cNvSpPr/>
          <p:nvPr/>
        </p:nvSpPr>
        <p:spPr>
          <a:xfrm>
            <a:off x="1025962" y="1488032"/>
            <a:ext cx="10629753" cy="4708981"/>
          </a:xfrm>
          <a:prstGeom prst="rect">
            <a:avLst/>
          </a:prstGeom>
        </p:spPr>
        <p:txBody>
          <a:bodyPr wrap="square">
            <a:spAutoFit/>
          </a:bodyPr>
          <a:lstStyle/>
          <a:p>
            <a:pPr fontAlgn="base"/>
            <a:r>
              <a:rPr lang="en-GB" sz="2000" b="1" dirty="0" smtClean="0"/>
              <a:t>Blocking </a:t>
            </a:r>
            <a:r>
              <a:rPr lang="en-GB" sz="2000" b="1" dirty="0"/>
              <a:t>software</a:t>
            </a:r>
            <a:endParaRPr lang="en-GB" sz="2000" dirty="0"/>
          </a:p>
          <a:p>
            <a:pPr fontAlgn="base"/>
            <a:r>
              <a:rPr lang="en-GB" sz="2000" dirty="0"/>
              <a:t>There are a range of new apps and software that </a:t>
            </a:r>
            <a:r>
              <a:rPr lang="en-GB" sz="2000" b="1" dirty="0"/>
              <a:t>block</a:t>
            </a:r>
            <a:r>
              <a:rPr lang="en-GB" sz="2000" dirty="0"/>
              <a:t>, </a:t>
            </a:r>
            <a:r>
              <a:rPr lang="en-GB" sz="2000" b="1" dirty="0"/>
              <a:t>filter</a:t>
            </a:r>
            <a:r>
              <a:rPr lang="en-GB" sz="2000" dirty="0"/>
              <a:t> </a:t>
            </a:r>
            <a:r>
              <a:rPr lang="en-GB" sz="2000" b="1" dirty="0"/>
              <a:t>and</a:t>
            </a:r>
            <a:r>
              <a:rPr lang="en-GB" sz="2000" dirty="0"/>
              <a:t> </a:t>
            </a:r>
            <a:r>
              <a:rPr lang="en-GB" sz="2000" b="1" dirty="0"/>
              <a:t>monitor</a:t>
            </a:r>
            <a:r>
              <a:rPr lang="en-GB" sz="2000" dirty="0"/>
              <a:t> online behaviour. You’ll need to decide as a family whether this is the right approach for you, taking into consideration your child’s age and maturity, and their need for privacy</a:t>
            </a:r>
            <a:r>
              <a:rPr lang="en-GB" sz="2000" dirty="0" smtClean="0"/>
              <a:t>.</a:t>
            </a:r>
          </a:p>
          <a:p>
            <a:pPr fontAlgn="base"/>
            <a:endParaRPr lang="en-GB" sz="2000" dirty="0"/>
          </a:p>
          <a:p>
            <a:pPr fontAlgn="base"/>
            <a:r>
              <a:rPr lang="en-GB" sz="2000" b="1" dirty="0"/>
              <a:t>Negotiating the gaming world</a:t>
            </a:r>
            <a:endParaRPr lang="en-GB" sz="2000" dirty="0"/>
          </a:p>
          <a:p>
            <a:pPr fontAlgn="base"/>
            <a:r>
              <a:rPr lang="en-GB" sz="2000" dirty="0"/>
              <a:t>In some games like Minecraft people deliberately try to intimidate other players. In multi-player games where gamers </a:t>
            </a:r>
            <a:r>
              <a:rPr lang="en-GB" sz="2000" dirty="0">
                <a:hlinkClick r:id="rId3"/>
              </a:rPr>
              <a:t>talk to one another</a:t>
            </a:r>
            <a:r>
              <a:rPr lang="en-GB" sz="2000" dirty="0"/>
              <a:t> – you might find </a:t>
            </a:r>
            <a:r>
              <a:rPr lang="en-GB" sz="2000" b="1" dirty="0"/>
              <a:t>abusive</a:t>
            </a:r>
            <a:r>
              <a:rPr lang="en-GB" sz="2000" dirty="0"/>
              <a:t> </a:t>
            </a:r>
            <a:r>
              <a:rPr lang="en-GB" sz="2000" b="1" dirty="0"/>
              <a:t>language</a:t>
            </a:r>
            <a:r>
              <a:rPr lang="en-GB" sz="2000" dirty="0"/>
              <a:t>, </a:t>
            </a:r>
            <a:r>
              <a:rPr lang="en-GB" sz="2000" b="1" dirty="0"/>
              <a:t>harassment</a:t>
            </a:r>
            <a:r>
              <a:rPr lang="en-GB" sz="2000" dirty="0"/>
              <a:t> and there have been instances of </a:t>
            </a:r>
            <a:r>
              <a:rPr lang="en-GB" sz="2000" b="1" dirty="0"/>
              <a:t>grooming</a:t>
            </a:r>
            <a:r>
              <a:rPr lang="en-GB" sz="2000" dirty="0"/>
              <a:t>. It’s vital therefore that your child knows how to report abuse and talks to you if something is causing them concern</a:t>
            </a:r>
            <a:r>
              <a:rPr lang="en-GB" sz="2000" dirty="0" smtClean="0"/>
              <a:t>.</a:t>
            </a:r>
          </a:p>
          <a:p>
            <a:pPr fontAlgn="base"/>
            <a:endParaRPr lang="en-GB" sz="2000" dirty="0" smtClean="0"/>
          </a:p>
          <a:p>
            <a:pPr fontAlgn="base"/>
            <a:r>
              <a:rPr lang="en-GB" sz="2000" b="1" dirty="0" smtClean="0"/>
              <a:t>FACTS- </a:t>
            </a:r>
            <a:r>
              <a:rPr lang="en-GB" sz="1600" b="1" dirty="0" smtClean="0"/>
              <a:t>(30th </a:t>
            </a:r>
            <a:r>
              <a:rPr lang="en-GB" sz="1600" b="1" dirty="0"/>
              <a:t>May, </a:t>
            </a:r>
            <a:r>
              <a:rPr lang="en-GB" sz="1600" b="1" dirty="0" smtClean="0"/>
              <a:t>2016- Internet Matters Team) </a:t>
            </a:r>
            <a:endParaRPr lang="en-GB" sz="1600" b="1" dirty="0"/>
          </a:p>
          <a:p>
            <a:pPr marL="342900" indent="-342900" fontAlgn="base">
              <a:buFont typeface="Arial" panose="020B0604020202020204" pitchFamily="34" charset="0"/>
              <a:buChar char="•"/>
            </a:pPr>
            <a:r>
              <a:rPr lang="en-GB" sz="2000" dirty="0" smtClean="0"/>
              <a:t>1/3 </a:t>
            </a:r>
            <a:r>
              <a:rPr lang="en-GB" sz="2000" dirty="0"/>
              <a:t>of teens who have made new friends online have met their new friends while online gaming </a:t>
            </a:r>
            <a:endParaRPr lang="en-GB" sz="2000" dirty="0" smtClean="0"/>
          </a:p>
          <a:p>
            <a:pPr marL="342900" indent="-342900" fontAlgn="base">
              <a:buFont typeface="Arial" panose="020B0604020202020204" pitchFamily="34" charset="0"/>
              <a:buChar char="•"/>
            </a:pPr>
            <a:r>
              <a:rPr lang="en-GB" sz="2000" dirty="0" smtClean="0"/>
              <a:t>25% of </a:t>
            </a:r>
            <a:r>
              <a:rPr lang="en-GB" sz="2000" dirty="0"/>
              <a:t>online games players aged 12-15 chat through the game to players they don’t </a:t>
            </a:r>
            <a:r>
              <a:rPr lang="en-GB" sz="2000" dirty="0" smtClean="0"/>
              <a:t>know</a:t>
            </a:r>
          </a:p>
          <a:p>
            <a:pPr marL="342900" indent="-342900" fontAlgn="base">
              <a:buFont typeface="Arial" panose="020B0604020202020204" pitchFamily="34" charset="0"/>
              <a:buChar char="•"/>
            </a:pPr>
            <a:r>
              <a:rPr lang="en-GB" sz="2000" dirty="0" smtClean="0"/>
              <a:t>1 in 7 of </a:t>
            </a:r>
            <a:r>
              <a:rPr lang="en-GB" sz="2000" dirty="0"/>
              <a:t>all 3-4s and half of 5-15s play games online </a:t>
            </a:r>
          </a:p>
        </p:txBody>
      </p:sp>
      <p:pic>
        <p:nvPicPr>
          <p:cNvPr id="5" name="Picture 2"/>
          <p:cNvPicPr>
            <a:picLocks noChangeAspect="1" noChangeArrowheads="1"/>
          </p:cNvPicPr>
          <p:nvPr/>
        </p:nvPicPr>
        <p:blipFill>
          <a:blip r:embed="rId4" cstate="print"/>
          <a:srcRect l="69195" t="61649" r="20507" b="31889"/>
          <a:stretch>
            <a:fillRect/>
          </a:stretch>
        </p:blipFill>
        <p:spPr bwMode="auto">
          <a:xfrm>
            <a:off x="8141203" y="382385"/>
            <a:ext cx="2819400" cy="1105647"/>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43907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1251</TotalTime>
  <Words>800</Words>
  <Application>Microsoft Office PowerPoint</Application>
  <PresentationFormat>Widescreen</PresentationFormat>
  <Paragraphs>102</Paragraphs>
  <Slides>13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Corbel</vt:lpstr>
      <vt:lpstr>Gill Sans MT</vt:lpstr>
      <vt:lpstr>Impact</vt:lpstr>
      <vt:lpstr>inherit</vt:lpstr>
      <vt:lpstr>Lucida Handwriting</vt:lpstr>
      <vt:lpstr>Times New Roman</vt:lpstr>
      <vt:lpstr>Badge</vt:lpstr>
      <vt:lpstr>Online SAFETY</vt:lpstr>
      <vt:lpstr>Safeguarding Statement </vt:lpstr>
      <vt:lpstr>What are we learning today?</vt:lpstr>
      <vt:lpstr> theme for online safety day-:    An internet we trust: exploring reliability in the online world</vt:lpstr>
      <vt:lpstr>Digital Resilience Toolkit: Supporting 6 - 10 year olds | Internet Matters</vt:lpstr>
      <vt:lpstr>Set up safely</vt:lpstr>
      <vt:lpstr>Socialising  online (safely)</vt:lpstr>
      <vt:lpstr>Share aware</vt:lpstr>
      <vt:lpstr>Set up safely</vt:lpstr>
      <vt:lpstr>A Family agreement </vt:lpstr>
      <vt:lpstr>Family agreement-Things to consider</vt:lpstr>
      <vt:lpstr>Family agreement</vt:lpstr>
      <vt:lpstr>For parents and carers information and guidance on how to keep everyone online safe in the home (please copy and paste the web links into your browser and access everything you need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Martin</dc:creator>
  <cp:lastModifiedBy>Chris Sperry</cp:lastModifiedBy>
  <cp:revision>65</cp:revision>
  <cp:lastPrinted>2019-04-23T11:30:16Z</cp:lastPrinted>
  <dcterms:created xsi:type="dcterms:W3CDTF">2017-03-08T11:51:00Z</dcterms:created>
  <dcterms:modified xsi:type="dcterms:W3CDTF">2021-02-05T08:19:03Z</dcterms:modified>
</cp:coreProperties>
</file>