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handoutMasterIdLst>
    <p:handoutMasterId r:id="rId22"/>
  </p:handoutMasterIdLst>
  <p:sldIdLst>
    <p:sldId id="256" r:id="rId5"/>
    <p:sldId id="257" r:id="rId6"/>
    <p:sldId id="258" r:id="rId7"/>
    <p:sldId id="268" r:id="rId8"/>
    <p:sldId id="259" r:id="rId9"/>
    <p:sldId id="261" r:id="rId10"/>
    <p:sldId id="260" r:id="rId11"/>
    <p:sldId id="262" r:id="rId12"/>
    <p:sldId id="263" r:id="rId13"/>
    <p:sldId id="264" r:id="rId14"/>
    <p:sldId id="270" r:id="rId15"/>
    <p:sldId id="271" r:id="rId16"/>
    <p:sldId id="272" r:id="rId17"/>
    <p:sldId id="265" r:id="rId18"/>
    <p:sldId id="269" r:id="rId19"/>
    <p:sldId id="266" r:id="rId20"/>
    <p:sldId id="267" r:id="rId21"/>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F1E726-52CA-4BC7-8A8C-86EEDA1113E5}" v="243" dt="2023-09-06T08:39:34.1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76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890665" cy="49800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6866" y="0"/>
            <a:ext cx="2890665" cy="498008"/>
          </a:xfrm>
          <a:prstGeom prst="rect">
            <a:avLst/>
          </a:prstGeom>
        </p:spPr>
        <p:txBody>
          <a:bodyPr vert="horz" lIns="91440" tIns="45720" rIns="91440" bIns="45720" rtlCol="0"/>
          <a:lstStyle>
            <a:lvl1pPr algn="r">
              <a:defRPr sz="1200"/>
            </a:lvl1pPr>
          </a:lstStyle>
          <a:p>
            <a:fld id="{C6643317-9CD3-4832-9EBF-20532C4526D8}" type="datetimeFigureOut">
              <a:rPr lang="en-GB" smtClean="0"/>
              <a:t>02/10/2023</a:t>
            </a:fld>
            <a:endParaRPr lang="en-GB"/>
          </a:p>
        </p:txBody>
      </p:sp>
      <p:sp>
        <p:nvSpPr>
          <p:cNvPr id="4" name="Footer Placeholder 3"/>
          <p:cNvSpPr>
            <a:spLocks noGrp="1"/>
          </p:cNvSpPr>
          <p:nvPr>
            <p:ph type="ftr" sz="quarter" idx="2"/>
          </p:nvPr>
        </p:nvSpPr>
        <p:spPr>
          <a:xfrm>
            <a:off x="1" y="9428630"/>
            <a:ext cx="2890665" cy="49800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6866" y="9428630"/>
            <a:ext cx="2890665" cy="498008"/>
          </a:xfrm>
          <a:prstGeom prst="rect">
            <a:avLst/>
          </a:prstGeom>
        </p:spPr>
        <p:txBody>
          <a:bodyPr vert="horz" lIns="91440" tIns="45720" rIns="91440" bIns="45720" rtlCol="0" anchor="b"/>
          <a:lstStyle>
            <a:lvl1pPr algn="r">
              <a:defRPr sz="1200"/>
            </a:lvl1pPr>
          </a:lstStyle>
          <a:p>
            <a:fld id="{ABE74276-81F3-4F73-9183-6CFF01E47F66}" type="slidenum">
              <a:rPr lang="en-GB" smtClean="0"/>
              <a:t>‹#›</a:t>
            </a:fld>
            <a:endParaRPr lang="en-GB"/>
          </a:p>
        </p:txBody>
      </p:sp>
    </p:spTree>
    <p:extLst>
      <p:ext uri="{BB962C8B-B14F-4D97-AF65-F5344CB8AC3E}">
        <p14:creationId xmlns:p14="http://schemas.microsoft.com/office/powerpoint/2010/main" val="38409062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a:t>Click to edit Master title style</a:t>
            </a:r>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3EB62F9-6969-401D-9F37-7E428CE10C3F}" type="datetimeFigureOut">
              <a:rPr lang="en-GB" smtClean="0"/>
              <a:t>02/10/2023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B62F9-6969-401D-9F37-7E428CE10C3F}" type="datetimeFigureOut">
              <a:rPr lang="en-GB" smtClean="0"/>
              <a:t>02/10/2023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B62F9-6969-401D-9F37-7E428CE10C3F}" type="datetimeFigureOut">
              <a:rPr lang="en-GB" smtClean="0"/>
              <a:t>02/10/2023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a:t>Click to edit Master title style</a:t>
            </a:r>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EB62F9-6969-401D-9F37-7E428CE10C3F}" type="datetimeFigureOut">
              <a:rPr lang="en-GB" smtClean="0"/>
              <a:t>02/10/2023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EB62F9-6969-401D-9F37-7E428CE10C3F}" type="datetimeFigureOut">
              <a:rPr lang="en-GB" smtClean="0"/>
              <a:t>02/10/2023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EB62F9-6969-401D-9F37-7E428CE10C3F}" type="datetimeFigureOut">
              <a:rPr lang="en-GB" smtClean="0"/>
              <a:t>02/10/2023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B62F9-6969-401D-9F37-7E428CE10C3F}" type="datetimeFigureOut">
              <a:rPr lang="en-GB" smtClean="0"/>
              <a:t>02/10/2023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EB62F9-6969-401D-9F37-7E428CE10C3F}" type="datetimeFigureOut">
              <a:rPr lang="en-GB" smtClean="0"/>
              <a:t>02/10/2023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a:t>Click to edit Master title style</a:t>
            </a:r>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EB62F9-6969-401D-9F37-7E428CE10C3F}" type="datetimeFigureOut">
              <a:rPr lang="en-GB" smtClean="0"/>
              <a:t>02/10/2023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61032FA-9173-4F9F-ADC5-27E69874DF5C}" type="slidenum">
              <a:rPr lang="en-GB" smtClean="0"/>
              <a:t>‹#›</a:t>
            </a:fld>
            <a:endParaRPr lang="en-GB"/>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B62F9-6969-401D-9F37-7E428CE10C3F}" type="datetimeFigureOut">
              <a:rPr lang="en-GB" smtClean="0"/>
              <a:t>02/10/2023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B62F9-6969-401D-9F37-7E428CE10C3F}" type="datetimeFigureOut">
              <a:rPr lang="en-GB" smtClean="0"/>
              <a:t>02/10/2023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61032FA-9173-4F9F-ADC5-27E69874DF5C}"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C3EB62F9-6969-401D-9F37-7E428CE10C3F}" type="datetimeFigureOut">
              <a:rPr lang="en-GB" smtClean="0"/>
              <a:t>02/10/2023</a:t>
            </a:fld>
            <a:endParaRPr lang="en-GB"/>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en-GB"/>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561032FA-9173-4F9F-ADC5-27E69874DF5C}" type="slidenum">
              <a:rPr lang="en-GB" smtClean="0"/>
              <a:t>‹#›</a:t>
            </a:fld>
            <a:endParaRPr lang="en-GB"/>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tmp"/></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sz="5400" b="1" u="sng" dirty="0">
                <a:latin typeface="Comic Sans MS" pitchFamily="66" charset="0"/>
              </a:rPr>
              <a:t>Welcome to year 1</a:t>
            </a:r>
          </a:p>
        </p:txBody>
      </p:sp>
      <p:sp>
        <p:nvSpPr>
          <p:cNvPr id="3" name="Subtitle 2"/>
          <p:cNvSpPr>
            <a:spLocks noGrp="1"/>
          </p:cNvSpPr>
          <p:nvPr>
            <p:ph type="subTitle" idx="1"/>
          </p:nvPr>
        </p:nvSpPr>
        <p:spPr/>
        <p:txBody>
          <a:bodyPr/>
          <a:lstStyle/>
          <a:p>
            <a:endParaRPr lang="en-GB"/>
          </a:p>
        </p:txBody>
      </p:sp>
      <p:pic>
        <p:nvPicPr>
          <p:cNvPr id="1026" name="Picture 2" descr="C:\Users\DSimmonds\AppData\Local\Microsoft\Windows\Temporary Internet Files\Content.IE5\Y63H1QKZ\MC90025016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0600" y="548680"/>
            <a:ext cx="2209800" cy="1774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Simmonds\AppData\Local\Microsoft\Windows\Temporary Internet Files\Content.IE5\WQEHSHID\MC90032647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71600" y="824406"/>
            <a:ext cx="1857146" cy="15160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p:nvPr/>
        </p:nvPicPr>
        <p:blipFill rotWithShape="1">
          <a:blip r:embed="rId4">
            <a:extLst>
              <a:ext uri="{28A0092B-C50C-407E-A947-70E740481C1C}">
                <a14:useLocalDpi xmlns:a14="http://schemas.microsoft.com/office/drawing/2010/main" val="0"/>
              </a:ext>
            </a:extLst>
          </a:blip>
          <a:srcRect l="8832"/>
          <a:stretch/>
        </p:blipFill>
        <p:spPr>
          <a:xfrm>
            <a:off x="3131840" y="1412776"/>
            <a:ext cx="2520280" cy="2448272"/>
          </a:xfrm>
          <a:prstGeom prst="rect">
            <a:avLst/>
          </a:prstGeom>
        </p:spPr>
      </p:pic>
    </p:spTree>
    <p:extLst>
      <p:ext uri="{BB962C8B-B14F-4D97-AF65-F5344CB8AC3E}">
        <p14:creationId xmlns:p14="http://schemas.microsoft.com/office/powerpoint/2010/main" val="73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Meet the Year 1 team</a:t>
            </a:r>
          </a:p>
        </p:txBody>
      </p:sp>
      <p:sp>
        <p:nvSpPr>
          <p:cNvPr id="3" name="Content Placeholder 2"/>
          <p:cNvSpPr>
            <a:spLocks noGrp="1"/>
          </p:cNvSpPr>
          <p:nvPr>
            <p:ph idx="1"/>
          </p:nvPr>
        </p:nvSpPr>
        <p:spPr>
          <a:xfrm>
            <a:off x="1009443" y="1628800"/>
            <a:ext cx="7125112" cy="4229998"/>
          </a:xfrm>
        </p:spPr>
        <p:txBody>
          <a:bodyPr/>
          <a:lstStyle/>
          <a:p>
            <a:pPr marL="0" indent="0">
              <a:buNone/>
            </a:pPr>
            <a:endParaRPr lang="en-GB" b="1" u="sng" dirty="0">
              <a:latin typeface="Comic Sans MS" pitchFamily="66" charset="0"/>
            </a:endParaRPr>
          </a:p>
          <a:p>
            <a:r>
              <a:rPr lang="en-GB" sz="2000" dirty="0">
                <a:latin typeface="Comic Sans MS" pitchFamily="66" charset="0"/>
              </a:rPr>
              <a:t>Mr Burton- Rabbits Class Teacher</a:t>
            </a:r>
          </a:p>
          <a:p>
            <a:r>
              <a:rPr lang="en-GB" sz="2000" dirty="0">
                <a:latin typeface="Comic Sans MS" pitchFamily="66" charset="0"/>
              </a:rPr>
              <a:t>Miss Warren - Squirrels Class Teacher</a:t>
            </a:r>
          </a:p>
          <a:p>
            <a:endParaRPr lang="en-GB" dirty="0">
              <a:latin typeface="Comic Sans MS" pitchFamily="66" charset="0"/>
            </a:endParaRPr>
          </a:p>
          <a:p>
            <a:r>
              <a:rPr lang="en-GB" dirty="0">
                <a:latin typeface="Comic Sans MS" pitchFamily="66" charset="0"/>
              </a:rPr>
              <a:t>Miss </a:t>
            </a:r>
            <a:r>
              <a:rPr lang="en-GB" dirty="0" err="1">
                <a:latin typeface="Comic Sans MS" pitchFamily="66" charset="0"/>
              </a:rPr>
              <a:t>Godfroy</a:t>
            </a:r>
            <a:r>
              <a:rPr lang="en-GB" dirty="0">
                <a:latin typeface="Comic Sans MS" pitchFamily="66" charset="0"/>
              </a:rPr>
              <a:t> (TA)</a:t>
            </a:r>
          </a:p>
          <a:p>
            <a:r>
              <a:rPr lang="en-GB" dirty="0">
                <a:latin typeface="Comic Sans MS" pitchFamily="66" charset="0"/>
              </a:rPr>
              <a:t>Mrs Webster (TA)</a:t>
            </a:r>
          </a:p>
          <a:p>
            <a:r>
              <a:rPr lang="en-GB" dirty="0">
                <a:latin typeface="Comic Sans MS" pitchFamily="66" charset="0"/>
              </a:rPr>
              <a:t>Miss Hussain (TA)</a:t>
            </a:r>
          </a:p>
          <a:p>
            <a:r>
              <a:rPr lang="en-GB" dirty="0">
                <a:latin typeface="Comic Sans MS" pitchFamily="66" charset="0"/>
              </a:rPr>
              <a:t>Mrs Croome (TA)</a:t>
            </a:r>
          </a:p>
          <a:p>
            <a:endParaRPr lang="en-GB" dirty="0">
              <a:latin typeface="Comic Sans MS" pitchFamily="66" charset="0"/>
            </a:endParaRPr>
          </a:p>
          <a:p>
            <a:endParaRPr lang="en-GB" dirty="0">
              <a:latin typeface="Comic Sans MS" pitchFamily="66" charset="0"/>
            </a:endParaRPr>
          </a:p>
          <a:p>
            <a:endParaRPr lang="en-GB" dirty="0">
              <a:latin typeface="Comic Sans MS" pitchFamily="66" charset="0"/>
            </a:endParaRPr>
          </a:p>
        </p:txBody>
      </p:sp>
      <p:pic>
        <p:nvPicPr>
          <p:cNvPr id="11266" name="Picture 2" descr="C:\Users\DSimmonds\AppData\Local\Microsoft\Windows\Temporary Internet Files\Content.IE5\YIIGCFW8\MC9001985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764704"/>
            <a:ext cx="2078938" cy="1576611"/>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DSimmonds\AppData\Local\Microsoft\Windows\Temporary Internet Files\Content.IE5\WQEHSHID\MC90044630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7988" y="4587875"/>
            <a:ext cx="1673225" cy="167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55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580">
                                          <p:stCondLst>
                                            <p:cond delay="0"/>
                                          </p:stCondLst>
                                        </p:cTn>
                                        <p:tgtEl>
                                          <p:spTgt spid="3">
                                            <p:txEl>
                                              <p:pRg st="5" end="5"/>
                                            </p:txEl>
                                          </p:spTgt>
                                        </p:tgtEl>
                                      </p:cBhvr>
                                    </p:animEffect>
                                    <p:anim calcmode="lin" valueType="num">
                                      <p:cBhvr>
                                        <p:cTn id="5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5" end="5"/>
                                            </p:txEl>
                                          </p:spTgt>
                                        </p:tgtEl>
                                      </p:cBhvr>
                                      <p:to x="100000" y="60000"/>
                                    </p:animScale>
                                    <p:animScale>
                                      <p:cBhvr>
                                        <p:cTn id="62" dur="166" decel="50000">
                                          <p:stCondLst>
                                            <p:cond delay="676"/>
                                          </p:stCondLst>
                                        </p:cTn>
                                        <p:tgtEl>
                                          <p:spTgt spid="3">
                                            <p:txEl>
                                              <p:pRg st="5" end="5"/>
                                            </p:txEl>
                                          </p:spTgt>
                                        </p:tgtEl>
                                      </p:cBhvr>
                                      <p:to x="100000" y="100000"/>
                                    </p:animScale>
                                    <p:animScale>
                                      <p:cBhvr>
                                        <p:cTn id="63" dur="26">
                                          <p:stCondLst>
                                            <p:cond delay="1312"/>
                                          </p:stCondLst>
                                        </p:cTn>
                                        <p:tgtEl>
                                          <p:spTgt spid="3">
                                            <p:txEl>
                                              <p:pRg st="5" end="5"/>
                                            </p:txEl>
                                          </p:spTgt>
                                        </p:tgtEl>
                                      </p:cBhvr>
                                      <p:to x="100000" y="80000"/>
                                    </p:animScale>
                                    <p:animScale>
                                      <p:cBhvr>
                                        <p:cTn id="64" dur="166" decel="50000">
                                          <p:stCondLst>
                                            <p:cond delay="1338"/>
                                          </p:stCondLst>
                                        </p:cTn>
                                        <p:tgtEl>
                                          <p:spTgt spid="3">
                                            <p:txEl>
                                              <p:pRg st="5" end="5"/>
                                            </p:txEl>
                                          </p:spTgt>
                                        </p:tgtEl>
                                      </p:cBhvr>
                                      <p:to x="100000" y="100000"/>
                                    </p:animScale>
                                    <p:animScale>
                                      <p:cBhvr>
                                        <p:cTn id="65" dur="26">
                                          <p:stCondLst>
                                            <p:cond delay="1642"/>
                                          </p:stCondLst>
                                        </p:cTn>
                                        <p:tgtEl>
                                          <p:spTgt spid="3">
                                            <p:txEl>
                                              <p:pRg st="5" end="5"/>
                                            </p:txEl>
                                          </p:spTgt>
                                        </p:tgtEl>
                                      </p:cBhvr>
                                      <p:to x="100000" y="90000"/>
                                    </p:animScale>
                                    <p:animScale>
                                      <p:cBhvr>
                                        <p:cTn id="66" dur="166" decel="50000">
                                          <p:stCondLst>
                                            <p:cond delay="1668"/>
                                          </p:stCondLst>
                                        </p:cTn>
                                        <p:tgtEl>
                                          <p:spTgt spid="3">
                                            <p:txEl>
                                              <p:pRg st="5" end="5"/>
                                            </p:txEl>
                                          </p:spTgt>
                                        </p:tgtEl>
                                      </p:cBhvr>
                                      <p:to x="100000" y="100000"/>
                                    </p:animScale>
                                    <p:animScale>
                                      <p:cBhvr>
                                        <p:cTn id="67" dur="26">
                                          <p:stCondLst>
                                            <p:cond delay="1808"/>
                                          </p:stCondLst>
                                        </p:cTn>
                                        <p:tgtEl>
                                          <p:spTgt spid="3">
                                            <p:txEl>
                                              <p:pRg st="5" end="5"/>
                                            </p:txEl>
                                          </p:spTgt>
                                        </p:tgtEl>
                                      </p:cBhvr>
                                      <p:to x="100000" y="95000"/>
                                    </p:animScale>
                                    <p:animScale>
                                      <p:cBhvr>
                                        <p:cTn id="68" dur="166" decel="50000">
                                          <p:stCondLst>
                                            <p:cond delay="1834"/>
                                          </p:stCondLst>
                                        </p:cTn>
                                        <p:tgtEl>
                                          <p:spTgt spid="3">
                                            <p:txEl>
                                              <p:pRg st="5" end="5"/>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6" end="6"/>
                                            </p:txEl>
                                          </p:spTgt>
                                        </p:tgtEl>
                                        <p:attrNameLst>
                                          <p:attrName>style.visibility</p:attrName>
                                        </p:attrNameLst>
                                      </p:cBhvr>
                                      <p:to>
                                        <p:strVal val="visible"/>
                                      </p:to>
                                    </p:set>
                                    <p:animEffect transition="in" filter="wipe(down)">
                                      <p:cBhvr>
                                        <p:cTn id="71" dur="580">
                                          <p:stCondLst>
                                            <p:cond delay="0"/>
                                          </p:stCondLst>
                                        </p:cTn>
                                        <p:tgtEl>
                                          <p:spTgt spid="3">
                                            <p:txEl>
                                              <p:pRg st="6" end="6"/>
                                            </p:txEl>
                                          </p:spTgt>
                                        </p:tgtEl>
                                      </p:cBhvr>
                                    </p:animEffect>
                                    <p:anim calcmode="lin" valueType="num">
                                      <p:cBhvr>
                                        <p:cTn id="7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6" end="6"/>
                                            </p:txEl>
                                          </p:spTgt>
                                        </p:tgtEl>
                                      </p:cBhvr>
                                      <p:to x="100000" y="60000"/>
                                    </p:animScale>
                                    <p:animScale>
                                      <p:cBhvr>
                                        <p:cTn id="78" dur="166" decel="50000">
                                          <p:stCondLst>
                                            <p:cond delay="676"/>
                                          </p:stCondLst>
                                        </p:cTn>
                                        <p:tgtEl>
                                          <p:spTgt spid="3">
                                            <p:txEl>
                                              <p:pRg st="6" end="6"/>
                                            </p:txEl>
                                          </p:spTgt>
                                        </p:tgtEl>
                                      </p:cBhvr>
                                      <p:to x="100000" y="100000"/>
                                    </p:animScale>
                                    <p:animScale>
                                      <p:cBhvr>
                                        <p:cTn id="79" dur="26">
                                          <p:stCondLst>
                                            <p:cond delay="1312"/>
                                          </p:stCondLst>
                                        </p:cTn>
                                        <p:tgtEl>
                                          <p:spTgt spid="3">
                                            <p:txEl>
                                              <p:pRg st="6" end="6"/>
                                            </p:txEl>
                                          </p:spTgt>
                                        </p:tgtEl>
                                      </p:cBhvr>
                                      <p:to x="100000" y="80000"/>
                                    </p:animScale>
                                    <p:animScale>
                                      <p:cBhvr>
                                        <p:cTn id="80" dur="166" decel="50000">
                                          <p:stCondLst>
                                            <p:cond delay="1338"/>
                                          </p:stCondLst>
                                        </p:cTn>
                                        <p:tgtEl>
                                          <p:spTgt spid="3">
                                            <p:txEl>
                                              <p:pRg st="6" end="6"/>
                                            </p:txEl>
                                          </p:spTgt>
                                        </p:tgtEl>
                                      </p:cBhvr>
                                      <p:to x="100000" y="100000"/>
                                    </p:animScale>
                                    <p:animScale>
                                      <p:cBhvr>
                                        <p:cTn id="81" dur="26">
                                          <p:stCondLst>
                                            <p:cond delay="1642"/>
                                          </p:stCondLst>
                                        </p:cTn>
                                        <p:tgtEl>
                                          <p:spTgt spid="3">
                                            <p:txEl>
                                              <p:pRg st="6" end="6"/>
                                            </p:txEl>
                                          </p:spTgt>
                                        </p:tgtEl>
                                      </p:cBhvr>
                                      <p:to x="100000" y="90000"/>
                                    </p:animScale>
                                    <p:animScale>
                                      <p:cBhvr>
                                        <p:cTn id="82" dur="166" decel="50000">
                                          <p:stCondLst>
                                            <p:cond delay="1668"/>
                                          </p:stCondLst>
                                        </p:cTn>
                                        <p:tgtEl>
                                          <p:spTgt spid="3">
                                            <p:txEl>
                                              <p:pRg st="6" end="6"/>
                                            </p:txEl>
                                          </p:spTgt>
                                        </p:tgtEl>
                                      </p:cBhvr>
                                      <p:to x="100000" y="100000"/>
                                    </p:animScale>
                                    <p:animScale>
                                      <p:cBhvr>
                                        <p:cTn id="83" dur="26">
                                          <p:stCondLst>
                                            <p:cond delay="1808"/>
                                          </p:stCondLst>
                                        </p:cTn>
                                        <p:tgtEl>
                                          <p:spTgt spid="3">
                                            <p:txEl>
                                              <p:pRg st="6" end="6"/>
                                            </p:txEl>
                                          </p:spTgt>
                                        </p:tgtEl>
                                      </p:cBhvr>
                                      <p:to x="100000" y="95000"/>
                                    </p:animScale>
                                    <p:animScale>
                                      <p:cBhvr>
                                        <p:cTn id="84" dur="166" decel="50000">
                                          <p:stCondLst>
                                            <p:cond delay="1834"/>
                                          </p:stCondLst>
                                        </p:cTn>
                                        <p:tgtEl>
                                          <p:spTgt spid="3">
                                            <p:txEl>
                                              <p:pRg st="6" end="6"/>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7" end="7"/>
                                            </p:txEl>
                                          </p:spTgt>
                                        </p:tgtEl>
                                        <p:attrNameLst>
                                          <p:attrName>style.visibility</p:attrName>
                                        </p:attrNameLst>
                                      </p:cBhvr>
                                      <p:to>
                                        <p:strVal val="visible"/>
                                      </p:to>
                                    </p:set>
                                    <p:animEffect transition="in" filter="wipe(down)">
                                      <p:cBhvr>
                                        <p:cTn id="87" dur="580">
                                          <p:stCondLst>
                                            <p:cond delay="0"/>
                                          </p:stCondLst>
                                        </p:cTn>
                                        <p:tgtEl>
                                          <p:spTgt spid="3">
                                            <p:txEl>
                                              <p:pRg st="7" end="7"/>
                                            </p:txEl>
                                          </p:spTgt>
                                        </p:tgtEl>
                                      </p:cBhvr>
                                    </p:animEffect>
                                    <p:anim calcmode="lin" valueType="num">
                                      <p:cBhvr>
                                        <p:cTn id="8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7" end="7"/>
                                            </p:txEl>
                                          </p:spTgt>
                                        </p:tgtEl>
                                      </p:cBhvr>
                                      <p:to x="100000" y="60000"/>
                                    </p:animScale>
                                    <p:animScale>
                                      <p:cBhvr>
                                        <p:cTn id="94" dur="166" decel="50000">
                                          <p:stCondLst>
                                            <p:cond delay="676"/>
                                          </p:stCondLst>
                                        </p:cTn>
                                        <p:tgtEl>
                                          <p:spTgt spid="3">
                                            <p:txEl>
                                              <p:pRg st="7" end="7"/>
                                            </p:txEl>
                                          </p:spTgt>
                                        </p:tgtEl>
                                      </p:cBhvr>
                                      <p:to x="100000" y="100000"/>
                                    </p:animScale>
                                    <p:animScale>
                                      <p:cBhvr>
                                        <p:cTn id="95" dur="26">
                                          <p:stCondLst>
                                            <p:cond delay="1312"/>
                                          </p:stCondLst>
                                        </p:cTn>
                                        <p:tgtEl>
                                          <p:spTgt spid="3">
                                            <p:txEl>
                                              <p:pRg st="7" end="7"/>
                                            </p:txEl>
                                          </p:spTgt>
                                        </p:tgtEl>
                                      </p:cBhvr>
                                      <p:to x="100000" y="80000"/>
                                    </p:animScale>
                                    <p:animScale>
                                      <p:cBhvr>
                                        <p:cTn id="96" dur="166" decel="50000">
                                          <p:stCondLst>
                                            <p:cond delay="1338"/>
                                          </p:stCondLst>
                                        </p:cTn>
                                        <p:tgtEl>
                                          <p:spTgt spid="3">
                                            <p:txEl>
                                              <p:pRg st="7" end="7"/>
                                            </p:txEl>
                                          </p:spTgt>
                                        </p:tgtEl>
                                      </p:cBhvr>
                                      <p:to x="100000" y="100000"/>
                                    </p:animScale>
                                    <p:animScale>
                                      <p:cBhvr>
                                        <p:cTn id="97" dur="26">
                                          <p:stCondLst>
                                            <p:cond delay="1642"/>
                                          </p:stCondLst>
                                        </p:cTn>
                                        <p:tgtEl>
                                          <p:spTgt spid="3">
                                            <p:txEl>
                                              <p:pRg st="7" end="7"/>
                                            </p:txEl>
                                          </p:spTgt>
                                        </p:tgtEl>
                                      </p:cBhvr>
                                      <p:to x="100000" y="90000"/>
                                    </p:animScale>
                                    <p:animScale>
                                      <p:cBhvr>
                                        <p:cTn id="98" dur="166" decel="50000">
                                          <p:stCondLst>
                                            <p:cond delay="1668"/>
                                          </p:stCondLst>
                                        </p:cTn>
                                        <p:tgtEl>
                                          <p:spTgt spid="3">
                                            <p:txEl>
                                              <p:pRg st="7" end="7"/>
                                            </p:txEl>
                                          </p:spTgt>
                                        </p:tgtEl>
                                      </p:cBhvr>
                                      <p:to x="100000" y="100000"/>
                                    </p:animScale>
                                    <p:animScale>
                                      <p:cBhvr>
                                        <p:cTn id="99" dur="26">
                                          <p:stCondLst>
                                            <p:cond delay="1808"/>
                                          </p:stCondLst>
                                        </p:cTn>
                                        <p:tgtEl>
                                          <p:spTgt spid="3">
                                            <p:txEl>
                                              <p:pRg st="7" end="7"/>
                                            </p:txEl>
                                          </p:spTgt>
                                        </p:tgtEl>
                                      </p:cBhvr>
                                      <p:to x="100000" y="95000"/>
                                    </p:animScale>
                                    <p:animScale>
                                      <p:cBhvr>
                                        <p:cTn id="100"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Routines of the day</a:t>
            </a:r>
          </a:p>
        </p:txBody>
      </p:sp>
      <p:sp>
        <p:nvSpPr>
          <p:cNvPr id="3" name="Content Placeholder 2"/>
          <p:cNvSpPr>
            <a:spLocks noGrp="1"/>
          </p:cNvSpPr>
          <p:nvPr>
            <p:ph idx="1"/>
          </p:nvPr>
        </p:nvSpPr>
        <p:spPr>
          <a:xfrm>
            <a:off x="755576" y="1600199"/>
            <a:ext cx="7125112" cy="4051437"/>
          </a:xfrm>
        </p:spPr>
        <p:txBody>
          <a:bodyPr>
            <a:normAutofit fontScale="92500" lnSpcReduction="20000"/>
          </a:bodyPr>
          <a:lstStyle/>
          <a:p>
            <a:r>
              <a:rPr lang="en-GB" dirty="0">
                <a:latin typeface="Comic Sans MS" pitchFamily="66" charset="0"/>
              </a:rPr>
              <a:t>Register.</a:t>
            </a:r>
          </a:p>
          <a:p>
            <a:r>
              <a:rPr lang="en-GB" dirty="0">
                <a:latin typeface="Comic Sans MS" pitchFamily="66" charset="0"/>
              </a:rPr>
              <a:t>Please ensure you have ordered your child’s lunch before the  start of the school day. </a:t>
            </a:r>
          </a:p>
          <a:p>
            <a:r>
              <a:rPr lang="en-GB" dirty="0">
                <a:latin typeface="Comic Sans MS" pitchFamily="66" charset="0"/>
              </a:rPr>
              <a:t>English, Maths, Reading and Phonics are taught daily.</a:t>
            </a:r>
          </a:p>
          <a:p>
            <a:r>
              <a:rPr lang="en-GB" dirty="0">
                <a:latin typeface="Comic Sans MS" pitchFamily="66" charset="0"/>
              </a:rPr>
              <a:t>In the autumn term children will get MOLT sessions throughout the week.</a:t>
            </a:r>
          </a:p>
          <a:p>
            <a:r>
              <a:rPr lang="en-GB" dirty="0">
                <a:latin typeface="Comic Sans MS" pitchFamily="66" charset="0"/>
              </a:rPr>
              <a:t>Topics are taught in the afternoons (Science, Art, History, Geography, RE, DT and Computing) </a:t>
            </a:r>
          </a:p>
          <a:p>
            <a:r>
              <a:rPr lang="en-GB" dirty="0">
                <a:latin typeface="Comic Sans MS" pitchFamily="66" charset="0"/>
              </a:rPr>
              <a:t>PE kits are to be in school all week. Year 1 have outdoor PE on a Monday, Indoor PE on a Thursday and Team Spirit every other Wednesday. </a:t>
            </a:r>
          </a:p>
          <a:p>
            <a:r>
              <a:rPr lang="en-GB" dirty="0">
                <a:latin typeface="Comic Sans MS" pitchFamily="66" charset="0"/>
              </a:rPr>
              <a:t>Outdoor PE – Trainers, jogging bottoms and a jumper for colder weather</a:t>
            </a:r>
          </a:p>
          <a:p>
            <a:r>
              <a:rPr lang="en-GB" dirty="0">
                <a:latin typeface="Comic Sans MS" pitchFamily="66" charset="0"/>
              </a:rPr>
              <a:t>Indoor PE – Top and Shorts</a:t>
            </a:r>
          </a:p>
        </p:txBody>
      </p:sp>
      <p:pic>
        <p:nvPicPr>
          <p:cNvPr id="3074" name="Picture 2" descr="C:\Users\DSimmonds\AppData\Local\Microsoft\Windows\Temporary Internet Files\Content.IE5\Y63H1QKZ\MC90043492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1938" y="404662"/>
            <a:ext cx="1630462" cy="1630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43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580">
                                          <p:stCondLst>
                                            <p:cond delay="0"/>
                                          </p:stCondLst>
                                        </p:cTn>
                                        <p:tgtEl>
                                          <p:spTgt spid="3">
                                            <p:txEl>
                                              <p:pRg st="2" end="2"/>
                                            </p:txEl>
                                          </p:spTgt>
                                        </p:tgtEl>
                                      </p:cBhvr>
                                    </p:animEffect>
                                    <p:anim calcmode="lin" valueType="num">
                                      <p:cBhvr>
                                        <p:cTn id="4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2" end="2"/>
                                            </p:txEl>
                                          </p:spTgt>
                                        </p:tgtEl>
                                      </p:cBhvr>
                                      <p:to x="100000" y="60000"/>
                                    </p:animScale>
                                    <p:animScale>
                                      <p:cBhvr>
                                        <p:cTn id="48" dur="166" decel="50000">
                                          <p:stCondLst>
                                            <p:cond delay="676"/>
                                          </p:stCondLst>
                                        </p:cTn>
                                        <p:tgtEl>
                                          <p:spTgt spid="3">
                                            <p:txEl>
                                              <p:pRg st="2" end="2"/>
                                            </p:txEl>
                                          </p:spTgt>
                                        </p:tgtEl>
                                      </p:cBhvr>
                                      <p:to x="100000" y="100000"/>
                                    </p:animScale>
                                    <p:animScale>
                                      <p:cBhvr>
                                        <p:cTn id="49" dur="26">
                                          <p:stCondLst>
                                            <p:cond delay="1312"/>
                                          </p:stCondLst>
                                        </p:cTn>
                                        <p:tgtEl>
                                          <p:spTgt spid="3">
                                            <p:txEl>
                                              <p:pRg st="2" end="2"/>
                                            </p:txEl>
                                          </p:spTgt>
                                        </p:tgtEl>
                                      </p:cBhvr>
                                      <p:to x="100000" y="80000"/>
                                    </p:animScale>
                                    <p:animScale>
                                      <p:cBhvr>
                                        <p:cTn id="50" dur="166" decel="50000">
                                          <p:stCondLst>
                                            <p:cond delay="1338"/>
                                          </p:stCondLst>
                                        </p:cTn>
                                        <p:tgtEl>
                                          <p:spTgt spid="3">
                                            <p:txEl>
                                              <p:pRg st="2" end="2"/>
                                            </p:txEl>
                                          </p:spTgt>
                                        </p:tgtEl>
                                      </p:cBhvr>
                                      <p:to x="100000" y="100000"/>
                                    </p:animScale>
                                    <p:animScale>
                                      <p:cBhvr>
                                        <p:cTn id="51" dur="26">
                                          <p:stCondLst>
                                            <p:cond delay="1642"/>
                                          </p:stCondLst>
                                        </p:cTn>
                                        <p:tgtEl>
                                          <p:spTgt spid="3">
                                            <p:txEl>
                                              <p:pRg st="2" end="2"/>
                                            </p:txEl>
                                          </p:spTgt>
                                        </p:tgtEl>
                                      </p:cBhvr>
                                      <p:to x="100000" y="90000"/>
                                    </p:animScale>
                                    <p:animScale>
                                      <p:cBhvr>
                                        <p:cTn id="52" dur="166" decel="50000">
                                          <p:stCondLst>
                                            <p:cond delay="1668"/>
                                          </p:stCondLst>
                                        </p:cTn>
                                        <p:tgtEl>
                                          <p:spTgt spid="3">
                                            <p:txEl>
                                              <p:pRg st="2" end="2"/>
                                            </p:txEl>
                                          </p:spTgt>
                                        </p:tgtEl>
                                      </p:cBhvr>
                                      <p:to x="100000" y="100000"/>
                                    </p:animScale>
                                    <p:animScale>
                                      <p:cBhvr>
                                        <p:cTn id="53" dur="26">
                                          <p:stCondLst>
                                            <p:cond delay="1808"/>
                                          </p:stCondLst>
                                        </p:cTn>
                                        <p:tgtEl>
                                          <p:spTgt spid="3">
                                            <p:txEl>
                                              <p:pRg st="2" end="2"/>
                                            </p:txEl>
                                          </p:spTgt>
                                        </p:tgtEl>
                                      </p:cBhvr>
                                      <p:to x="100000" y="95000"/>
                                    </p:animScale>
                                    <p:animScale>
                                      <p:cBhvr>
                                        <p:cTn id="54" dur="166" decel="50000">
                                          <p:stCondLst>
                                            <p:cond delay="1834"/>
                                          </p:stCondLst>
                                        </p:cTn>
                                        <p:tgtEl>
                                          <p:spTgt spid="3">
                                            <p:txEl>
                                              <p:pRg st="2" end="2"/>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Effect transition="in" filter="wipe(down)">
                                      <p:cBhvr>
                                        <p:cTn id="73" dur="580">
                                          <p:stCondLst>
                                            <p:cond delay="0"/>
                                          </p:stCondLst>
                                        </p:cTn>
                                        <p:tgtEl>
                                          <p:spTgt spid="3">
                                            <p:txEl>
                                              <p:pRg st="4" end="4"/>
                                            </p:txEl>
                                          </p:spTgt>
                                        </p:tgtEl>
                                      </p:cBhvr>
                                    </p:animEffect>
                                    <p:anim calcmode="lin" valueType="num">
                                      <p:cBhvr>
                                        <p:cTn id="7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3">
                                            <p:txEl>
                                              <p:pRg st="4" end="4"/>
                                            </p:txEl>
                                          </p:spTgt>
                                        </p:tgtEl>
                                      </p:cBhvr>
                                      <p:to x="100000" y="60000"/>
                                    </p:animScale>
                                    <p:animScale>
                                      <p:cBhvr>
                                        <p:cTn id="80" dur="166" decel="50000">
                                          <p:stCondLst>
                                            <p:cond delay="676"/>
                                          </p:stCondLst>
                                        </p:cTn>
                                        <p:tgtEl>
                                          <p:spTgt spid="3">
                                            <p:txEl>
                                              <p:pRg st="4" end="4"/>
                                            </p:txEl>
                                          </p:spTgt>
                                        </p:tgtEl>
                                      </p:cBhvr>
                                      <p:to x="100000" y="100000"/>
                                    </p:animScale>
                                    <p:animScale>
                                      <p:cBhvr>
                                        <p:cTn id="81" dur="26">
                                          <p:stCondLst>
                                            <p:cond delay="1312"/>
                                          </p:stCondLst>
                                        </p:cTn>
                                        <p:tgtEl>
                                          <p:spTgt spid="3">
                                            <p:txEl>
                                              <p:pRg st="4" end="4"/>
                                            </p:txEl>
                                          </p:spTgt>
                                        </p:tgtEl>
                                      </p:cBhvr>
                                      <p:to x="100000" y="80000"/>
                                    </p:animScale>
                                    <p:animScale>
                                      <p:cBhvr>
                                        <p:cTn id="82" dur="166" decel="50000">
                                          <p:stCondLst>
                                            <p:cond delay="1338"/>
                                          </p:stCondLst>
                                        </p:cTn>
                                        <p:tgtEl>
                                          <p:spTgt spid="3">
                                            <p:txEl>
                                              <p:pRg st="4" end="4"/>
                                            </p:txEl>
                                          </p:spTgt>
                                        </p:tgtEl>
                                      </p:cBhvr>
                                      <p:to x="100000" y="100000"/>
                                    </p:animScale>
                                    <p:animScale>
                                      <p:cBhvr>
                                        <p:cTn id="83" dur="26">
                                          <p:stCondLst>
                                            <p:cond delay="1642"/>
                                          </p:stCondLst>
                                        </p:cTn>
                                        <p:tgtEl>
                                          <p:spTgt spid="3">
                                            <p:txEl>
                                              <p:pRg st="4" end="4"/>
                                            </p:txEl>
                                          </p:spTgt>
                                        </p:tgtEl>
                                      </p:cBhvr>
                                      <p:to x="100000" y="90000"/>
                                    </p:animScale>
                                    <p:animScale>
                                      <p:cBhvr>
                                        <p:cTn id="84" dur="166" decel="50000">
                                          <p:stCondLst>
                                            <p:cond delay="1668"/>
                                          </p:stCondLst>
                                        </p:cTn>
                                        <p:tgtEl>
                                          <p:spTgt spid="3">
                                            <p:txEl>
                                              <p:pRg st="4" end="4"/>
                                            </p:txEl>
                                          </p:spTgt>
                                        </p:tgtEl>
                                      </p:cBhvr>
                                      <p:to x="100000" y="100000"/>
                                    </p:animScale>
                                    <p:animScale>
                                      <p:cBhvr>
                                        <p:cTn id="85" dur="26">
                                          <p:stCondLst>
                                            <p:cond delay="1808"/>
                                          </p:stCondLst>
                                        </p:cTn>
                                        <p:tgtEl>
                                          <p:spTgt spid="3">
                                            <p:txEl>
                                              <p:pRg st="4" end="4"/>
                                            </p:txEl>
                                          </p:spTgt>
                                        </p:tgtEl>
                                      </p:cBhvr>
                                      <p:to x="100000" y="95000"/>
                                    </p:animScale>
                                    <p:animScale>
                                      <p:cBhvr>
                                        <p:cTn id="86" dur="166" decel="50000">
                                          <p:stCondLst>
                                            <p:cond delay="1834"/>
                                          </p:stCondLst>
                                        </p:cTn>
                                        <p:tgtEl>
                                          <p:spTgt spid="3">
                                            <p:txEl>
                                              <p:pRg st="4" end="4"/>
                                            </p:txEl>
                                          </p:spTgt>
                                        </p:tgtEl>
                                      </p:cBhvr>
                                      <p:to x="100000" y="100000"/>
                                    </p:animScale>
                                  </p:childTnLst>
                                </p:cTn>
                              </p:par>
                              <p:par>
                                <p:cTn id="87" presetID="26" presetClass="entr" presetSubtype="0" fill="hold" nodeType="withEffect">
                                  <p:stCondLst>
                                    <p:cond delay="0"/>
                                  </p:stCondLst>
                                  <p:childTnLst>
                                    <p:set>
                                      <p:cBhvr>
                                        <p:cTn id="88" dur="1" fill="hold">
                                          <p:stCondLst>
                                            <p:cond delay="0"/>
                                          </p:stCondLst>
                                        </p:cTn>
                                        <p:tgtEl>
                                          <p:spTgt spid="3">
                                            <p:txEl>
                                              <p:pRg st="5" end="5"/>
                                            </p:txEl>
                                          </p:spTgt>
                                        </p:tgtEl>
                                        <p:attrNameLst>
                                          <p:attrName>style.visibility</p:attrName>
                                        </p:attrNameLst>
                                      </p:cBhvr>
                                      <p:to>
                                        <p:strVal val="visible"/>
                                      </p:to>
                                    </p:set>
                                    <p:animEffect transition="in" filter="wipe(down)">
                                      <p:cBhvr>
                                        <p:cTn id="89" dur="580">
                                          <p:stCondLst>
                                            <p:cond delay="0"/>
                                          </p:stCondLst>
                                        </p:cTn>
                                        <p:tgtEl>
                                          <p:spTgt spid="3">
                                            <p:txEl>
                                              <p:pRg st="5" end="5"/>
                                            </p:txEl>
                                          </p:spTgt>
                                        </p:tgtEl>
                                      </p:cBhvr>
                                    </p:animEffect>
                                    <p:anim calcmode="lin" valueType="num">
                                      <p:cBhvr>
                                        <p:cTn id="9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3">
                                            <p:txEl>
                                              <p:pRg st="5" end="5"/>
                                            </p:txEl>
                                          </p:spTgt>
                                        </p:tgtEl>
                                      </p:cBhvr>
                                      <p:to x="100000" y="60000"/>
                                    </p:animScale>
                                    <p:animScale>
                                      <p:cBhvr>
                                        <p:cTn id="96" dur="166" decel="50000">
                                          <p:stCondLst>
                                            <p:cond delay="676"/>
                                          </p:stCondLst>
                                        </p:cTn>
                                        <p:tgtEl>
                                          <p:spTgt spid="3">
                                            <p:txEl>
                                              <p:pRg st="5" end="5"/>
                                            </p:txEl>
                                          </p:spTgt>
                                        </p:tgtEl>
                                      </p:cBhvr>
                                      <p:to x="100000" y="100000"/>
                                    </p:animScale>
                                    <p:animScale>
                                      <p:cBhvr>
                                        <p:cTn id="97" dur="26">
                                          <p:stCondLst>
                                            <p:cond delay="1312"/>
                                          </p:stCondLst>
                                        </p:cTn>
                                        <p:tgtEl>
                                          <p:spTgt spid="3">
                                            <p:txEl>
                                              <p:pRg st="5" end="5"/>
                                            </p:txEl>
                                          </p:spTgt>
                                        </p:tgtEl>
                                      </p:cBhvr>
                                      <p:to x="100000" y="80000"/>
                                    </p:animScale>
                                    <p:animScale>
                                      <p:cBhvr>
                                        <p:cTn id="98" dur="166" decel="50000">
                                          <p:stCondLst>
                                            <p:cond delay="1338"/>
                                          </p:stCondLst>
                                        </p:cTn>
                                        <p:tgtEl>
                                          <p:spTgt spid="3">
                                            <p:txEl>
                                              <p:pRg st="5" end="5"/>
                                            </p:txEl>
                                          </p:spTgt>
                                        </p:tgtEl>
                                      </p:cBhvr>
                                      <p:to x="100000" y="100000"/>
                                    </p:animScale>
                                    <p:animScale>
                                      <p:cBhvr>
                                        <p:cTn id="99" dur="26">
                                          <p:stCondLst>
                                            <p:cond delay="1642"/>
                                          </p:stCondLst>
                                        </p:cTn>
                                        <p:tgtEl>
                                          <p:spTgt spid="3">
                                            <p:txEl>
                                              <p:pRg st="5" end="5"/>
                                            </p:txEl>
                                          </p:spTgt>
                                        </p:tgtEl>
                                      </p:cBhvr>
                                      <p:to x="100000" y="90000"/>
                                    </p:animScale>
                                    <p:animScale>
                                      <p:cBhvr>
                                        <p:cTn id="100" dur="166" decel="50000">
                                          <p:stCondLst>
                                            <p:cond delay="1668"/>
                                          </p:stCondLst>
                                        </p:cTn>
                                        <p:tgtEl>
                                          <p:spTgt spid="3">
                                            <p:txEl>
                                              <p:pRg st="5" end="5"/>
                                            </p:txEl>
                                          </p:spTgt>
                                        </p:tgtEl>
                                      </p:cBhvr>
                                      <p:to x="100000" y="100000"/>
                                    </p:animScale>
                                    <p:animScale>
                                      <p:cBhvr>
                                        <p:cTn id="101" dur="26">
                                          <p:stCondLst>
                                            <p:cond delay="1808"/>
                                          </p:stCondLst>
                                        </p:cTn>
                                        <p:tgtEl>
                                          <p:spTgt spid="3">
                                            <p:txEl>
                                              <p:pRg st="5" end="5"/>
                                            </p:txEl>
                                          </p:spTgt>
                                        </p:tgtEl>
                                      </p:cBhvr>
                                      <p:to x="100000" y="95000"/>
                                    </p:animScale>
                                    <p:animScale>
                                      <p:cBhvr>
                                        <p:cTn id="102" dur="166" decel="50000">
                                          <p:stCondLst>
                                            <p:cond delay="1834"/>
                                          </p:stCondLst>
                                        </p:cTn>
                                        <p:tgtEl>
                                          <p:spTgt spid="3">
                                            <p:txEl>
                                              <p:pRg st="5" end="5"/>
                                            </p:txEl>
                                          </p:spTgt>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3">
                                            <p:txEl>
                                              <p:pRg st="6" end="6"/>
                                            </p:txEl>
                                          </p:spTgt>
                                        </p:tgtEl>
                                        <p:attrNameLst>
                                          <p:attrName>style.visibility</p:attrName>
                                        </p:attrNameLst>
                                      </p:cBhvr>
                                      <p:to>
                                        <p:strVal val="visible"/>
                                      </p:to>
                                    </p:set>
                                    <p:animEffect transition="in" filter="wipe(down)">
                                      <p:cBhvr>
                                        <p:cTn id="105" dur="580">
                                          <p:stCondLst>
                                            <p:cond delay="0"/>
                                          </p:stCondLst>
                                        </p:cTn>
                                        <p:tgtEl>
                                          <p:spTgt spid="3">
                                            <p:txEl>
                                              <p:pRg st="6" end="6"/>
                                            </p:txEl>
                                          </p:spTgt>
                                        </p:tgtEl>
                                      </p:cBhvr>
                                    </p:animEffect>
                                    <p:anim calcmode="lin" valueType="num">
                                      <p:cBhvr>
                                        <p:cTn id="10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11" dur="26">
                                          <p:stCondLst>
                                            <p:cond delay="650"/>
                                          </p:stCondLst>
                                        </p:cTn>
                                        <p:tgtEl>
                                          <p:spTgt spid="3">
                                            <p:txEl>
                                              <p:pRg st="6" end="6"/>
                                            </p:txEl>
                                          </p:spTgt>
                                        </p:tgtEl>
                                      </p:cBhvr>
                                      <p:to x="100000" y="60000"/>
                                    </p:animScale>
                                    <p:animScale>
                                      <p:cBhvr>
                                        <p:cTn id="112" dur="166" decel="50000">
                                          <p:stCondLst>
                                            <p:cond delay="676"/>
                                          </p:stCondLst>
                                        </p:cTn>
                                        <p:tgtEl>
                                          <p:spTgt spid="3">
                                            <p:txEl>
                                              <p:pRg st="6" end="6"/>
                                            </p:txEl>
                                          </p:spTgt>
                                        </p:tgtEl>
                                      </p:cBhvr>
                                      <p:to x="100000" y="100000"/>
                                    </p:animScale>
                                    <p:animScale>
                                      <p:cBhvr>
                                        <p:cTn id="113" dur="26">
                                          <p:stCondLst>
                                            <p:cond delay="1312"/>
                                          </p:stCondLst>
                                        </p:cTn>
                                        <p:tgtEl>
                                          <p:spTgt spid="3">
                                            <p:txEl>
                                              <p:pRg st="6" end="6"/>
                                            </p:txEl>
                                          </p:spTgt>
                                        </p:tgtEl>
                                      </p:cBhvr>
                                      <p:to x="100000" y="80000"/>
                                    </p:animScale>
                                    <p:animScale>
                                      <p:cBhvr>
                                        <p:cTn id="114" dur="166" decel="50000">
                                          <p:stCondLst>
                                            <p:cond delay="1338"/>
                                          </p:stCondLst>
                                        </p:cTn>
                                        <p:tgtEl>
                                          <p:spTgt spid="3">
                                            <p:txEl>
                                              <p:pRg st="6" end="6"/>
                                            </p:txEl>
                                          </p:spTgt>
                                        </p:tgtEl>
                                      </p:cBhvr>
                                      <p:to x="100000" y="100000"/>
                                    </p:animScale>
                                    <p:animScale>
                                      <p:cBhvr>
                                        <p:cTn id="115" dur="26">
                                          <p:stCondLst>
                                            <p:cond delay="1642"/>
                                          </p:stCondLst>
                                        </p:cTn>
                                        <p:tgtEl>
                                          <p:spTgt spid="3">
                                            <p:txEl>
                                              <p:pRg st="6" end="6"/>
                                            </p:txEl>
                                          </p:spTgt>
                                        </p:tgtEl>
                                      </p:cBhvr>
                                      <p:to x="100000" y="90000"/>
                                    </p:animScale>
                                    <p:animScale>
                                      <p:cBhvr>
                                        <p:cTn id="116" dur="166" decel="50000">
                                          <p:stCondLst>
                                            <p:cond delay="1668"/>
                                          </p:stCondLst>
                                        </p:cTn>
                                        <p:tgtEl>
                                          <p:spTgt spid="3">
                                            <p:txEl>
                                              <p:pRg st="6" end="6"/>
                                            </p:txEl>
                                          </p:spTgt>
                                        </p:tgtEl>
                                      </p:cBhvr>
                                      <p:to x="100000" y="100000"/>
                                    </p:animScale>
                                    <p:animScale>
                                      <p:cBhvr>
                                        <p:cTn id="117" dur="26">
                                          <p:stCondLst>
                                            <p:cond delay="1808"/>
                                          </p:stCondLst>
                                        </p:cTn>
                                        <p:tgtEl>
                                          <p:spTgt spid="3">
                                            <p:txEl>
                                              <p:pRg st="6" end="6"/>
                                            </p:txEl>
                                          </p:spTgt>
                                        </p:tgtEl>
                                      </p:cBhvr>
                                      <p:to x="100000" y="95000"/>
                                    </p:animScale>
                                    <p:animScale>
                                      <p:cBhvr>
                                        <p:cTn id="118" dur="166" decel="50000">
                                          <p:stCondLst>
                                            <p:cond delay="1834"/>
                                          </p:stCondLst>
                                        </p:cTn>
                                        <p:tgtEl>
                                          <p:spTgt spid="3">
                                            <p:txEl>
                                              <p:pRg st="6" end="6"/>
                                            </p:txEl>
                                          </p:spTgt>
                                        </p:tgtEl>
                                      </p:cBhvr>
                                      <p:to x="100000" y="100000"/>
                                    </p:animScale>
                                  </p:childTnLst>
                                </p:cTn>
                              </p:par>
                              <p:par>
                                <p:cTn id="119" presetID="26" presetClass="entr" presetSubtype="0" fill="hold" nodeType="withEffect">
                                  <p:stCondLst>
                                    <p:cond delay="0"/>
                                  </p:stCondLst>
                                  <p:childTnLst>
                                    <p:set>
                                      <p:cBhvr>
                                        <p:cTn id="120" dur="1" fill="hold">
                                          <p:stCondLst>
                                            <p:cond delay="0"/>
                                          </p:stCondLst>
                                        </p:cTn>
                                        <p:tgtEl>
                                          <p:spTgt spid="3">
                                            <p:txEl>
                                              <p:pRg st="7" end="7"/>
                                            </p:txEl>
                                          </p:spTgt>
                                        </p:tgtEl>
                                        <p:attrNameLst>
                                          <p:attrName>style.visibility</p:attrName>
                                        </p:attrNameLst>
                                      </p:cBhvr>
                                      <p:to>
                                        <p:strVal val="visible"/>
                                      </p:to>
                                    </p:set>
                                    <p:animEffect transition="in" filter="wipe(down)">
                                      <p:cBhvr>
                                        <p:cTn id="121" dur="580">
                                          <p:stCondLst>
                                            <p:cond delay="0"/>
                                          </p:stCondLst>
                                        </p:cTn>
                                        <p:tgtEl>
                                          <p:spTgt spid="3">
                                            <p:txEl>
                                              <p:pRg st="7" end="7"/>
                                            </p:txEl>
                                          </p:spTgt>
                                        </p:tgtEl>
                                      </p:cBhvr>
                                    </p:animEffect>
                                    <p:anim calcmode="lin" valueType="num">
                                      <p:cBhvr>
                                        <p:cTn id="122"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27" dur="26">
                                          <p:stCondLst>
                                            <p:cond delay="650"/>
                                          </p:stCondLst>
                                        </p:cTn>
                                        <p:tgtEl>
                                          <p:spTgt spid="3">
                                            <p:txEl>
                                              <p:pRg st="7" end="7"/>
                                            </p:txEl>
                                          </p:spTgt>
                                        </p:tgtEl>
                                      </p:cBhvr>
                                      <p:to x="100000" y="60000"/>
                                    </p:animScale>
                                    <p:animScale>
                                      <p:cBhvr>
                                        <p:cTn id="128" dur="166" decel="50000">
                                          <p:stCondLst>
                                            <p:cond delay="676"/>
                                          </p:stCondLst>
                                        </p:cTn>
                                        <p:tgtEl>
                                          <p:spTgt spid="3">
                                            <p:txEl>
                                              <p:pRg st="7" end="7"/>
                                            </p:txEl>
                                          </p:spTgt>
                                        </p:tgtEl>
                                      </p:cBhvr>
                                      <p:to x="100000" y="100000"/>
                                    </p:animScale>
                                    <p:animScale>
                                      <p:cBhvr>
                                        <p:cTn id="129" dur="26">
                                          <p:stCondLst>
                                            <p:cond delay="1312"/>
                                          </p:stCondLst>
                                        </p:cTn>
                                        <p:tgtEl>
                                          <p:spTgt spid="3">
                                            <p:txEl>
                                              <p:pRg st="7" end="7"/>
                                            </p:txEl>
                                          </p:spTgt>
                                        </p:tgtEl>
                                      </p:cBhvr>
                                      <p:to x="100000" y="80000"/>
                                    </p:animScale>
                                    <p:animScale>
                                      <p:cBhvr>
                                        <p:cTn id="130" dur="166" decel="50000">
                                          <p:stCondLst>
                                            <p:cond delay="1338"/>
                                          </p:stCondLst>
                                        </p:cTn>
                                        <p:tgtEl>
                                          <p:spTgt spid="3">
                                            <p:txEl>
                                              <p:pRg st="7" end="7"/>
                                            </p:txEl>
                                          </p:spTgt>
                                        </p:tgtEl>
                                      </p:cBhvr>
                                      <p:to x="100000" y="100000"/>
                                    </p:animScale>
                                    <p:animScale>
                                      <p:cBhvr>
                                        <p:cTn id="131" dur="26">
                                          <p:stCondLst>
                                            <p:cond delay="1642"/>
                                          </p:stCondLst>
                                        </p:cTn>
                                        <p:tgtEl>
                                          <p:spTgt spid="3">
                                            <p:txEl>
                                              <p:pRg st="7" end="7"/>
                                            </p:txEl>
                                          </p:spTgt>
                                        </p:tgtEl>
                                      </p:cBhvr>
                                      <p:to x="100000" y="90000"/>
                                    </p:animScale>
                                    <p:animScale>
                                      <p:cBhvr>
                                        <p:cTn id="132" dur="166" decel="50000">
                                          <p:stCondLst>
                                            <p:cond delay="1668"/>
                                          </p:stCondLst>
                                        </p:cTn>
                                        <p:tgtEl>
                                          <p:spTgt spid="3">
                                            <p:txEl>
                                              <p:pRg st="7" end="7"/>
                                            </p:txEl>
                                          </p:spTgt>
                                        </p:tgtEl>
                                      </p:cBhvr>
                                      <p:to x="100000" y="100000"/>
                                    </p:animScale>
                                    <p:animScale>
                                      <p:cBhvr>
                                        <p:cTn id="133" dur="26">
                                          <p:stCondLst>
                                            <p:cond delay="1808"/>
                                          </p:stCondLst>
                                        </p:cTn>
                                        <p:tgtEl>
                                          <p:spTgt spid="3">
                                            <p:txEl>
                                              <p:pRg st="7" end="7"/>
                                            </p:txEl>
                                          </p:spTgt>
                                        </p:tgtEl>
                                      </p:cBhvr>
                                      <p:to x="100000" y="95000"/>
                                    </p:animScale>
                                    <p:animScale>
                                      <p:cBhvr>
                                        <p:cTn id="134"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Routines of the day</a:t>
            </a:r>
          </a:p>
        </p:txBody>
      </p:sp>
      <p:pic>
        <p:nvPicPr>
          <p:cNvPr id="3" name="Picture 2"/>
          <p:cNvPicPr>
            <a:picLocks noChangeAspect="1"/>
          </p:cNvPicPr>
          <p:nvPr/>
        </p:nvPicPr>
        <p:blipFill rotWithShape="1">
          <a:blip r:embed="rId2"/>
          <a:srcRect l="19288" t="22000" r="20075" b="10801"/>
          <a:stretch/>
        </p:blipFill>
        <p:spPr>
          <a:xfrm>
            <a:off x="395536" y="1595681"/>
            <a:ext cx="7920880" cy="4937691"/>
          </a:xfrm>
          <a:prstGeom prst="rect">
            <a:avLst/>
          </a:prstGeom>
        </p:spPr>
      </p:pic>
    </p:spTree>
    <p:extLst>
      <p:ext uri="{BB962C8B-B14F-4D97-AF65-F5344CB8AC3E}">
        <p14:creationId xmlns:p14="http://schemas.microsoft.com/office/powerpoint/2010/main" val="3381275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Independent learners</a:t>
            </a:r>
          </a:p>
        </p:txBody>
      </p:sp>
      <p:sp>
        <p:nvSpPr>
          <p:cNvPr id="3" name="Content Placeholder 2"/>
          <p:cNvSpPr>
            <a:spLocks noGrp="1"/>
          </p:cNvSpPr>
          <p:nvPr>
            <p:ph idx="1"/>
          </p:nvPr>
        </p:nvSpPr>
        <p:spPr/>
        <p:txBody>
          <a:bodyPr>
            <a:normAutofit/>
          </a:bodyPr>
          <a:lstStyle/>
          <a:p>
            <a:pPr marL="0" indent="0">
              <a:buNone/>
            </a:pPr>
            <a:r>
              <a:rPr lang="en-GB" dirty="0">
                <a:latin typeface="Comic Sans MS" pitchFamily="66" charset="0"/>
              </a:rPr>
              <a:t>At the </a:t>
            </a:r>
            <a:r>
              <a:rPr lang="en-GB" dirty="0" err="1">
                <a:latin typeface="Comic Sans MS" pitchFamily="66" charset="0"/>
              </a:rPr>
              <a:t>Hollybrook</a:t>
            </a:r>
            <a:r>
              <a:rPr lang="en-GB" dirty="0">
                <a:latin typeface="Comic Sans MS" pitchFamily="66" charset="0"/>
              </a:rPr>
              <a:t> schools we are committed to creating independent learners.</a:t>
            </a:r>
          </a:p>
          <a:p>
            <a:r>
              <a:rPr lang="en-GB" dirty="0">
                <a:latin typeface="Comic Sans MS" pitchFamily="66" charset="0"/>
              </a:rPr>
              <a:t>Children will change their phonics reading book with a teacher on a weekly basis.</a:t>
            </a:r>
          </a:p>
          <a:p>
            <a:r>
              <a:rPr lang="en-GB" dirty="0">
                <a:latin typeface="Comic Sans MS" pitchFamily="66" charset="0"/>
              </a:rPr>
              <a:t>Children will be prompted to hand in letters in book bags to the teacher – teachers </a:t>
            </a:r>
            <a:r>
              <a:rPr lang="en-GB" b="1" u="sng" dirty="0">
                <a:latin typeface="Comic Sans MS" pitchFamily="66" charset="0"/>
              </a:rPr>
              <a:t>do not </a:t>
            </a:r>
            <a:r>
              <a:rPr lang="en-GB" dirty="0">
                <a:latin typeface="Comic Sans MS" pitchFamily="66" charset="0"/>
              </a:rPr>
              <a:t>check children's book bags so please encourage your child to hand in letters in the morning.</a:t>
            </a:r>
          </a:p>
        </p:txBody>
      </p:sp>
      <p:pic>
        <p:nvPicPr>
          <p:cNvPr id="10242" name="Picture 2" descr="C:\Users\DSimmonds\AppData\Local\Microsoft\Windows\Temporary Internet Files\Content.IE5\YLYXIG2S\MC90012838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2160" y="260648"/>
            <a:ext cx="2336007" cy="2216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377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Home learning</a:t>
            </a:r>
          </a:p>
        </p:txBody>
      </p:sp>
      <p:sp>
        <p:nvSpPr>
          <p:cNvPr id="3" name="Content Placeholder 2"/>
          <p:cNvSpPr>
            <a:spLocks noGrp="1"/>
          </p:cNvSpPr>
          <p:nvPr>
            <p:ph idx="1"/>
          </p:nvPr>
        </p:nvSpPr>
        <p:spPr/>
        <p:txBody>
          <a:bodyPr>
            <a:normAutofit/>
          </a:bodyPr>
          <a:lstStyle/>
          <a:p>
            <a:pPr marL="0" indent="0">
              <a:buNone/>
            </a:pPr>
            <a:endParaRPr lang="en-GB" dirty="0">
              <a:latin typeface="Comic Sans MS" pitchFamily="66" charset="0"/>
            </a:endParaRPr>
          </a:p>
          <a:p>
            <a:r>
              <a:rPr lang="en-GB" dirty="0">
                <a:latin typeface="Comic Sans MS" pitchFamily="66" charset="0"/>
              </a:rPr>
              <a:t>Topic based home learning is set at least once a half term and is the opportunity for your child to explore their own interests within a topic being covered.</a:t>
            </a:r>
          </a:p>
          <a:p>
            <a:r>
              <a:rPr lang="en-GB" dirty="0">
                <a:latin typeface="Comic Sans MS" pitchFamily="66" charset="0"/>
              </a:rPr>
              <a:t>It is project based homework where children can choose how they want to display their learning e.g. Poster, model etc.</a:t>
            </a:r>
          </a:p>
          <a:p>
            <a:r>
              <a:rPr lang="en-GB" dirty="0">
                <a:latin typeface="Comic Sans MS" pitchFamily="66" charset="0"/>
              </a:rPr>
              <a:t>We appreciate your commitment to support your child's learning with these projects.</a:t>
            </a:r>
          </a:p>
          <a:p>
            <a:r>
              <a:rPr lang="en-GB" dirty="0">
                <a:latin typeface="Comic Sans MS" pitchFamily="66" charset="0"/>
              </a:rPr>
              <a:t>Home learning is shared in the classroom as part of our topic time.</a:t>
            </a:r>
          </a:p>
        </p:txBody>
      </p:sp>
      <p:pic>
        <p:nvPicPr>
          <p:cNvPr id="2050" name="Picture 2" descr="C:\Program Files\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382187"/>
            <a:ext cx="1512168" cy="1514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9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animEffect transition="in" filter="wipe(down)">
                                      <p:cBhvr>
                                        <p:cTn id="55" dur="580">
                                          <p:stCondLst>
                                            <p:cond delay="0"/>
                                          </p:stCondLst>
                                        </p:cTn>
                                        <p:tgtEl>
                                          <p:spTgt spid="3">
                                            <p:txEl>
                                              <p:pRg st="4" end="4"/>
                                            </p:txEl>
                                          </p:spTgt>
                                        </p:tgtEl>
                                      </p:cBhvr>
                                    </p:animEffect>
                                    <p:anim calcmode="lin" valueType="num">
                                      <p:cBhvr>
                                        <p:cTn id="5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4" end="4"/>
                                            </p:txEl>
                                          </p:spTgt>
                                        </p:tgtEl>
                                      </p:cBhvr>
                                      <p:to x="100000" y="60000"/>
                                    </p:animScale>
                                    <p:animScale>
                                      <p:cBhvr>
                                        <p:cTn id="62" dur="166" decel="50000">
                                          <p:stCondLst>
                                            <p:cond delay="676"/>
                                          </p:stCondLst>
                                        </p:cTn>
                                        <p:tgtEl>
                                          <p:spTgt spid="3">
                                            <p:txEl>
                                              <p:pRg st="4" end="4"/>
                                            </p:txEl>
                                          </p:spTgt>
                                        </p:tgtEl>
                                      </p:cBhvr>
                                      <p:to x="100000" y="100000"/>
                                    </p:animScale>
                                    <p:animScale>
                                      <p:cBhvr>
                                        <p:cTn id="63" dur="26">
                                          <p:stCondLst>
                                            <p:cond delay="1312"/>
                                          </p:stCondLst>
                                        </p:cTn>
                                        <p:tgtEl>
                                          <p:spTgt spid="3">
                                            <p:txEl>
                                              <p:pRg st="4" end="4"/>
                                            </p:txEl>
                                          </p:spTgt>
                                        </p:tgtEl>
                                      </p:cBhvr>
                                      <p:to x="100000" y="80000"/>
                                    </p:animScale>
                                    <p:animScale>
                                      <p:cBhvr>
                                        <p:cTn id="64" dur="166" decel="50000">
                                          <p:stCondLst>
                                            <p:cond delay="1338"/>
                                          </p:stCondLst>
                                        </p:cTn>
                                        <p:tgtEl>
                                          <p:spTgt spid="3">
                                            <p:txEl>
                                              <p:pRg st="4" end="4"/>
                                            </p:txEl>
                                          </p:spTgt>
                                        </p:tgtEl>
                                      </p:cBhvr>
                                      <p:to x="100000" y="100000"/>
                                    </p:animScale>
                                    <p:animScale>
                                      <p:cBhvr>
                                        <p:cTn id="65" dur="26">
                                          <p:stCondLst>
                                            <p:cond delay="1642"/>
                                          </p:stCondLst>
                                        </p:cTn>
                                        <p:tgtEl>
                                          <p:spTgt spid="3">
                                            <p:txEl>
                                              <p:pRg st="4" end="4"/>
                                            </p:txEl>
                                          </p:spTgt>
                                        </p:tgtEl>
                                      </p:cBhvr>
                                      <p:to x="100000" y="90000"/>
                                    </p:animScale>
                                    <p:animScale>
                                      <p:cBhvr>
                                        <p:cTn id="66" dur="166" decel="50000">
                                          <p:stCondLst>
                                            <p:cond delay="1668"/>
                                          </p:stCondLst>
                                        </p:cTn>
                                        <p:tgtEl>
                                          <p:spTgt spid="3">
                                            <p:txEl>
                                              <p:pRg st="4" end="4"/>
                                            </p:txEl>
                                          </p:spTgt>
                                        </p:tgtEl>
                                      </p:cBhvr>
                                      <p:to x="100000" y="100000"/>
                                    </p:animScale>
                                    <p:animScale>
                                      <p:cBhvr>
                                        <p:cTn id="67" dur="26">
                                          <p:stCondLst>
                                            <p:cond delay="1808"/>
                                          </p:stCondLst>
                                        </p:cTn>
                                        <p:tgtEl>
                                          <p:spTgt spid="3">
                                            <p:txEl>
                                              <p:pRg st="4" end="4"/>
                                            </p:txEl>
                                          </p:spTgt>
                                        </p:tgtEl>
                                      </p:cBhvr>
                                      <p:to x="100000" y="95000"/>
                                    </p:animScale>
                                    <p:animScale>
                                      <p:cBhvr>
                                        <p:cTn id="6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Topic</a:t>
            </a:r>
          </a:p>
        </p:txBody>
      </p:sp>
      <p:sp>
        <p:nvSpPr>
          <p:cNvPr id="3" name="Content Placeholder 2"/>
          <p:cNvSpPr>
            <a:spLocks noGrp="1"/>
          </p:cNvSpPr>
          <p:nvPr>
            <p:ph idx="1"/>
          </p:nvPr>
        </p:nvSpPr>
        <p:spPr/>
        <p:txBody>
          <a:bodyPr>
            <a:normAutofit/>
          </a:bodyPr>
          <a:lstStyle/>
          <a:p>
            <a:r>
              <a:rPr lang="en-GB" dirty="0">
                <a:latin typeface="Comic Sans MS" pitchFamily="66" charset="0"/>
              </a:rPr>
              <a:t>Topic flyers will be sent home at the beginning of each term to share with you what your child will be learning in each curriculum subject.</a:t>
            </a:r>
          </a:p>
          <a:p>
            <a:r>
              <a:rPr lang="en-GB" dirty="0">
                <a:latin typeface="Comic Sans MS" pitchFamily="66" charset="0"/>
              </a:rPr>
              <a:t>Our current topic is Animal Kingdom! </a:t>
            </a:r>
          </a:p>
          <a:p>
            <a:r>
              <a:rPr lang="en-GB" dirty="0">
                <a:latin typeface="Comic Sans MS" pitchFamily="66" charset="0"/>
              </a:rPr>
              <a:t>As part of this topic children are exploring the human body and their senses. Then we will be learning about the classification of animals </a:t>
            </a:r>
            <a:r>
              <a:rPr lang="en-GB" dirty="0" err="1">
                <a:latin typeface="Comic Sans MS" pitchFamily="66" charset="0"/>
              </a:rPr>
              <a:t>e.g</a:t>
            </a:r>
            <a:r>
              <a:rPr lang="en-GB" dirty="0">
                <a:latin typeface="Comic Sans MS" pitchFamily="66" charset="0"/>
              </a:rPr>
              <a:t> reptiles, amphibians, mammals, birds and fish. </a:t>
            </a:r>
          </a:p>
        </p:txBody>
      </p:sp>
      <p:pic>
        <p:nvPicPr>
          <p:cNvPr id="4098" name="Picture 2" descr="C:\Users\DSimmonds\AppData\Local\Microsoft\Windows\Temporary Internet Files\Content.IE5\Y63H1QKZ\MC90043626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88639"/>
            <a:ext cx="2252439" cy="2252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49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580">
                                          <p:stCondLst>
                                            <p:cond delay="0"/>
                                          </p:stCondLst>
                                        </p:cTn>
                                        <p:tgtEl>
                                          <p:spTgt spid="3">
                                            <p:txEl>
                                              <p:pRg st="2" end="2"/>
                                            </p:txEl>
                                          </p:spTgt>
                                        </p:tgtEl>
                                      </p:cBhvr>
                                    </p:animEffect>
                                    <p:anim calcmode="lin" valueType="num">
                                      <p:cBhvr>
                                        <p:cTn id="4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2" end="2"/>
                                            </p:txEl>
                                          </p:spTgt>
                                        </p:tgtEl>
                                      </p:cBhvr>
                                      <p:to x="100000" y="60000"/>
                                    </p:animScale>
                                    <p:animScale>
                                      <p:cBhvr>
                                        <p:cTn id="48" dur="166" decel="50000">
                                          <p:stCondLst>
                                            <p:cond delay="676"/>
                                          </p:stCondLst>
                                        </p:cTn>
                                        <p:tgtEl>
                                          <p:spTgt spid="3">
                                            <p:txEl>
                                              <p:pRg st="2" end="2"/>
                                            </p:txEl>
                                          </p:spTgt>
                                        </p:tgtEl>
                                      </p:cBhvr>
                                      <p:to x="100000" y="100000"/>
                                    </p:animScale>
                                    <p:animScale>
                                      <p:cBhvr>
                                        <p:cTn id="49" dur="26">
                                          <p:stCondLst>
                                            <p:cond delay="1312"/>
                                          </p:stCondLst>
                                        </p:cTn>
                                        <p:tgtEl>
                                          <p:spTgt spid="3">
                                            <p:txEl>
                                              <p:pRg st="2" end="2"/>
                                            </p:txEl>
                                          </p:spTgt>
                                        </p:tgtEl>
                                      </p:cBhvr>
                                      <p:to x="100000" y="80000"/>
                                    </p:animScale>
                                    <p:animScale>
                                      <p:cBhvr>
                                        <p:cTn id="50" dur="166" decel="50000">
                                          <p:stCondLst>
                                            <p:cond delay="1338"/>
                                          </p:stCondLst>
                                        </p:cTn>
                                        <p:tgtEl>
                                          <p:spTgt spid="3">
                                            <p:txEl>
                                              <p:pRg st="2" end="2"/>
                                            </p:txEl>
                                          </p:spTgt>
                                        </p:tgtEl>
                                      </p:cBhvr>
                                      <p:to x="100000" y="100000"/>
                                    </p:animScale>
                                    <p:animScale>
                                      <p:cBhvr>
                                        <p:cTn id="51" dur="26">
                                          <p:stCondLst>
                                            <p:cond delay="1642"/>
                                          </p:stCondLst>
                                        </p:cTn>
                                        <p:tgtEl>
                                          <p:spTgt spid="3">
                                            <p:txEl>
                                              <p:pRg st="2" end="2"/>
                                            </p:txEl>
                                          </p:spTgt>
                                        </p:tgtEl>
                                      </p:cBhvr>
                                      <p:to x="100000" y="90000"/>
                                    </p:animScale>
                                    <p:animScale>
                                      <p:cBhvr>
                                        <p:cTn id="52" dur="166" decel="50000">
                                          <p:stCondLst>
                                            <p:cond delay="1668"/>
                                          </p:stCondLst>
                                        </p:cTn>
                                        <p:tgtEl>
                                          <p:spTgt spid="3">
                                            <p:txEl>
                                              <p:pRg st="2" end="2"/>
                                            </p:txEl>
                                          </p:spTgt>
                                        </p:tgtEl>
                                      </p:cBhvr>
                                      <p:to x="100000" y="100000"/>
                                    </p:animScale>
                                    <p:animScale>
                                      <p:cBhvr>
                                        <p:cTn id="53" dur="26">
                                          <p:stCondLst>
                                            <p:cond delay="1808"/>
                                          </p:stCondLst>
                                        </p:cTn>
                                        <p:tgtEl>
                                          <p:spTgt spid="3">
                                            <p:txEl>
                                              <p:pRg st="2" end="2"/>
                                            </p:txEl>
                                          </p:spTgt>
                                        </p:tgtEl>
                                      </p:cBhvr>
                                      <p:to x="100000" y="95000"/>
                                    </p:animScale>
                                    <p:animScale>
                                      <p:cBhvr>
                                        <p:cTn id="54"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Reading</a:t>
            </a:r>
          </a:p>
        </p:txBody>
      </p:sp>
      <p:sp>
        <p:nvSpPr>
          <p:cNvPr id="3" name="Content Placeholder 2"/>
          <p:cNvSpPr>
            <a:spLocks noGrp="1"/>
          </p:cNvSpPr>
          <p:nvPr>
            <p:ph idx="1"/>
          </p:nvPr>
        </p:nvSpPr>
        <p:spPr>
          <a:xfrm>
            <a:off x="251520" y="1807361"/>
            <a:ext cx="8784976" cy="4645975"/>
          </a:xfrm>
          <a:noFill/>
        </p:spPr>
        <p:txBody>
          <a:bodyPr>
            <a:normAutofit/>
          </a:bodyPr>
          <a:lstStyle/>
          <a:p>
            <a:r>
              <a:rPr lang="en-GB" dirty="0">
                <a:latin typeface="Arial" panose="020B0604020202020204" pitchFamily="34" charset="0"/>
                <a:cs typeface="Arial" panose="020B0604020202020204" pitchFamily="34" charset="0"/>
              </a:rPr>
              <a:t>Teachers will lead a reading session with your child three times a week where the children will read in a small group. </a:t>
            </a:r>
          </a:p>
          <a:p>
            <a:r>
              <a:rPr lang="en-GB" dirty="0">
                <a:latin typeface="Arial" panose="020B0604020202020204" pitchFamily="34" charset="0"/>
                <a:cs typeface="Arial" panose="020B0604020202020204" pitchFamily="34" charset="0"/>
              </a:rPr>
              <a:t>Every child will receive a ‘Reading Passport’ which is their home reading log and when they have read a certain number of times at home they will be rewarded with a certificate. </a:t>
            </a:r>
          </a:p>
          <a:p>
            <a:r>
              <a:rPr lang="en-GB" dirty="0">
                <a:latin typeface="Arial" panose="020B0604020202020204" pitchFamily="34" charset="0"/>
                <a:cs typeface="Arial" panose="020B0604020202020204" pitchFamily="34" charset="0"/>
              </a:rPr>
              <a:t>We encourage children to read their phonetic reading book at least 4 times a week a home.</a:t>
            </a:r>
          </a:p>
          <a:p>
            <a:r>
              <a:rPr lang="en-GB" dirty="0">
                <a:latin typeface="Arial" panose="020B0604020202020204" pitchFamily="34" charset="0"/>
                <a:cs typeface="Arial" panose="020B0604020202020204" pitchFamily="34" charset="0"/>
              </a:rPr>
              <a:t>Children will have Library visits where they will have the opportunity to chose a book to enjoy with you at home. Our computer system will only allow the children to take out a book once they have returned their old one, therefore please ensure they return their book each week. </a:t>
            </a:r>
          </a:p>
          <a:p>
            <a:pPr marL="0" indent="0">
              <a:buNone/>
            </a:pPr>
            <a:endParaRPr lang="en-GB" dirty="0">
              <a:latin typeface="Comic Sans MS" pitchFamily="66" charset="0"/>
            </a:endParaRPr>
          </a:p>
        </p:txBody>
      </p:sp>
      <p:pic>
        <p:nvPicPr>
          <p:cNvPr id="6146" name="Picture 2" descr="C:\Users\DSimmonds\AppData\Local\Microsoft\Windows\Temporary Internet Files\Content.IE5\YLYXIG2S\MC90043799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0348" y="76987"/>
            <a:ext cx="1401967" cy="1335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7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Phonics</a:t>
            </a:r>
          </a:p>
        </p:txBody>
      </p:sp>
      <p:sp>
        <p:nvSpPr>
          <p:cNvPr id="3" name="Content Placeholder 2"/>
          <p:cNvSpPr>
            <a:spLocks noGrp="1"/>
          </p:cNvSpPr>
          <p:nvPr>
            <p:ph idx="1"/>
          </p:nvPr>
        </p:nvSpPr>
        <p:spPr/>
        <p:txBody>
          <a:bodyPr>
            <a:normAutofit/>
          </a:bodyPr>
          <a:lstStyle/>
          <a:p>
            <a:r>
              <a:rPr lang="en-GB" dirty="0">
                <a:latin typeface="Comic Sans MS" pitchFamily="66" charset="0"/>
              </a:rPr>
              <a:t>We follow the Letters and Sounds revised programme.</a:t>
            </a:r>
          </a:p>
          <a:p>
            <a:r>
              <a:rPr lang="en-GB" dirty="0">
                <a:latin typeface="Comic Sans MS" pitchFamily="66" charset="0"/>
              </a:rPr>
              <a:t>In Year 1 the focus of phonics is mostly on different graphemes (letters to write the sound) to represent the same phoneme (small unit of sound). E.g. ay is one of the alternative graphemes for the /</a:t>
            </a:r>
            <a:r>
              <a:rPr lang="en-GB" dirty="0" err="1">
                <a:latin typeface="Comic Sans MS" pitchFamily="66" charset="0"/>
              </a:rPr>
              <a:t>ai</a:t>
            </a:r>
            <a:r>
              <a:rPr lang="en-GB" dirty="0">
                <a:latin typeface="Comic Sans MS" pitchFamily="66" charset="0"/>
              </a:rPr>
              <a:t>/ phoneme.</a:t>
            </a:r>
          </a:p>
          <a:p>
            <a:r>
              <a:rPr lang="en-GB" dirty="0">
                <a:latin typeface="Comic Sans MS" pitchFamily="66" charset="0"/>
              </a:rPr>
              <a:t>Tricky words- These are words that children have to read by sight and cannot use their phonics knowledge to read e.g. they, the, some etc.</a:t>
            </a:r>
          </a:p>
          <a:p>
            <a:r>
              <a:rPr lang="en-GB" dirty="0">
                <a:latin typeface="Comic Sans MS" pitchFamily="66" charset="0"/>
              </a:rPr>
              <a:t>Children will receive a list of key words for them to practise at the end of each half term as they are assessed half termly to monitor their progress. Please ensure these are practised at home as much as possible!</a:t>
            </a:r>
          </a:p>
        </p:txBody>
      </p:sp>
      <p:pic>
        <p:nvPicPr>
          <p:cNvPr id="1026" name="Picture 2" descr="Little Wandle Letters and Soun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23185"/>
            <a:ext cx="1584176" cy="158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2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GB" dirty="0">
                <a:latin typeface="Arial" panose="020B0604020202020204" pitchFamily="34" charset="0"/>
                <a:cs typeface="Arial" panose="020B0604020202020204" pitchFamily="34" charset="0"/>
              </a:rPr>
              <a:t>MOLT</a:t>
            </a:r>
          </a:p>
        </p:txBody>
      </p:sp>
      <p:sp>
        <p:nvSpPr>
          <p:cNvPr id="3" name="Content Placeholder 2"/>
          <p:cNvSpPr>
            <a:spLocks noGrp="1"/>
          </p:cNvSpPr>
          <p:nvPr>
            <p:ph idx="1"/>
          </p:nvPr>
        </p:nvSpPr>
        <p:spPr/>
        <p:txBody>
          <a:bodyPr>
            <a:normAutofit/>
          </a:bodyPr>
          <a:lstStyle/>
          <a:p>
            <a:r>
              <a:rPr lang="en-GB" dirty="0">
                <a:latin typeface="Comic Sans MS" pitchFamily="66" charset="0"/>
              </a:rPr>
              <a:t>This is an opportunity for children to practise and master the skills that they are learning in class.</a:t>
            </a:r>
          </a:p>
          <a:p>
            <a:r>
              <a:rPr lang="en-GB" dirty="0">
                <a:latin typeface="Comic Sans MS" pitchFamily="66" charset="0"/>
              </a:rPr>
              <a:t>We aim for children to have at least two MOLT sessions a week. This will be increased during the first half term as the children settle into the new routine. </a:t>
            </a:r>
          </a:p>
          <a:p>
            <a:r>
              <a:rPr lang="en-GB" dirty="0">
                <a:latin typeface="Comic Sans MS" pitchFamily="66" charset="0"/>
              </a:rPr>
              <a:t>The classroom is laid out so the children can choose what learning they would like to improve. E.g. Using number lines to add numbers, to practise writing tricky words on whiteboards etc.</a:t>
            </a:r>
          </a:p>
          <a:p>
            <a:endParaRPr lang="en-GB" dirty="0"/>
          </a:p>
        </p:txBody>
      </p:sp>
      <p:pic>
        <p:nvPicPr>
          <p:cNvPr id="5122" name="Picture 2" descr="C:\Users\DSimmonds\AppData\Local\Microsoft\Windows\Temporary Internet Files\Content.IE5\WQEHSHID\MC90029198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7805" y="404664"/>
            <a:ext cx="1808163"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43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House Points</a:t>
            </a:r>
          </a:p>
        </p:txBody>
      </p:sp>
      <p:sp>
        <p:nvSpPr>
          <p:cNvPr id="3" name="Content Placeholder 2"/>
          <p:cNvSpPr>
            <a:spLocks noGrp="1"/>
          </p:cNvSpPr>
          <p:nvPr>
            <p:ph idx="1"/>
          </p:nvPr>
        </p:nvSpPr>
        <p:spPr/>
        <p:txBody>
          <a:bodyPr>
            <a:normAutofit/>
          </a:bodyPr>
          <a:lstStyle/>
          <a:p>
            <a:pPr marL="0" indent="0">
              <a:buNone/>
            </a:pPr>
            <a:r>
              <a:rPr lang="en-GB" sz="2000" dirty="0"/>
              <a:t>All children have been allocated a house team:</a:t>
            </a:r>
          </a:p>
          <a:p>
            <a:pPr marL="0" indent="0">
              <a:buNone/>
            </a:pPr>
            <a:r>
              <a:rPr lang="en-GB" sz="2000" dirty="0"/>
              <a:t>Fire (red), Earth (green), Water (blue) or Air (yellow)</a:t>
            </a:r>
          </a:p>
          <a:p>
            <a:pPr marL="0" indent="0">
              <a:buNone/>
            </a:pPr>
            <a:endParaRPr lang="en-GB" sz="2000" dirty="0"/>
          </a:p>
          <a:p>
            <a:pPr marL="0" indent="0">
              <a:buNone/>
            </a:pPr>
            <a:r>
              <a:rPr lang="en-GB" sz="2000" dirty="0"/>
              <a:t>Children will be awarded house points within school when they demonstrate good team work, resilience, independence, risk taking, reflection, motivation and creativity. Each house point is displayed in the classroom and then collected to earn certificates/badges which will be presented to individual children during whole school assemblies.</a:t>
            </a:r>
          </a:p>
        </p:txBody>
      </p:sp>
    </p:spTree>
    <p:extLst>
      <p:ext uri="{BB962C8B-B14F-4D97-AF65-F5344CB8AC3E}">
        <p14:creationId xmlns:p14="http://schemas.microsoft.com/office/powerpoint/2010/main" val="944616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Wow</a:t>
            </a:r>
          </a:p>
        </p:txBody>
      </p:sp>
      <p:sp>
        <p:nvSpPr>
          <p:cNvPr id="3" name="Content Placeholder 2"/>
          <p:cNvSpPr>
            <a:spLocks noGrp="1"/>
          </p:cNvSpPr>
          <p:nvPr>
            <p:ph idx="1"/>
          </p:nvPr>
        </p:nvSpPr>
        <p:spPr/>
        <p:txBody>
          <a:bodyPr>
            <a:normAutofit/>
          </a:bodyPr>
          <a:lstStyle/>
          <a:p>
            <a:pPr marL="0" indent="0">
              <a:buNone/>
            </a:pPr>
            <a:r>
              <a:rPr lang="en-GB" sz="2000" dirty="0"/>
              <a:t>Each week a child will be chosen as ‘worker of the week’ – this will be awarded for excellent demonstration of our Behaviours for Learning in either their work or their behaviour in and around the school. The children will be invited to verbally share their success at the weekly WOW assembly where they will be presented with a certificate to take home and one to be displayed in the school hall on our WOW boards. Parents will be invited to attend these assemblies to share their children’s success.</a:t>
            </a:r>
          </a:p>
        </p:txBody>
      </p:sp>
    </p:spTree>
    <p:extLst>
      <p:ext uri="{BB962C8B-B14F-4D97-AF65-F5344CB8AC3E}">
        <p14:creationId xmlns:p14="http://schemas.microsoft.com/office/powerpoint/2010/main" val="238848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VIP’s</a:t>
            </a:r>
          </a:p>
        </p:txBody>
      </p:sp>
      <p:sp>
        <p:nvSpPr>
          <p:cNvPr id="3" name="Content Placeholder 2"/>
          <p:cNvSpPr>
            <a:spLocks noGrp="1"/>
          </p:cNvSpPr>
          <p:nvPr>
            <p:ph idx="1"/>
          </p:nvPr>
        </p:nvSpPr>
        <p:spPr/>
        <p:txBody>
          <a:bodyPr>
            <a:normAutofit/>
          </a:bodyPr>
          <a:lstStyle/>
          <a:p>
            <a:pPr marL="0" indent="0">
              <a:buNone/>
            </a:pPr>
            <a:r>
              <a:rPr lang="en-GB" sz="2400" dirty="0"/>
              <a:t>Each week, one child will be selected from each class to be the VIP. They will wear the VIP jumper or badge for the week, leaving their own jumper/polo top in class ready to change back into on the Friday before going home. The VIP will be given important jobs to do in their classroom. VIPs will have a special tea.</a:t>
            </a:r>
          </a:p>
        </p:txBody>
      </p:sp>
    </p:spTree>
    <p:extLst>
      <p:ext uri="{BB962C8B-B14F-4D97-AF65-F5344CB8AC3E}">
        <p14:creationId xmlns:p14="http://schemas.microsoft.com/office/powerpoint/2010/main" val="2742905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Communication</a:t>
            </a:r>
          </a:p>
        </p:txBody>
      </p:sp>
      <p:sp>
        <p:nvSpPr>
          <p:cNvPr id="3" name="Content Placeholder 2"/>
          <p:cNvSpPr>
            <a:spLocks noGrp="1"/>
          </p:cNvSpPr>
          <p:nvPr>
            <p:ph idx="1"/>
          </p:nvPr>
        </p:nvSpPr>
        <p:spPr/>
        <p:txBody>
          <a:bodyPr>
            <a:normAutofit/>
          </a:bodyPr>
          <a:lstStyle/>
          <a:p>
            <a:r>
              <a:rPr lang="en-GB" dirty="0">
                <a:latin typeface="Comic Sans MS" pitchFamily="66" charset="0"/>
              </a:rPr>
              <a:t>Parents evenings take place in the Autumn and Spring terms. During these you will receive targets to help support your child at home.</a:t>
            </a:r>
          </a:p>
          <a:p>
            <a:r>
              <a:rPr lang="en-GB" dirty="0">
                <a:latin typeface="Comic Sans MS" pitchFamily="66" charset="0"/>
              </a:rPr>
              <a:t>If you have any concerns about your child please talk to their class teacher at the end of the day.</a:t>
            </a:r>
          </a:p>
          <a:p>
            <a:r>
              <a:rPr lang="en-GB" dirty="0">
                <a:latin typeface="Comic Sans MS" pitchFamily="66" charset="0"/>
              </a:rPr>
              <a:t>The office is able to get messages to the class teacher if you are unable to speak to your child's teacher directly.</a:t>
            </a:r>
          </a:p>
          <a:p>
            <a:r>
              <a:rPr lang="en-GB" dirty="0">
                <a:latin typeface="Comic Sans MS" pitchFamily="66" charset="0"/>
              </a:rPr>
              <a:t>We do not use Tapestry in Year One. You will receive positive messages about your child on Marvellous Me for things such as: WOW invitations, praise they have had in particular lessons during the day and class messages. </a:t>
            </a:r>
          </a:p>
        </p:txBody>
      </p:sp>
      <p:pic>
        <p:nvPicPr>
          <p:cNvPr id="7170" name="Picture 2" descr="C:\Users\DSimmonds\AppData\Local\Microsoft\Windows\Temporary Internet Files\Content.IE5\Y63H1QKZ\MC90007870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215536"/>
            <a:ext cx="3130835" cy="1844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61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A few reminders…</a:t>
            </a:r>
          </a:p>
        </p:txBody>
      </p:sp>
      <p:sp>
        <p:nvSpPr>
          <p:cNvPr id="3" name="Content Placeholder 2"/>
          <p:cNvSpPr>
            <a:spLocks noGrp="1"/>
          </p:cNvSpPr>
          <p:nvPr>
            <p:ph idx="1"/>
          </p:nvPr>
        </p:nvSpPr>
        <p:spPr/>
        <p:txBody>
          <a:bodyPr>
            <a:normAutofit/>
          </a:bodyPr>
          <a:lstStyle/>
          <a:p>
            <a:r>
              <a:rPr lang="en-GB" dirty="0">
                <a:latin typeface="Comic Sans MS" pitchFamily="66" charset="0"/>
              </a:rPr>
              <a:t>Children need to come to school in their school uniform. Red jumper/cardigan, black or grey trousers/skirts/shorts, white polo tops, grey/black pinafores, black shoes, red summer dresses.</a:t>
            </a:r>
          </a:p>
        </p:txBody>
      </p:sp>
      <p:pic>
        <p:nvPicPr>
          <p:cNvPr id="9218" name="Picture 2" descr="C:\Users\DSimmonds\AppData\Local\Microsoft\Windows\Temporary Internet Files\Content.IE5\YLYXIG2S\MP90044845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442361"/>
            <a:ext cx="2068330" cy="1732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80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A few reminders…</a:t>
            </a:r>
          </a:p>
        </p:txBody>
      </p:sp>
      <p:sp>
        <p:nvSpPr>
          <p:cNvPr id="3" name="Content Placeholder 2"/>
          <p:cNvSpPr>
            <a:spLocks noGrp="1"/>
          </p:cNvSpPr>
          <p:nvPr>
            <p:ph idx="1"/>
          </p:nvPr>
        </p:nvSpPr>
        <p:spPr/>
        <p:txBody>
          <a:bodyPr>
            <a:normAutofit/>
          </a:bodyPr>
          <a:lstStyle/>
          <a:p>
            <a:r>
              <a:rPr lang="en-GB" dirty="0">
                <a:latin typeface="Comic Sans MS" pitchFamily="66" charset="0"/>
              </a:rPr>
              <a:t>Please ensure that your child does not wear nail varnish to school.</a:t>
            </a:r>
          </a:p>
          <a:p>
            <a:r>
              <a:rPr lang="en-GB" dirty="0">
                <a:latin typeface="Comic Sans MS" pitchFamily="66" charset="0"/>
              </a:rPr>
              <a:t>Please make sure that long hair is tied up.</a:t>
            </a:r>
          </a:p>
          <a:p>
            <a:r>
              <a:rPr lang="en-GB" dirty="0">
                <a:latin typeface="Comic Sans MS" pitchFamily="66" charset="0"/>
              </a:rPr>
              <a:t>Please make sure that only stud earrings are worn however these will have to be taped during PE.</a:t>
            </a:r>
          </a:p>
          <a:p>
            <a:r>
              <a:rPr lang="en-GB" dirty="0">
                <a:latin typeface="Comic Sans MS" pitchFamily="66" charset="0"/>
              </a:rPr>
              <a:t>Please remember that jewellery is not permitted to be worn at school.</a:t>
            </a:r>
          </a:p>
          <a:p>
            <a:pPr marL="0" indent="0">
              <a:buNone/>
            </a:pPr>
            <a:endParaRPr lang="en-GB" dirty="0">
              <a:latin typeface="Comic Sans MS" pitchFamily="66" charset="0"/>
            </a:endParaRPr>
          </a:p>
        </p:txBody>
      </p:sp>
      <p:pic>
        <p:nvPicPr>
          <p:cNvPr id="9218" name="Picture 2" descr="C:\Users\DSimmonds\AppData\Local\Microsoft\Windows\Temporary Internet Files\Content.IE5\YLYXIG2S\MP90044845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442361"/>
            <a:ext cx="2068330" cy="1732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48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latin typeface="Comic Sans MS" pitchFamily="66" charset="0"/>
              </a:rPr>
              <a:t>A few reminders…</a:t>
            </a:r>
            <a:endParaRPr lang="en-GB" dirty="0"/>
          </a:p>
        </p:txBody>
      </p:sp>
      <p:sp>
        <p:nvSpPr>
          <p:cNvPr id="3" name="Content Placeholder 2"/>
          <p:cNvSpPr>
            <a:spLocks noGrp="1"/>
          </p:cNvSpPr>
          <p:nvPr>
            <p:ph idx="1"/>
          </p:nvPr>
        </p:nvSpPr>
        <p:spPr/>
        <p:txBody>
          <a:bodyPr>
            <a:normAutofit/>
          </a:bodyPr>
          <a:lstStyle/>
          <a:p>
            <a:r>
              <a:rPr lang="en-GB" dirty="0">
                <a:latin typeface="Comic Sans MS" pitchFamily="66" charset="0"/>
              </a:rPr>
              <a:t>Please ensure your child has a book bag in school as they have a number of items to carry.</a:t>
            </a:r>
          </a:p>
          <a:p>
            <a:r>
              <a:rPr lang="en-GB" dirty="0">
                <a:latin typeface="Comic Sans MS" pitchFamily="66" charset="0"/>
              </a:rPr>
              <a:t>All children should have a water bottle in school every day.</a:t>
            </a:r>
          </a:p>
          <a:p>
            <a:r>
              <a:rPr lang="en-GB" dirty="0">
                <a:solidFill>
                  <a:prstClr val="white"/>
                </a:solidFill>
                <a:latin typeface="Comic Sans MS" pitchFamily="66" charset="0"/>
              </a:rPr>
              <a:t>Please remember your child needs a PE kit (indoor and outdoor) in school at all times and won’t go home until the end of each half term</a:t>
            </a:r>
            <a:endParaRPr lang="en-GB" dirty="0">
              <a:latin typeface="Comic Sans MS" pitchFamily="66" charset="0"/>
            </a:endParaRPr>
          </a:p>
        </p:txBody>
      </p:sp>
    </p:spTree>
    <p:extLst>
      <p:ext uri="{BB962C8B-B14F-4D97-AF65-F5344CB8AC3E}">
        <p14:creationId xmlns:p14="http://schemas.microsoft.com/office/powerpoint/2010/main" val="2265323510"/>
      </p:ext>
    </p:extLst>
  </p:cSld>
  <p:clrMapOvr>
    <a:masterClrMapping/>
  </p:clrMapOvr>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c6f93a6-ec7a-43c8-b41b-b10b5feb09eb" xsi:nil="true"/>
    <lcf76f155ced4ddcb4097134ff3c332f xmlns="bcdbee73-61d7-4db0-acba-412e057cbb0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6906A99D3D3EC4297340216144C2D27" ma:contentTypeVersion="14" ma:contentTypeDescription="Create a new document." ma:contentTypeScope="" ma:versionID="c916fe440fc8687a988c5b12272fccd8">
  <xsd:schema xmlns:xsd="http://www.w3.org/2001/XMLSchema" xmlns:xs="http://www.w3.org/2001/XMLSchema" xmlns:p="http://schemas.microsoft.com/office/2006/metadata/properties" xmlns:ns2="bcdbee73-61d7-4db0-acba-412e057cbb05" xmlns:ns3="ec6f93a6-ec7a-43c8-b41b-b10b5feb09eb" targetNamespace="http://schemas.microsoft.com/office/2006/metadata/properties" ma:root="true" ma:fieldsID="db4211988d81491e3bf4cff34b47ab0f" ns2:_="" ns3:_="">
    <xsd:import namespace="bcdbee73-61d7-4db0-acba-412e057cbb05"/>
    <xsd:import namespace="ec6f93a6-ec7a-43c8-b41b-b10b5feb09e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dbee73-61d7-4db0-acba-412e057cbb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0a280d0-91fa-416c-a9ee-d40b929c8dd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6f93a6-ec7a-43c8-b41b-b10b5feb09e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ff7cb5f-9315-4598-838f-2b05184fdf16}" ma:internalName="TaxCatchAll" ma:showField="CatchAllData" ma:web="ec6f93a6-ec7a-43c8-b41b-b10b5feb09e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043B7B-8A32-4160-B26D-636E6A19E20B}">
  <ds:schemaRefs>
    <ds:schemaRef ds:uri="http://schemas.microsoft.com/office/2006/metadata/properties"/>
    <ds:schemaRef ds:uri="http://schemas.microsoft.com/office/infopath/2007/PartnerControls"/>
    <ds:schemaRef ds:uri="ec6f93a6-ec7a-43c8-b41b-b10b5feb09eb"/>
    <ds:schemaRef ds:uri="bcdbee73-61d7-4db0-acba-412e057cbb05"/>
  </ds:schemaRefs>
</ds:datastoreItem>
</file>

<file path=customXml/itemProps2.xml><?xml version="1.0" encoding="utf-8"?>
<ds:datastoreItem xmlns:ds="http://schemas.openxmlformats.org/officeDocument/2006/customXml" ds:itemID="{D8A111B7-ADEA-4EB4-BA91-98CE94854B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dbee73-61d7-4db0-acba-412e057cbb05"/>
    <ds:schemaRef ds:uri="ec6f93a6-ec7a-43c8-b41b-b10b5feb09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AF88E3-0717-4E21-A191-78D2831AF9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TC102455610[[fn=Autumn]]</Template>
  <TotalTime>463</TotalTime>
  <Words>1263</Words>
  <Application>Microsoft Office PowerPoint</Application>
  <PresentationFormat>On-screen Show (4:3)</PresentationFormat>
  <Paragraphs>74</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Comic Sans MS</vt:lpstr>
      <vt:lpstr>Courier New</vt:lpstr>
      <vt:lpstr>Verdana</vt:lpstr>
      <vt:lpstr>Wingdings 2</vt:lpstr>
      <vt:lpstr>Autumn</vt:lpstr>
      <vt:lpstr>Welcome to year 1</vt:lpstr>
      <vt:lpstr>Meet the Year 1 team</vt:lpstr>
      <vt:lpstr>Routines of the day</vt:lpstr>
      <vt:lpstr>Routines of the day</vt:lpstr>
      <vt:lpstr>Independent learners</vt:lpstr>
      <vt:lpstr>Home learning</vt:lpstr>
      <vt:lpstr>Topic</vt:lpstr>
      <vt:lpstr>Reading</vt:lpstr>
      <vt:lpstr>Phonics</vt:lpstr>
      <vt:lpstr>MOLT</vt:lpstr>
      <vt:lpstr>House Points</vt:lpstr>
      <vt:lpstr>Wow</vt:lpstr>
      <vt:lpstr>VIP’s</vt:lpstr>
      <vt:lpstr>Communication</vt:lpstr>
      <vt:lpstr>A few reminders…</vt:lpstr>
      <vt:lpstr>A few reminders…</vt:lpstr>
      <vt:lpstr>A few reminders…</vt:lpstr>
    </vt:vector>
  </TitlesOfParts>
  <Company>Hollybrook Infant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Profile</dc:creator>
  <cp:lastModifiedBy>Samantha Cleverley</cp:lastModifiedBy>
  <cp:revision>58</cp:revision>
  <cp:lastPrinted>2021-09-13T11:03:16Z</cp:lastPrinted>
  <dcterms:created xsi:type="dcterms:W3CDTF">2013-09-10T13:10:56Z</dcterms:created>
  <dcterms:modified xsi:type="dcterms:W3CDTF">2023-10-02T09:52:09Z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0x010100B6906A99D3D3EC4297340216144C2D27</vt:lpwstr>
  </property>
  <property fmtid="{D5CDD505-2E9C-101B-9397-08002B2CF9AE}" pid="3" name="Order">
    <vt:r8>8109600</vt:r8>
  </property>
  <property fmtid="{D5CDD505-2E9C-101B-9397-08002B2CF9AE}" pid="4" name="MediaServiceImageTags">
    <vt:lpwstr/>
  </property>
</Properties>
</file>