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4"/>
  </p:sldMasterIdLst>
  <p:notesMasterIdLst>
    <p:notesMasterId r:id="rId12"/>
  </p:notesMasterIdLst>
  <p:sldIdLst>
    <p:sldId id="256" r:id="rId5"/>
    <p:sldId id="262" r:id="rId6"/>
    <p:sldId id="261" r:id="rId7"/>
    <p:sldId id="259" r:id="rId8"/>
    <p:sldId id="260" r:id="rId9"/>
    <p:sldId id="263"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018F0D-BF03-4FF9-80CD-55A289346735}" v="5" dt="2021-02-17T17:40:46.8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26" autoAdjust="0"/>
    <p:restoredTop sz="73788" autoAdjust="0"/>
  </p:normalViewPr>
  <p:slideViewPr>
    <p:cSldViewPr snapToGrid="0">
      <p:cViewPr varScale="1">
        <p:scale>
          <a:sx n="80" d="100"/>
          <a:sy n="80" d="100"/>
        </p:scale>
        <p:origin x="1752"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Godfrey" userId="c7ce5341-754d-44f1-b9a5-de7ec4e32c07" providerId="ADAL" clId="{EC018F0D-BF03-4FF9-80CD-55A289346735}"/>
    <pc:docChg chg="modSld">
      <pc:chgData name="Andrew Godfrey" userId="c7ce5341-754d-44f1-b9a5-de7ec4e32c07" providerId="ADAL" clId="{EC018F0D-BF03-4FF9-80CD-55A289346735}" dt="2021-02-17T17:40:46.800" v="4"/>
      <pc:docMkLst>
        <pc:docMk/>
      </pc:docMkLst>
      <pc:sldChg chg="modAnim">
        <pc:chgData name="Andrew Godfrey" userId="c7ce5341-754d-44f1-b9a5-de7ec4e32c07" providerId="ADAL" clId="{EC018F0D-BF03-4FF9-80CD-55A289346735}" dt="2021-02-17T17:40:46.800" v="4"/>
        <pc:sldMkLst>
          <pc:docMk/>
          <pc:sldMk cId="2547801607" sldId="2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F8F9D5-EB8D-40B9-B1F4-8F9C0BFA2131}" type="datetimeFigureOut">
              <a:rPr lang="en-GB" smtClean="0"/>
              <a:t>21/05/2024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FE91F0-9802-4B1A-ADB5-A2E842E09843}" type="slidenum">
              <a:rPr lang="en-GB" smtClean="0"/>
              <a:t>‹#›</a:t>
            </a:fld>
            <a:endParaRPr lang="en-GB"/>
          </a:p>
        </p:txBody>
      </p:sp>
    </p:spTree>
    <p:extLst>
      <p:ext uri="{BB962C8B-B14F-4D97-AF65-F5344CB8AC3E}">
        <p14:creationId xmlns:p14="http://schemas.microsoft.com/office/powerpoint/2010/main" val="2229163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FE91F0-9802-4B1A-ADB5-A2E842E09843}" type="slidenum">
              <a:rPr lang="en-GB" smtClean="0"/>
              <a:t>1</a:t>
            </a:fld>
            <a:endParaRPr lang="en-GB"/>
          </a:p>
        </p:txBody>
      </p:sp>
    </p:spTree>
    <p:extLst>
      <p:ext uri="{BB962C8B-B14F-4D97-AF65-F5344CB8AC3E}">
        <p14:creationId xmlns:p14="http://schemas.microsoft.com/office/powerpoint/2010/main" val="676068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strategy could be walk along with your finger on the map</a:t>
            </a:r>
            <a:r>
              <a:rPr lang="en-GB" baseline="0" dirty="0"/>
              <a:t> </a:t>
            </a:r>
            <a:r>
              <a:rPr lang="en-GB" dirty="0"/>
              <a:t>where you are all</a:t>
            </a:r>
            <a:r>
              <a:rPr lang="en-GB" baseline="0" dirty="0"/>
              <a:t> day (very intensive). </a:t>
            </a:r>
          </a:p>
          <a:p>
            <a:endParaRPr lang="en-GB" baseline="0" dirty="0"/>
          </a:p>
          <a:p>
            <a:r>
              <a:rPr lang="en-GB" baseline="0" dirty="0"/>
              <a:t>(click for next row) You may wish / have to do this for a bit if you are in a complicated field system with lots of twists and turns. (incidentally, whenever you enter a field try and see if you can see where you are going to exit it (can you see the style, or gate or little yellow arrow).</a:t>
            </a:r>
          </a:p>
          <a:p>
            <a:endParaRPr lang="en-GB" baseline="0" dirty="0"/>
          </a:p>
          <a:p>
            <a:r>
              <a:rPr lang="en-GB" baseline="0" dirty="0"/>
              <a:t>(Click)The main strategy that we teach is known as the 5 D’s it will mean that you don’t have to have your nose in the map all the time so you can enjoy your walk and the company of your friends even when you are navigating</a:t>
            </a:r>
            <a:endParaRPr lang="en-GB" dirty="0"/>
          </a:p>
        </p:txBody>
      </p:sp>
      <p:sp>
        <p:nvSpPr>
          <p:cNvPr id="4" name="Slide Number Placeholder 3"/>
          <p:cNvSpPr>
            <a:spLocks noGrp="1"/>
          </p:cNvSpPr>
          <p:nvPr>
            <p:ph type="sldNum" sz="quarter" idx="10"/>
          </p:nvPr>
        </p:nvSpPr>
        <p:spPr/>
        <p:txBody>
          <a:bodyPr/>
          <a:lstStyle/>
          <a:p>
            <a:fld id="{0BFE91F0-9802-4B1A-ADB5-A2E842E09843}" type="slidenum">
              <a:rPr lang="en-GB" smtClean="0"/>
              <a:t>2</a:t>
            </a:fld>
            <a:endParaRPr lang="en-GB"/>
          </a:p>
        </p:txBody>
      </p:sp>
    </p:spTree>
    <p:extLst>
      <p:ext uri="{BB962C8B-B14F-4D97-AF65-F5344CB8AC3E}">
        <p14:creationId xmlns:p14="http://schemas.microsoft.com/office/powerpoint/2010/main" val="2676988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first some definitions</a:t>
            </a:r>
          </a:p>
          <a:p>
            <a:r>
              <a:rPr lang="en-GB" dirty="0"/>
              <a:t>A handrail</a:t>
            </a:r>
            <a:r>
              <a:rPr lang="en-GB" baseline="0" dirty="0"/>
              <a:t> is usually a footpath but could be a stream, ridge or even compass bearing</a:t>
            </a:r>
          </a:p>
          <a:p>
            <a:r>
              <a:rPr lang="en-GB" baseline="0" dirty="0"/>
              <a:t>Tick feature is something you will come to while on your hand rail</a:t>
            </a:r>
          </a:p>
          <a:p>
            <a:r>
              <a:rPr lang="en-GB" baseline="0" dirty="0"/>
              <a:t>Catchment point is the point you stop at the end of your leg</a:t>
            </a:r>
          </a:p>
          <a:p>
            <a:r>
              <a:rPr lang="en-GB" baseline="0" dirty="0"/>
              <a:t>Overshoot is something you will come to if you go too far</a:t>
            </a:r>
            <a:endParaRPr lang="en-GB" dirty="0"/>
          </a:p>
        </p:txBody>
      </p:sp>
      <p:sp>
        <p:nvSpPr>
          <p:cNvPr id="4" name="Slide Number Placeholder 3"/>
          <p:cNvSpPr>
            <a:spLocks noGrp="1"/>
          </p:cNvSpPr>
          <p:nvPr>
            <p:ph type="sldNum" sz="quarter" idx="10"/>
          </p:nvPr>
        </p:nvSpPr>
        <p:spPr/>
        <p:txBody>
          <a:bodyPr/>
          <a:lstStyle/>
          <a:p>
            <a:fld id="{0BFE91F0-9802-4B1A-ADB5-A2E842E09843}" type="slidenum">
              <a:rPr lang="en-GB" smtClean="0"/>
              <a:t>3</a:t>
            </a:fld>
            <a:endParaRPr lang="en-GB"/>
          </a:p>
        </p:txBody>
      </p:sp>
    </p:spTree>
    <p:extLst>
      <p:ext uri="{BB962C8B-B14F-4D97-AF65-F5344CB8AC3E}">
        <p14:creationId xmlns:p14="http://schemas.microsoft.com/office/powerpoint/2010/main" val="2705664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There are 5 words beginning with D that you can</a:t>
            </a:r>
            <a:r>
              <a:rPr lang="en-GB" baseline="0" dirty="0"/>
              <a:t> use to describe a navigational leg. What do you think they could be?</a:t>
            </a:r>
            <a:endParaRPr lang="en-GB" dirty="0"/>
          </a:p>
          <a:p>
            <a:pPr marL="228600" indent="-228600">
              <a:buAutoNum type="arabicParenR"/>
            </a:pPr>
            <a:endParaRPr lang="en-GB" dirty="0"/>
          </a:p>
          <a:p>
            <a:pPr marL="228600" indent="-228600">
              <a:buAutoNum type="arabicParenR"/>
            </a:pPr>
            <a:r>
              <a:rPr lang="en-GB" dirty="0"/>
              <a:t>What makes a good destination (end of leg)</a:t>
            </a:r>
          </a:p>
          <a:p>
            <a:pPr marL="228600" indent="-228600">
              <a:buAutoNum type="arabicParenR"/>
            </a:pPr>
            <a:r>
              <a:rPr lang="en-GB" dirty="0"/>
              <a:t>Rough direction or bearing? (just saying That way is usually enough) if taking a bearing do you take it on the whole leg or just the first 50 meters?</a:t>
            </a:r>
          </a:p>
          <a:p>
            <a:pPr marL="228600" indent="-228600">
              <a:buAutoNum type="arabicParenR"/>
            </a:pPr>
            <a:r>
              <a:rPr lang="en-GB" dirty="0"/>
              <a:t>Measure the distance and work out how long it should</a:t>
            </a:r>
            <a:r>
              <a:rPr lang="en-GB" baseline="0" dirty="0"/>
              <a:t> take you</a:t>
            </a:r>
          </a:p>
          <a:p>
            <a:pPr marL="228600" indent="-228600">
              <a:buAutoNum type="arabicParenR"/>
            </a:pPr>
            <a:r>
              <a:rPr lang="en-GB" baseline="0" dirty="0"/>
              <a:t>What are you going to pass and roughly when will you pass it</a:t>
            </a:r>
          </a:p>
          <a:p>
            <a:pPr marL="228600" indent="-228600">
              <a:buAutoNum type="arabicParenR"/>
            </a:pPr>
            <a:r>
              <a:rPr lang="en-GB" baseline="0" dirty="0"/>
              <a:t>Where might you go wrong?, do you need an overshoot? Can you see any likely physical dangers on the route from the map?</a:t>
            </a:r>
          </a:p>
          <a:p>
            <a:pPr marL="228600" indent="-228600">
              <a:buAutoNum type="arabicParenR"/>
            </a:pPr>
            <a:endParaRPr lang="en-GB" dirty="0"/>
          </a:p>
        </p:txBody>
      </p:sp>
      <p:sp>
        <p:nvSpPr>
          <p:cNvPr id="4" name="Slide Number Placeholder 3"/>
          <p:cNvSpPr>
            <a:spLocks noGrp="1"/>
          </p:cNvSpPr>
          <p:nvPr>
            <p:ph type="sldNum" sz="quarter" idx="10"/>
          </p:nvPr>
        </p:nvSpPr>
        <p:spPr/>
        <p:txBody>
          <a:bodyPr/>
          <a:lstStyle/>
          <a:p>
            <a:fld id="{0BFE91F0-9802-4B1A-ADB5-A2E842E09843}" type="slidenum">
              <a:rPr lang="en-GB" smtClean="0"/>
              <a:t>4</a:t>
            </a:fld>
            <a:endParaRPr lang="en-GB"/>
          </a:p>
        </p:txBody>
      </p:sp>
    </p:spTree>
    <p:extLst>
      <p:ext uri="{BB962C8B-B14F-4D97-AF65-F5344CB8AC3E}">
        <p14:creationId xmlns:p14="http://schemas.microsoft.com/office/powerpoint/2010/main" val="3328557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First</a:t>
            </a:r>
            <a:r>
              <a:rPr lang="en-GB" baseline="0" dirty="0"/>
              <a:t> thing to decide is how long the leg will be, if there is a lot of detail or if you are new to all this then keep the legs short. You don’t want to be holding too much information in your head</a:t>
            </a:r>
            <a:endParaRPr lang="en-GB" dirty="0"/>
          </a:p>
          <a:p>
            <a:br>
              <a:rPr lang="en-GB" dirty="0"/>
            </a:br>
            <a:r>
              <a:rPr lang="en-GB" dirty="0"/>
              <a:t>Ask students for the 5 D’s on the following legs</a:t>
            </a:r>
          </a:p>
          <a:p>
            <a:pPr marL="228600" indent="-228600">
              <a:buAutoNum type="arabicParenR"/>
            </a:pPr>
            <a:r>
              <a:rPr lang="en-GB" baseline="0" dirty="0" err="1"/>
              <a:t>Phonebox</a:t>
            </a:r>
            <a:r>
              <a:rPr lang="en-GB" baseline="0" dirty="0"/>
              <a:t> to footpath by school</a:t>
            </a:r>
          </a:p>
          <a:p>
            <a:pPr marL="228600" indent="-228600">
              <a:buAutoNum type="arabicParenR"/>
            </a:pPr>
            <a:r>
              <a:rPr lang="en-GB" baseline="0" dirty="0"/>
              <a:t>Footpath by school to foot bridge</a:t>
            </a:r>
          </a:p>
          <a:p>
            <a:pPr marL="228600" indent="-228600">
              <a:buAutoNum type="arabicParenR"/>
            </a:pPr>
            <a:r>
              <a:rPr lang="en-GB" baseline="0" dirty="0"/>
              <a:t>Footbridge to trig point</a:t>
            </a:r>
            <a:endParaRPr lang="en-GB" dirty="0"/>
          </a:p>
        </p:txBody>
      </p:sp>
      <p:sp>
        <p:nvSpPr>
          <p:cNvPr id="4" name="Slide Number Placeholder 3"/>
          <p:cNvSpPr>
            <a:spLocks noGrp="1"/>
          </p:cNvSpPr>
          <p:nvPr>
            <p:ph type="sldNum" sz="quarter" idx="10"/>
          </p:nvPr>
        </p:nvSpPr>
        <p:spPr/>
        <p:txBody>
          <a:bodyPr/>
          <a:lstStyle/>
          <a:p>
            <a:fld id="{0BFE91F0-9802-4B1A-ADB5-A2E842E09843}" type="slidenum">
              <a:rPr lang="en-GB" smtClean="0"/>
              <a:t>5</a:t>
            </a:fld>
            <a:endParaRPr lang="en-GB"/>
          </a:p>
        </p:txBody>
      </p:sp>
    </p:spTree>
    <p:extLst>
      <p:ext uri="{BB962C8B-B14F-4D97-AF65-F5344CB8AC3E}">
        <p14:creationId xmlns:p14="http://schemas.microsoft.com/office/powerpoint/2010/main" val="4023345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sz="1200" dirty="0"/>
              <a:t>Think back to where you last knew where you were and remember what you passed since and try and find those feature on the map</a:t>
            </a:r>
          </a:p>
          <a:p>
            <a:pPr marL="228600" indent="-228600">
              <a:buFont typeface="+mj-lt"/>
              <a:buAutoNum type="arabicPeriod"/>
            </a:pPr>
            <a:r>
              <a:rPr lang="en-GB" sz="1200" dirty="0"/>
              <a:t>Look around you and identify features that you are close to. Can you find them on a map (I do</a:t>
            </a:r>
            <a:r>
              <a:rPr lang="en-GB" sz="1200" baseline="0" dirty="0"/>
              <a:t> this in 2 stages, things I could walk to in 30 seconds, things I could walk to in 5 minutes)</a:t>
            </a:r>
            <a:endParaRPr lang="en-GB" sz="1200" dirty="0"/>
          </a:p>
          <a:p>
            <a:pPr marL="228600" indent="-228600">
              <a:buFont typeface="+mj-lt"/>
              <a:buAutoNum type="arabicPeriod"/>
            </a:pPr>
            <a:r>
              <a:rPr lang="en-GB" sz="1200" dirty="0"/>
              <a:t>Move a bit (up to 100m to somewhere where you will get a different view and repeat the above step). For instance If you</a:t>
            </a:r>
            <a:r>
              <a:rPr lang="en-GB" sz="1200" baseline="0" dirty="0"/>
              <a:t> are stood by a wall, just walking up to it and looking over may show you the shape of the next field</a:t>
            </a:r>
            <a:endParaRPr lang="en-GB" dirty="0"/>
          </a:p>
          <a:p>
            <a:pPr marL="228600" indent="-228600">
              <a:buFont typeface="+mj-lt"/>
              <a:buAutoNum type="arabicPeriod"/>
            </a:pPr>
            <a:r>
              <a:rPr lang="en-GB" sz="1200" dirty="0"/>
              <a:t>Retrace your steps until you know where you are again</a:t>
            </a:r>
          </a:p>
          <a:p>
            <a:endParaRPr lang="en-GB" dirty="0"/>
          </a:p>
        </p:txBody>
      </p:sp>
      <p:sp>
        <p:nvSpPr>
          <p:cNvPr id="4" name="Slide Number Placeholder 3"/>
          <p:cNvSpPr>
            <a:spLocks noGrp="1"/>
          </p:cNvSpPr>
          <p:nvPr>
            <p:ph type="sldNum" sz="quarter" idx="10"/>
          </p:nvPr>
        </p:nvSpPr>
        <p:spPr/>
        <p:txBody>
          <a:bodyPr/>
          <a:lstStyle/>
          <a:p>
            <a:fld id="{0BFE91F0-9802-4B1A-ADB5-A2E842E09843}" type="slidenum">
              <a:rPr lang="en-GB" smtClean="0"/>
              <a:t>6</a:t>
            </a:fld>
            <a:endParaRPr lang="en-GB"/>
          </a:p>
        </p:txBody>
      </p:sp>
    </p:spTree>
    <p:extLst>
      <p:ext uri="{BB962C8B-B14F-4D97-AF65-F5344CB8AC3E}">
        <p14:creationId xmlns:p14="http://schemas.microsoft.com/office/powerpoint/2010/main" val="1559756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pages in the workbook</a:t>
            </a:r>
            <a:r>
              <a:rPr lang="en-GB" baseline="0" dirty="0"/>
              <a:t> that could be completed now</a:t>
            </a:r>
          </a:p>
          <a:p>
            <a:r>
              <a:rPr lang="en-GB" baseline="0" dirty="0"/>
              <a:t>Page 8: Map symbols</a:t>
            </a:r>
          </a:p>
          <a:p>
            <a:r>
              <a:rPr lang="en-GB" baseline="0" dirty="0"/>
              <a:t>Page 9: Tick features</a:t>
            </a:r>
          </a:p>
          <a:p>
            <a:r>
              <a:rPr lang="en-GB" baseline="0" dirty="0"/>
              <a:t>Page 10: Relocation strategies</a:t>
            </a:r>
            <a:endParaRPr lang="en-GB" dirty="0"/>
          </a:p>
        </p:txBody>
      </p:sp>
      <p:sp>
        <p:nvSpPr>
          <p:cNvPr id="4" name="Slide Number Placeholder 3"/>
          <p:cNvSpPr>
            <a:spLocks noGrp="1"/>
          </p:cNvSpPr>
          <p:nvPr>
            <p:ph type="sldNum" sz="quarter" idx="10"/>
          </p:nvPr>
        </p:nvSpPr>
        <p:spPr/>
        <p:txBody>
          <a:bodyPr/>
          <a:lstStyle/>
          <a:p>
            <a:fld id="{0BFE91F0-9802-4B1A-ADB5-A2E842E09843}" type="slidenum">
              <a:rPr lang="en-GB" smtClean="0"/>
              <a:t>7</a:t>
            </a:fld>
            <a:endParaRPr lang="en-GB"/>
          </a:p>
        </p:txBody>
      </p:sp>
    </p:spTree>
    <p:extLst>
      <p:ext uri="{BB962C8B-B14F-4D97-AF65-F5344CB8AC3E}">
        <p14:creationId xmlns:p14="http://schemas.microsoft.com/office/powerpoint/2010/main" val="2248044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567EB-0563-E42C-E5D0-6DB78892DD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0A50F8A-00A5-4EBF-04EF-4641A0B01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952869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5A052-CD1A-CFD9-278D-16273705936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A7BA9F-88AA-4E06-89B3-75ADA92B5D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E614D4-B492-E520-3BA9-C2F7FC850513}"/>
              </a:ext>
            </a:extLst>
          </p:cNvPr>
          <p:cNvSpPr>
            <a:spLocks noGrp="1"/>
          </p:cNvSpPr>
          <p:nvPr>
            <p:ph type="dt" sz="half" idx="10"/>
          </p:nvPr>
        </p:nvSpPr>
        <p:spPr/>
        <p:txBody>
          <a:bodyPr/>
          <a:lstStyle/>
          <a:p>
            <a:fld id="{55C6B4A9-1611-4792-9094-5F34BCA07E0B}" type="datetimeFigureOut">
              <a:rPr lang="en-US" smtClean="0"/>
              <a:t>5/21/2024</a:t>
            </a:fld>
            <a:endParaRPr lang="en-US" dirty="0"/>
          </a:p>
        </p:txBody>
      </p:sp>
      <p:sp>
        <p:nvSpPr>
          <p:cNvPr id="5" name="Footer Placeholder 4">
            <a:extLst>
              <a:ext uri="{FF2B5EF4-FFF2-40B4-BE49-F238E27FC236}">
                <a16:creationId xmlns:a16="http://schemas.microsoft.com/office/drawing/2014/main" id="{CF05CF3D-4FFC-BBC6-A054-9E8824F1CC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3C7E14-546E-1424-2384-340FEBA0DF80}"/>
              </a:ext>
            </a:extLst>
          </p:cNvPr>
          <p:cNvSpPr>
            <a:spLocks noGrp="1"/>
          </p:cNvSpPr>
          <p:nvPr>
            <p:ph type="sldNum" sz="quarter" idx="12"/>
          </p:nvPr>
        </p:nvSpPr>
        <p:spPr/>
        <p:txBody>
          <a:bodyPr/>
          <a:lstStyle/>
          <a:p>
            <a:fld id="{89333C77-0158-454C-844F-B7AB9BD7DAD4}" type="slidenum">
              <a:rPr lang="en-US" smtClean="0"/>
              <a:t>‹#›</a:t>
            </a:fld>
            <a:endParaRPr lang="en-US" dirty="0"/>
          </a:p>
        </p:txBody>
      </p:sp>
      <p:sp>
        <p:nvSpPr>
          <p:cNvPr id="7" name="Isosceles Triangle 6">
            <a:extLst>
              <a:ext uri="{FF2B5EF4-FFF2-40B4-BE49-F238E27FC236}">
                <a16:creationId xmlns:a16="http://schemas.microsoft.com/office/drawing/2014/main" id="{E9A919BC-8D40-11AD-0AAB-87185CB8E5E5}"/>
              </a:ext>
            </a:extLst>
          </p:cNvPr>
          <p:cNvSpPr/>
          <p:nvPr userDrawn="1"/>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03942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7E0D68-0621-02BA-C495-7288A43702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1DCE1B-4722-82FF-1095-5DDBAF4F1D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B9C671-EC36-08D2-B987-0BD9260F5384}"/>
              </a:ext>
            </a:extLst>
          </p:cNvPr>
          <p:cNvSpPr>
            <a:spLocks noGrp="1"/>
          </p:cNvSpPr>
          <p:nvPr>
            <p:ph type="dt" sz="half" idx="10"/>
          </p:nvPr>
        </p:nvSpPr>
        <p:spPr/>
        <p:txBody>
          <a:bodyPr/>
          <a:lstStyle/>
          <a:p>
            <a:fld id="{B61BEF0D-F0BB-DE4B-95CE-6DB70DBA9567}" type="datetimeFigureOut">
              <a:rPr lang="en-US" smtClean="0"/>
              <a:pPr/>
              <a:t>5/21/2024</a:t>
            </a:fld>
            <a:endParaRPr lang="en-US" dirty="0"/>
          </a:p>
        </p:txBody>
      </p:sp>
      <p:sp>
        <p:nvSpPr>
          <p:cNvPr id="5" name="Footer Placeholder 4">
            <a:extLst>
              <a:ext uri="{FF2B5EF4-FFF2-40B4-BE49-F238E27FC236}">
                <a16:creationId xmlns:a16="http://schemas.microsoft.com/office/drawing/2014/main" id="{FF0EBE10-F010-8F50-6214-7EC7709626E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4CA653-9183-2E06-B1E6-55F3290FB83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Isosceles Triangle 6">
            <a:extLst>
              <a:ext uri="{FF2B5EF4-FFF2-40B4-BE49-F238E27FC236}">
                <a16:creationId xmlns:a16="http://schemas.microsoft.com/office/drawing/2014/main" id="{2DA5A6C8-978B-3506-D79C-BC354E781357}"/>
              </a:ext>
            </a:extLst>
          </p:cNvPr>
          <p:cNvSpPr/>
          <p:nvPr userDrawn="1"/>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55533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ED688-AFFA-B546-7AFF-54F4BC46B2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43C994-7EE7-CED6-52B0-A61169116E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B51616-69EB-767D-107F-2B6045AD18F3}"/>
              </a:ext>
            </a:extLst>
          </p:cNvPr>
          <p:cNvSpPr>
            <a:spLocks noGrp="1"/>
          </p:cNvSpPr>
          <p:nvPr>
            <p:ph type="dt" sz="half" idx="10"/>
          </p:nvPr>
        </p:nvSpPr>
        <p:spPr/>
        <p:txBody>
          <a:bodyPr/>
          <a:lstStyle/>
          <a:p>
            <a:fld id="{B61BEF0D-F0BB-DE4B-95CE-6DB70DBA9567}" type="datetimeFigureOut">
              <a:rPr lang="en-US" smtClean="0"/>
              <a:pPr/>
              <a:t>5/21/2024</a:t>
            </a:fld>
            <a:endParaRPr lang="en-US" dirty="0"/>
          </a:p>
        </p:txBody>
      </p:sp>
      <p:sp>
        <p:nvSpPr>
          <p:cNvPr id="5" name="Footer Placeholder 4">
            <a:extLst>
              <a:ext uri="{FF2B5EF4-FFF2-40B4-BE49-F238E27FC236}">
                <a16:creationId xmlns:a16="http://schemas.microsoft.com/office/drawing/2014/main" id="{41DF1CA3-E09F-01B0-1EBD-9D09BC7317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5BDAD7-4F3F-FF7A-942A-6EE252D57EE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Isosceles Triangle 6">
            <a:extLst>
              <a:ext uri="{FF2B5EF4-FFF2-40B4-BE49-F238E27FC236}">
                <a16:creationId xmlns:a16="http://schemas.microsoft.com/office/drawing/2014/main" id="{FD50F134-13F7-9902-19E9-559BE308AD2C}"/>
              </a:ext>
            </a:extLst>
          </p:cNvPr>
          <p:cNvSpPr/>
          <p:nvPr userDrawn="1"/>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8" name="Picture 7" descr="A logo with a crescent moon and letters&#10;&#10;Description automatically generated">
            <a:extLst>
              <a:ext uri="{FF2B5EF4-FFF2-40B4-BE49-F238E27FC236}">
                <a16:creationId xmlns:a16="http://schemas.microsoft.com/office/drawing/2014/main" id="{9987904B-EB95-6A4A-B20A-7B42C777E926}"/>
              </a:ext>
            </a:extLst>
          </p:cNvPr>
          <p:cNvPicPr>
            <a:picLocks noChangeAspect="1"/>
          </p:cNvPicPr>
          <p:nvPr userDrawn="1"/>
        </p:nvPicPr>
        <p:blipFill>
          <a:blip r:embed="rId2"/>
          <a:stretch>
            <a:fillRect/>
          </a:stretch>
        </p:blipFill>
        <p:spPr>
          <a:xfrm>
            <a:off x="10711604" y="0"/>
            <a:ext cx="1480396" cy="1480396"/>
          </a:xfrm>
          <a:prstGeom prst="rect">
            <a:avLst/>
          </a:prstGeom>
        </p:spPr>
      </p:pic>
    </p:spTree>
    <p:extLst>
      <p:ext uri="{BB962C8B-B14F-4D97-AF65-F5344CB8AC3E}">
        <p14:creationId xmlns:p14="http://schemas.microsoft.com/office/powerpoint/2010/main" val="2437137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0522C-53DE-CE08-37AE-76906A764B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3AF4520-5587-A711-0CAF-F3FF36F41C2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C3B704-2010-86EF-9043-6384829D5A12}"/>
              </a:ext>
            </a:extLst>
          </p:cNvPr>
          <p:cNvSpPr>
            <a:spLocks noGrp="1"/>
          </p:cNvSpPr>
          <p:nvPr>
            <p:ph type="dt" sz="half" idx="10"/>
          </p:nvPr>
        </p:nvSpPr>
        <p:spPr/>
        <p:txBody>
          <a:bodyPr/>
          <a:lstStyle/>
          <a:p>
            <a:fld id="{B61BEF0D-F0BB-DE4B-95CE-6DB70DBA9567}" type="datetimeFigureOut">
              <a:rPr lang="en-US" smtClean="0"/>
              <a:pPr/>
              <a:t>5/21/2024</a:t>
            </a:fld>
            <a:endParaRPr lang="en-US" dirty="0"/>
          </a:p>
        </p:txBody>
      </p:sp>
      <p:sp>
        <p:nvSpPr>
          <p:cNvPr id="5" name="Footer Placeholder 4">
            <a:extLst>
              <a:ext uri="{FF2B5EF4-FFF2-40B4-BE49-F238E27FC236}">
                <a16:creationId xmlns:a16="http://schemas.microsoft.com/office/drawing/2014/main" id="{186F1E76-8695-34E5-C2A9-181A929A1C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523AE5-AF63-91E0-F178-8FAABA9626E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Isosceles Triangle 6">
            <a:extLst>
              <a:ext uri="{FF2B5EF4-FFF2-40B4-BE49-F238E27FC236}">
                <a16:creationId xmlns:a16="http://schemas.microsoft.com/office/drawing/2014/main" id="{AB455248-D550-5538-9DFB-04FB340A5A8C}"/>
              </a:ext>
            </a:extLst>
          </p:cNvPr>
          <p:cNvSpPr/>
          <p:nvPr userDrawn="1"/>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92432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0F2FB-687E-C2F5-1CEC-FBAAE7C0D6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2D62B8-19FB-C193-9870-041A9EF1A1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A1B6547-A13A-D386-8042-8ABE9B9A23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FF843A-7EBC-402E-8B84-15DA7A1EA882}"/>
              </a:ext>
            </a:extLst>
          </p:cNvPr>
          <p:cNvSpPr>
            <a:spLocks noGrp="1"/>
          </p:cNvSpPr>
          <p:nvPr>
            <p:ph type="dt" sz="half" idx="10"/>
          </p:nvPr>
        </p:nvSpPr>
        <p:spPr/>
        <p:txBody>
          <a:bodyPr/>
          <a:lstStyle/>
          <a:p>
            <a:fld id="{EB712588-04B1-427B-82EE-E8DB90309F08}" type="datetimeFigureOut">
              <a:rPr lang="en-US" smtClean="0"/>
              <a:t>5/21/2024</a:t>
            </a:fld>
            <a:endParaRPr lang="en-US" dirty="0"/>
          </a:p>
        </p:txBody>
      </p:sp>
      <p:sp>
        <p:nvSpPr>
          <p:cNvPr id="6" name="Footer Placeholder 5">
            <a:extLst>
              <a:ext uri="{FF2B5EF4-FFF2-40B4-BE49-F238E27FC236}">
                <a16:creationId xmlns:a16="http://schemas.microsoft.com/office/drawing/2014/main" id="{C5904D12-D419-E741-0AA2-4651D8A242F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0C831AC-48EB-D0CB-7E21-C6D24E86BA28}"/>
              </a:ext>
            </a:extLst>
          </p:cNvPr>
          <p:cNvSpPr>
            <a:spLocks noGrp="1"/>
          </p:cNvSpPr>
          <p:nvPr>
            <p:ph type="sldNum" sz="quarter" idx="12"/>
          </p:nvPr>
        </p:nvSpPr>
        <p:spPr/>
        <p:txBody>
          <a:bodyPr/>
          <a:lstStyle/>
          <a:p>
            <a:fld id="{6FF9F0C5-380F-41C2-899A-BAC0F0927E16}" type="slidenum">
              <a:rPr lang="en-US" smtClean="0"/>
              <a:t>‹#›</a:t>
            </a:fld>
            <a:endParaRPr lang="en-US" dirty="0"/>
          </a:p>
        </p:txBody>
      </p:sp>
      <p:sp>
        <p:nvSpPr>
          <p:cNvPr id="8" name="Isosceles Triangle 7">
            <a:extLst>
              <a:ext uri="{FF2B5EF4-FFF2-40B4-BE49-F238E27FC236}">
                <a16:creationId xmlns:a16="http://schemas.microsoft.com/office/drawing/2014/main" id="{0F7616ED-1601-8685-A082-54CC946EC099}"/>
              </a:ext>
            </a:extLst>
          </p:cNvPr>
          <p:cNvSpPr/>
          <p:nvPr userDrawn="1"/>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30702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5B0BB-8E8B-1CB4-0E87-4EEA8A5C0FE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37BFEC-A08F-7A9F-E6ED-A1B09FBA04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C5B82D-8F8E-BF68-48BB-12F4D92DBA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0BC4B5-4D09-E892-EF61-B08846B3E1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779CA6-736B-AA3C-26E9-55D6880713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466A66B-C4A8-0400-BF19-C54E939347FD}"/>
              </a:ext>
            </a:extLst>
          </p:cNvPr>
          <p:cNvSpPr>
            <a:spLocks noGrp="1"/>
          </p:cNvSpPr>
          <p:nvPr>
            <p:ph type="dt" sz="half" idx="10"/>
          </p:nvPr>
        </p:nvSpPr>
        <p:spPr/>
        <p:txBody>
          <a:bodyPr/>
          <a:lstStyle/>
          <a:p>
            <a:fld id="{B61BEF0D-F0BB-DE4B-95CE-6DB70DBA9567}" type="datetimeFigureOut">
              <a:rPr lang="en-US" smtClean="0"/>
              <a:pPr/>
              <a:t>5/21/2024</a:t>
            </a:fld>
            <a:endParaRPr lang="en-US" dirty="0"/>
          </a:p>
        </p:txBody>
      </p:sp>
      <p:sp>
        <p:nvSpPr>
          <p:cNvPr id="8" name="Footer Placeholder 7">
            <a:extLst>
              <a:ext uri="{FF2B5EF4-FFF2-40B4-BE49-F238E27FC236}">
                <a16:creationId xmlns:a16="http://schemas.microsoft.com/office/drawing/2014/main" id="{9B354F06-5328-D4B9-9585-A375E4B6AE0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AF3C984-B422-580F-DA35-5D3BF4C710D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Isosceles Triangle 9">
            <a:extLst>
              <a:ext uri="{FF2B5EF4-FFF2-40B4-BE49-F238E27FC236}">
                <a16:creationId xmlns:a16="http://schemas.microsoft.com/office/drawing/2014/main" id="{B099B271-7392-95BA-BF62-1BAED92A531C}"/>
              </a:ext>
            </a:extLst>
          </p:cNvPr>
          <p:cNvSpPr/>
          <p:nvPr userDrawn="1"/>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31583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ACF49-A110-931D-EB32-100D86C66D3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40B2BB-6AA0-FBD9-341A-EEA1D3830B8F}"/>
              </a:ext>
            </a:extLst>
          </p:cNvPr>
          <p:cNvSpPr>
            <a:spLocks noGrp="1"/>
          </p:cNvSpPr>
          <p:nvPr>
            <p:ph type="dt" sz="half" idx="10"/>
          </p:nvPr>
        </p:nvSpPr>
        <p:spPr/>
        <p:txBody>
          <a:bodyPr/>
          <a:lstStyle/>
          <a:p>
            <a:fld id="{B61BEF0D-F0BB-DE4B-95CE-6DB70DBA9567}" type="datetimeFigureOut">
              <a:rPr lang="en-US" smtClean="0"/>
              <a:pPr/>
              <a:t>5/21/2024</a:t>
            </a:fld>
            <a:endParaRPr lang="en-US" dirty="0"/>
          </a:p>
        </p:txBody>
      </p:sp>
      <p:sp>
        <p:nvSpPr>
          <p:cNvPr id="4" name="Footer Placeholder 3">
            <a:extLst>
              <a:ext uri="{FF2B5EF4-FFF2-40B4-BE49-F238E27FC236}">
                <a16:creationId xmlns:a16="http://schemas.microsoft.com/office/drawing/2014/main" id="{3D12D28E-7F53-0DEC-5ED5-9D437CE69FF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462BCD9-2D3F-0570-FEBA-0969A1A7675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Isosceles Triangle 5">
            <a:extLst>
              <a:ext uri="{FF2B5EF4-FFF2-40B4-BE49-F238E27FC236}">
                <a16:creationId xmlns:a16="http://schemas.microsoft.com/office/drawing/2014/main" id="{AD1E36F9-4B5C-CB6F-26D6-B76A8B4050AE}"/>
              </a:ext>
            </a:extLst>
          </p:cNvPr>
          <p:cNvSpPr/>
          <p:nvPr userDrawn="1"/>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92683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ACE0D4-6129-7AFD-EB74-8C694434A879}"/>
              </a:ext>
            </a:extLst>
          </p:cNvPr>
          <p:cNvSpPr>
            <a:spLocks noGrp="1"/>
          </p:cNvSpPr>
          <p:nvPr>
            <p:ph type="dt" sz="half" idx="10"/>
          </p:nvPr>
        </p:nvSpPr>
        <p:spPr/>
        <p:txBody>
          <a:bodyPr/>
          <a:lstStyle/>
          <a:p>
            <a:fld id="{B61BEF0D-F0BB-DE4B-95CE-6DB70DBA9567}" type="datetimeFigureOut">
              <a:rPr lang="en-US" smtClean="0"/>
              <a:pPr/>
              <a:t>5/21/2024</a:t>
            </a:fld>
            <a:endParaRPr lang="en-US" dirty="0"/>
          </a:p>
        </p:txBody>
      </p:sp>
      <p:sp>
        <p:nvSpPr>
          <p:cNvPr id="3" name="Footer Placeholder 2">
            <a:extLst>
              <a:ext uri="{FF2B5EF4-FFF2-40B4-BE49-F238E27FC236}">
                <a16:creationId xmlns:a16="http://schemas.microsoft.com/office/drawing/2014/main" id="{9AF64916-8331-C98F-54C9-C2F8627327A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59C7DCB-1032-60DC-778D-C0CA9A08373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Isosceles Triangle 4">
            <a:extLst>
              <a:ext uri="{FF2B5EF4-FFF2-40B4-BE49-F238E27FC236}">
                <a16:creationId xmlns:a16="http://schemas.microsoft.com/office/drawing/2014/main" id="{524D4428-B25F-6C8D-83C2-963E9863DAEB}"/>
              </a:ext>
            </a:extLst>
          </p:cNvPr>
          <p:cNvSpPr/>
          <p:nvPr userDrawn="1"/>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67617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CA2F3-64E4-079E-03DA-85B64D3BE7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87EC94B-851A-4C00-652A-E6714E7133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6278C1E-24EC-F312-1D88-C8792C2971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B0D670-8009-0C23-FB19-4B3C5BC1FD86}"/>
              </a:ext>
            </a:extLst>
          </p:cNvPr>
          <p:cNvSpPr>
            <a:spLocks noGrp="1"/>
          </p:cNvSpPr>
          <p:nvPr>
            <p:ph type="dt" sz="half" idx="10"/>
          </p:nvPr>
        </p:nvSpPr>
        <p:spPr/>
        <p:txBody>
          <a:bodyPr/>
          <a:lstStyle/>
          <a:p>
            <a:fld id="{42A54C80-263E-416B-A8E0-580EDEADCBDC}" type="datetimeFigureOut">
              <a:rPr lang="en-US" smtClean="0"/>
              <a:t>5/21/2024</a:t>
            </a:fld>
            <a:endParaRPr lang="en-US" dirty="0"/>
          </a:p>
        </p:txBody>
      </p:sp>
      <p:sp>
        <p:nvSpPr>
          <p:cNvPr id="6" name="Footer Placeholder 5">
            <a:extLst>
              <a:ext uri="{FF2B5EF4-FFF2-40B4-BE49-F238E27FC236}">
                <a16:creationId xmlns:a16="http://schemas.microsoft.com/office/drawing/2014/main" id="{A5F9EFD1-523E-0B93-877B-FFBD2BAFCA5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8C4F642-04FB-8308-EEF8-ABE24C25D0B3}"/>
              </a:ext>
            </a:extLst>
          </p:cNvPr>
          <p:cNvSpPr>
            <a:spLocks noGrp="1"/>
          </p:cNvSpPr>
          <p:nvPr>
            <p:ph type="sldNum" sz="quarter" idx="12"/>
          </p:nvPr>
        </p:nvSpPr>
        <p:spPr/>
        <p:txBody>
          <a:bodyPr/>
          <a:lstStyle/>
          <a:p>
            <a:fld id="{519954A3-9DFD-4C44-94BA-B95130A3BA1C}" type="slidenum">
              <a:rPr lang="en-US" smtClean="0"/>
              <a:t>‹#›</a:t>
            </a:fld>
            <a:endParaRPr lang="en-US" dirty="0"/>
          </a:p>
        </p:txBody>
      </p:sp>
      <p:sp>
        <p:nvSpPr>
          <p:cNvPr id="8" name="Isosceles Triangle 7">
            <a:extLst>
              <a:ext uri="{FF2B5EF4-FFF2-40B4-BE49-F238E27FC236}">
                <a16:creationId xmlns:a16="http://schemas.microsoft.com/office/drawing/2014/main" id="{E2D4D1BC-3B81-86F9-6A66-5E73CFEB1F4F}"/>
              </a:ext>
            </a:extLst>
          </p:cNvPr>
          <p:cNvSpPr/>
          <p:nvPr userDrawn="1"/>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85962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28F68-E8EE-A7DA-0D69-ED6113B7B9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A4C61C3-28CC-C081-FDFB-FDE0755A27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2A8230D-C729-CD1E-3873-06C82E701E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227D68-29F5-029D-FBAE-AFF9EABDB21E}"/>
              </a:ext>
            </a:extLst>
          </p:cNvPr>
          <p:cNvSpPr>
            <a:spLocks noGrp="1"/>
          </p:cNvSpPr>
          <p:nvPr>
            <p:ph type="dt" sz="half" idx="10"/>
          </p:nvPr>
        </p:nvSpPr>
        <p:spPr/>
        <p:txBody>
          <a:bodyPr/>
          <a:lstStyle/>
          <a:p>
            <a:fld id="{B61BEF0D-F0BB-DE4B-95CE-6DB70DBA9567}" type="datetimeFigureOut">
              <a:rPr lang="en-US" smtClean="0"/>
              <a:pPr/>
              <a:t>5/21/2024</a:t>
            </a:fld>
            <a:endParaRPr lang="en-US" dirty="0"/>
          </a:p>
        </p:txBody>
      </p:sp>
      <p:sp>
        <p:nvSpPr>
          <p:cNvPr id="6" name="Footer Placeholder 5">
            <a:extLst>
              <a:ext uri="{FF2B5EF4-FFF2-40B4-BE49-F238E27FC236}">
                <a16:creationId xmlns:a16="http://schemas.microsoft.com/office/drawing/2014/main" id="{26274136-A06D-3A0D-FD76-B12B31AB88C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756BBE-B7D8-633D-30F0-5B38ACFF714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Isosceles Triangle 7">
            <a:extLst>
              <a:ext uri="{FF2B5EF4-FFF2-40B4-BE49-F238E27FC236}">
                <a16:creationId xmlns:a16="http://schemas.microsoft.com/office/drawing/2014/main" id="{A665BDFB-B378-1051-55AC-2C7FECA53FF7}"/>
              </a:ext>
            </a:extLst>
          </p:cNvPr>
          <p:cNvSpPr/>
          <p:nvPr userDrawn="1"/>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54641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523699-59A4-93AD-014F-1E24F15229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8255D9-17DB-8F14-CB27-518E6A49F4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B81894-9369-E1FF-4B70-FBDA62E83E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61BEF0D-F0BB-DE4B-95CE-6DB70DBA9567}" type="datetimeFigureOut">
              <a:rPr lang="en-US" smtClean="0"/>
              <a:pPr/>
              <a:t>5/21/2024</a:t>
            </a:fld>
            <a:endParaRPr lang="en-US" dirty="0"/>
          </a:p>
        </p:txBody>
      </p:sp>
      <p:sp>
        <p:nvSpPr>
          <p:cNvPr id="5" name="Footer Placeholder 4">
            <a:extLst>
              <a:ext uri="{FF2B5EF4-FFF2-40B4-BE49-F238E27FC236}">
                <a16:creationId xmlns:a16="http://schemas.microsoft.com/office/drawing/2014/main" id="{37715F77-9110-78CB-E0F8-056B4077F6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9E8CD886-F884-D756-15B5-7BEA07F477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7F1E4F-1CFF-5643-939E-217C01CDF565}" type="slidenum">
              <a:rPr lang="en-US" smtClean="0"/>
              <a:pPr/>
              <a:t>‹#›</a:t>
            </a:fld>
            <a:endParaRPr lang="en-US" dirty="0"/>
          </a:p>
        </p:txBody>
      </p:sp>
      <p:sp>
        <p:nvSpPr>
          <p:cNvPr id="7" name="Isosceles Triangle 6">
            <a:extLst>
              <a:ext uri="{FF2B5EF4-FFF2-40B4-BE49-F238E27FC236}">
                <a16:creationId xmlns:a16="http://schemas.microsoft.com/office/drawing/2014/main" id="{E158EFFD-CDB3-0009-BFBA-02DD3E5CE07B}"/>
              </a:ext>
            </a:extLst>
          </p:cNvPr>
          <p:cNvSpPr/>
          <p:nvPr userDrawn="1"/>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5701609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flipH="1">
            <a:off x="952499" y="388620"/>
            <a:ext cx="7665720" cy="894848"/>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dirty="0">
                <a:solidFill>
                  <a:schemeClr val="accent2">
                    <a:lumMod val="75000"/>
                  </a:schemeClr>
                </a:solidFill>
              </a:rPr>
              <a:t>Navigating using maps</a:t>
            </a:r>
          </a:p>
        </p:txBody>
      </p:sp>
      <p:pic>
        <p:nvPicPr>
          <p:cNvPr id="3" name="Picture 2">
            <a:extLst>
              <a:ext uri="{FF2B5EF4-FFF2-40B4-BE49-F238E27FC236}">
                <a16:creationId xmlns:a16="http://schemas.microsoft.com/office/drawing/2014/main" id="{9BA412D4-5923-43EC-B6AF-281656451074}"/>
              </a:ext>
            </a:extLst>
          </p:cNvPr>
          <p:cNvPicPr>
            <a:picLocks noChangeAspect="1"/>
          </p:cNvPicPr>
          <p:nvPr/>
        </p:nvPicPr>
        <p:blipFill>
          <a:blip r:embed="rId3"/>
          <a:stretch>
            <a:fillRect/>
          </a:stretch>
        </p:blipFill>
        <p:spPr>
          <a:xfrm>
            <a:off x="952499" y="1473010"/>
            <a:ext cx="7162801" cy="4775200"/>
          </a:xfrm>
          <a:prstGeom prst="rect">
            <a:avLst/>
          </a:prstGeom>
          <a:ln>
            <a:solidFill>
              <a:schemeClr val="tx1"/>
            </a:solidFill>
          </a:ln>
        </p:spPr>
      </p:pic>
    </p:spTree>
    <p:extLst>
      <p:ext uri="{BB962C8B-B14F-4D97-AF65-F5344CB8AC3E}">
        <p14:creationId xmlns:p14="http://schemas.microsoft.com/office/powerpoint/2010/main" val="807951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854756" y="1152404"/>
            <a:ext cx="7656198" cy="4676896"/>
          </a:xfrm>
        </p:spPr>
        <p:txBody>
          <a:bodyPr>
            <a:normAutofit/>
          </a:bodyPr>
          <a:lstStyle/>
          <a:p>
            <a:r>
              <a:rPr lang="en-GB" sz="2800" dirty="0"/>
              <a:t>You must always have a strategy for each leg</a:t>
            </a:r>
          </a:p>
          <a:p>
            <a:r>
              <a:rPr lang="en-GB" sz="2800" dirty="0"/>
              <a:t>Your strategy may change during the day depending how ‘difficult’ the leg is to navigate</a:t>
            </a:r>
          </a:p>
          <a:p>
            <a:endParaRPr lang="en-GB" sz="2800" dirty="0"/>
          </a:p>
          <a:p>
            <a:pPr marL="0" indent="0" algn="ctr">
              <a:buNone/>
            </a:pPr>
            <a:r>
              <a:rPr lang="en-GB" sz="4400" dirty="0"/>
              <a:t>Introducing the 5 D’s</a:t>
            </a:r>
          </a:p>
          <a:p>
            <a:pPr marL="0" indent="0" algn="ctr">
              <a:buNone/>
            </a:pPr>
            <a:r>
              <a:rPr lang="en-GB" sz="3200" dirty="0"/>
              <a:t>A strategy to enable you to navigate without having to look at the map ALL day</a:t>
            </a:r>
          </a:p>
          <a:p>
            <a:endParaRPr lang="en-GB" sz="2800" dirty="0"/>
          </a:p>
          <a:p>
            <a:endParaRPr lang="en-GB" sz="2800" dirty="0"/>
          </a:p>
          <a:p>
            <a:endParaRPr lang="en-GB" sz="2800" dirty="0"/>
          </a:p>
          <a:p>
            <a:endParaRPr lang="en-GB" sz="2800" dirty="0"/>
          </a:p>
        </p:txBody>
      </p:sp>
      <p:sp>
        <p:nvSpPr>
          <p:cNvPr id="7" name="Title 1"/>
          <p:cNvSpPr txBox="1">
            <a:spLocks/>
          </p:cNvSpPr>
          <p:nvPr/>
        </p:nvSpPr>
        <p:spPr>
          <a:xfrm flipH="1">
            <a:off x="854757" y="40945"/>
            <a:ext cx="6160199" cy="79157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4400" dirty="0">
                <a:solidFill>
                  <a:schemeClr val="accent2">
                    <a:lumMod val="75000"/>
                  </a:schemeClr>
                </a:solidFill>
              </a:rPr>
              <a:t>Navigating using maps</a:t>
            </a:r>
          </a:p>
        </p:txBody>
      </p:sp>
    </p:spTree>
    <p:extLst>
      <p:ext uri="{BB962C8B-B14F-4D97-AF65-F5344CB8AC3E}">
        <p14:creationId xmlns:p14="http://schemas.microsoft.com/office/powerpoint/2010/main" val="83367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854756" y="1152404"/>
            <a:ext cx="3646906" cy="2874473"/>
          </a:xfrm>
        </p:spPr>
        <p:txBody>
          <a:bodyPr>
            <a:normAutofit/>
          </a:bodyPr>
          <a:lstStyle/>
          <a:p>
            <a:pPr marL="0" indent="0">
              <a:buNone/>
            </a:pPr>
            <a:r>
              <a:rPr lang="en-GB" sz="2800" dirty="0"/>
              <a:t>Some definitions</a:t>
            </a:r>
          </a:p>
          <a:p>
            <a:r>
              <a:rPr lang="en-GB" sz="2800" dirty="0"/>
              <a:t>Handrail</a:t>
            </a:r>
          </a:p>
          <a:p>
            <a:r>
              <a:rPr lang="en-GB" sz="2800" dirty="0"/>
              <a:t>Tick Feature</a:t>
            </a:r>
          </a:p>
          <a:p>
            <a:r>
              <a:rPr lang="en-GB" sz="2800" dirty="0"/>
              <a:t>Catchment point</a:t>
            </a:r>
          </a:p>
          <a:p>
            <a:r>
              <a:rPr lang="en-GB" sz="2800" dirty="0"/>
              <a:t>Overshoot</a:t>
            </a:r>
            <a:endParaRPr lang="en-GB" dirty="0"/>
          </a:p>
        </p:txBody>
      </p:sp>
      <p:sp>
        <p:nvSpPr>
          <p:cNvPr id="7" name="Title 1"/>
          <p:cNvSpPr txBox="1">
            <a:spLocks/>
          </p:cNvSpPr>
          <p:nvPr/>
        </p:nvSpPr>
        <p:spPr>
          <a:xfrm flipH="1">
            <a:off x="854757" y="40945"/>
            <a:ext cx="6160199" cy="79157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4400" dirty="0">
                <a:solidFill>
                  <a:schemeClr val="accent2">
                    <a:lumMod val="75000"/>
                  </a:schemeClr>
                </a:solidFill>
              </a:rPr>
              <a:t>Navigating using maps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5463" y="1728138"/>
            <a:ext cx="7907660" cy="4597477"/>
          </a:xfrm>
          <a:prstGeom prst="rect">
            <a:avLst/>
          </a:prstGeom>
        </p:spPr>
      </p:pic>
    </p:spTree>
    <p:extLst>
      <p:ext uri="{BB962C8B-B14F-4D97-AF65-F5344CB8AC3E}">
        <p14:creationId xmlns:p14="http://schemas.microsoft.com/office/powerpoint/2010/main" val="170892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06986" y="791571"/>
            <a:ext cx="5948655" cy="744635"/>
          </a:xfrm>
        </p:spPr>
        <p:txBody>
          <a:bodyPr>
            <a:noAutofit/>
          </a:bodyPr>
          <a:lstStyle/>
          <a:p>
            <a:r>
              <a:rPr lang="en-GB" sz="4800" b="1" dirty="0">
                <a:solidFill>
                  <a:schemeClr val="tx1"/>
                </a:solidFill>
              </a:rPr>
              <a:t>The 5 D’s</a:t>
            </a:r>
          </a:p>
        </p:txBody>
      </p:sp>
      <p:sp>
        <p:nvSpPr>
          <p:cNvPr id="3" name="Content Placeholder 2"/>
          <p:cNvSpPr>
            <a:spLocks noGrp="1"/>
          </p:cNvSpPr>
          <p:nvPr>
            <p:ph idx="1"/>
          </p:nvPr>
        </p:nvSpPr>
        <p:spPr/>
        <p:txBody>
          <a:bodyPr>
            <a:normAutofit/>
          </a:bodyPr>
          <a:lstStyle/>
          <a:p>
            <a:r>
              <a:rPr lang="en-GB" sz="4000" dirty="0"/>
              <a:t>Destination</a:t>
            </a:r>
          </a:p>
          <a:p>
            <a:r>
              <a:rPr lang="en-GB" sz="4000" dirty="0"/>
              <a:t>Direction</a:t>
            </a:r>
          </a:p>
          <a:p>
            <a:r>
              <a:rPr lang="en-GB" sz="4000" dirty="0"/>
              <a:t>Distance / Duration</a:t>
            </a:r>
          </a:p>
          <a:p>
            <a:r>
              <a:rPr lang="en-GB" sz="4000" dirty="0"/>
              <a:t>Description</a:t>
            </a:r>
          </a:p>
          <a:p>
            <a:r>
              <a:rPr lang="en-GB" sz="4000" dirty="0"/>
              <a:t>Dangers (navigational and physical)</a:t>
            </a:r>
          </a:p>
        </p:txBody>
      </p:sp>
      <p:sp>
        <p:nvSpPr>
          <p:cNvPr id="5" name="Title 1"/>
          <p:cNvSpPr txBox="1">
            <a:spLocks/>
          </p:cNvSpPr>
          <p:nvPr/>
        </p:nvSpPr>
        <p:spPr>
          <a:xfrm flipH="1">
            <a:off x="854757" y="40945"/>
            <a:ext cx="6160199" cy="79157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4400" dirty="0">
                <a:solidFill>
                  <a:schemeClr val="accent2">
                    <a:lumMod val="75000"/>
                  </a:schemeClr>
                </a:solidFill>
              </a:rPr>
              <a:t>Navigating using maps</a:t>
            </a:r>
          </a:p>
        </p:txBody>
      </p:sp>
    </p:spTree>
    <p:extLst>
      <p:ext uri="{BB962C8B-B14F-4D97-AF65-F5344CB8AC3E}">
        <p14:creationId xmlns:p14="http://schemas.microsoft.com/office/powerpoint/2010/main" val="394095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06986" y="791571"/>
            <a:ext cx="5948655" cy="744635"/>
          </a:xfrm>
        </p:spPr>
        <p:txBody>
          <a:bodyPr>
            <a:noAutofit/>
          </a:bodyPr>
          <a:lstStyle/>
          <a:p>
            <a:r>
              <a:rPr lang="en-GB" sz="4800" b="1" dirty="0">
                <a:solidFill>
                  <a:schemeClr val="tx1"/>
                </a:solidFill>
              </a:rPr>
              <a:t>The 5 D’s</a:t>
            </a:r>
          </a:p>
        </p:txBody>
      </p:sp>
      <p:sp>
        <p:nvSpPr>
          <p:cNvPr id="3" name="Content Placeholder 2"/>
          <p:cNvSpPr>
            <a:spLocks noGrp="1"/>
          </p:cNvSpPr>
          <p:nvPr>
            <p:ph idx="1"/>
          </p:nvPr>
        </p:nvSpPr>
        <p:spPr>
          <a:xfrm>
            <a:off x="8542661" y="4834056"/>
            <a:ext cx="3649339" cy="1943060"/>
          </a:xfrm>
        </p:spPr>
        <p:txBody>
          <a:bodyPr>
            <a:normAutofit/>
          </a:bodyPr>
          <a:lstStyle/>
          <a:p>
            <a:r>
              <a:rPr lang="en-GB" sz="1400" b="1" dirty="0"/>
              <a:t>Destination</a:t>
            </a:r>
          </a:p>
          <a:p>
            <a:r>
              <a:rPr lang="en-GB" sz="1400" b="1" dirty="0"/>
              <a:t>Direction</a:t>
            </a:r>
          </a:p>
          <a:p>
            <a:r>
              <a:rPr lang="en-GB" sz="1400" b="1" dirty="0"/>
              <a:t>Distance / Duration</a:t>
            </a:r>
          </a:p>
          <a:p>
            <a:r>
              <a:rPr lang="en-GB" sz="1400" b="1" dirty="0"/>
              <a:t>Description</a:t>
            </a:r>
          </a:p>
          <a:p>
            <a:r>
              <a:rPr lang="en-GB" sz="1400" b="1" dirty="0"/>
              <a:t>Dangers (navigational and physical)</a:t>
            </a:r>
          </a:p>
        </p:txBody>
      </p:sp>
      <p:sp>
        <p:nvSpPr>
          <p:cNvPr id="5" name="Title 1"/>
          <p:cNvSpPr txBox="1">
            <a:spLocks/>
          </p:cNvSpPr>
          <p:nvPr/>
        </p:nvSpPr>
        <p:spPr>
          <a:xfrm flipH="1">
            <a:off x="854757" y="40945"/>
            <a:ext cx="6160199" cy="79157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4400" dirty="0">
                <a:solidFill>
                  <a:schemeClr val="accent2">
                    <a:lumMod val="75000"/>
                  </a:schemeClr>
                </a:solidFill>
              </a:rPr>
              <a:t>Navigating using maps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709" y="1852772"/>
            <a:ext cx="7907660" cy="459747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8652" y="1770827"/>
            <a:ext cx="1030500" cy="554885"/>
          </a:xfrm>
          <a:prstGeom prst="rect">
            <a:avLst/>
          </a:prstGeom>
        </p:spPr>
      </p:pic>
      <p:sp>
        <p:nvSpPr>
          <p:cNvPr id="8" name="TextBox 7">
            <a:extLst>
              <a:ext uri="{FF2B5EF4-FFF2-40B4-BE49-F238E27FC236}">
                <a16:creationId xmlns:a16="http://schemas.microsoft.com/office/drawing/2014/main" id="{163EBE06-E063-4775-A319-59761522E088}"/>
              </a:ext>
            </a:extLst>
          </p:cNvPr>
          <p:cNvSpPr txBox="1"/>
          <p:nvPr/>
        </p:nvSpPr>
        <p:spPr>
          <a:xfrm>
            <a:off x="8942832" y="2649087"/>
            <a:ext cx="822960" cy="584775"/>
          </a:xfrm>
          <a:prstGeom prst="rect">
            <a:avLst/>
          </a:prstGeom>
          <a:noFill/>
        </p:spPr>
        <p:txBody>
          <a:bodyPr wrap="square" rtlCol="0">
            <a:spAutoFit/>
          </a:bodyPr>
          <a:lstStyle/>
          <a:p>
            <a:r>
              <a:rPr lang="en-GB" sz="3200" dirty="0"/>
              <a:t>N</a:t>
            </a:r>
          </a:p>
        </p:txBody>
      </p:sp>
      <p:cxnSp>
        <p:nvCxnSpPr>
          <p:cNvPr id="10" name="Straight Arrow Connector 9">
            <a:extLst>
              <a:ext uri="{FF2B5EF4-FFF2-40B4-BE49-F238E27FC236}">
                <a16:creationId xmlns:a16="http://schemas.microsoft.com/office/drawing/2014/main" id="{B44C5B11-299B-475F-9769-9580C8878A7F}"/>
              </a:ext>
            </a:extLst>
          </p:cNvPr>
          <p:cNvCxnSpPr/>
          <p:nvPr/>
        </p:nvCxnSpPr>
        <p:spPr>
          <a:xfrm flipV="1">
            <a:off x="9162288" y="3185684"/>
            <a:ext cx="0" cy="75600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DF92C6BB-9CC3-4B75-A6A3-5E901BEB79AE}"/>
              </a:ext>
            </a:extLst>
          </p:cNvPr>
          <p:cNvCxnSpPr/>
          <p:nvPr/>
        </p:nvCxnSpPr>
        <p:spPr>
          <a:xfrm>
            <a:off x="8924544" y="3557016"/>
            <a:ext cx="468000" cy="0"/>
          </a:xfrm>
          <a:prstGeom prst="line">
            <a:avLst/>
          </a:prstGeom>
          <a:ln w="762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49841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854756" y="1152404"/>
            <a:ext cx="7656198" cy="2874473"/>
          </a:xfrm>
        </p:spPr>
        <p:txBody>
          <a:bodyPr>
            <a:normAutofit/>
          </a:bodyPr>
          <a:lstStyle/>
          <a:p>
            <a:endParaRPr lang="en-GB" sz="2800" dirty="0"/>
          </a:p>
          <a:p>
            <a:endParaRPr lang="en-GB" sz="2800" dirty="0"/>
          </a:p>
          <a:p>
            <a:endParaRPr lang="en-GB" sz="2800" dirty="0"/>
          </a:p>
          <a:p>
            <a:endParaRPr lang="en-GB" sz="2800" dirty="0"/>
          </a:p>
        </p:txBody>
      </p:sp>
      <p:sp>
        <p:nvSpPr>
          <p:cNvPr id="7" name="Title 1"/>
          <p:cNvSpPr txBox="1">
            <a:spLocks/>
          </p:cNvSpPr>
          <p:nvPr/>
        </p:nvSpPr>
        <p:spPr>
          <a:xfrm flipH="1">
            <a:off x="854757" y="40945"/>
            <a:ext cx="6160199" cy="79157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4400" dirty="0">
                <a:solidFill>
                  <a:schemeClr val="accent2">
                    <a:lumMod val="75000"/>
                  </a:schemeClr>
                </a:solidFill>
              </a:rPr>
              <a:t>Navigating using maps</a:t>
            </a:r>
          </a:p>
        </p:txBody>
      </p:sp>
      <p:sp>
        <p:nvSpPr>
          <p:cNvPr id="8" name="Content Placeholder 2"/>
          <p:cNvSpPr txBox="1">
            <a:spLocks/>
          </p:cNvSpPr>
          <p:nvPr/>
        </p:nvSpPr>
        <p:spPr>
          <a:xfrm>
            <a:off x="854755" y="1152403"/>
            <a:ext cx="3123085" cy="498462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GB" sz="2800" dirty="0"/>
              <a:t>Relocation Strategies</a:t>
            </a:r>
          </a:p>
          <a:p>
            <a:r>
              <a:rPr lang="en-GB" sz="2800" dirty="0"/>
              <a:t>Think back to where your last known point</a:t>
            </a:r>
          </a:p>
          <a:p>
            <a:r>
              <a:rPr lang="en-GB" sz="2800" dirty="0"/>
              <a:t>Look around you</a:t>
            </a:r>
          </a:p>
          <a:p>
            <a:r>
              <a:rPr lang="en-GB" sz="2800" dirty="0"/>
              <a:t>Move a bit </a:t>
            </a:r>
          </a:p>
          <a:p>
            <a:r>
              <a:rPr lang="en-GB" sz="2800" dirty="0"/>
              <a:t>Retrace your steps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3048" y="1728138"/>
            <a:ext cx="7907660" cy="4597477"/>
          </a:xfrm>
          <a:prstGeom prst="rect">
            <a:avLst/>
          </a:prstGeom>
        </p:spPr>
      </p:pic>
    </p:spTree>
    <p:extLst>
      <p:ext uri="{BB962C8B-B14F-4D97-AF65-F5344CB8AC3E}">
        <p14:creationId xmlns:p14="http://schemas.microsoft.com/office/powerpoint/2010/main" val="254780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854755" y="1152404"/>
            <a:ext cx="8201321" cy="5441827"/>
          </a:xfrm>
        </p:spPr>
        <p:txBody>
          <a:bodyPr>
            <a:normAutofit/>
          </a:bodyPr>
          <a:lstStyle/>
          <a:p>
            <a:pPr marL="0" indent="0">
              <a:buNone/>
            </a:pPr>
            <a:r>
              <a:rPr lang="en-GB" sz="2800" dirty="0"/>
              <a:t>Some pages in the workbook that could be completed now</a:t>
            </a:r>
          </a:p>
          <a:p>
            <a:r>
              <a:rPr lang="en-GB" sz="2800" dirty="0"/>
              <a:t>Page 8: Map symbols</a:t>
            </a:r>
          </a:p>
          <a:p>
            <a:r>
              <a:rPr lang="en-GB" sz="2800" dirty="0"/>
              <a:t>Page 9: Tick features</a:t>
            </a:r>
          </a:p>
          <a:p>
            <a:r>
              <a:rPr lang="en-GB" sz="2800" dirty="0"/>
              <a:t>Page 10: Relocation strategies</a:t>
            </a:r>
          </a:p>
        </p:txBody>
      </p:sp>
      <p:sp>
        <p:nvSpPr>
          <p:cNvPr id="7" name="Title 1"/>
          <p:cNvSpPr txBox="1">
            <a:spLocks/>
          </p:cNvSpPr>
          <p:nvPr/>
        </p:nvSpPr>
        <p:spPr>
          <a:xfrm flipH="1">
            <a:off x="854757" y="40945"/>
            <a:ext cx="6160199" cy="79157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4400" dirty="0">
                <a:solidFill>
                  <a:schemeClr val="accent2">
                    <a:lumMod val="75000"/>
                  </a:schemeClr>
                </a:solidFill>
              </a:rPr>
              <a:t>Navigating using maps</a:t>
            </a:r>
          </a:p>
        </p:txBody>
      </p:sp>
    </p:spTree>
    <p:extLst>
      <p:ext uri="{BB962C8B-B14F-4D97-AF65-F5344CB8AC3E}">
        <p14:creationId xmlns:p14="http://schemas.microsoft.com/office/powerpoint/2010/main" val="4275291267"/>
      </p:ext>
    </p:extLst>
  </p:cSld>
  <p:clrMapOvr>
    <a:masterClrMapping/>
  </p:clrMapOvr>
</p:sld>
</file>

<file path=ppt/theme/theme1.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24B11E2004FF4C87E6233265E8D68A" ma:contentTypeVersion="10" ma:contentTypeDescription="Create a new document." ma:contentTypeScope="" ma:versionID="fd84d9e05148d04c3a2c324bc1cf28c8">
  <xsd:schema xmlns:xsd="http://www.w3.org/2001/XMLSchema" xmlns:xs="http://www.w3.org/2001/XMLSchema" xmlns:p="http://schemas.microsoft.com/office/2006/metadata/properties" xmlns:ns2="763676ff-cff1-4af4-9ef1-33802cb5f8f5" targetNamespace="http://schemas.microsoft.com/office/2006/metadata/properties" ma:root="true" ma:fieldsID="83141ac9e804a2b001c93d576e353852" ns2:_="">
    <xsd:import namespace="763676ff-cff1-4af4-9ef1-33802cb5f8f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3676ff-cff1-4af4-9ef1-33802cb5f8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392440A-25BC-4F83-AF27-AC182AE68B2F}">
  <ds:schemaRefs>
    <ds:schemaRef ds:uri="http://schemas.microsoft.com/sharepoint/v3/contenttype/forms"/>
  </ds:schemaRefs>
</ds:datastoreItem>
</file>

<file path=customXml/itemProps2.xml><?xml version="1.0" encoding="utf-8"?>
<ds:datastoreItem xmlns:ds="http://schemas.openxmlformats.org/officeDocument/2006/customXml" ds:itemID="{CB8D1261-8189-4D25-AB1A-87A26D33A4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3676ff-cff1-4af4-9ef1-33802cb5f8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4ADD63-30BE-4BE9-B70A-A3BF16E3D16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419</TotalTime>
  <Words>698</Words>
  <Application>Microsoft Office PowerPoint</Application>
  <PresentationFormat>Widescreen</PresentationFormat>
  <Paragraphs>80</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Aptos</vt:lpstr>
      <vt:lpstr>Aptos Display</vt:lpstr>
      <vt:lpstr>Arial</vt:lpstr>
      <vt:lpstr>Calibri</vt:lpstr>
      <vt:lpstr>Wingdings 3</vt:lpstr>
      <vt:lpstr>Office Theme</vt:lpstr>
      <vt:lpstr>PowerPoint Presentation</vt:lpstr>
      <vt:lpstr>PowerPoint Presentation</vt:lpstr>
      <vt:lpstr>PowerPoint Presentation</vt:lpstr>
      <vt:lpstr>The 5 D’s</vt:lpstr>
      <vt:lpstr>The 5 D’s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Godfrey</dc:creator>
  <cp:lastModifiedBy>Jenny Leonowicz</cp:lastModifiedBy>
  <cp:revision>43</cp:revision>
  <cp:lastPrinted>2021-01-05T12:24:26Z</cp:lastPrinted>
  <dcterms:created xsi:type="dcterms:W3CDTF">2020-11-30T21:54:27Z</dcterms:created>
  <dcterms:modified xsi:type="dcterms:W3CDTF">2024-05-21T14:04:52Z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0x0101003B24B11E2004FF4C87E6233265E8D68A</vt:lpwstr>
  </property>
</Properties>
</file>