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4" r:id="rId2"/>
  </p:sldMasterIdLst>
  <p:notesMasterIdLst>
    <p:notesMasterId r:id="rId27"/>
  </p:notesMasterIdLst>
  <p:handoutMasterIdLst>
    <p:handoutMasterId r:id="rId28"/>
  </p:handoutMasterIdLst>
  <p:sldIdLst>
    <p:sldId id="357" r:id="rId3"/>
    <p:sldId id="293" r:id="rId4"/>
    <p:sldId id="294" r:id="rId5"/>
    <p:sldId id="295" r:id="rId6"/>
    <p:sldId id="397" r:id="rId7"/>
    <p:sldId id="399" r:id="rId8"/>
    <p:sldId id="400" r:id="rId9"/>
    <p:sldId id="401" r:id="rId10"/>
    <p:sldId id="402" r:id="rId11"/>
    <p:sldId id="403" r:id="rId12"/>
    <p:sldId id="404" r:id="rId13"/>
    <p:sldId id="405" r:id="rId14"/>
    <p:sldId id="406" r:id="rId15"/>
    <p:sldId id="408" r:id="rId16"/>
    <p:sldId id="410" r:id="rId17"/>
    <p:sldId id="411" r:id="rId18"/>
    <p:sldId id="412" r:id="rId19"/>
    <p:sldId id="414" r:id="rId20"/>
    <p:sldId id="415" r:id="rId21"/>
    <p:sldId id="416" r:id="rId22"/>
    <p:sldId id="417" r:id="rId23"/>
    <p:sldId id="418" r:id="rId24"/>
    <p:sldId id="420" r:id="rId25"/>
    <p:sldId id="42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FF0000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78255" autoAdjust="0"/>
  </p:normalViewPr>
  <p:slideViewPr>
    <p:cSldViewPr>
      <p:cViewPr varScale="1">
        <p:scale>
          <a:sx n="89" d="100"/>
          <a:sy n="89" d="100"/>
        </p:scale>
        <p:origin x="23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36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75B750-D55E-4114-9467-4AEBB345FA12}" type="doc">
      <dgm:prSet loTypeId="urn:microsoft.com/office/officeart/2018/5/layout/IconLeafLabelList" loCatId="icon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D6EB5AB3-6861-42C2-9C3D-725A9FFE65A1}">
      <dgm:prSet phldrT="[Text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800" b="0" cap="none" dirty="0">
              <a:solidFill>
                <a:schemeClr val="tx1"/>
              </a:solidFill>
              <a:latin typeface="+mj-lt"/>
            </a:rPr>
            <a:t>Higher education</a:t>
          </a:r>
          <a:endParaRPr lang="en-GB" sz="1800" b="0" i="0" u="none" strike="noStrike" cap="none" baseline="0" noProof="0" dirty="0">
            <a:solidFill>
              <a:schemeClr val="tx1"/>
            </a:solidFill>
            <a:latin typeface="+mj-lt"/>
            <a:cs typeface="Calibri Light"/>
          </a:endParaRPr>
        </a:p>
      </dgm:t>
    </dgm:pt>
    <dgm:pt modelId="{96BEFF7B-9E86-420F-98F0-A490FCC02507}" type="parTrans" cxnId="{79DF289B-813A-4188-9094-901D7589B083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6EBA6B0D-057A-409A-95C2-8E0F5D68886B}" type="sibTrans" cxnId="{79DF289B-813A-4188-9094-901D7589B083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91FECA44-96FD-4828-92EC-CEFB3630EECA}">
      <dgm:prSet phldrT="[Text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750" b="0" cap="none" dirty="0">
              <a:solidFill>
                <a:schemeClr val="tx1"/>
              </a:solidFill>
              <a:latin typeface="+mj-lt"/>
            </a:rPr>
            <a:t>Apprenticeships</a:t>
          </a:r>
          <a:r>
            <a:rPr lang="en-GB" sz="1800" b="0" cap="none" dirty="0">
              <a:solidFill>
                <a:schemeClr val="tx1"/>
              </a:solidFill>
              <a:latin typeface="+mj-lt"/>
            </a:rPr>
            <a:t>/ traineeships</a:t>
          </a:r>
        </a:p>
      </dgm:t>
    </dgm:pt>
    <dgm:pt modelId="{0A58372A-66E5-4281-82E8-A83DE9DA3F0A}" type="parTrans" cxnId="{3BC97B06-3049-4490-8930-A7285EB1EAED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4AAE0BFC-9CC6-4F73-B6FE-06EA2F2AE349}" type="sibTrans" cxnId="{3BC97B06-3049-4490-8930-A7285EB1EAED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7CDA7D70-7423-43BE-B04D-A0527E396E1D}">
      <dgm:prSet phldrT="[Text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800" b="0" cap="none" dirty="0">
              <a:solidFill>
                <a:schemeClr val="tx1"/>
              </a:solidFill>
              <a:latin typeface="+mj-lt"/>
            </a:rPr>
            <a:t>Studying abroad</a:t>
          </a:r>
        </a:p>
      </dgm:t>
    </dgm:pt>
    <dgm:pt modelId="{3B6764CE-0884-4DFE-B6FF-37329FBDC1B6}" type="parTrans" cxnId="{B04D4DAA-8C7F-400B-ACC4-1D5D58891DAA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5BCE30D9-03FC-4BB4-9F6C-5468D9D1D2AC}" type="sibTrans" cxnId="{B04D4DAA-8C7F-400B-ACC4-1D5D58891DAA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B52CBEBB-6F7A-4399-B0CD-B69663FEA157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800" b="0" cap="none" dirty="0">
              <a:solidFill>
                <a:schemeClr val="tx1"/>
              </a:solidFill>
              <a:latin typeface="+mj-lt"/>
            </a:rPr>
            <a:t>Gap year</a:t>
          </a:r>
          <a:endParaRPr lang="en-GB" sz="1800" b="0" dirty="0">
            <a:solidFill>
              <a:schemeClr val="tx1"/>
            </a:solidFill>
            <a:latin typeface="+mj-lt"/>
          </a:endParaRPr>
        </a:p>
      </dgm:t>
    </dgm:pt>
    <dgm:pt modelId="{1423C269-B6AA-4469-9B18-CECE407521AA}" type="parTrans" cxnId="{0548A49C-CFC4-4D77-9B0B-9AC1CB06072C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947048E2-D6E0-4B7A-8215-C026B6085E53}" type="sibTrans" cxnId="{0548A49C-CFC4-4D77-9B0B-9AC1CB06072C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A5BA2B8B-5A4E-4C7E-B695-6432D82060E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800" b="0" cap="none" dirty="0">
              <a:solidFill>
                <a:schemeClr val="tx1"/>
              </a:solidFill>
              <a:latin typeface="+mj-lt"/>
            </a:rPr>
            <a:t>Getting a job</a:t>
          </a:r>
          <a:endParaRPr lang="en-GB" sz="1800" b="0" dirty="0">
            <a:solidFill>
              <a:schemeClr val="tx1"/>
            </a:solidFill>
            <a:latin typeface="+mj-lt"/>
          </a:endParaRPr>
        </a:p>
      </dgm:t>
    </dgm:pt>
    <dgm:pt modelId="{CD90B12D-F367-4B28-9000-5419EAC61B46}" type="parTrans" cxnId="{8AB85C90-A44F-4E9F-8BCF-C5F897D8E632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82FE9E00-1491-442D-8FAA-4C33F6ADBCFE}" type="sibTrans" cxnId="{8AB85C90-A44F-4E9F-8BCF-C5F897D8E632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FCF8012B-EB7A-464C-B8D9-19E42329FE36}" type="pres">
      <dgm:prSet presAssocID="{B675B750-D55E-4114-9467-4AEBB345FA12}" presName="root" presStyleCnt="0">
        <dgm:presLayoutVars>
          <dgm:dir/>
          <dgm:resizeHandles val="exact"/>
        </dgm:presLayoutVars>
      </dgm:prSet>
      <dgm:spPr/>
    </dgm:pt>
    <dgm:pt modelId="{4B832157-A5A9-4C61-A954-96B0E6906D30}" type="pres">
      <dgm:prSet presAssocID="{D6EB5AB3-6861-42C2-9C3D-725A9FFE65A1}" presName="compNode" presStyleCnt="0"/>
      <dgm:spPr/>
    </dgm:pt>
    <dgm:pt modelId="{147F0E0B-3389-4F1F-B6F3-CC8D315FD19C}" type="pres">
      <dgm:prSet presAssocID="{D6EB5AB3-6861-42C2-9C3D-725A9FFE65A1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84CD5F33-D052-4F2A-B07F-E72982AD8215}" type="pres">
      <dgm:prSet presAssocID="{D6EB5AB3-6861-42C2-9C3D-725A9FFE65A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4A98969F-EC9F-4465-AE7C-F59B729B3CBD}" type="pres">
      <dgm:prSet presAssocID="{D6EB5AB3-6861-42C2-9C3D-725A9FFE65A1}" presName="spaceRect" presStyleCnt="0"/>
      <dgm:spPr/>
    </dgm:pt>
    <dgm:pt modelId="{A2C52252-5492-4D6A-8A72-0472BF3E030B}" type="pres">
      <dgm:prSet presAssocID="{D6EB5AB3-6861-42C2-9C3D-725A9FFE65A1}" presName="textRect" presStyleLbl="revTx" presStyleIdx="0" presStyleCnt="5">
        <dgm:presLayoutVars>
          <dgm:chMax val="1"/>
          <dgm:chPref val="1"/>
        </dgm:presLayoutVars>
      </dgm:prSet>
      <dgm:spPr/>
    </dgm:pt>
    <dgm:pt modelId="{C3E98D3E-5AFC-4311-A699-6C0D88AA8A41}" type="pres">
      <dgm:prSet presAssocID="{6EBA6B0D-057A-409A-95C2-8E0F5D68886B}" presName="sibTrans" presStyleCnt="0"/>
      <dgm:spPr/>
    </dgm:pt>
    <dgm:pt modelId="{7B7A0FC4-4766-48D3-B540-18438A9E16F3}" type="pres">
      <dgm:prSet presAssocID="{91FECA44-96FD-4828-92EC-CEFB3630EECA}" presName="compNode" presStyleCnt="0"/>
      <dgm:spPr/>
    </dgm:pt>
    <dgm:pt modelId="{F3D85CDB-6AD6-46B0-B8D7-B411D11E4636}" type="pres">
      <dgm:prSet presAssocID="{91FECA44-96FD-4828-92EC-CEFB3630EECA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62AA9534-BC25-4B3F-B9BC-AA164445A2C5}" type="pres">
      <dgm:prSet presAssocID="{91FECA44-96FD-4828-92EC-CEFB3630EEC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efcase"/>
        </a:ext>
      </dgm:extLst>
    </dgm:pt>
    <dgm:pt modelId="{4B9BE623-9900-4A89-8075-0BBE75C54564}" type="pres">
      <dgm:prSet presAssocID="{91FECA44-96FD-4828-92EC-CEFB3630EECA}" presName="spaceRect" presStyleCnt="0"/>
      <dgm:spPr/>
    </dgm:pt>
    <dgm:pt modelId="{4D58AFDC-0778-4BDB-A08D-62A10077DD53}" type="pres">
      <dgm:prSet presAssocID="{91FECA44-96FD-4828-92EC-CEFB3630EECA}" presName="textRect" presStyleLbl="revTx" presStyleIdx="1" presStyleCnt="5" custScaleX="108945">
        <dgm:presLayoutVars>
          <dgm:chMax val="1"/>
          <dgm:chPref val="1"/>
        </dgm:presLayoutVars>
      </dgm:prSet>
      <dgm:spPr/>
    </dgm:pt>
    <dgm:pt modelId="{3DDF44EA-1213-4EDC-8A61-41A6D7317813}" type="pres">
      <dgm:prSet presAssocID="{4AAE0BFC-9CC6-4F73-B6FE-06EA2F2AE349}" presName="sibTrans" presStyleCnt="0"/>
      <dgm:spPr/>
    </dgm:pt>
    <dgm:pt modelId="{A526893A-3186-4159-A613-23551D097152}" type="pres">
      <dgm:prSet presAssocID="{7CDA7D70-7423-43BE-B04D-A0527E396E1D}" presName="compNode" presStyleCnt="0"/>
      <dgm:spPr/>
    </dgm:pt>
    <dgm:pt modelId="{1FDC76F1-2A12-499B-A052-2BF375205DC8}" type="pres">
      <dgm:prSet presAssocID="{7CDA7D70-7423-43BE-B04D-A0527E396E1D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14F966E3-79AD-4D79-A9F6-4C206CD81EF2}" type="pres">
      <dgm:prSet presAssocID="{7CDA7D70-7423-43BE-B04D-A0527E396E1D}" presName="iconRect" presStyleLbl="node1" presStyleIdx="2" presStyleCnt="5" custAng="218951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irplane"/>
        </a:ext>
      </dgm:extLst>
    </dgm:pt>
    <dgm:pt modelId="{57ADF148-5360-4D8B-8A7D-572367AECA81}" type="pres">
      <dgm:prSet presAssocID="{7CDA7D70-7423-43BE-B04D-A0527E396E1D}" presName="spaceRect" presStyleCnt="0"/>
      <dgm:spPr/>
    </dgm:pt>
    <dgm:pt modelId="{10236270-E10F-4009-89A6-1703EE4C6AB1}" type="pres">
      <dgm:prSet presAssocID="{7CDA7D70-7423-43BE-B04D-A0527E396E1D}" presName="textRect" presStyleLbl="revTx" presStyleIdx="2" presStyleCnt="5">
        <dgm:presLayoutVars>
          <dgm:chMax val="1"/>
          <dgm:chPref val="1"/>
        </dgm:presLayoutVars>
      </dgm:prSet>
      <dgm:spPr/>
    </dgm:pt>
    <dgm:pt modelId="{052A9626-317A-4512-9E65-E3578AEB11A4}" type="pres">
      <dgm:prSet presAssocID="{5BCE30D9-03FC-4BB4-9F6C-5468D9D1D2AC}" presName="sibTrans" presStyleCnt="0"/>
      <dgm:spPr/>
    </dgm:pt>
    <dgm:pt modelId="{0F911E95-73B7-4866-A8D9-91AC3444CC60}" type="pres">
      <dgm:prSet presAssocID="{B52CBEBB-6F7A-4399-B0CD-B69663FEA157}" presName="compNode" presStyleCnt="0"/>
      <dgm:spPr/>
    </dgm:pt>
    <dgm:pt modelId="{85F07643-39BA-442D-AA96-CE8150BC8E35}" type="pres">
      <dgm:prSet presAssocID="{B52CBEBB-6F7A-4399-B0CD-B69663FEA157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D7071DA3-9DF3-44F3-91BC-1B157B696D45}" type="pres">
      <dgm:prSet presAssocID="{B52CBEBB-6F7A-4399-B0CD-B69663FEA15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untain scene"/>
        </a:ext>
      </dgm:extLst>
    </dgm:pt>
    <dgm:pt modelId="{C7C437B4-E165-40DD-A937-73DDF85C6473}" type="pres">
      <dgm:prSet presAssocID="{B52CBEBB-6F7A-4399-B0CD-B69663FEA157}" presName="spaceRect" presStyleCnt="0"/>
      <dgm:spPr/>
    </dgm:pt>
    <dgm:pt modelId="{114FC8B5-2BDE-4F8A-AED2-B2C221876442}" type="pres">
      <dgm:prSet presAssocID="{B52CBEBB-6F7A-4399-B0CD-B69663FEA157}" presName="textRect" presStyleLbl="revTx" presStyleIdx="3" presStyleCnt="5">
        <dgm:presLayoutVars>
          <dgm:chMax val="1"/>
          <dgm:chPref val="1"/>
        </dgm:presLayoutVars>
      </dgm:prSet>
      <dgm:spPr/>
    </dgm:pt>
    <dgm:pt modelId="{6BFBC277-CBCF-4E50-BD0C-D115E0D10135}" type="pres">
      <dgm:prSet presAssocID="{947048E2-D6E0-4B7A-8215-C026B6085E53}" presName="sibTrans" presStyleCnt="0"/>
      <dgm:spPr/>
    </dgm:pt>
    <dgm:pt modelId="{24703F72-EC02-473A-B057-FF67806B8386}" type="pres">
      <dgm:prSet presAssocID="{A5BA2B8B-5A4E-4C7E-B695-6432D82060E0}" presName="compNode" presStyleCnt="0"/>
      <dgm:spPr/>
    </dgm:pt>
    <dgm:pt modelId="{917E4EEE-F4B1-47A3-8845-BAE3FA8736FD}" type="pres">
      <dgm:prSet presAssocID="{A5BA2B8B-5A4E-4C7E-B695-6432D82060E0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5DCC0D43-A32E-4D3C-ABFA-87375245EF6D}" type="pres">
      <dgm:prSet presAssocID="{A5BA2B8B-5A4E-4C7E-B695-6432D82060E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960E89E8-C115-4B2F-B3F2-7D7245B39F83}" type="pres">
      <dgm:prSet presAssocID="{A5BA2B8B-5A4E-4C7E-B695-6432D82060E0}" presName="spaceRect" presStyleCnt="0"/>
      <dgm:spPr/>
    </dgm:pt>
    <dgm:pt modelId="{D655ECA1-80E0-4BA0-AEE3-1825E4F54959}" type="pres">
      <dgm:prSet presAssocID="{A5BA2B8B-5A4E-4C7E-B695-6432D82060E0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3BC97B06-3049-4490-8930-A7285EB1EAED}" srcId="{B675B750-D55E-4114-9467-4AEBB345FA12}" destId="{91FECA44-96FD-4828-92EC-CEFB3630EECA}" srcOrd="1" destOrd="0" parTransId="{0A58372A-66E5-4281-82E8-A83DE9DA3F0A}" sibTransId="{4AAE0BFC-9CC6-4F73-B6FE-06EA2F2AE349}"/>
    <dgm:cxn modelId="{A436D02F-CF13-4B6C-A8D0-90D5FBE75C48}" type="presOf" srcId="{91FECA44-96FD-4828-92EC-CEFB3630EECA}" destId="{4D58AFDC-0778-4BDB-A08D-62A10077DD53}" srcOrd="0" destOrd="0" presId="urn:microsoft.com/office/officeart/2018/5/layout/IconLeafLabelList"/>
    <dgm:cxn modelId="{EAFA9F43-2ECD-43A9-BF04-5362DA7563F3}" type="presOf" srcId="{B52CBEBB-6F7A-4399-B0CD-B69663FEA157}" destId="{114FC8B5-2BDE-4F8A-AED2-B2C221876442}" srcOrd="0" destOrd="0" presId="urn:microsoft.com/office/officeart/2018/5/layout/IconLeafLabelList"/>
    <dgm:cxn modelId="{CD5A2789-D44C-40F4-9F8C-939AD44FC01B}" type="presOf" srcId="{B675B750-D55E-4114-9467-4AEBB345FA12}" destId="{FCF8012B-EB7A-464C-B8D9-19E42329FE36}" srcOrd="0" destOrd="0" presId="urn:microsoft.com/office/officeart/2018/5/layout/IconLeafLabelList"/>
    <dgm:cxn modelId="{8AB85C90-A44F-4E9F-8BCF-C5F897D8E632}" srcId="{B675B750-D55E-4114-9467-4AEBB345FA12}" destId="{A5BA2B8B-5A4E-4C7E-B695-6432D82060E0}" srcOrd="4" destOrd="0" parTransId="{CD90B12D-F367-4B28-9000-5419EAC61B46}" sibTransId="{82FE9E00-1491-442D-8FAA-4C33F6ADBCFE}"/>
    <dgm:cxn modelId="{C7A0F097-5F15-484C-823E-609336514EE3}" type="presOf" srcId="{A5BA2B8B-5A4E-4C7E-B695-6432D82060E0}" destId="{D655ECA1-80E0-4BA0-AEE3-1825E4F54959}" srcOrd="0" destOrd="0" presId="urn:microsoft.com/office/officeart/2018/5/layout/IconLeafLabelList"/>
    <dgm:cxn modelId="{6D5D109B-A37F-4E10-9232-A19FF0661393}" type="presOf" srcId="{D6EB5AB3-6861-42C2-9C3D-725A9FFE65A1}" destId="{A2C52252-5492-4D6A-8A72-0472BF3E030B}" srcOrd="0" destOrd="0" presId="urn:microsoft.com/office/officeart/2018/5/layout/IconLeafLabelList"/>
    <dgm:cxn modelId="{79DF289B-813A-4188-9094-901D7589B083}" srcId="{B675B750-D55E-4114-9467-4AEBB345FA12}" destId="{D6EB5AB3-6861-42C2-9C3D-725A9FFE65A1}" srcOrd="0" destOrd="0" parTransId="{96BEFF7B-9E86-420F-98F0-A490FCC02507}" sibTransId="{6EBA6B0D-057A-409A-95C2-8E0F5D68886B}"/>
    <dgm:cxn modelId="{0548A49C-CFC4-4D77-9B0B-9AC1CB06072C}" srcId="{B675B750-D55E-4114-9467-4AEBB345FA12}" destId="{B52CBEBB-6F7A-4399-B0CD-B69663FEA157}" srcOrd="3" destOrd="0" parTransId="{1423C269-B6AA-4469-9B18-CECE407521AA}" sibTransId="{947048E2-D6E0-4B7A-8215-C026B6085E53}"/>
    <dgm:cxn modelId="{B04D4DAA-8C7F-400B-ACC4-1D5D58891DAA}" srcId="{B675B750-D55E-4114-9467-4AEBB345FA12}" destId="{7CDA7D70-7423-43BE-B04D-A0527E396E1D}" srcOrd="2" destOrd="0" parTransId="{3B6764CE-0884-4DFE-B6FF-37329FBDC1B6}" sibTransId="{5BCE30D9-03FC-4BB4-9F6C-5468D9D1D2AC}"/>
    <dgm:cxn modelId="{6A8B64C8-557F-4A65-9AD9-E5FDD17977C5}" type="presOf" srcId="{7CDA7D70-7423-43BE-B04D-A0527E396E1D}" destId="{10236270-E10F-4009-89A6-1703EE4C6AB1}" srcOrd="0" destOrd="0" presId="urn:microsoft.com/office/officeart/2018/5/layout/IconLeafLabelList"/>
    <dgm:cxn modelId="{52C1D3F0-AAFD-48C2-ADEF-D5F02C52402F}" type="presParOf" srcId="{FCF8012B-EB7A-464C-B8D9-19E42329FE36}" destId="{4B832157-A5A9-4C61-A954-96B0E6906D30}" srcOrd="0" destOrd="0" presId="urn:microsoft.com/office/officeart/2018/5/layout/IconLeafLabelList"/>
    <dgm:cxn modelId="{3BD070C0-8D97-47FD-AFDA-844FDCE163E8}" type="presParOf" srcId="{4B832157-A5A9-4C61-A954-96B0E6906D30}" destId="{147F0E0B-3389-4F1F-B6F3-CC8D315FD19C}" srcOrd="0" destOrd="0" presId="urn:microsoft.com/office/officeart/2018/5/layout/IconLeafLabelList"/>
    <dgm:cxn modelId="{24A9B88C-F4DC-4F81-8D6A-75ACCC19B9E3}" type="presParOf" srcId="{4B832157-A5A9-4C61-A954-96B0E6906D30}" destId="{84CD5F33-D052-4F2A-B07F-E72982AD8215}" srcOrd="1" destOrd="0" presId="urn:microsoft.com/office/officeart/2018/5/layout/IconLeafLabelList"/>
    <dgm:cxn modelId="{81926D04-F8BB-488D-9BEB-DD218C15A063}" type="presParOf" srcId="{4B832157-A5A9-4C61-A954-96B0E6906D30}" destId="{4A98969F-EC9F-4465-AE7C-F59B729B3CBD}" srcOrd="2" destOrd="0" presId="urn:microsoft.com/office/officeart/2018/5/layout/IconLeafLabelList"/>
    <dgm:cxn modelId="{735002E8-B207-48A1-9710-83AB9B9F9004}" type="presParOf" srcId="{4B832157-A5A9-4C61-A954-96B0E6906D30}" destId="{A2C52252-5492-4D6A-8A72-0472BF3E030B}" srcOrd="3" destOrd="0" presId="urn:microsoft.com/office/officeart/2018/5/layout/IconLeafLabelList"/>
    <dgm:cxn modelId="{E6AA0343-36DD-4129-A09A-4F6E56FDEC69}" type="presParOf" srcId="{FCF8012B-EB7A-464C-B8D9-19E42329FE36}" destId="{C3E98D3E-5AFC-4311-A699-6C0D88AA8A41}" srcOrd="1" destOrd="0" presId="urn:microsoft.com/office/officeart/2018/5/layout/IconLeafLabelList"/>
    <dgm:cxn modelId="{70645306-079E-42A6-BC33-D465E4333CF7}" type="presParOf" srcId="{FCF8012B-EB7A-464C-B8D9-19E42329FE36}" destId="{7B7A0FC4-4766-48D3-B540-18438A9E16F3}" srcOrd="2" destOrd="0" presId="urn:microsoft.com/office/officeart/2018/5/layout/IconLeafLabelList"/>
    <dgm:cxn modelId="{3E9422ED-C439-4039-8950-426174D02CDA}" type="presParOf" srcId="{7B7A0FC4-4766-48D3-B540-18438A9E16F3}" destId="{F3D85CDB-6AD6-46B0-B8D7-B411D11E4636}" srcOrd="0" destOrd="0" presId="urn:microsoft.com/office/officeart/2018/5/layout/IconLeafLabelList"/>
    <dgm:cxn modelId="{E0781F52-3C75-456C-AC9C-685F8DF6D07C}" type="presParOf" srcId="{7B7A0FC4-4766-48D3-B540-18438A9E16F3}" destId="{62AA9534-BC25-4B3F-B9BC-AA164445A2C5}" srcOrd="1" destOrd="0" presId="urn:microsoft.com/office/officeart/2018/5/layout/IconLeafLabelList"/>
    <dgm:cxn modelId="{BA6162A7-F450-43F2-ABC5-CCC720088191}" type="presParOf" srcId="{7B7A0FC4-4766-48D3-B540-18438A9E16F3}" destId="{4B9BE623-9900-4A89-8075-0BBE75C54564}" srcOrd="2" destOrd="0" presId="urn:microsoft.com/office/officeart/2018/5/layout/IconLeafLabelList"/>
    <dgm:cxn modelId="{5920DB4E-2E4E-45C5-8D52-E01DF8AEF655}" type="presParOf" srcId="{7B7A0FC4-4766-48D3-B540-18438A9E16F3}" destId="{4D58AFDC-0778-4BDB-A08D-62A10077DD53}" srcOrd="3" destOrd="0" presId="urn:microsoft.com/office/officeart/2018/5/layout/IconLeafLabelList"/>
    <dgm:cxn modelId="{D4AFCF8F-8F96-479E-A8B2-7A9736DF10F6}" type="presParOf" srcId="{FCF8012B-EB7A-464C-B8D9-19E42329FE36}" destId="{3DDF44EA-1213-4EDC-8A61-41A6D7317813}" srcOrd="3" destOrd="0" presId="urn:microsoft.com/office/officeart/2018/5/layout/IconLeafLabelList"/>
    <dgm:cxn modelId="{37E4B175-26C5-4D0D-8913-B8A8E8C1A7FF}" type="presParOf" srcId="{FCF8012B-EB7A-464C-B8D9-19E42329FE36}" destId="{A526893A-3186-4159-A613-23551D097152}" srcOrd="4" destOrd="0" presId="urn:microsoft.com/office/officeart/2018/5/layout/IconLeafLabelList"/>
    <dgm:cxn modelId="{54367B05-7D14-477D-BC5E-EAB5657F9FC1}" type="presParOf" srcId="{A526893A-3186-4159-A613-23551D097152}" destId="{1FDC76F1-2A12-499B-A052-2BF375205DC8}" srcOrd="0" destOrd="0" presId="urn:microsoft.com/office/officeart/2018/5/layout/IconLeafLabelList"/>
    <dgm:cxn modelId="{A8C9AEBA-AD8E-41E8-B10F-64873F4D1E40}" type="presParOf" srcId="{A526893A-3186-4159-A613-23551D097152}" destId="{14F966E3-79AD-4D79-A9F6-4C206CD81EF2}" srcOrd="1" destOrd="0" presId="urn:microsoft.com/office/officeart/2018/5/layout/IconLeafLabelList"/>
    <dgm:cxn modelId="{CFB7EEA4-D7C5-4801-913E-77EC6093894F}" type="presParOf" srcId="{A526893A-3186-4159-A613-23551D097152}" destId="{57ADF148-5360-4D8B-8A7D-572367AECA81}" srcOrd="2" destOrd="0" presId="urn:microsoft.com/office/officeart/2018/5/layout/IconLeafLabelList"/>
    <dgm:cxn modelId="{29BDAD21-0718-4FF0-8FF4-AAA89D47795A}" type="presParOf" srcId="{A526893A-3186-4159-A613-23551D097152}" destId="{10236270-E10F-4009-89A6-1703EE4C6AB1}" srcOrd="3" destOrd="0" presId="urn:microsoft.com/office/officeart/2018/5/layout/IconLeafLabelList"/>
    <dgm:cxn modelId="{4E082E8C-1015-4539-9F99-C89C807108B0}" type="presParOf" srcId="{FCF8012B-EB7A-464C-B8D9-19E42329FE36}" destId="{052A9626-317A-4512-9E65-E3578AEB11A4}" srcOrd="5" destOrd="0" presId="urn:microsoft.com/office/officeart/2018/5/layout/IconLeafLabelList"/>
    <dgm:cxn modelId="{4DBD584F-FB8B-44FC-874B-6418E04620F2}" type="presParOf" srcId="{FCF8012B-EB7A-464C-B8D9-19E42329FE36}" destId="{0F911E95-73B7-4866-A8D9-91AC3444CC60}" srcOrd="6" destOrd="0" presId="urn:microsoft.com/office/officeart/2018/5/layout/IconLeafLabelList"/>
    <dgm:cxn modelId="{202EB6F4-35E7-40FC-9DC8-D100B3341344}" type="presParOf" srcId="{0F911E95-73B7-4866-A8D9-91AC3444CC60}" destId="{85F07643-39BA-442D-AA96-CE8150BC8E35}" srcOrd="0" destOrd="0" presId="urn:microsoft.com/office/officeart/2018/5/layout/IconLeafLabelList"/>
    <dgm:cxn modelId="{7977B5EC-A143-435C-99BD-2E1C29CA3BD8}" type="presParOf" srcId="{0F911E95-73B7-4866-A8D9-91AC3444CC60}" destId="{D7071DA3-9DF3-44F3-91BC-1B157B696D45}" srcOrd="1" destOrd="0" presId="urn:microsoft.com/office/officeart/2018/5/layout/IconLeafLabelList"/>
    <dgm:cxn modelId="{1F2BE99E-13C5-4009-BEF8-51CCE33108A7}" type="presParOf" srcId="{0F911E95-73B7-4866-A8D9-91AC3444CC60}" destId="{C7C437B4-E165-40DD-A937-73DDF85C6473}" srcOrd="2" destOrd="0" presId="urn:microsoft.com/office/officeart/2018/5/layout/IconLeafLabelList"/>
    <dgm:cxn modelId="{2CCA380C-FD44-4934-972E-66C876F36AD9}" type="presParOf" srcId="{0F911E95-73B7-4866-A8D9-91AC3444CC60}" destId="{114FC8B5-2BDE-4F8A-AED2-B2C221876442}" srcOrd="3" destOrd="0" presId="urn:microsoft.com/office/officeart/2018/5/layout/IconLeafLabelList"/>
    <dgm:cxn modelId="{ACF5818A-AE28-4398-909F-6AEDD59B6D28}" type="presParOf" srcId="{FCF8012B-EB7A-464C-B8D9-19E42329FE36}" destId="{6BFBC277-CBCF-4E50-BD0C-D115E0D10135}" srcOrd="7" destOrd="0" presId="urn:microsoft.com/office/officeart/2018/5/layout/IconLeafLabelList"/>
    <dgm:cxn modelId="{5BC847F2-AF09-4DA8-8025-A3737C05930A}" type="presParOf" srcId="{FCF8012B-EB7A-464C-B8D9-19E42329FE36}" destId="{24703F72-EC02-473A-B057-FF67806B8386}" srcOrd="8" destOrd="0" presId="urn:microsoft.com/office/officeart/2018/5/layout/IconLeafLabelList"/>
    <dgm:cxn modelId="{94DA0D09-58E5-47CC-9DF1-1018D12561C3}" type="presParOf" srcId="{24703F72-EC02-473A-B057-FF67806B8386}" destId="{917E4EEE-F4B1-47A3-8845-BAE3FA8736FD}" srcOrd="0" destOrd="0" presId="urn:microsoft.com/office/officeart/2018/5/layout/IconLeafLabelList"/>
    <dgm:cxn modelId="{F34369D3-D659-4A80-B790-FBD06B2CA3A1}" type="presParOf" srcId="{24703F72-EC02-473A-B057-FF67806B8386}" destId="{5DCC0D43-A32E-4D3C-ABFA-87375245EF6D}" srcOrd="1" destOrd="0" presId="urn:microsoft.com/office/officeart/2018/5/layout/IconLeafLabelList"/>
    <dgm:cxn modelId="{023E1FC4-793F-49D8-B3E6-CD3E2E7CC826}" type="presParOf" srcId="{24703F72-EC02-473A-B057-FF67806B8386}" destId="{960E89E8-C115-4B2F-B3F2-7D7245B39F83}" srcOrd="2" destOrd="0" presId="urn:microsoft.com/office/officeart/2018/5/layout/IconLeafLabelList"/>
    <dgm:cxn modelId="{8518C3DA-74D0-4630-830E-6ED6586275A1}" type="presParOf" srcId="{24703F72-EC02-473A-B057-FF67806B8386}" destId="{D655ECA1-80E0-4BA0-AEE3-1825E4F54959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D06FDB-E03C-4BFC-820F-313FB9B6A648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FE63BD6F-EC1E-4A8B-8A64-8F91B20D7D41}">
      <dgm:prSet phldrT="[Text]" custT="1"/>
      <dgm:spPr>
        <a:solidFill>
          <a:srgbClr val="3BC0C7"/>
        </a:solidFill>
      </dgm:spPr>
      <dgm:t>
        <a:bodyPr/>
        <a:lstStyle/>
        <a:p>
          <a:r>
            <a:rPr lang="en-GB" sz="1400" b="1" i="0" dirty="0">
              <a:latin typeface="+mj-lt"/>
            </a:rPr>
            <a:t>A student registers at: ucas.com/apply</a:t>
          </a:r>
        </a:p>
      </dgm:t>
    </dgm:pt>
    <dgm:pt modelId="{79D8F18F-2EA5-4380-9610-B9C293D0EE2A}" type="parTrans" cxnId="{FDF16A1E-86CC-4F3A-BE2F-387E148E834D}">
      <dgm:prSet/>
      <dgm:spPr/>
      <dgm:t>
        <a:bodyPr/>
        <a:lstStyle/>
        <a:p>
          <a:endParaRPr lang="en-GB" sz="1400"/>
        </a:p>
      </dgm:t>
    </dgm:pt>
    <dgm:pt modelId="{D827037D-8B47-4B99-A064-846D7ABF5018}" type="sibTrans" cxnId="{FDF16A1E-86CC-4F3A-BE2F-387E148E834D}">
      <dgm:prSet custT="1"/>
      <dgm:spPr>
        <a:solidFill>
          <a:srgbClr val="3BC0C7"/>
        </a:solidFill>
      </dgm:spPr>
      <dgm:t>
        <a:bodyPr/>
        <a:lstStyle/>
        <a:p>
          <a:endParaRPr lang="en-GB" sz="1400"/>
        </a:p>
      </dgm:t>
    </dgm:pt>
    <dgm:pt modelId="{9558E1EA-6022-4747-860F-3EABA4F0367E}">
      <dgm:prSet phldrT="[Text]" custT="1"/>
      <dgm:spPr>
        <a:solidFill>
          <a:srgbClr val="5DB88D"/>
        </a:solidFill>
      </dgm:spPr>
      <dgm:t>
        <a:bodyPr/>
        <a:lstStyle/>
        <a:p>
          <a:pPr algn="ctr">
            <a:spcAft>
              <a:spcPts val="0"/>
            </a:spcAft>
            <a:buFont typeface="+mj-lt"/>
            <a:buAutoNum type="arabicPeriod"/>
          </a:pPr>
          <a:r>
            <a:rPr lang="en-GB" sz="1400" b="1">
              <a:latin typeface="+mj-lt"/>
              <a:cs typeface="Arial" pitchFamily="34" charset="0"/>
            </a:rPr>
            <a:t>Sections to complete:</a:t>
          </a:r>
        </a:p>
        <a:p>
          <a:pPr algn="l">
            <a:spcAft>
              <a:spcPts val="0"/>
            </a:spcAft>
            <a:buFont typeface="+mj-lt"/>
            <a:buAutoNum type="arabicPeriod"/>
          </a:pPr>
          <a:r>
            <a:rPr lang="en-GB" sz="1400" b="1">
              <a:latin typeface="+mj-lt"/>
            </a:rPr>
            <a:t>1. Personal details</a:t>
          </a:r>
        </a:p>
        <a:p>
          <a:pPr algn="l">
            <a:spcAft>
              <a:spcPts val="0"/>
            </a:spcAft>
            <a:buFont typeface="+mj-lt"/>
            <a:buAutoNum type="arabicPeriod"/>
          </a:pPr>
          <a:r>
            <a:rPr lang="en-GB" sz="1400" b="1">
              <a:latin typeface="+mj-lt"/>
            </a:rPr>
            <a:t>2. Additional information</a:t>
          </a:r>
        </a:p>
        <a:p>
          <a:pPr algn="l">
            <a:spcAft>
              <a:spcPts val="0"/>
            </a:spcAft>
            <a:buFont typeface="+mj-lt"/>
            <a:buAutoNum type="arabicPeriod"/>
          </a:pPr>
          <a:r>
            <a:rPr lang="en-GB" sz="1400" b="1">
              <a:latin typeface="+mj-lt"/>
            </a:rPr>
            <a:t>3. Student finance </a:t>
          </a:r>
        </a:p>
        <a:p>
          <a:pPr algn="l">
            <a:spcAft>
              <a:spcPts val="0"/>
            </a:spcAft>
            <a:buFont typeface="+mj-lt"/>
            <a:buAutoNum type="arabicPeriod"/>
          </a:pPr>
          <a:r>
            <a:rPr lang="en-GB" sz="1400" b="1">
              <a:latin typeface="+mj-lt"/>
            </a:rPr>
            <a:t>4. Choices</a:t>
          </a:r>
        </a:p>
        <a:p>
          <a:pPr algn="l">
            <a:spcAft>
              <a:spcPts val="0"/>
            </a:spcAft>
            <a:buFont typeface="+mj-lt"/>
            <a:buAutoNum type="arabicPeriod"/>
          </a:pPr>
          <a:r>
            <a:rPr lang="en-GB" sz="1400" b="1">
              <a:latin typeface="+mj-lt"/>
            </a:rPr>
            <a:t>5. Education</a:t>
          </a:r>
        </a:p>
        <a:p>
          <a:pPr algn="l">
            <a:spcAft>
              <a:spcPts val="0"/>
            </a:spcAft>
            <a:buFont typeface="+mj-lt"/>
            <a:buAutoNum type="arabicPeriod"/>
          </a:pPr>
          <a:r>
            <a:rPr lang="en-GB" sz="1400" b="1">
              <a:latin typeface="+mj-lt"/>
            </a:rPr>
            <a:t>6. Employment</a:t>
          </a:r>
        </a:p>
        <a:p>
          <a:pPr algn="l">
            <a:spcAft>
              <a:spcPts val="0"/>
            </a:spcAft>
            <a:buFont typeface="+mj-lt"/>
            <a:buAutoNum type="arabicPeriod"/>
          </a:pPr>
          <a:r>
            <a:rPr lang="en-GB" sz="1400" b="1">
              <a:latin typeface="+mj-lt"/>
            </a:rPr>
            <a:t>7. Personal statement</a:t>
          </a:r>
        </a:p>
        <a:p>
          <a:pPr algn="l">
            <a:spcAft>
              <a:spcPts val="0"/>
            </a:spcAft>
            <a:buFont typeface="+mj-lt"/>
            <a:buAutoNum type="arabicPeriod"/>
          </a:pPr>
          <a:r>
            <a:rPr lang="en-GB" sz="1400" b="1">
              <a:latin typeface="+mj-lt"/>
            </a:rPr>
            <a:t>8. Referee details</a:t>
          </a:r>
        </a:p>
      </dgm:t>
    </dgm:pt>
    <dgm:pt modelId="{4BC7DB5E-4EA7-4299-B93D-0D9D5AA38137}" type="parTrans" cxnId="{23C58160-D597-4507-AB5C-527BD0476651}">
      <dgm:prSet/>
      <dgm:spPr/>
      <dgm:t>
        <a:bodyPr/>
        <a:lstStyle/>
        <a:p>
          <a:endParaRPr lang="en-GB" sz="1400"/>
        </a:p>
      </dgm:t>
    </dgm:pt>
    <dgm:pt modelId="{905529DF-8694-4DB2-94A4-4BDFD2E9BF1E}" type="sibTrans" cxnId="{23C58160-D597-4507-AB5C-527BD0476651}">
      <dgm:prSet custT="1"/>
      <dgm:spPr>
        <a:solidFill>
          <a:srgbClr val="5DB88D"/>
        </a:solidFill>
      </dgm:spPr>
      <dgm:t>
        <a:bodyPr/>
        <a:lstStyle/>
        <a:p>
          <a:endParaRPr lang="en-GB" sz="1400"/>
        </a:p>
      </dgm:t>
    </dgm:pt>
    <dgm:pt modelId="{63E866FD-303C-48B8-B38A-A2899440B902}">
      <dgm:prSet phldrT="[Text]" custT="1"/>
      <dgm:spPr>
        <a:solidFill>
          <a:srgbClr val="FF6451"/>
        </a:solidFill>
      </dgm:spPr>
      <dgm:t>
        <a:bodyPr/>
        <a:lstStyle/>
        <a:p>
          <a:r>
            <a:rPr lang="en-GB" sz="1400" b="1">
              <a:latin typeface="+mj-lt"/>
            </a:rPr>
            <a:t>Teacher/ adviser adds their reference</a:t>
          </a:r>
        </a:p>
      </dgm:t>
    </dgm:pt>
    <dgm:pt modelId="{428EAE27-8738-4F11-8903-72DAADB1BC9A}" type="parTrans" cxnId="{534E24E9-E760-4105-BE8C-06A00AD02DD0}">
      <dgm:prSet/>
      <dgm:spPr/>
      <dgm:t>
        <a:bodyPr/>
        <a:lstStyle/>
        <a:p>
          <a:endParaRPr lang="en-GB" sz="1400"/>
        </a:p>
      </dgm:t>
    </dgm:pt>
    <dgm:pt modelId="{E55D860C-F990-4EDA-A957-96798EF56041}" type="sibTrans" cxnId="{534E24E9-E760-4105-BE8C-06A00AD02DD0}">
      <dgm:prSet custT="1"/>
      <dgm:spPr>
        <a:solidFill>
          <a:srgbClr val="FF6451"/>
        </a:solidFill>
      </dgm:spPr>
      <dgm:t>
        <a:bodyPr/>
        <a:lstStyle/>
        <a:p>
          <a:endParaRPr lang="en-GB" sz="1400"/>
        </a:p>
      </dgm:t>
    </dgm:pt>
    <dgm:pt modelId="{A12F774C-F2D8-4612-ABD2-20CE2E43A19C}">
      <dgm:prSet phldrT="[Text]" custT="1"/>
      <dgm:spPr>
        <a:solidFill>
          <a:srgbClr val="836CD8"/>
        </a:solidFill>
      </dgm:spPr>
      <dgm:t>
        <a:bodyPr/>
        <a:lstStyle/>
        <a:p>
          <a:r>
            <a:rPr lang="en-GB" sz="1400" b="1" dirty="0">
              <a:latin typeface="+mj-lt"/>
            </a:rPr>
            <a:t>Applications are sent to UCAS</a:t>
          </a:r>
        </a:p>
      </dgm:t>
    </dgm:pt>
    <dgm:pt modelId="{7870ADA5-EF18-477F-8514-6594AA94A912}" type="parTrans" cxnId="{EC8E6A64-0044-40F4-AB28-4F3EBFF2D7D5}">
      <dgm:prSet/>
      <dgm:spPr/>
      <dgm:t>
        <a:bodyPr/>
        <a:lstStyle/>
        <a:p>
          <a:endParaRPr lang="en-GB" sz="1400"/>
        </a:p>
      </dgm:t>
    </dgm:pt>
    <dgm:pt modelId="{43043174-CB2A-40C5-9A61-B1D509DE967D}" type="sibTrans" cxnId="{EC8E6A64-0044-40F4-AB28-4F3EBFF2D7D5}">
      <dgm:prSet custT="1"/>
      <dgm:spPr>
        <a:solidFill>
          <a:srgbClr val="836CD8"/>
        </a:solidFill>
      </dgm:spPr>
      <dgm:t>
        <a:bodyPr/>
        <a:lstStyle/>
        <a:p>
          <a:endParaRPr lang="en-GB" sz="1400"/>
        </a:p>
      </dgm:t>
    </dgm:pt>
    <dgm:pt modelId="{4A604050-85C5-40A1-AB50-06CBF2CB6A3D}">
      <dgm:prSet custT="1"/>
      <dgm:spPr>
        <a:solidFill>
          <a:srgbClr val="FBC651"/>
        </a:solidFill>
      </dgm:spPr>
      <dgm:t>
        <a:bodyPr/>
        <a:lstStyle/>
        <a:p>
          <a:r>
            <a:rPr lang="en-GB" sz="1400" b="1" i="0" dirty="0">
              <a:latin typeface="+mj-lt"/>
            </a:rPr>
            <a:t>Universities/ colleges make their decisions</a:t>
          </a:r>
        </a:p>
      </dgm:t>
    </dgm:pt>
    <dgm:pt modelId="{54EE1A86-6605-4B0A-9169-40034123B14F}" type="parTrans" cxnId="{0AAA6E63-3667-458F-97C1-3456A417773F}">
      <dgm:prSet/>
      <dgm:spPr/>
      <dgm:t>
        <a:bodyPr/>
        <a:lstStyle/>
        <a:p>
          <a:endParaRPr lang="en-GB" sz="1400"/>
        </a:p>
      </dgm:t>
    </dgm:pt>
    <dgm:pt modelId="{AFF44A63-9F13-4E65-9EB8-4EBFDFEA564E}" type="sibTrans" cxnId="{0AAA6E63-3667-458F-97C1-3456A417773F}">
      <dgm:prSet/>
      <dgm:spPr/>
      <dgm:t>
        <a:bodyPr/>
        <a:lstStyle/>
        <a:p>
          <a:endParaRPr lang="en-GB" sz="1400"/>
        </a:p>
      </dgm:t>
    </dgm:pt>
    <dgm:pt modelId="{12DDA6EF-DF71-4F44-BDB4-879BBFC8D184}" type="pres">
      <dgm:prSet presAssocID="{FED06FDB-E03C-4BFC-820F-313FB9B6A648}" presName="diagram" presStyleCnt="0">
        <dgm:presLayoutVars>
          <dgm:dir/>
          <dgm:resizeHandles val="exact"/>
        </dgm:presLayoutVars>
      </dgm:prSet>
      <dgm:spPr/>
    </dgm:pt>
    <dgm:pt modelId="{E8E62D68-4C82-470B-B2F7-1BB951BF3694}" type="pres">
      <dgm:prSet presAssocID="{FE63BD6F-EC1E-4A8B-8A64-8F91B20D7D41}" presName="node" presStyleLbl="node1" presStyleIdx="0" presStyleCnt="5" custScaleX="75122" custLinFactNeighborX="-23110" custLinFactNeighborY="22624">
        <dgm:presLayoutVars>
          <dgm:bulletEnabled val="1"/>
        </dgm:presLayoutVars>
      </dgm:prSet>
      <dgm:spPr/>
    </dgm:pt>
    <dgm:pt modelId="{5543219D-F762-46D9-9736-83F9D65147A3}" type="pres">
      <dgm:prSet presAssocID="{D827037D-8B47-4B99-A064-846D7ABF5018}" presName="sibTrans" presStyleLbl="sibTrans2D1" presStyleIdx="0" presStyleCnt="4" custAng="21365949" custLinFactNeighborX="8314" custLinFactNeighborY="-43204"/>
      <dgm:spPr/>
    </dgm:pt>
    <dgm:pt modelId="{2C2C9D35-A099-4D8A-A0FF-4F26A9B93631}" type="pres">
      <dgm:prSet presAssocID="{D827037D-8B47-4B99-A064-846D7ABF5018}" presName="connectorText" presStyleLbl="sibTrans2D1" presStyleIdx="0" presStyleCnt="4"/>
      <dgm:spPr/>
    </dgm:pt>
    <dgm:pt modelId="{249A2BC4-1D12-4F1F-BBC4-5D4845239AFA}" type="pres">
      <dgm:prSet presAssocID="{9558E1EA-6022-4747-860F-3EABA4F0367E}" presName="node" presStyleLbl="node1" presStyleIdx="1" presStyleCnt="5" custScaleX="131706" custScaleY="209904" custLinFactNeighborX="-26774" custLinFactNeighborY="38461">
        <dgm:presLayoutVars>
          <dgm:bulletEnabled val="1"/>
        </dgm:presLayoutVars>
      </dgm:prSet>
      <dgm:spPr/>
    </dgm:pt>
    <dgm:pt modelId="{DB535FF1-97C0-45BA-97DC-E6FBA6BFCC21}" type="pres">
      <dgm:prSet presAssocID="{905529DF-8694-4DB2-94A4-4BDFD2E9BF1E}" presName="sibTrans" presStyleLbl="sibTrans2D1" presStyleIdx="1" presStyleCnt="4" custAng="278897" custLinFactNeighborX="-6228" custLinFactNeighborY="-32849"/>
      <dgm:spPr/>
    </dgm:pt>
    <dgm:pt modelId="{A96E4408-FE31-409A-9A6C-840535E54E94}" type="pres">
      <dgm:prSet presAssocID="{905529DF-8694-4DB2-94A4-4BDFD2E9BF1E}" presName="connectorText" presStyleLbl="sibTrans2D1" presStyleIdx="1" presStyleCnt="4"/>
      <dgm:spPr/>
    </dgm:pt>
    <dgm:pt modelId="{8E2F7C7A-5A42-4560-8BCF-0872DBF5F416}" type="pres">
      <dgm:prSet presAssocID="{63E866FD-303C-48B8-B38A-A2899440B902}" presName="node" presStyleLbl="node1" presStyleIdx="2" presStyleCnt="5" custScaleX="67735" custLinFactNeighborX="0" custLinFactNeighborY="16281">
        <dgm:presLayoutVars>
          <dgm:bulletEnabled val="1"/>
        </dgm:presLayoutVars>
      </dgm:prSet>
      <dgm:spPr/>
    </dgm:pt>
    <dgm:pt modelId="{2CBE7B2B-6043-4AFE-98A9-989AAB596E9C}" type="pres">
      <dgm:prSet presAssocID="{E55D860C-F990-4EDA-A957-96798EF56041}" presName="sibTrans" presStyleLbl="sibTrans2D1" presStyleIdx="2" presStyleCnt="4" custAng="191259" custLinFactNeighborX="12261" custLinFactNeighborY="-2677"/>
      <dgm:spPr/>
    </dgm:pt>
    <dgm:pt modelId="{C0EA224D-15F1-41FD-8647-6A15219DC722}" type="pres">
      <dgm:prSet presAssocID="{E55D860C-F990-4EDA-A957-96798EF56041}" presName="connectorText" presStyleLbl="sibTrans2D1" presStyleIdx="2" presStyleCnt="4"/>
      <dgm:spPr/>
    </dgm:pt>
    <dgm:pt modelId="{9A1A4E0F-6D24-4DA6-B1C5-059DDF87071C}" type="pres">
      <dgm:prSet presAssocID="{A12F774C-F2D8-4612-ABD2-20CE2E43A19C}" presName="node" presStyleLbl="node1" presStyleIdx="3" presStyleCnt="5" custScaleX="63205" custLinFactNeighborX="864" custLinFactNeighborY="6411">
        <dgm:presLayoutVars>
          <dgm:bulletEnabled val="1"/>
        </dgm:presLayoutVars>
      </dgm:prSet>
      <dgm:spPr/>
    </dgm:pt>
    <dgm:pt modelId="{98CDA07F-1387-4DB1-94AE-770298A9CD1A}" type="pres">
      <dgm:prSet presAssocID="{43043174-CB2A-40C5-9A61-B1D509DE967D}" presName="sibTrans" presStyleLbl="sibTrans2D1" presStyleIdx="3" presStyleCnt="4" custAng="21727"/>
      <dgm:spPr/>
    </dgm:pt>
    <dgm:pt modelId="{3A660BC0-1737-484B-9AC0-D10FEEE042DA}" type="pres">
      <dgm:prSet presAssocID="{43043174-CB2A-40C5-9A61-B1D509DE967D}" presName="connectorText" presStyleLbl="sibTrans2D1" presStyleIdx="3" presStyleCnt="4"/>
      <dgm:spPr/>
    </dgm:pt>
    <dgm:pt modelId="{DC651193-F1F8-4A7D-B2CD-E84130B34BCD}" type="pres">
      <dgm:prSet presAssocID="{4A604050-85C5-40A1-AB50-06CBF2CB6A3D}" presName="node" presStyleLbl="node1" presStyleIdx="4" presStyleCnt="5" custScaleX="81921" custLinFactNeighborX="9515" custLinFactNeighborY="-40918">
        <dgm:presLayoutVars>
          <dgm:bulletEnabled val="1"/>
        </dgm:presLayoutVars>
      </dgm:prSet>
      <dgm:spPr/>
    </dgm:pt>
  </dgm:ptLst>
  <dgm:cxnLst>
    <dgm:cxn modelId="{FDF16A1E-86CC-4F3A-BE2F-387E148E834D}" srcId="{FED06FDB-E03C-4BFC-820F-313FB9B6A648}" destId="{FE63BD6F-EC1E-4A8B-8A64-8F91B20D7D41}" srcOrd="0" destOrd="0" parTransId="{79D8F18F-2EA5-4380-9610-B9C293D0EE2A}" sibTransId="{D827037D-8B47-4B99-A064-846D7ABF5018}"/>
    <dgm:cxn modelId="{999AE626-2A41-44FD-8449-D0B474E746FC}" type="presOf" srcId="{4A604050-85C5-40A1-AB50-06CBF2CB6A3D}" destId="{DC651193-F1F8-4A7D-B2CD-E84130B34BCD}" srcOrd="0" destOrd="0" presId="urn:microsoft.com/office/officeart/2005/8/layout/process5"/>
    <dgm:cxn modelId="{110F023E-864D-41D7-BC7B-16BAC0F9DEBD}" type="presOf" srcId="{905529DF-8694-4DB2-94A4-4BDFD2E9BF1E}" destId="{A96E4408-FE31-409A-9A6C-840535E54E94}" srcOrd="1" destOrd="0" presId="urn:microsoft.com/office/officeart/2005/8/layout/process5"/>
    <dgm:cxn modelId="{BCE9243F-FB8B-4639-803C-3D0659AE28A2}" type="presOf" srcId="{905529DF-8694-4DB2-94A4-4BDFD2E9BF1E}" destId="{DB535FF1-97C0-45BA-97DC-E6FBA6BFCC21}" srcOrd="0" destOrd="0" presId="urn:microsoft.com/office/officeart/2005/8/layout/process5"/>
    <dgm:cxn modelId="{23C58160-D597-4507-AB5C-527BD0476651}" srcId="{FED06FDB-E03C-4BFC-820F-313FB9B6A648}" destId="{9558E1EA-6022-4747-860F-3EABA4F0367E}" srcOrd="1" destOrd="0" parTransId="{4BC7DB5E-4EA7-4299-B93D-0D9D5AA38137}" sibTransId="{905529DF-8694-4DB2-94A4-4BDFD2E9BF1E}"/>
    <dgm:cxn modelId="{0AAA6E63-3667-458F-97C1-3456A417773F}" srcId="{FED06FDB-E03C-4BFC-820F-313FB9B6A648}" destId="{4A604050-85C5-40A1-AB50-06CBF2CB6A3D}" srcOrd="4" destOrd="0" parTransId="{54EE1A86-6605-4B0A-9169-40034123B14F}" sibTransId="{AFF44A63-9F13-4E65-9EB8-4EBFDFEA564E}"/>
    <dgm:cxn modelId="{EC8E6A64-0044-40F4-AB28-4F3EBFF2D7D5}" srcId="{FED06FDB-E03C-4BFC-820F-313FB9B6A648}" destId="{A12F774C-F2D8-4612-ABD2-20CE2E43A19C}" srcOrd="3" destOrd="0" parTransId="{7870ADA5-EF18-477F-8514-6594AA94A912}" sibTransId="{43043174-CB2A-40C5-9A61-B1D509DE967D}"/>
    <dgm:cxn modelId="{5D4D3870-4FB8-4B55-84C2-50854D9BA0C0}" type="presOf" srcId="{43043174-CB2A-40C5-9A61-B1D509DE967D}" destId="{3A660BC0-1737-484B-9AC0-D10FEEE042DA}" srcOrd="1" destOrd="0" presId="urn:microsoft.com/office/officeart/2005/8/layout/process5"/>
    <dgm:cxn modelId="{323CBB7D-16FE-4F8E-A370-6FE4A8441CD2}" type="presOf" srcId="{D827037D-8B47-4B99-A064-846D7ABF5018}" destId="{5543219D-F762-46D9-9736-83F9D65147A3}" srcOrd="0" destOrd="0" presId="urn:microsoft.com/office/officeart/2005/8/layout/process5"/>
    <dgm:cxn modelId="{B203458F-10A5-4143-82E6-D3DE58CE465F}" type="presOf" srcId="{E55D860C-F990-4EDA-A957-96798EF56041}" destId="{C0EA224D-15F1-41FD-8647-6A15219DC722}" srcOrd="1" destOrd="0" presId="urn:microsoft.com/office/officeart/2005/8/layout/process5"/>
    <dgm:cxn modelId="{D8C822A2-290C-4CDF-B551-35B7ADB9F381}" type="presOf" srcId="{A12F774C-F2D8-4612-ABD2-20CE2E43A19C}" destId="{9A1A4E0F-6D24-4DA6-B1C5-059DDF87071C}" srcOrd="0" destOrd="0" presId="urn:microsoft.com/office/officeart/2005/8/layout/process5"/>
    <dgm:cxn modelId="{B0D1F0C4-A0D4-407E-8F1E-11D064ABD6FC}" type="presOf" srcId="{43043174-CB2A-40C5-9A61-B1D509DE967D}" destId="{98CDA07F-1387-4DB1-94AE-770298A9CD1A}" srcOrd="0" destOrd="0" presId="urn:microsoft.com/office/officeart/2005/8/layout/process5"/>
    <dgm:cxn modelId="{E156F2D0-A7E9-47F6-B4D9-5F072C971DF8}" type="presOf" srcId="{63E866FD-303C-48B8-B38A-A2899440B902}" destId="{8E2F7C7A-5A42-4560-8BCF-0872DBF5F416}" srcOrd="0" destOrd="0" presId="urn:microsoft.com/office/officeart/2005/8/layout/process5"/>
    <dgm:cxn modelId="{93F5E8E2-06D9-4934-B14C-CE6EB7AB82B9}" type="presOf" srcId="{E55D860C-F990-4EDA-A957-96798EF56041}" destId="{2CBE7B2B-6043-4AFE-98A9-989AAB596E9C}" srcOrd="0" destOrd="0" presId="urn:microsoft.com/office/officeart/2005/8/layout/process5"/>
    <dgm:cxn modelId="{7E9291E4-48A9-4185-B836-74384D684EFB}" type="presOf" srcId="{9558E1EA-6022-4747-860F-3EABA4F0367E}" destId="{249A2BC4-1D12-4F1F-BBC4-5D4845239AFA}" srcOrd="0" destOrd="0" presId="urn:microsoft.com/office/officeart/2005/8/layout/process5"/>
    <dgm:cxn modelId="{534E24E9-E760-4105-BE8C-06A00AD02DD0}" srcId="{FED06FDB-E03C-4BFC-820F-313FB9B6A648}" destId="{63E866FD-303C-48B8-B38A-A2899440B902}" srcOrd="2" destOrd="0" parTransId="{428EAE27-8738-4F11-8903-72DAADB1BC9A}" sibTransId="{E55D860C-F990-4EDA-A957-96798EF56041}"/>
    <dgm:cxn modelId="{E2166FED-CC36-451D-AD9E-2EDA90A0B092}" type="presOf" srcId="{D827037D-8B47-4B99-A064-846D7ABF5018}" destId="{2C2C9D35-A099-4D8A-A0FF-4F26A9B93631}" srcOrd="1" destOrd="0" presId="urn:microsoft.com/office/officeart/2005/8/layout/process5"/>
    <dgm:cxn modelId="{798EE9FC-AD4D-423C-AB95-8C6E77F6261B}" type="presOf" srcId="{FE63BD6F-EC1E-4A8B-8A64-8F91B20D7D41}" destId="{E8E62D68-4C82-470B-B2F7-1BB951BF3694}" srcOrd="0" destOrd="0" presId="urn:microsoft.com/office/officeart/2005/8/layout/process5"/>
    <dgm:cxn modelId="{657ABEFD-5581-44CE-B7E6-06BACF34A960}" type="presOf" srcId="{FED06FDB-E03C-4BFC-820F-313FB9B6A648}" destId="{12DDA6EF-DF71-4F44-BDB4-879BBFC8D184}" srcOrd="0" destOrd="0" presId="urn:microsoft.com/office/officeart/2005/8/layout/process5"/>
    <dgm:cxn modelId="{9DB0C8FE-952A-496F-8E6E-E14CDA44C4E1}" type="presParOf" srcId="{12DDA6EF-DF71-4F44-BDB4-879BBFC8D184}" destId="{E8E62D68-4C82-470B-B2F7-1BB951BF3694}" srcOrd="0" destOrd="0" presId="urn:microsoft.com/office/officeart/2005/8/layout/process5"/>
    <dgm:cxn modelId="{71EE59BF-6F9E-4B03-9914-AD4771ECE90A}" type="presParOf" srcId="{12DDA6EF-DF71-4F44-BDB4-879BBFC8D184}" destId="{5543219D-F762-46D9-9736-83F9D65147A3}" srcOrd="1" destOrd="0" presId="urn:microsoft.com/office/officeart/2005/8/layout/process5"/>
    <dgm:cxn modelId="{E16F849C-928F-4CF4-934C-7BCC4DC76371}" type="presParOf" srcId="{5543219D-F762-46D9-9736-83F9D65147A3}" destId="{2C2C9D35-A099-4D8A-A0FF-4F26A9B93631}" srcOrd="0" destOrd="0" presId="urn:microsoft.com/office/officeart/2005/8/layout/process5"/>
    <dgm:cxn modelId="{8C3D788F-0D16-4DFF-9541-BB6992B13409}" type="presParOf" srcId="{12DDA6EF-DF71-4F44-BDB4-879BBFC8D184}" destId="{249A2BC4-1D12-4F1F-BBC4-5D4845239AFA}" srcOrd="2" destOrd="0" presId="urn:microsoft.com/office/officeart/2005/8/layout/process5"/>
    <dgm:cxn modelId="{8E8F61CC-2117-47A5-8D67-44B136A11B93}" type="presParOf" srcId="{12DDA6EF-DF71-4F44-BDB4-879BBFC8D184}" destId="{DB535FF1-97C0-45BA-97DC-E6FBA6BFCC21}" srcOrd="3" destOrd="0" presId="urn:microsoft.com/office/officeart/2005/8/layout/process5"/>
    <dgm:cxn modelId="{BBDACBA4-8B95-44A1-B2E0-3F815B4D65EC}" type="presParOf" srcId="{DB535FF1-97C0-45BA-97DC-E6FBA6BFCC21}" destId="{A96E4408-FE31-409A-9A6C-840535E54E94}" srcOrd="0" destOrd="0" presId="urn:microsoft.com/office/officeart/2005/8/layout/process5"/>
    <dgm:cxn modelId="{FAFE5C2E-F0C0-46E8-881B-D6779BBA81F1}" type="presParOf" srcId="{12DDA6EF-DF71-4F44-BDB4-879BBFC8D184}" destId="{8E2F7C7A-5A42-4560-8BCF-0872DBF5F416}" srcOrd="4" destOrd="0" presId="urn:microsoft.com/office/officeart/2005/8/layout/process5"/>
    <dgm:cxn modelId="{A9FDB3A3-F934-4F60-90EB-37DD75D652CC}" type="presParOf" srcId="{12DDA6EF-DF71-4F44-BDB4-879BBFC8D184}" destId="{2CBE7B2B-6043-4AFE-98A9-989AAB596E9C}" srcOrd="5" destOrd="0" presId="urn:microsoft.com/office/officeart/2005/8/layout/process5"/>
    <dgm:cxn modelId="{FA3B6049-BE2D-4A4F-9871-60CDA17ED683}" type="presParOf" srcId="{2CBE7B2B-6043-4AFE-98A9-989AAB596E9C}" destId="{C0EA224D-15F1-41FD-8647-6A15219DC722}" srcOrd="0" destOrd="0" presId="urn:microsoft.com/office/officeart/2005/8/layout/process5"/>
    <dgm:cxn modelId="{7C58F810-8F49-4726-A0FD-4EB768BF195B}" type="presParOf" srcId="{12DDA6EF-DF71-4F44-BDB4-879BBFC8D184}" destId="{9A1A4E0F-6D24-4DA6-B1C5-059DDF87071C}" srcOrd="6" destOrd="0" presId="urn:microsoft.com/office/officeart/2005/8/layout/process5"/>
    <dgm:cxn modelId="{EE94CF66-2EDE-4DBF-ABB9-50B1AB5F7508}" type="presParOf" srcId="{12DDA6EF-DF71-4F44-BDB4-879BBFC8D184}" destId="{98CDA07F-1387-4DB1-94AE-770298A9CD1A}" srcOrd="7" destOrd="0" presId="urn:microsoft.com/office/officeart/2005/8/layout/process5"/>
    <dgm:cxn modelId="{ADD9F66A-4C1D-4B1E-AD93-8203AE41CEC8}" type="presParOf" srcId="{98CDA07F-1387-4DB1-94AE-770298A9CD1A}" destId="{3A660BC0-1737-484B-9AC0-D10FEEE042DA}" srcOrd="0" destOrd="0" presId="urn:microsoft.com/office/officeart/2005/8/layout/process5"/>
    <dgm:cxn modelId="{4E14A0DA-09F3-49DD-924C-389FA434A641}" type="presParOf" srcId="{12DDA6EF-DF71-4F44-BDB4-879BBFC8D184}" destId="{DC651193-F1F8-4A7D-B2CD-E84130B34BCD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60F95A-3670-4E56-BB2E-5B55EF96C90D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7133B71-F030-4EF1-8FB8-5B88155E2464}">
      <dgm:prSet custT="1"/>
      <dgm:spPr>
        <a:solidFill>
          <a:srgbClr val="5DB88D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400" dirty="0">
              <a:latin typeface="+mj-lt"/>
            </a:rPr>
            <a:t>Research</a:t>
          </a:r>
        </a:p>
      </dgm:t>
    </dgm:pt>
    <dgm:pt modelId="{ACF8F580-8AC4-480D-991B-F7CF4EED6409}" type="parTrans" cxnId="{89AFA36A-79E5-4AF9-AB8F-416645582E63}">
      <dgm:prSet/>
      <dgm:spPr/>
      <dgm:t>
        <a:bodyPr/>
        <a:lstStyle/>
        <a:p>
          <a:endParaRPr lang="en-US" sz="1400">
            <a:latin typeface="+mj-lt"/>
          </a:endParaRPr>
        </a:p>
      </dgm:t>
    </dgm:pt>
    <dgm:pt modelId="{C5F20CD0-D730-419E-B59B-D2E43578ABC9}" type="sibTrans" cxnId="{89AFA36A-79E5-4AF9-AB8F-416645582E63}">
      <dgm:prSet/>
      <dgm:spPr/>
      <dgm:t>
        <a:bodyPr/>
        <a:lstStyle/>
        <a:p>
          <a:endParaRPr lang="en-US" sz="1400">
            <a:latin typeface="+mj-lt"/>
          </a:endParaRPr>
        </a:p>
      </dgm:t>
    </dgm:pt>
    <dgm:pt modelId="{33741738-7956-4503-AC14-8BE5D761D60F}">
      <dgm:prSet custT="1"/>
      <dgm:spPr>
        <a:solidFill>
          <a:srgbClr val="5DB88D">
            <a:alpha val="54000"/>
          </a:srgbClr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400" dirty="0">
              <a:latin typeface="+mj-lt"/>
            </a:rPr>
            <a:t>Use the parents/guardians’ section of the UCAS website at www.ucas.com/parents.</a:t>
          </a:r>
        </a:p>
      </dgm:t>
    </dgm:pt>
    <dgm:pt modelId="{AD3EB840-7277-4C3F-9966-4D9FB47A5E29}" type="parTrans" cxnId="{ADCA6E19-AFAD-4ED0-9BB4-0CF8ABE5784D}">
      <dgm:prSet/>
      <dgm:spPr/>
      <dgm:t>
        <a:bodyPr/>
        <a:lstStyle/>
        <a:p>
          <a:endParaRPr lang="en-US" sz="1400">
            <a:latin typeface="+mj-lt"/>
          </a:endParaRPr>
        </a:p>
      </dgm:t>
    </dgm:pt>
    <dgm:pt modelId="{C4E8E738-B35C-4A48-8E90-99C77F6C6198}" type="sibTrans" cxnId="{ADCA6E19-AFAD-4ED0-9BB4-0CF8ABE5784D}">
      <dgm:prSet/>
      <dgm:spPr/>
      <dgm:t>
        <a:bodyPr/>
        <a:lstStyle/>
        <a:p>
          <a:endParaRPr lang="en-US" sz="1400">
            <a:latin typeface="+mj-lt"/>
          </a:endParaRPr>
        </a:p>
      </dgm:t>
    </dgm:pt>
    <dgm:pt modelId="{30125EDC-D3DF-4F4E-A7EA-D9BAA8EF1BFE}">
      <dgm:prSet custT="1"/>
      <dgm:spPr>
        <a:solidFill>
          <a:srgbClr val="FBC651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400">
              <a:latin typeface="+mj-lt"/>
            </a:rPr>
            <a:t>Sign up</a:t>
          </a:r>
        </a:p>
      </dgm:t>
    </dgm:pt>
    <dgm:pt modelId="{085EB479-FB33-4C2E-BE35-E3ACBB3A2C1E}" type="parTrans" cxnId="{E6030468-5D6E-4F78-AAA3-D3D4092C0E4B}">
      <dgm:prSet/>
      <dgm:spPr/>
      <dgm:t>
        <a:bodyPr/>
        <a:lstStyle/>
        <a:p>
          <a:endParaRPr lang="en-US" sz="1400">
            <a:latin typeface="+mj-lt"/>
          </a:endParaRPr>
        </a:p>
      </dgm:t>
    </dgm:pt>
    <dgm:pt modelId="{250DF134-7819-4242-B3F8-C868D4C33FE1}" type="sibTrans" cxnId="{E6030468-5D6E-4F78-AAA3-D3D4092C0E4B}">
      <dgm:prSet/>
      <dgm:spPr/>
      <dgm:t>
        <a:bodyPr/>
        <a:lstStyle/>
        <a:p>
          <a:endParaRPr lang="en-US" sz="1400">
            <a:latin typeface="+mj-lt"/>
          </a:endParaRPr>
        </a:p>
      </dgm:t>
    </dgm:pt>
    <dgm:pt modelId="{933EE9B0-B2FF-4A53-8895-DFD5B18EDAAF}">
      <dgm:prSet custT="1"/>
      <dgm:spPr>
        <a:solidFill>
          <a:srgbClr val="FBC651">
            <a:alpha val="54000"/>
          </a:srgbClr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400" dirty="0">
              <a:latin typeface="+mj-lt"/>
            </a:rPr>
            <a:t>Sign up for updates from UCAS, and get everything you need to know about the application process direct to your inbox.</a:t>
          </a:r>
        </a:p>
      </dgm:t>
    </dgm:pt>
    <dgm:pt modelId="{59B500A7-A49E-41F1-BC47-16962A91D7FB}" type="parTrans" cxnId="{AD92482A-A3BE-42BA-AC52-523571DBDC86}">
      <dgm:prSet/>
      <dgm:spPr/>
      <dgm:t>
        <a:bodyPr/>
        <a:lstStyle/>
        <a:p>
          <a:endParaRPr lang="en-US" sz="1400">
            <a:latin typeface="+mj-lt"/>
          </a:endParaRPr>
        </a:p>
      </dgm:t>
    </dgm:pt>
    <dgm:pt modelId="{288C7A47-0A06-43A6-9D45-4BF469AC5A6C}" type="sibTrans" cxnId="{AD92482A-A3BE-42BA-AC52-523571DBDC86}">
      <dgm:prSet/>
      <dgm:spPr/>
      <dgm:t>
        <a:bodyPr/>
        <a:lstStyle/>
        <a:p>
          <a:endParaRPr lang="en-US" sz="1400">
            <a:latin typeface="+mj-lt"/>
          </a:endParaRPr>
        </a:p>
      </dgm:t>
    </dgm:pt>
    <dgm:pt modelId="{3632D8EF-FC73-4A4A-9BE7-3474283D6D5E}">
      <dgm:prSet custT="1"/>
      <dgm:spPr>
        <a:solidFill>
          <a:srgbClr val="FF6451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400" dirty="0">
              <a:latin typeface="+mj-lt"/>
            </a:rPr>
            <a:t>Open days</a:t>
          </a:r>
        </a:p>
      </dgm:t>
    </dgm:pt>
    <dgm:pt modelId="{C9A0A2A9-4DBF-488E-AE09-3FD728EED472}" type="parTrans" cxnId="{F9E1459E-D97A-40D2-BA93-406B10AC34F2}">
      <dgm:prSet/>
      <dgm:spPr/>
      <dgm:t>
        <a:bodyPr/>
        <a:lstStyle/>
        <a:p>
          <a:endParaRPr lang="en-US" sz="1400">
            <a:latin typeface="+mj-lt"/>
          </a:endParaRPr>
        </a:p>
      </dgm:t>
    </dgm:pt>
    <dgm:pt modelId="{E238D755-BDF7-4EDC-8DD7-D60E5EC09F7B}" type="sibTrans" cxnId="{F9E1459E-D97A-40D2-BA93-406B10AC34F2}">
      <dgm:prSet/>
      <dgm:spPr/>
      <dgm:t>
        <a:bodyPr/>
        <a:lstStyle/>
        <a:p>
          <a:endParaRPr lang="en-US" sz="1400">
            <a:latin typeface="+mj-lt"/>
          </a:endParaRPr>
        </a:p>
      </dgm:t>
    </dgm:pt>
    <dgm:pt modelId="{9DA39B06-8F8D-43DB-BF54-7C7041FA65AB}">
      <dgm:prSet custT="1"/>
      <dgm:spPr>
        <a:solidFill>
          <a:srgbClr val="FF6451">
            <a:alpha val="54000"/>
          </a:srgbClr>
        </a:solidFill>
        <a:ln>
          <a:noFill/>
        </a:ln>
      </dgm:spPr>
      <dgm:t>
        <a:bodyPr/>
        <a:lstStyle/>
        <a:p>
          <a:pPr rtl="0">
            <a:lnSpc>
              <a:spcPct val="100000"/>
            </a:lnSpc>
          </a:pPr>
          <a:r>
            <a:rPr lang="en-US" sz="1400">
              <a:latin typeface="+mj-lt"/>
            </a:rPr>
            <a:t>Attend virtual events and open days – you may have a different perspective.</a:t>
          </a:r>
        </a:p>
      </dgm:t>
    </dgm:pt>
    <dgm:pt modelId="{70F12D13-CFF2-4D00-8281-BB13C39774F8}" type="parTrans" cxnId="{5C5E24B0-FED3-4C9D-A3F3-6A6249BD3B01}">
      <dgm:prSet/>
      <dgm:spPr/>
      <dgm:t>
        <a:bodyPr/>
        <a:lstStyle/>
        <a:p>
          <a:endParaRPr lang="en-US" sz="1400">
            <a:latin typeface="+mj-lt"/>
          </a:endParaRPr>
        </a:p>
      </dgm:t>
    </dgm:pt>
    <dgm:pt modelId="{A8D91352-FD90-449E-AB04-EF907EBA4853}" type="sibTrans" cxnId="{5C5E24B0-FED3-4C9D-A3F3-6A6249BD3B01}">
      <dgm:prSet/>
      <dgm:spPr/>
      <dgm:t>
        <a:bodyPr/>
        <a:lstStyle/>
        <a:p>
          <a:endParaRPr lang="en-US" sz="1400">
            <a:latin typeface="+mj-lt"/>
          </a:endParaRPr>
        </a:p>
      </dgm:t>
    </dgm:pt>
    <dgm:pt modelId="{98950086-D1C7-498F-A5C4-249EE1564D0E}">
      <dgm:prSet custT="1"/>
      <dgm:spPr>
        <a:solidFill>
          <a:srgbClr val="836CD8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400">
              <a:latin typeface="+mj-lt"/>
            </a:rPr>
            <a:t>Be proactive</a:t>
          </a:r>
        </a:p>
      </dgm:t>
    </dgm:pt>
    <dgm:pt modelId="{D3328F37-5632-468E-A2C3-FC93B9A336CE}" type="parTrans" cxnId="{93A331AC-ED0B-46F3-8702-0F307A8B3C5F}">
      <dgm:prSet/>
      <dgm:spPr/>
      <dgm:t>
        <a:bodyPr/>
        <a:lstStyle/>
        <a:p>
          <a:endParaRPr lang="en-US" sz="1400">
            <a:latin typeface="+mj-lt"/>
          </a:endParaRPr>
        </a:p>
      </dgm:t>
    </dgm:pt>
    <dgm:pt modelId="{D8177D30-B583-425E-8C8E-26382A78DFE6}" type="sibTrans" cxnId="{93A331AC-ED0B-46F3-8702-0F307A8B3C5F}">
      <dgm:prSet/>
      <dgm:spPr/>
      <dgm:t>
        <a:bodyPr/>
        <a:lstStyle/>
        <a:p>
          <a:endParaRPr lang="en-US" sz="1400">
            <a:latin typeface="+mj-lt"/>
          </a:endParaRPr>
        </a:p>
      </dgm:t>
    </dgm:pt>
    <dgm:pt modelId="{A9333EDB-C59F-4C10-BF92-43A76D8F9A4A}">
      <dgm:prSet custT="1"/>
      <dgm:spPr>
        <a:solidFill>
          <a:srgbClr val="836CD8">
            <a:alpha val="54000"/>
          </a:srgbClr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400" dirty="0">
              <a:latin typeface="+mj-lt"/>
            </a:rPr>
            <a:t>Make sure they read everything carefully that is sent to them and don’t book family holidays at key times!</a:t>
          </a:r>
        </a:p>
      </dgm:t>
    </dgm:pt>
    <dgm:pt modelId="{EB050844-6730-4464-8898-09BDB2A239BF}" type="parTrans" cxnId="{2C1E6C9F-8026-43DA-ADFD-74FFF779A28B}">
      <dgm:prSet/>
      <dgm:spPr/>
      <dgm:t>
        <a:bodyPr/>
        <a:lstStyle/>
        <a:p>
          <a:endParaRPr lang="en-US" sz="1400">
            <a:latin typeface="+mj-lt"/>
          </a:endParaRPr>
        </a:p>
      </dgm:t>
    </dgm:pt>
    <dgm:pt modelId="{2BE091CF-4911-4F1A-942E-85A86C3CE303}" type="sibTrans" cxnId="{2C1E6C9F-8026-43DA-ADFD-74FFF779A28B}">
      <dgm:prSet/>
      <dgm:spPr/>
      <dgm:t>
        <a:bodyPr/>
        <a:lstStyle/>
        <a:p>
          <a:endParaRPr lang="en-US" sz="1400">
            <a:latin typeface="+mj-lt"/>
          </a:endParaRPr>
        </a:p>
      </dgm:t>
    </dgm:pt>
    <dgm:pt modelId="{07693C17-4FE6-42E9-B51D-9BEB2528615E}" type="pres">
      <dgm:prSet presAssocID="{F960F95A-3670-4E56-BB2E-5B55EF96C90D}" presName="Name0" presStyleCnt="0">
        <dgm:presLayoutVars>
          <dgm:dir/>
          <dgm:animLvl val="lvl"/>
          <dgm:resizeHandles val="exact"/>
        </dgm:presLayoutVars>
      </dgm:prSet>
      <dgm:spPr/>
    </dgm:pt>
    <dgm:pt modelId="{1B6A153B-E08D-45BD-8B14-7459A551DF74}" type="pres">
      <dgm:prSet presAssocID="{98950086-D1C7-498F-A5C4-249EE1564D0E}" presName="boxAndChildren" presStyleCnt="0"/>
      <dgm:spPr/>
    </dgm:pt>
    <dgm:pt modelId="{5B584A26-7F0E-4B47-9C1C-743AA0F47B29}" type="pres">
      <dgm:prSet presAssocID="{98950086-D1C7-498F-A5C4-249EE1564D0E}" presName="parentTextBox" presStyleLbl="alignNode1" presStyleIdx="0" presStyleCnt="4"/>
      <dgm:spPr/>
    </dgm:pt>
    <dgm:pt modelId="{9FC6F4E6-ED12-4790-B733-8CFF38A2F8E5}" type="pres">
      <dgm:prSet presAssocID="{98950086-D1C7-498F-A5C4-249EE1564D0E}" presName="descendantBox" presStyleLbl="bgAccFollowNode1" presStyleIdx="0" presStyleCnt="4"/>
      <dgm:spPr/>
    </dgm:pt>
    <dgm:pt modelId="{803C29BB-F9BB-4A60-ADCE-B09F4F132CE4}" type="pres">
      <dgm:prSet presAssocID="{E238D755-BDF7-4EDC-8DD7-D60E5EC09F7B}" presName="sp" presStyleCnt="0"/>
      <dgm:spPr/>
    </dgm:pt>
    <dgm:pt modelId="{A64DCE2E-BC6F-44B1-B004-7337B6D4421E}" type="pres">
      <dgm:prSet presAssocID="{3632D8EF-FC73-4A4A-9BE7-3474283D6D5E}" presName="arrowAndChildren" presStyleCnt="0"/>
      <dgm:spPr/>
    </dgm:pt>
    <dgm:pt modelId="{23417FFF-EBBF-4B39-82C5-14B0024AA43F}" type="pres">
      <dgm:prSet presAssocID="{3632D8EF-FC73-4A4A-9BE7-3474283D6D5E}" presName="parentTextArrow" presStyleLbl="node1" presStyleIdx="0" presStyleCnt="0"/>
      <dgm:spPr/>
    </dgm:pt>
    <dgm:pt modelId="{10BBADAB-F65A-4239-91EC-274C7A935BF2}" type="pres">
      <dgm:prSet presAssocID="{3632D8EF-FC73-4A4A-9BE7-3474283D6D5E}" presName="arrow" presStyleLbl="alignNode1" presStyleIdx="1" presStyleCnt="4"/>
      <dgm:spPr/>
    </dgm:pt>
    <dgm:pt modelId="{E41F4342-9FFE-47FE-BEE8-D529769CFD0B}" type="pres">
      <dgm:prSet presAssocID="{3632D8EF-FC73-4A4A-9BE7-3474283D6D5E}" presName="descendantArrow" presStyleLbl="bgAccFollowNode1" presStyleIdx="1" presStyleCnt="4"/>
      <dgm:spPr/>
    </dgm:pt>
    <dgm:pt modelId="{ED661A36-E9A4-49E6-93F7-21B715D738E8}" type="pres">
      <dgm:prSet presAssocID="{250DF134-7819-4242-B3F8-C868D4C33FE1}" presName="sp" presStyleCnt="0"/>
      <dgm:spPr/>
    </dgm:pt>
    <dgm:pt modelId="{1D4FEF1D-9ED6-4D26-94AF-894EC5D47476}" type="pres">
      <dgm:prSet presAssocID="{30125EDC-D3DF-4F4E-A7EA-D9BAA8EF1BFE}" presName="arrowAndChildren" presStyleCnt="0"/>
      <dgm:spPr/>
    </dgm:pt>
    <dgm:pt modelId="{4B912E9D-6B93-4B9A-828D-AEE2C9E8C2B1}" type="pres">
      <dgm:prSet presAssocID="{30125EDC-D3DF-4F4E-A7EA-D9BAA8EF1BFE}" presName="parentTextArrow" presStyleLbl="node1" presStyleIdx="0" presStyleCnt="0"/>
      <dgm:spPr/>
    </dgm:pt>
    <dgm:pt modelId="{7EC65C04-1863-417B-AB94-0725177F04A4}" type="pres">
      <dgm:prSet presAssocID="{30125EDC-D3DF-4F4E-A7EA-D9BAA8EF1BFE}" presName="arrow" presStyleLbl="alignNode1" presStyleIdx="2" presStyleCnt="4"/>
      <dgm:spPr/>
    </dgm:pt>
    <dgm:pt modelId="{30BE029A-8C4B-4640-9BBB-08FE9ECE8AD2}" type="pres">
      <dgm:prSet presAssocID="{30125EDC-D3DF-4F4E-A7EA-D9BAA8EF1BFE}" presName="descendantArrow" presStyleLbl="bgAccFollowNode1" presStyleIdx="2" presStyleCnt="4"/>
      <dgm:spPr/>
    </dgm:pt>
    <dgm:pt modelId="{8C9C5D48-A2DB-4C97-9439-118C51E6CA43}" type="pres">
      <dgm:prSet presAssocID="{C5F20CD0-D730-419E-B59B-D2E43578ABC9}" presName="sp" presStyleCnt="0"/>
      <dgm:spPr/>
    </dgm:pt>
    <dgm:pt modelId="{EDA03E52-0C8C-4FAB-9EC5-32A20B76BE95}" type="pres">
      <dgm:prSet presAssocID="{F7133B71-F030-4EF1-8FB8-5B88155E2464}" presName="arrowAndChildren" presStyleCnt="0"/>
      <dgm:spPr/>
    </dgm:pt>
    <dgm:pt modelId="{02C45550-1BCD-418B-A98C-FEEC88706FFC}" type="pres">
      <dgm:prSet presAssocID="{F7133B71-F030-4EF1-8FB8-5B88155E2464}" presName="parentTextArrow" presStyleLbl="node1" presStyleIdx="0" presStyleCnt="0"/>
      <dgm:spPr/>
    </dgm:pt>
    <dgm:pt modelId="{85A4FDBA-388D-451A-AC69-E5F11176299A}" type="pres">
      <dgm:prSet presAssocID="{F7133B71-F030-4EF1-8FB8-5B88155E2464}" presName="arrow" presStyleLbl="alignNode1" presStyleIdx="3" presStyleCnt="4"/>
      <dgm:spPr/>
    </dgm:pt>
    <dgm:pt modelId="{52E280DE-3718-4C98-9385-CEF1A59AB3BA}" type="pres">
      <dgm:prSet presAssocID="{F7133B71-F030-4EF1-8FB8-5B88155E2464}" presName="descendantArrow" presStyleLbl="bgAccFollowNode1" presStyleIdx="3" presStyleCnt="4"/>
      <dgm:spPr/>
    </dgm:pt>
  </dgm:ptLst>
  <dgm:cxnLst>
    <dgm:cxn modelId="{52223E00-05BC-4CFB-84C4-53A61A020B81}" type="presOf" srcId="{933EE9B0-B2FF-4A53-8895-DFD5B18EDAAF}" destId="{30BE029A-8C4B-4640-9BBB-08FE9ECE8AD2}" srcOrd="0" destOrd="0" presId="urn:microsoft.com/office/officeart/2016/7/layout/VerticalDownArrowProcess"/>
    <dgm:cxn modelId="{66FB6611-6FFF-404B-BF83-6560068EA5EF}" type="presOf" srcId="{F7133B71-F030-4EF1-8FB8-5B88155E2464}" destId="{02C45550-1BCD-418B-A98C-FEEC88706FFC}" srcOrd="0" destOrd="0" presId="urn:microsoft.com/office/officeart/2016/7/layout/VerticalDownArrowProcess"/>
    <dgm:cxn modelId="{ADCA6E19-AFAD-4ED0-9BB4-0CF8ABE5784D}" srcId="{F7133B71-F030-4EF1-8FB8-5B88155E2464}" destId="{33741738-7956-4503-AC14-8BE5D761D60F}" srcOrd="0" destOrd="0" parTransId="{AD3EB840-7277-4C3F-9966-4D9FB47A5E29}" sibTransId="{C4E8E738-B35C-4A48-8E90-99C77F6C6198}"/>
    <dgm:cxn modelId="{AD92482A-A3BE-42BA-AC52-523571DBDC86}" srcId="{30125EDC-D3DF-4F4E-A7EA-D9BAA8EF1BFE}" destId="{933EE9B0-B2FF-4A53-8895-DFD5B18EDAAF}" srcOrd="0" destOrd="0" parTransId="{59B500A7-A49E-41F1-BC47-16962A91D7FB}" sibTransId="{288C7A47-0A06-43A6-9D45-4BF469AC5A6C}"/>
    <dgm:cxn modelId="{B0080C64-2928-4911-B206-4519480C7097}" type="presOf" srcId="{3632D8EF-FC73-4A4A-9BE7-3474283D6D5E}" destId="{10BBADAB-F65A-4239-91EC-274C7A935BF2}" srcOrd="1" destOrd="0" presId="urn:microsoft.com/office/officeart/2016/7/layout/VerticalDownArrowProcess"/>
    <dgm:cxn modelId="{A870C164-B931-42D4-BDC6-5EE165FB76C9}" type="presOf" srcId="{F7133B71-F030-4EF1-8FB8-5B88155E2464}" destId="{85A4FDBA-388D-451A-AC69-E5F11176299A}" srcOrd="1" destOrd="0" presId="urn:microsoft.com/office/officeart/2016/7/layout/VerticalDownArrowProcess"/>
    <dgm:cxn modelId="{E6030468-5D6E-4F78-AAA3-D3D4092C0E4B}" srcId="{F960F95A-3670-4E56-BB2E-5B55EF96C90D}" destId="{30125EDC-D3DF-4F4E-A7EA-D9BAA8EF1BFE}" srcOrd="1" destOrd="0" parTransId="{085EB479-FB33-4C2E-BE35-E3ACBB3A2C1E}" sibTransId="{250DF134-7819-4242-B3F8-C868D4C33FE1}"/>
    <dgm:cxn modelId="{89AFA36A-79E5-4AF9-AB8F-416645582E63}" srcId="{F960F95A-3670-4E56-BB2E-5B55EF96C90D}" destId="{F7133B71-F030-4EF1-8FB8-5B88155E2464}" srcOrd="0" destOrd="0" parTransId="{ACF8F580-8AC4-480D-991B-F7CF4EED6409}" sibTransId="{C5F20CD0-D730-419E-B59B-D2E43578ABC9}"/>
    <dgm:cxn modelId="{6AD6F551-C009-45EB-A100-862C79FB4D69}" type="presOf" srcId="{98950086-D1C7-498F-A5C4-249EE1564D0E}" destId="{5B584A26-7F0E-4B47-9C1C-743AA0F47B29}" srcOrd="0" destOrd="0" presId="urn:microsoft.com/office/officeart/2016/7/layout/VerticalDownArrowProcess"/>
    <dgm:cxn modelId="{F1814093-DE36-4A91-AB4B-A4166F927228}" type="presOf" srcId="{30125EDC-D3DF-4F4E-A7EA-D9BAA8EF1BFE}" destId="{4B912E9D-6B93-4B9A-828D-AEE2C9E8C2B1}" srcOrd="0" destOrd="0" presId="urn:microsoft.com/office/officeart/2016/7/layout/VerticalDownArrowProcess"/>
    <dgm:cxn modelId="{44BE8F9C-6B89-499D-BBE5-0D2A13632CFF}" type="presOf" srcId="{F960F95A-3670-4E56-BB2E-5B55EF96C90D}" destId="{07693C17-4FE6-42E9-B51D-9BEB2528615E}" srcOrd="0" destOrd="0" presId="urn:microsoft.com/office/officeart/2016/7/layout/VerticalDownArrowProcess"/>
    <dgm:cxn modelId="{2E57AD9D-2C73-43CC-927B-5CC612538A2D}" type="presOf" srcId="{9DA39B06-8F8D-43DB-BF54-7C7041FA65AB}" destId="{E41F4342-9FFE-47FE-BEE8-D529769CFD0B}" srcOrd="0" destOrd="0" presId="urn:microsoft.com/office/officeart/2016/7/layout/VerticalDownArrowProcess"/>
    <dgm:cxn modelId="{F9E1459E-D97A-40D2-BA93-406B10AC34F2}" srcId="{F960F95A-3670-4E56-BB2E-5B55EF96C90D}" destId="{3632D8EF-FC73-4A4A-9BE7-3474283D6D5E}" srcOrd="2" destOrd="0" parTransId="{C9A0A2A9-4DBF-488E-AE09-3FD728EED472}" sibTransId="{E238D755-BDF7-4EDC-8DD7-D60E5EC09F7B}"/>
    <dgm:cxn modelId="{2C1E6C9F-8026-43DA-ADFD-74FFF779A28B}" srcId="{98950086-D1C7-498F-A5C4-249EE1564D0E}" destId="{A9333EDB-C59F-4C10-BF92-43A76D8F9A4A}" srcOrd="0" destOrd="0" parTransId="{EB050844-6730-4464-8898-09BDB2A239BF}" sibTransId="{2BE091CF-4911-4F1A-942E-85A86C3CE303}"/>
    <dgm:cxn modelId="{5FFBD49F-E152-46ED-8F1C-BD276811522E}" type="presOf" srcId="{A9333EDB-C59F-4C10-BF92-43A76D8F9A4A}" destId="{9FC6F4E6-ED12-4790-B733-8CFF38A2F8E5}" srcOrd="0" destOrd="0" presId="urn:microsoft.com/office/officeart/2016/7/layout/VerticalDownArrowProcess"/>
    <dgm:cxn modelId="{CE80E4A1-AA69-469F-B992-7E641D36ACB7}" type="presOf" srcId="{33741738-7956-4503-AC14-8BE5D761D60F}" destId="{52E280DE-3718-4C98-9385-CEF1A59AB3BA}" srcOrd="0" destOrd="0" presId="urn:microsoft.com/office/officeart/2016/7/layout/VerticalDownArrowProcess"/>
    <dgm:cxn modelId="{2C0B40A7-0B96-470B-97A4-A69B2A95AC23}" type="presOf" srcId="{30125EDC-D3DF-4F4E-A7EA-D9BAA8EF1BFE}" destId="{7EC65C04-1863-417B-AB94-0725177F04A4}" srcOrd="1" destOrd="0" presId="urn:microsoft.com/office/officeart/2016/7/layout/VerticalDownArrowProcess"/>
    <dgm:cxn modelId="{93A331AC-ED0B-46F3-8702-0F307A8B3C5F}" srcId="{F960F95A-3670-4E56-BB2E-5B55EF96C90D}" destId="{98950086-D1C7-498F-A5C4-249EE1564D0E}" srcOrd="3" destOrd="0" parTransId="{D3328F37-5632-468E-A2C3-FC93B9A336CE}" sibTransId="{D8177D30-B583-425E-8C8E-26382A78DFE6}"/>
    <dgm:cxn modelId="{5C5E24B0-FED3-4C9D-A3F3-6A6249BD3B01}" srcId="{3632D8EF-FC73-4A4A-9BE7-3474283D6D5E}" destId="{9DA39B06-8F8D-43DB-BF54-7C7041FA65AB}" srcOrd="0" destOrd="0" parTransId="{70F12D13-CFF2-4D00-8281-BB13C39774F8}" sibTransId="{A8D91352-FD90-449E-AB04-EF907EBA4853}"/>
    <dgm:cxn modelId="{6D5DDBFD-B44B-4AD0-9D88-94CCCB2232CB}" type="presOf" srcId="{3632D8EF-FC73-4A4A-9BE7-3474283D6D5E}" destId="{23417FFF-EBBF-4B39-82C5-14B0024AA43F}" srcOrd="0" destOrd="0" presId="urn:microsoft.com/office/officeart/2016/7/layout/VerticalDownArrowProcess"/>
    <dgm:cxn modelId="{86F5550A-C02A-4619-8210-1239B7844EE0}" type="presParOf" srcId="{07693C17-4FE6-42E9-B51D-9BEB2528615E}" destId="{1B6A153B-E08D-45BD-8B14-7459A551DF74}" srcOrd="0" destOrd="0" presId="urn:microsoft.com/office/officeart/2016/7/layout/VerticalDownArrowProcess"/>
    <dgm:cxn modelId="{E0446EE7-5B57-4A05-95E6-53EC2B9A7F18}" type="presParOf" srcId="{1B6A153B-E08D-45BD-8B14-7459A551DF74}" destId="{5B584A26-7F0E-4B47-9C1C-743AA0F47B29}" srcOrd="0" destOrd="0" presId="urn:microsoft.com/office/officeart/2016/7/layout/VerticalDownArrowProcess"/>
    <dgm:cxn modelId="{7568604E-8AE6-4C5E-8E09-813A57F90AF0}" type="presParOf" srcId="{1B6A153B-E08D-45BD-8B14-7459A551DF74}" destId="{9FC6F4E6-ED12-4790-B733-8CFF38A2F8E5}" srcOrd="1" destOrd="0" presId="urn:microsoft.com/office/officeart/2016/7/layout/VerticalDownArrowProcess"/>
    <dgm:cxn modelId="{4F26A7DA-BFB3-48EB-88A3-6A170D38E8C0}" type="presParOf" srcId="{07693C17-4FE6-42E9-B51D-9BEB2528615E}" destId="{803C29BB-F9BB-4A60-ADCE-B09F4F132CE4}" srcOrd="1" destOrd="0" presId="urn:microsoft.com/office/officeart/2016/7/layout/VerticalDownArrowProcess"/>
    <dgm:cxn modelId="{176C7CE2-B647-4294-A997-190F725A95BD}" type="presParOf" srcId="{07693C17-4FE6-42E9-B51D-9BEB2528615E}" destId="{A64DCE2E-BC6F-44B1-B004-7337B6D4421E}" srcOrd="2" destOrd="0" presId="urn:microsoft.com/office/officeart/2016/7/layout/VerticalDownArrowProcess"/>
    <dgm:cxn modelId="{BC12F3DC-D737-40B2-964B-F66FDC905B7F}" type="presParOf" srcId="{A64DCE2E-BC6F-44B1-B004-7337B6D4421E}" destId="{23417FFF-EBBF-4B39-82C5-14B0024AA43F}" srcOrd="0" destOrd="0" presId="urn:microsoft.com/office/officeart/2016/7/layout/VerticalDownArrowProcess"/>
    <dgm:cxn modelId="{C6375038-7932-42FA-865D-CDB74160B076}" type="presParOf" srcId="{A64DCE2E-BC6F-44B1-B004-7337B6D4421E}" destId="{10BBADAB-F65A-4239-91EC-274C7A935BF2}" srcOrd="1" destOrd="0" presId="urn:microsoft.com/office/officeart/2016/7/layout/VerticalDownArrowProcess"/>
    <dgm:cxn modelId="{CD100120-4F97-46B2-AB70-61A01327679F}" type="presParOf" srcId="{A64DCE2E-BC6F-44B1-B004-7337B6D4421E}" destId="{E41F4342-9FFE-47FE-BEE8-D529769CFD0B}" srcOrd="2" destOrd="0" presId="urn:microsoft.com/office/officeart/2016/7/layout/VerticalDownArrowProcess"/>
    <dgm:cxn modelId="{B5FB062E-5359-483A-80A4-F0B4F947E4E6}" type="presParOf" srcId="{07693C17-4FE6-42E9-B51D-9BEB2528615E}" destId="{ED661A36-E9A4-49E6-93F7-21B715D738E8}" srcOrd="3" destOrd="0" presId="urn:microsoft.com/office/officeart/2016/7/layout/VerticalDownArrowProcess"/>
    <dgm:cxn modelId="{33B03DB9-60CC-4A68-A69C-C1BEB8F14678}" type="presParOf" srcId="{07693C17-4FE6-42E9-B51D-9BEB2528615E}" destId="{1D4FEF1D-9ED6-4D26-94AF-894EC5D47476}" srcOrd="4" destOrd="0" presId="urn:microsoft.com/office/officeart/2016/7/layout/VerticalDownArrowProcess"/>
    <dgm:cxn modelId="{F4E45960-969B-484A-BCAE-B20160681492}" type="presParOf" srcId="{1D4FEF1D-9ED6-4D26-94AF-894EC5D47476}" destId="{4B912E9D-6B93-4B9A-828D-AEE2C9E8C2B1}" srcOrd="0" destOrd="0" presId="urn:microsoft.com/office/officeart/2016/7/layout/VerticalDownArrowProcess"/>
    <dgm:cxn modelId="{820AB8F4-7AF6-450A-B247-2E6E56B862A1}" type="presParOf" srcId="{1D4FEF1D-9ED6-4D26-94AF-894EC5D47476}" destId="{7EC65C04-1863-417B-AB94-0725177F04A4}" srcOrd="1" destOrd="0" presId="urn:microsoft.com/office/officeart/2016/7/layout/VerticalDownArrowProcess"/>
    <dgm:cxn modelId="{3A88B705-1378-4E2D-A4C7-1A10367BC4C9}" type="presParOf" srcId="{1D4FEF1D-9ED6-4D26-94AF-894EC5D47476}" destId="{30BE029A-8C4B-4640-9BBB-08FE9ECE8AD2}" srcOrd="2" destOrd="0" presId="urn:microsoft.com/office/officeart/2016/7/layout/VerticalDownArrowProcess"/>
    <dgm:cxn modelId="{E4995306-EAB5-481A-9ADD-CA5756AFEDD4}" type="presParOf" srcId="{07693C17-4FE6-42E9-B51D-9BEB2528615E}" destId="{8C9C5D48-A2DB-4C97-9439-118C51E6CA43}" srcOrd="5" destOrd="0" presId="urn:microsoft.com/office/officeart/2016/7/layout/VerticalDownArrowProcess"/>
    <dgm:cxn modelId="{2324784A-0A1C-4705-B86E-7F1D9CF73D70}" type="presParOf" srcId="{07693C17-4FE6-42E9-B51D-9BEB2528615E}" destId="{EDA03E52-0C8C-4FAB-9EC5-32A20B76BE95}" srcOrd="6" destOrd="0" presId="urn:microsoft.com/office/officeart/2016/7/layout/VerticalDownArrowProcess"/>
    <dgm:cxn modelId="{D6ED9D0E-EEF0-4828-A834-4F858B48CE74}" type="presParOf" srcId="{EDA03E52-0C8C-4FAB-9EC5-32A20B76BE95}" destId="{02C45550-1BCD-418B-A98C-FEEC88706FFC}" srcOrd="0" destOrd="0" presId="urn:microsoft.com/office/officeart/2016/7/layout/VerticalDownArrowProcess"/>
    <dgm:cxn modelId="{52FF0556-CEDA-4DD1-9C97-287AFFFC067E}" type="presParOf" srcId="{EDA03E52-0C8C-4FAB-9EC5-32A20B76BE95}" destId="{85A4FDBA-388D-451A-AC69-E5F11176299A}" srcOrd="1" destOrd="0" presId="urn:microsoft.com/office/officeart/2016/7/layout/VerticalDownArrowProcess"/>
    <dgm:cxn modelId="{3D454098-8CDA-45BC-BD9A-44B76430F2CB}" type="presParOf" srcId="{EDA03E52-0C8C-4FAB-9EC5-32A20B76BE95}" destId="{52E280DE-3718-4C98-9385-CEF1A59AB3BA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7F0E0B-3389-4F1F-B6F3-CC8D315FD19C}">
      <dsp:nvSpPr>
        <dsp:cNvPr id="0" name=""/>
        <dsp:cNvSpPr/>
      </dsp:nvSpPr>
      <dsp:spPr>
        <a:xfrm>
          <a:off x="286161" y="756361"/>
          <a:ext cx="889980" cy="88998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4CD5F33-D052-4F2A-B07F-E72982AD8215}">
      <dsp:nvSpPr>
        <dsp:cNvPr id="0" name=""/>
        <dsp:cNvSpPr/>
      </dsp:nvSpPr>
      <dsp:spPr>
        <a:xfrm>
          <a:off x="475829" y="946029"/>
          <a:ext cx="510644" cy="5106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C52252-5492-4D6A-8A72-0472BF3E030B}">
      <dsp:nvSpPr>
        <dsp:cNvPr id="0" name=""/>
        <dsp:cNvSpPr/>
      </dsp:nvSpPr>
      <dsp:spPr>
        <a:xfrm>
          <a:off x="1659" y="1923548"/>
          <a:ext cx="1458984" cy="58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b="0" kern="1200" cap="none" dirty="0">
              <a:solidFill>
                <a:schemeClr val="tx1"/>
              </a:solidFill>
              <a:latin typeface="+mj-lt"/>
            </a:rPr>
            <a:t>Higher education</a:t>
          </a:r>
          <a:endParaRPr lang="en-GB" sz="1800" b="0" i="0" u="none" strike="noStrike" kern="1200" cap="none" baseline="0" noProof="0" dirty="0">
            <a:solidFill>
              <a:schemeClr val="tx1"/>
            </a:solidFill>
            <a:latin typeface="+mj-lt"/>
            <a:cs typeface="Calibri Light"/>
          </a:endParaRPr>
        </a:p>
      </dsp:txBody>
      <dsp:txXfrm>
        <a:off x="1659" y="1923548"/>
        <a:ext cx="1458984" cy="583593"/>
      </dsp:txXfrm>
    </dsp:sp>
    <dsp:sp modelId="{F3D85CDB-6AD6-46B0-B8D7-B411D11E4636}">
      <dsp:nvSpPr>
        <dsp:cNvPr id="0" name=""/>
        <dsp:cNvSpPr/>
      </dsp:nvSpPr>
      <dsp:spPr>
        <a:xfrm>
          <a:off x="2065721" y="756361"/>
          <a:ext cx="889980" cy="88998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AA9534-BC25-4B3F-B9BC-AA164445A2C5}">
      <dsp:nvSpPr>
        <dsp:cNvPr id="0" name=""/>
        <dsp:cNvSpPr/>
      </dsp:nvSpPr>
      <dsp:spPr>
        <a:xfrm>
          <a:off x="2255389" y="946029"/>
          <a:ext cx="510644" cy="5106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58AFDC-0778-4BDB-A08D-62A10077DD53}">
      <dsp:nvSpPr>
        <dsp:cNvPr id="0" name=""/>
        <dsp:cNvSpPr/>
      </dsp:nvSpPr>
      <dsp:spPr>
        <a:xfrm>
          <a:off x="1715966" y="1923548"/>
          <a:ext cx="1589490" cy="58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77875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50" b="0" kern="1200" cap="none" dirty="0">
              <a:solidFill>
                <a:schemeClr val="tx1"/>
              </a:solidFill>
              <a:latin typeface="+mj-lt"/>
            </a:rPr>
            <a:t>Apprenticeships</a:t>
          </a:r>
          <a:r>
            <a:rPr lang="en-GB" sz="1800" b="0" kern="1200" cap="none" dirty="0">
              <a:solidFill>
                <a:schemeClr val="tx1"/>
              </a:solidFill>
              <a:latin typeface="+mj-lt"/>
            </a:rPr>
            <a:t>/ traineeships</a:t>
          </a:r>
        </a:p>
      </dsp:txBody>
      <dsp:txXfrm>
        <a:off x="1715966" y="1923548"/>
        <a:ext cx="1589490" cy="583593"/>
      </dsp:txXfrm>
    </dsp:sp>
    <dsp:sp modelId="{1FDC76F1-2A12-499B-A052-2BF375205DC8}">
      <dsp:nvSpPr>
        <dsp:cNvPr id="0" name=""/>
        <dsp:cNvSpPr/>
      </dsp:nvSpPr>
      <dsp:spPr>
        <a:xfrm>
          <a:off x="3845280" y="756361"/>
          <a:ext cx="889980" cy="88998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F966E3-79AD-4D79-A9F6-4C206CD81EF2}">
      <dsp:nvSpPr>
        <dsp:cNvPr id="0" name=""/>
        <dsp:cNvSpPr/>
      </dsp:nvSpPr>
      <dsp:spPr>
        <a:xfrm rot="2189517">
          <a:off x="4034948" y="946029"/>
          <a:ext cx="510644" cy="5106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236270-E10F-4009-89A6-1703EE4C6AB1}">
      <dsp:nvSpPr>
        <dsp:cNvPr id="0" name=""/>
        <dsp:cNvSpPr/>
      </dsp:nvSpPr>
      <dsp:spPr>
        <a:xfrm>
          <a:off x="3560778" y="1923548"/>
          <a:ext cx="1458984" cy="58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b="0" kern="1200" cap="none" dirty="0">
              <a:solidFill>
                <a:schemeClr val="tx1"/>
              </a:solidFill>
              <a:latin typeface="+mj-lt"/>
            </a:rPr>
            <a:t>Studying abroad</a:t>
          </a:r>
        </a:p>
      </dsp:txBody>
      <dsp:txXfrm>
        <a:off x="3560778" y="1923548"/>
        <a:ext cx="1458984" cy="583593"/>
      </dsp:txXfrm>
    </dsp:sp>
    <dsp:sp modelId="{85F07643-39BA-442D-AA96-CE8150BC8E35}">
      <dsp:nvSpPr>
        <dsp:cNvPr id="0" name=""/>
        <dsp:cNvSpPr/>
      </dsp:nvSpPr>
      <dsp:spPr>
        <a:xfrm>
          <a:off x="5559587" y="756361"/>
          <a:ext cx="889980" cy="88998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071DA3-9DF3-44F3-91BC-1B157B696D45}">
      <dsp:nvSpPr>
        <dsp:cNvPr id="0" name=""/>
        <dsp:cNvSpPr/>
      </dsp:nvSpPr>
      <dsp:spPr>
        <a:xfrm>
          <a:off x="5749255" y="946029"/>
          <a:ext cx="510644" cy="51064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4FC8B5-2BDE-4F8A-AED2-B2C221876442}">
      <dsp:nvSpPr>
        <dsp:cNvPr id="0" name=""/>
        <dsp:cNvSpPr/>
      </dsp:nvSpPr>
      <dsp:spPr>
        <a:xfrm>
          <a:off x="5275085" y="1923548"/>
          <a:ext cx="1458984" cy="58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b="0" kern="1200" cap="none" dirty="0">
              <a:solidFill>
                <a:schemeClr val="tx1"/>
              </a:solidFill>
              <a:latin typeface="+mj-lt"/>
            </a:rPr>
            <a:t>Gap year</a:t>
          </a:r>
          <a:endParaRPr lang="en-GB" sz="1800" b="0" kern="1200" dirty="0">
            <a:solidFill>
              <a:schemeClr val="tx1"/>
            </a:solidFill>
            <a:latin typeface="+mj-lt"/>
          </a:endParaRPr>
        </a:p>
      </dsp:txBody>
      <dsp:txXfrm>
        <a:off x="5275085" y="1923548"/>
        <a:ext cx="1458984" cy="583593"/>
      </dsp:txXfrm>
    </dsp:sp>
    <dsp:sp modelId="{917E4EEE-F4B1-47A3-8845-BAE3FA8736FD}">
      <dsp:nvSpPr>
        <dsp:cNvPr id="0" name=""/>
        <dsp:cNvSpPr/>
      </dsp:nvSpPr>
      <dsp:spPr>
        <a:xfrm>
          <a:off x="7273894" y="756361"/>
          <a:ext cx="889980" cy="88998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CC0D43-A32E-4D3C-ABFA-87375245EF6D}">
      <dsp:nvSpPr>
        <dsp:cNvPr id="0" name=""/>
        <dsp:cNvSpPr/>
      </dsp:nvSpPr>
      <dsp:spPr>
        <a:xfrm>
          <a:off x="7463562" y="946029"/>
          <a:ext cx="510644" cy="51064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55ECA1-80E0-4BA0-AEE3-1825E4F54959}">
      <dsp:nvSpPr>
        <dsp:cNvPr id="0" name=""/>
        <dsp:cNvSpPr/>
      </dsp:nvSpPr>
      <dsp:spPr>
        <a:xfrm>
          <a:off x="6989392" y="1923548"/>
          <a:ext cx="1458984" cy="58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b="0" kern="1200" cap="none" dirty="0">
              <a:solidFill>
                <a:schemeClr val="tx1"/>
              </a:solidFill>
              <a:latin typeface="+mj-lt"/>
            </a:rPr>
            <a:t>Getting a job</a:t>
          </a:r>
          <a:endParaRPr lang="en-GB" sz="1800" b="0" kern="1200" dirty="0">
            <a:solidFill>
              <a:schemeClr val="tx1"/>
            </a:solidFill>
            <a:latin typeface="+mj-lt"/>
          </a:endParaRPr>
        </a:p>
      </dsp:txBody>
      <dsp:txXfrm>
        <a:off x="6989392" y="1923548"/>
        <a:ext cx="1458984" cy="5835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E62D68-4C82-470B-B2F7-1BB951BF3694}">
      <dsp:nvSpPr>
        <dsp:cNvPr id="0" name=""/>
        <dsp:cNvSpPr/>
      </dsp:nvSpPr>
      <dsp:spPr>
        <a:xfrm>
          <a:off x="0" y="819604"/>
          <a:ext cx="1321365" cy="1055375"/>
        </a:xfrm>
        <a:prstGeom prst="roundRect">
          <a:avLst>
            <a:gd name="adj" fmla="val 10000"/>
          </a:avLst>
        </a:prstGeom>
        <a:solidFill>
          <a:srgbClr val="3BC0C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kern="1200" dirty="0">
              <a:latin typeface="+mj-lt"/>
            </a:rPr>
            <a:t>A student registers at: ucas.com/apply</a:t>
          </a:r>
        </a:p>
      </dsp:txBody>
      <dsp:txXfrm>
        <a:off x="30911" y="850515"/>
        <a:ext cx="1259543" cy="993553"/>
      </dsp:txXfrm>
    </dsp:sp>
    <dsp:sp modelId="{5543219D-F762-46D9-9736-83F9D65147A3}">
      <dsp:nvSpPr>
        <dsp:cNvPr id="0" name=""/>
        <dsp:cNvSpPr/>
      </dsp:nvSpPr>
      <dsp:spPr>
        <a:xfrm rot="21600000">
          <a:off x="1487970" y="1006672"/>
          <a:ext cx="335819" cy="436221"/>
        </a:xfrm>
        <a:prstGeom prst="rightArrow">
          <a:avLst>
            <a:gd name="adj1" fmla="val 60000"/>
            <a:gd name="adj2" fmla="val 50000"/>
          </a:avLst>
        </a:prstGeom>
        <a:solidFill>
          <a:srgbClr val="3BC0C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-21600000">
        <a:off x="1487970" y="1093916"/>
        <a:ext cx="235073" cy="261733"/>
      </dsp:txXfrm>
    </dsp:sp>
    <dsp:sp modelId="{249A2BC4-1D12-4F1F-BBC4-5D4845239AFA}">
      <dsp:nvSpPr>
        <dsp:cNvPr id="0" name=""/>
        <dsp:cNvSpPr/>
      </dsp:nvSpPr>
      <dsp:spPr>
        <a:xfrm>
          <a:off x="1953518" y="406794"/>
          <a:ext cx="2316655" cy="2215275"/>
        </a:xfrm>
        <a:prstGeom prst="roundRect">
          <a:avLst>
            <a:gd name="adj" fmla="val 10000"/>
          </a:avLst>
        </a:prstGeom>
        <a:solidFill>
          <a:srgbClr val="5DB88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en-GB" sz="1400" b="1" kern="1200">
              <a:latin typeface="+mj-lt"/>
              <a:cs typeface="Arial" pitchFamily="34" charset="0"/>
            </a:rPr>
            <a:t>Sections to complete: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en-GB" sz="1400" b="1" kern="1200">
              <a:latin typeface="+mj-lt"/>
            </a:rPr>
            <a:t>1. Personal details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en-GB" sz="1400" b="1" kern="1200">
              <a:latin typeface="+mj-lt"/>
            </a:rPr>
            <a:t>2. Additional information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en-GB" sz="1400" b="1" kern="1200">
              <a:latin typeface="+mj-lt"/>
            </a:rPr>
            <a:t>3. Student finance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en-GB" sz="1400" b="1" kern="1200">
              <a:latin typeface="+mj-lt"/>
            </a:rPr>
            <a:t>4. Choices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en-GB" sz="1400" b="1" kern="1200">
              <a:latin typeface="+mj-lt"/>
            </a:rPr>
            <a:t>5. Education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en-GB" sz="1400" b="1" kern="1200">
              <a:latin typeface="+mj-lt"/>
            </a:rPr>
            <a:t>6. Employment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en-GB" sz="1400" b="1" kern="1200">
              <a:latin typeface="+mj-lt"/>
            </a:rPr>
            <a:t>7. Personal statement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en-GB" sz="1400" b="1" kern="1200">
              <a:latin typeface="+mj-lt"/>
            </a:rPr>
            <a:t>8. Referee details</a:t>
          </a:r>
        </a:p>
      </dsp:txBody>
      <dsp:txXfrm>
        <a:off x="2018401" y="471677"/>
        <a:ext cx="2186889" cy="2085509"/>
      </dsp:txXfrm>
    </dsp:sp>
    <dsp:sp modelId="{DB535FF1-97C0-45BA-97DC-E6FBA6BFCC21}">
      <dsp:nvSpPr>
        <dsp:cNvPr id="0" name=""/>
        <dsp:cNvSpPr/>
      </dsp:nvSpPr>
      <dsp:spPr>
        <a:xfrm rot="4699">
          <a:off x="4488684" y="1014908"/>
          <a:ext cx="624484" cy="436221"/>
        </a:xfrm>
        <a:prstGeom prst="rightArrow">
          <a:avLst>
            <a:gd name="adj1" fmla="val 60000"/>
            <a:gd name="adj2" fmla="val 50000"/>
          </a:avLst>
        </a:prstGeom>
        <a:solidFill>
          <a:srgbClr val="5DB88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4488684" y="1102063"/>
        <a:ext cx="493618" cy="261733"/>
      </dsp:txXfrm>
    </dsp:sp>
    <dsp:sp modelId="{8E2F7C7A-5A42-4560-8BCF-0872DBF5F416}">
      <dsp:nvSpPr>
        <dsp:cNvPr id="0" name=""/>
        <dsp:cNvSpPr/>
      </dsp:nvSpPr>
      <dsp:spPr>
        <a:xfrm>
          <a:off x="5444701" y="752662"/>
          <a:ext cx="1191431" cy="1055375"/>
        </a:xfrm>
        <a:prstGeom prst="roundRect">
          <a:avLst>
            <a:gd name="adj" fmla="val 10000"/>
          </a:avLst>
        </a:prstGeom>
        <a:solidFill>
          <a:srgbClr val="FF645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+mj-lt"/>
            </a:rPr>
            <a:t>Teacher/ adviser adds their reference</a:t>
          </a:r>
        </a:p>
      </dsp:txBody>
      <dsp:txXfrm>
        <a:off x="5475612" y="783573"/>
        <a:ext cx="1129609" cy="993553"/>
      </dsp:txXfrm>
    </dsp:sp>
    <dsp:sp modelId="{2CBE7B2B-6043-4AFE-98A9-989AAB596E9C}">
      <dsp:nvSpPr>
        <dsp:cNvPr id="0" name=""/>
        <dsp:cNvSpPr/>
      </dsp:nvSpPr>
      <dsp:spPr>
        <a:xfrm>
          <a:off x="6840750" y="997969"/>
          <a:ext cx="381544" cy="436221"/>
        </a:xfrm>
        <a:prstGeom prst="rightArrow">
          <a:avLst>
            <a:gd name="adj1" fmla="val 60000"/>
            <a:gd name="adj2" fmla="val 50000"/>
          </a:avLst>
        </a:prstGeom>
        <a:solidFill>
          <a:srgbClr val="FF645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6840750" y="1085213"/>
        <a:ext cx="267081" cy="261733"/>
      </dsp:txXfrm>
    </dsp:sp>
    <dsp:sp modelId="{9A1A4E0F-6D24-4DA6-B1C5-059DDF87071C}">
      <dsp:nvSpPr>
        <dsp:cNvPr id="0" name=""/>
        <dsp:cNvSpPr/>
      </dsp:nvSpPr>
      <dsp:spPr>
        <a:xfrm>
          <a:off x="7354913" y="648496"/>
          <a:ext cx="1111750" cy="1055375"/>
        </a:xfrm>
        <a:prstGeom prst="roundRect">
          <a:avLst>
            <a:gd name="adj" fmla="val 10000"/>
          </a:avLst>
        </a:prstGeom>
        <a:solidFill>
          <a:srgbClr val="836CD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latin typeface="+mj-lt"/>
            </a:rPr>
            <a:t>Applications are sent to UCAS</a:t>
          </a:r>
        </a:p>
      </dsp:txBody>
      <dsp:txXfrm>
        <a:off x="7385824" y="679407"/>
        <a:ext cx="1049928" cy="993553"/>
      </dsp:txXfrm>
    </dsp:sp>
    <dsp:sp modelId="{98CDA07F-1387-4DB1-94AE-770298A9CD1A}">
      <dsp:nvSpPr>
        <dsp:cNvPr id="0" name=""/>
        <dsp:cNvSpPr/>
      </dsp:nvSpPr>
      <dsp:spPr>
        <a:xfrm rot="5444968">
          <a:off x="7696876" y="1866018"/>
          <a:ext cx="415548" cy="436221"/>
        </a:xfrm>
        <a:prstGeom prst="rightArrow">
          <a:avLst>
            <a:gd name="adj1" fmla="val 60000"/>
            <a:gd name="adj2" fmla="val 50000"/>
          </a:avLst>
        </a:prstGeom>
        <a:solidFill>
          <a:srgbClr val="836CD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-5400000">
        <a:off x="7774598" y="1876360"/>
        <a:ext cx="261733" cy="290884"/>
      </dsp:txXfrm>
    </dsp:sp>
    <dsp:sp modelId="{DC651193-F1F8-4A7D-B2CD-E84130B34BCD}">
      <dsp:nvSpPr>
        <dsp:cNvPr id="0" name=""/>
        <dsp:cNvSpPr/>
      </dsp:nvSpPr>
      <dsp:spPr>
        <a:xfrm>
          <a:off x="7177874" y="2487907"/>
          <a:ext cx="1440957" cy="1055375"/>
        </a:xfrm>
        <a:prstGeom prst="roundRect">
          <a:avLst>
            <a:gd name="adj" fmla="val 10000"/>
          </a:avLst>
        </a:prstGeom>
        <a:solidFill>
          <a:srgbClr val="FBC65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kern="1200" dirty="0">
              <a:latin typeface="+mj-lt"/>
            </a:rPr>
            <a:t>Universities/ colleges make their decisions</a:t>
          </a:r>
        </a:p>
      </dsp:txBody>
      <dsp:txXfrm>
        <a:off x="7208785" y="2518818"/>
        <a:ext cx="1379135" cy="9935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84A26-7F0E-4B47-9C1C-743AA0F47B29}">
      <dsp:nvSpPr>
        <dsp:cNvPr id="0" name=""/>
        <dsp:cNvSpPr/>
      </dsp:nvSpPr>
      <dsp:spPr>
        <a:xfrm>
          <a:off x="0" y="2548035"/>
          <a:ext cx="2142622" cy="557447"/>
        </a:xfrm>
        <a:prstGeom prst="rect">
          <a:avLst/>
        </a:prstGeom>
        <a:solidFill>
          <a:srgbClr val="836CD8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383" tIns="99568" rIns="152383" bIns="99568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+mj-lt"/>
            </a:rPr>
            <a:t>Be proactive</a:t>
          </a:r>
        </a:p>
      </dsp:txBody>
      <dsp:txXfrm>
        <a:off x="0" y="2548035"/>
        <a:ext cx="2142622" cy="557447"/>
      </dsp:txXfrm>
    </dsp:sp>
    <dsp:sp modelId="{9FC6F4E6-ED12-4790-B733-8CFF38A2F8E5}">
      <dsp:nvSpPr>
        <dsp:cNvPr id="0" name=""/>
        <dsp:cNvSpPr/>
      </dsp:nvSpPr>
      <dsp:spPr>
        <a:xfrm>
          <a:off x="2142622" y="2548035"/>
          <a:ext cx="6427866" cy="557447"/>
        </a:xfrm>
        <a:prstGeom prst="rect">
          <a:avLst/>
        </a:prstGeom>
        <a:solidFill>
          <a:srgbClr val="836CD8">
            <a:alpha val="54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387" tIns="177800" rIns="130387" bIns="17780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j-lt"/>
            </a:rPr>
            <a:t>Make sure they read everything carefully that is sent to them and don’t book family holidays at key times!</a:t>
          </a:r>
        </a:p>
      </dsp:txBody>
      <dsp:txXfrm>
        <a:off x="2142622" y="2548035"/>
        <a:ext cx="6427866" cy="557447"/>
      </dsp:txXfrm>
    </dsp:sp>
    <dsp:sp modelId="{10BBADAB-F65A-4239-91EC-274C7A935BF2}">
      <dsp:nvSpPr>
        <dsp:cNvPr id="0" name=""/>
        <dsp:cNvSpPr/>
      </dsp:nvSpPr>
      <dsp:spPr>
        <a:xfrm rot="10800000">
          <a:off x="0" y="1699042"/>
          <a:ext cx="2142622" cy="85735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rgbClr val="FF645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383" tIns="99568" rIns="152383" bIns="99568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j-lt"/>
            </a:rPr>
            <a:t>Open days</a:t>
          </a:r>
        </a:p>
      </dsp:txBody>
      <dsp:txXfrm rot="-10800000">
        <a:off x="0" y="1699042"/>
        <a:ext cx="2142622" cy="557280"/>
      </dsp:txXfrm>
    </dsp:sp>
    <dsp:sp modelId="{E41F4342-9FFE-47FE-BEE8-D529769CFD0B}">
      <dsp:nvSpPr>
        <dsp:cNvPr id="0" name=""/>
        <dsp:cNvSpPr/>
      </dsp:nvSpPr>
      <dsp:spPr>
        <a:xfrm>
          <a:off x="2142622" y="1699042"/>
          <a:ext cx="6427866" cy="557280"/>
        </a:xfrm>
        <a:prstGeom prst="rect">
          <a:avLst/>
        </a:prstGeom>
        <a:solidFill>
          <a:srgbClr val="FF6451">
            <a:alpha val="54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387" tIns="177800" rIns="130387" bIns="177800" numCol="1" spcCol="1270" anchor="ctr" anchorCtr="0">
          <a:noAutofit/>
        </a:bodyPr>
        <a:lstStyle/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+mj-lt"/>
            </a:rPr>
            <a:t>Attend virtual events and open days – you may have a different perspective.</a:t>
          </a:r>
        </a:p>
      </dsp:txBody>
      <dsp:txXfrm>
        <a:off x="2142622" y="1699042"/>
        <a:ext cx="6427866" cy="557280"/>
      </dsp:txXfrm>
    </dsp:sp>
    <dsp:sp modelId="{7EC65C04-1863-417B-AB94-0725177F04A4}">
      <dsp:nvSpPr>
        <dsp:cNvPr id="0" name=""/>
        <dsp:cNvSpPr/>
      </dsp:nvSpPr>
      <dsp:spPr>
        <a:xfrm rot="10800000">
          <a:off x="0" y="850049"/>
          <a:ext cx="2142622" cy="85735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rgbClr val="FBC65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383" tIns="99568" rIns="152383" bIns="99568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+mj-lt"/>
            </a:rPr>
            <a:t>Sign up</a:t>
          </a:r>
        </a:p>
      </dsp:txBody>
      <dsp:txXfrm rot="-10800000">
        <a:off x="0" y="850049"/>
        <a:ext cx="2142622" cy="557280"/>
      </dsp:txXfrm>
    </dsp:sp>
    <dsp:sp modelId="{30BE029A-8C4B-4640-9BBB-08FE9ECE8AD2}">
      <dsp:nvSpPr>
        <dsp:cNvPr id="0" name=""/>
        <dsp:cNvSpPr/>
      </dsp:nvSpPr>
      <dsp:spPr>
        <a:xfrm>
          <a:off x="2142622" y="850049"/>
          <a:ext cx="6427866" cy="557280"/>
        </a:xfrm>
        <a:prstGeom prst="rect">
          <a:avLst/>
        </a:prstGeom>
        <a:solidFill>
          <a:srgbClr val="FBC651">
            <a:alpha val="54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387" tIns="177800" rIns="130387" bIns="17780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j-lt"/>
            </a:rPr>
            <a:t>Sign up for updates from UCAS, and get everything you need to know about the application process direct to your inbox.</a:t>
          </a:r>
        </a:p>
      </dsp:txBody>
      <dsp:txXfrm>
        <a:off x="2142622" y="850049"/>
        <a:ext cx="6427866" cy="557280"/>
      </dsp:txXfrm>
    </dsp:sp>
    <dsp:sp modelId="{85A4FDBA-388D-451A-AC69-E5F11176299A}">
      <dsp:nvSpPr>
        <dsp:cNvPr id="0" name=""/>
        <dsp:cNvSpPr/>
      </dsp:nvSpPr>
      <dsp:spPr>
        <a:xfrm rot="10800000">
          <a:off x="0" y="1056"/>
          <a:ext cx="2142622" cy="85735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rgbClr val="5DB88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383" tIns="99568" rIns="152383" bIns="99568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j-lt"/>
            </a:rPr>
            <a:t>Research</a:t>
          </a:r>
        </a:p>
      </dsp:txBody>
      <dsp:txXfrm rot="-10800000">
        <a:off x="0" y="1056"/>
        <a:ext cx="2142622" cy="557280"/>
      </dsp:txXfrm>
    </dsp:sp>
    <dsp:sp modelId="{52E280DE-3718-4C98-9385-CEF1A59AB3BA}">
      <dsp:nvSpPr>
        <dsp:cNvPr id="0" name=""/>
        <dsp:cNvSpPr/>
      </dsp:nvSpPr>
      <dsp:spPr>
        <a:xfrm>
          <a:off x="2142622" y="1056"/>
          <a:ext cx="6427866" cy="557280"/>
        </a:xfrm>
        <a:prstGeom prst="rect">
          <a:avLst/>
        </a:prstGeom>
        <a:solidFill>
          <a:srgbClr val="5DB88D">
            <a:alpha val="54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387" tIns="177800" rIns="130387" bIns="17780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j-lt"/>
            </a:rPr>
            <a:t>Use the parents/guardians’ section of the UCAS website at www.ucas.com/parents.</a:t>
          </a:r>
        </a:p>
      </dsp:txBody>
      <dsp:txXfrm>
        <a:off x="2142622" y="1056"/>
        <a:ext cx="6427866" cy="557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A4DA9-1846-4D5E-9104-03B16B698B0F}" type="datetimeFigureOut">
              <a:rPr lang="en-US" smtClean="0"/>
              <a:pPr/>
              <a:t>9/21/2023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08A74-3EC2-4B99-847E-145690E11B8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2926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865DA-4357-4903-9CB8-863A10EEE0FA}" type="datetimeFigureOut">
              <a:rPr lang="en-GB" smtClean="0"/>
              <a:pPr/>
              <a:t>21/09/2023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087A4-34AA-4176-9487-BC24DDCA00C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7117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B20EF-60E4-4D3A-9650-88C41CE336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367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B20EF-60E4-4D3A-9650-88C41CE336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150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Cader Rattray\Desktop\UCASsupergraphic-0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t="31008" r="20528" b="23673"/>
          <a:stretch>
            <a:fillRect/>
          </a:stretch>
        </p:blipFill>
        <p:spPr bwMode="auto">
          <a:xfrm>
            <a:off x="2627784" y="2204864"/>
            <a:ext cx="651621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3192775"/>
            <a:ext cx="5904656" cy="646331"/>
          </a:xfrm>
        </p:spPr>
        <p:txBody>
          <a:bodyPr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57125-F609-42B6-A4A5-5C731C46C479}" type="datetime1">
              <a:rPr lang="en-GB" smtClean="0"/>
              <a:pPr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 the heart of connecting people to higher education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001F-84D8-48B7-9690-BD096A4D892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4" descr="C:\Users\Cader Rattray\Desktop\UCAS-Left_aligned-White_box-Keyline-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772816"/>
            <a:ext cx="3042656" cy="86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21205" y="4726020"/>
            <a:ext cx="5482952" cy="388640"/>
          </a:xfrm>
        </p:spPr>
        <p:txBody>
          <a:bodyPr>
            <a:noAutofit/>
          </a:bodyPr>
          <a:lstStyle>
            <a:lvl1pPr>
              <a:buNone/>
              <a:defRPr sz="2000" b="1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021205" y="5141713"/>
            <a:ext cx="5482952" cy="341197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018138" y="5550071"/>
            <a:ext cx="5482952" cy="807887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Insert content appropriate to presentation:-  could be contact information, product or service </a:t>
            </a:r>
            <a:r>
              <a:rPr lang="en-US" dirty="0" err="1"/>
              <a:t>strapline</a:t>
            </a:r>
            <a:r>
              <a:rPr lang="en-US" dirty="0"/>
              <a:t>, web address, or social media info or # etc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665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7402469-3B62-4229-9ED9-9D07CD1D7589}"/>
              </a:ext>
            </a:extLst>
          </p:cNvPr>
          <p:cNvSpPr/>
          <p:nvPr/>
        </p:nvSpPr>
        <p:spPr>
          <a:xfrm>
            <a:off x="295178" y="740835"/>
            <a:ext cx="4958141" cy="5355164"/>
          </a:xfrm>
          <a:prstGeom prst="rect">
            <a:avLst/>
          </a:prstGeom>
          <a:solidFill>
            <a:srgbClr val="FF64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ABFA988-A91A-49B6-8973-5B46A958754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45456" y="2180161"/>
            <a:ext cx="4240310" cy="1728447"/>
          </a:xfrm>
        </p:spPr>
        <p:txBody>
          <a:bodyPr/>
          <a:lstStyle>
            <a:lvl1pPr>
              <a:defRPr sz="4500"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DF74601-6F16-4BA1-AC9A-F2E31B98B5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45456" y="4040099"/>
            <a:ext cx="4491322" cy="787395"/>
          </a:xfrm>
        </p:spPr>
        <p:txBody>
          <a:bodyPr/>
          <a:lstStyle>
            <a:lvl1pPr marL="0" indent="0">
              <a:buNone/>
              <a:defRPr lang="en-GB" sz="1800"/>
            </a:lvl1pPr>
          </a:lstStyle>
          <a:p>
            <a:pPr lvl="0"/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FD2D2A0-D12C-4EAC-818E-A4C74B7FBA5D}"/>
              </a:ext>
            </a:extLst>
          </p:cNvPr>
          <p:cNvSpPr/>
          <p:nvPr/>
        </p:nvSpPr>
        <p:spPr>
          <a:xfrm>
            <a:off x="725896" y="1811378"/>
            <a:ext cx="788020" cy="1311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" name="Picture 8" descr="UCAS-Right_aligned-White_box-Keyline-CMYK.eps">
            <a:extLst>
              <a:ext uri="{FF2B5EF4-FFF2-40B4-BE49-F238E27FC236}">
                <a16:creationId xmlns:a16="http://schemas.microsoft.com/office/drawing/2014/main" id="{5C49A82B-D32E-43A9-9A93-8CCDE33B90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78203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UCAS-Right_aligned-White_box-Keyline-CMYK.eps">
            <a:extLst>
              <a:ext uri="{FF2B5EF4-FFF2-40B4-BE49-F238E27FC236}">
                <a16:creationId xmlns:a16="http://schemas.microsoft.com/office/drawing/2014/main" id="{53989050-8C3F-4625-BF86-0B43E21F32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13">
            <a:extLst>
              <a:ext uri="{FF2B5EF4-FFF2-40B4-BE49-F238E27FC236}">
                <a16:creationId xmlns:a16="http://schemas.microsoft.com/office/drawing/2014/main" id="{B09E6AB8-D41E-4292-A94B-8DA251ACE073}"/>
              </a:ext>
            </a:extLst>
          </p:cNvPr>
          <p:cNvSpPr/>
          <p:nvPr/>
        </p:nvSpPr>
        <p:spPr>
          <a:xfrm>
            <a:off x="295178" y="740835"/>
            <a:ext cx="4958141" cy="5355164"/>
          </a:xfrm>
          <a:prstGeom prst="rect">
            <a:avLst/>
          </a:prstGeom>
          <a:solidFill>
            <a:srgbClr val="5DB88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5E4AD1-F38F-4F55-B6A2-3DAEDCE84A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5456" y="2180161"/>
            <a:ext cx="4240310" cy="1728447"/>
          </a:xfrm>
        </p:spPr>
        <p:txBody>
          <a:bodyPr/>
          <a:lstStyle>
            <a:lvl1pPr>
              <a:defRPr sz="4500"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DBD5638-BCF6-4399-9A34-09781C8629B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45456" y="4040099"/>
            <a:ext cx="4491322" cy="787395"/>
          </a:xfrm>
        </p:spPr>
        <p:txBody>
          <a:bodyPr/>
          <a:lstStyle>
            <a:lvl1pPr marL="0" indent="0">
              <a:buNone/>
              <a:defRPr lang="en-GB" sz="1800"/>
            </a:lvl1pPr>
          </a:lstStyle>
          <a:p>
            <a:pPr lvl="0"/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3F5CF3C6-90BB-46B7-8751-E147C043E75F}"/>
              </a:ext>
            </a:extLst>
          </p:cNvPr>
          <p:cNvSpPr/>
          <p:nvPr/>
        </p:nvSpPr>
        <p:spPr>
          <a:xfrm>
            <a:off x="725896" y="1811378"/>
            <a:ext cx="788020" cy="1311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963796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UCAS-Right_aligned-White_box-Keyline-CMYK.eps">
            <a:extLst>
              <a:ext uri="{FF2B5EF4-FFF2-40B4-BE49-F238E27FC236}">
                <a16:creationId xmlns:a16="http://schemas.microsoft.com/office/drawing/2014/main" id="{32175B58-0D01-42BE-87CD-E557DE1858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13">
            <a:extLst>
              <a:ext uri="{FF2B5EF4-FFF2-40B4-BE49-F238E27FC236}">
                <a16:creationId xmlns:a16="http://schemas.microsoft.com/office/drawing/2014/main" id="{F19AC578-F30B-4D31-A975-76FEBACF6FA3}"/>
              </a:ext>
            </a:extLst>
          </p:cNvPr>
          <p:cNvSpPr/>
          <p:nvPr/>
        </p:nvSpPr>
        <p:spPr>
          <a:xfrm>
            <a:off x="295178" y="740835"/>
            <a:ext cx="4958141" cy="5355164"/>
          </a:xfrm>
          <a:prstGeom prst="rect">
            <a:avLst/>
          </a:prstGeom>
          <a:solidFill>
            <a:srgbClr val="3B92D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F5B4EF-19C9-49A7-A61F-09F073B233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5456" y="2180161"/>
            <a:ext cx="4240310" cy="1728447"/>
          </a:xfrm>
        </p:spPr>
        <p:txBody>
          <a:bodyPr/>
          <a:lstStyle>
            <a:lvl1pPr>
              <a:defRPr sz="4500"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BD7BDF2-C033-466E-AD6A-F41F95ABF776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45456" y="4040099"/>
            <a:ext cx="4491322" cy="787395"/>
          </a:xfrm>
        </p:spPr>
        <p:txBody>
          <a:bodyPr/>
          <a:lstStyle>
            <a:lvl1pPr marL="0" indent="0">
              <a:buNone/>
              <a:defRPr lang="en-GB" sz="1800"/>
            </a:lvl1pPr>
          </a:lstStyle>
          <a:p>
            <a:pPr lvl="0"/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AF7F0B3F-97F5-49EF-9BB4-79A68C1275B4}"/>
              </a:ext>
            </a:extLst>
          </p:cNvPr>
          <p:cNvSpPr/>
          <p:nvPr/>
        </p:nvSpPr>
        <p:spPr>
          <a:xfrm>
            <a:off x="725896" y="1811378"/>
            <a:ext cx="788020" cy="1311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227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UCAS-Right_aligned-White_box-Keyline-CMYK.eps">
            <a:extLst>
              <a:ext uri="{FF2B5EF4-FFF2-40B4-BE49-F238E27FC236}">
                <a16:creationId xmlns:a16="http://schemas.microsoft.com/office/drawing/2014/main" id="{9396F07C-A290-4572-A1AE-3A7FAB0CD2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BFA25C34-A8D8-4157-A3A5-B5CA382ED03E}"/>
              </a:ext>
            </a:extLst>
          </p:cNvPr>
          <p:cNvSpPr/>
          <p:nvPr/>
        </p:nvSpPr>
        <p:spPr>
          <a:xfrm>
            <a:off x="295178" y="740835"/>
            <a:ext cx="4958141" cy="5355164"/>
          </a:xfrm>
          <a:prstGeom prst="rect">
            <a:avLst/>
          </a:prstGeom>
          <a:solidFill>
            <a:srgbClr val="836CD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706F990-F709-4FD3-8D3B-A7C13E89C1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5456" y="2180161"/>
            <a:ext cx="4240310" cy="1728447"/>
          </a:xfrm>
        </p:spPr>
        <p:txBody>
          <a:bodyPr/>
          <a:lstStyle>
            <a:lvl1pPr>
              <a:defRPr sz="4500"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8D6F013-17F4-4625-929E-4DAF76C43936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45456" y="4040099"/>
            <a:ext cx="4491322" cy="787395"/>
          </a:xfrm>
        </p:spPr>
        <p:txBody>
          <a:bodyPr/>
          <a:lstStyle>
            <a:lvl1pPr marL="0" indent="0">
              <a:buNone/>
              <a:defRPr lang="en-GB" sz="1800"/>
            </a:lvl1pPr>
          </a:lstStyle>
          <a:p>
            <a:pPr lvl="0"/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FA28260C-2706-4536-A4EA-703C638E5D06}"/>
              </a:ext>
            </a:extLst>
          </p:cNvPr>
          <p:cNvSpPr/>
          <p:nvPr/>
        </p:nvSpPr>
        <p:spPr>
          <a:xfrm>
            <a:off x="725896" y="1811378"/>
            <a:ext cx="788020" cy="1311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5878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UCAS-Right_aligned-White_box-Keyline-CMYK.eps">
            <a:extLst>
              <a:ext uri="{FF2B5EF4-FFF2-40B4-BE49-F238E27FC236}">
                <a16:creationId xmlns:a16="http://schemas.microsoft.com/office/drawing/2014/main" id="{8A9FFD5E-A9B3-4802-BA22-0F34734FE3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AD74F744-AC21-46C0-B9F2-B0D8B4865A0E}"/>
              </a:ext>
            </a:extLst>
          </p:cNvPr>
          <p:cNvSpPr/>
          <p:nvPr/>
        </p:nvSpPr>
        <p:spPr>
          <a:xfrm>
            <a:off x="295178" y="740835"/>
            <a:ext cx="4958141" cy="5355164"/>
          </a:xfrm>
          <a:prstGeom prst="rect">
            <a:avLst/>
          </a:prstGeom>
          <a:solidFill>
            <a:srgbClr val="3BC0C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348F996-38E6-44A6-96B8-A04324C8F3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5456" y="2180161"/>
            <a:ext cx="4240310" cy="1728447"/>
          </a:xfrm>
        </p:spPr>
        <p:txBody>
          <a:bodyPr/>
          <a:lstStyle>
            <a:lvl1pPr>
              <a:defRPr sz="4500"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26232D4-A933-4361-8FAE-1DF418CCAB9F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45456" y="4040099"/>
            <a:ext cx="4491322" cy="787395"/>
          </a:xfrm>
        </p:spPr>
        <p:txBody>
          <a:bodyPr/>
          <a:lstStyle>
            <a:lvl1pPr marL="0" indent="0">
              <a:buNone/>
              <a:defRPr lang="en-GB" sz="1800"/>
            </a:lvl1pPr>
          </a:lstStyle>
          <a:p>
            <a:pPr lvl="0"/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AB1EEE5D-4A57-45FB-B8B7-B0495338EA8E}"/>
              </a:ext>
            </a:extLst>
          </p:cNvPr>
          <p:cNvSpPr/>
          <p:nvPr/>
        </p:nvSpPr>
        <p:spPr>
          <a:xfrm>
            <a:off x="725896" y="1811378"/>
            <a:ext cx="788020" cy="1311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195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UCAS-Right_aligned-White_box-Keyline-CMYK.eps">
            <a:extLst>
              <a:ext uri="{FF2B5EF4-FFF2-40B4-BE49-F238E27FC236}">
                <a16:creationId xmlns:a16="http://schemas.microsoft.com/office/drawing/2014/main" id="{1EC20B33-87DE-4DF5-AE98-AC5D444DAD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AC8C4F40-6194-475B-9104-500DB258B84A}"/>
              </a:ext>
            </a:extLst>
          </p:cNvPr>
          <p:cNvSpPr/>
          <p:nvPr/>
        </p:nvSpPr>
        <p:spPr>
          <a:xfrm>
            <a:off x="295178" y="740835"/>
            <a:ext cx="4958141" cy="5355164"/>
          </a:xfrm>
          <a:prstGeom prst="rect">
            <a:avLst/>
          </a:prstGeom>
          <a:solidFill>
            <a:srgbClr val="FBC6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F2B76F8-0FF5-4203-A272-D282DD5BF7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5456" y="2180161"/>
            <a:ext cx="4240310" cy="1728447"/>
          </a:xfrm>
        </p:spPr>
        <p:txBody>
          <a:bodyPr/>
          <a:lstStyle>
            <a:lvl1pPr>
              <a:defRPr sz="4500"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4DBA59C-B5E1-4A65-99A3-E0FD7B953C7A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45456" y="4040099"/>
            <a:ext cx="4491322" cy="787395"/>
          </a:xfrm>
        </p:spPr>
        <p:txBody>
          <a:bodyPr/>
          <a:lstStyle>
            <a:lvl1pPr marL="0" indent="0">
              <a:buNone/>
              <a:defRPr lang="en-GB" sz="1800"/>
            </a:lvl1pPr>
          </a:lstStyle>
          <a:p>
            <a:pPr lvl="0"/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BE6156F6-6B94-46E7-B8BC-560D86A1AF5A}"/>
              </a:ext>
            </a:extLst>
          </p:cNvPr>
          <p:cNvSpPr/>
          <p:nvPr/>
        </p:nvSpPr>
        <p:spPr>
          <a:xfrm>
            <a:off x="725896" y="1811378"/>
            <a:ext cx="788020" cy="1311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35737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FD3A4ABC-F119-4877-815D-8B7111EE91CB}"/>
              </a:ext>
            </a:extLst>
          </p:cNvPr>
          <p:cNvSpPr/>
          <p:nvPr/>
        </p:nvSpPr>
        <p:spPr>
          <a:xfrm>
            <a:off x="0" y="6176967"/>
            <a:ext cx="9144000" cy="681032"/>
          </a:xfrm>
          <a:prstGeom prst="rect">
            <a:avLst/>
          </a:prstGeom>
          <a:solidFill>
            <a:srgbClr val="5DB88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050CAB-F002-4FE2-9E3C-BDDBFBDFF65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C9DC73-DDF5-46A3-85BD-3A5AB6B0F40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5DB88D"/>
              </a:buClr>
              <a:defRPr/>
            </a:lvl1pPr>
            <a:lvl2pPr>
              <a:buClr>
                <a:srgbClr val="5DB88D"/>
              </a:buClr>
              <a:defRPr/>
            </a:lvl2pPr>
            <a:lvl3pPr>
              <a:buClr>
                <a:srgbClr val="5DB88D"/>
              </a:buClr>
              <a:defRPr/>
            </a:lvl3pPr>
            <a:lvl4pPr>
              <a:buClr>
                <a:srgbClr val="5DB88D"/>
              </a:buClr>
              <a:defRPr/>
            </a:lvl4pPr>
            <a:lvl5pPr>
              <a:buClr>
                <a:srgbClr val="5DB88D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7C47565-2945-46E1-B943-81545A6ED33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B48CD40-974B-4ED7-82E3-110FDD5474E1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210D2E-0E82-459E-88E7-462511AB15B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0C4150-F46C-4D6E-B186-57A5F1A4AA6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4226D69C-EF70-48AE-8311-864D7EFA8F30}" type="slidenum">
              <a:t>‹#›</a:t>
            </a:fld>
            <a:endParaRPr lang="en-US"/>
          </a:p>
        </p:txBody>
      </p:sp>
      <p:pic>
        <p:nvPicPr>
          <p:cNvPr id="8" name="Picture 9" descr="UCAS-Right_aligned-White_box-Keyline-CMYK.eps">
            <a:extLst>
              <a:ext uri="{FF2B5EF4-FFF2-40B4-BE49-F238E27FC236}">
                <a16:creationId xmlns:a16="http://schemas.microsoft.com/office/drawing/2014/main" id="{C06A0B0C-6C33-4B39-8928-0D98DCE5C9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A5095A8E-6F3D-4C7E-B472-3CFCAA6D368C}"/>
              </a:ext>
            </a:extLst>
          </p:cNvPr>
          <p:cNvSpPr/>
          <p:nvPr/>
        </p:nvSpPr>
        <p:spPr>
          <a:xfrm>
            <a:off x="438610" y="466002"/>
            <a:ext cx="788020" cy="131100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452512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06515591-8F33-4C3F-9D72-1AE55B027175}"/>
              </a:ext>
            </a:extLst>
          </p:cNvPr>
          <p:cNvSpPr/>
          <p:nvPr/>
        </p:nvSpPr>
        <p:spPr>
          <a:xfrm>
            <a:off x="0" y="6176967"/>
            <a:ext cx="9144000" cy="681032"/>
          </a:xfrm>
          <a:prstGeom prst="rect">
            <a:avLst/>
          </a:prstGeom>
          <a:solidFill>
            <a:srgbClr val="FF64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9EA8268-80CD-4582-B0CC-3986E441058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B39DA6-D301-4883-BE22-8135FD7E8AF3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6451"/>
              </a:buClr>
              <a:defRPr/>
            </a:lvl1pPr>
            <a:lvl2pPr>
              <a:buClr>
                <a:srgbClr val="FF6451"/>
              </a:buClr>
              <a:defRPr/>
            </a:lvl2pPr>
            <a:lvl3pPr>
              <a:buClr>
                <a:srgbClr val="FF6451"/>
              </a:buClr>
              <a:defRPr/>
            </a:lvl3pPr>
            <a:lvl4pPr>
              <a:buClr>
                <a:srgbClr val="FF6451"/>
              </a:buClr>
              <a:defRPr/>
            </a:lvl4pPr>
            <a:lvl5pPr>
              <a:buClr>
                <a:srgbClr val="FF645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CF07F78-2161-46B3-90CE-CF666BB2C99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C0906959-BAFB-4CBD-AAAD-778E6F478DE4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C045A8-FD3C-42F1-B7ED-3441A3C6D76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28FCD1-DD6C-4E33-A436-36EA069FF41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71C72447-BB11-4B92-946B-37106B65E33D}" type="slidenum">
              <a:t>‹#›</a:t>
            </a:fld>
            <a:endParaRPr lang="en-US"/>
          </a:p>
        </p:txBody>
      </p:sp>
      <p:pic>
        <p:nvPicPr>
          <p:cNvPr id="8" name="Picture 9" descr="UCAS-Right_aligned-White_box-Keyline-CMYK.eps">
            <a:extLst>
              <a:ext uri="{FF2B5EF4-FFF2-40B4-BE49-F238E27FC236}">
                <a16:creationId xmlns:a16="http://schemas.microsoft.com/office/drawing/2014/main" id="{B9C89690-D9D3-4A27-BE9F-58CF484A99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23EF87E-4410-4E67-B801-AEB03B1F3CD1}"/>
              </a:ext>
            </a:extLst>
          </p:cNvPr>
          <p:cNvSpPr/>
          <p:nvPr/>
        </p:nvSpPr>
        <p:spPr>
          <a:xfrm>
            <a:off x="438610" y="466002"/>
            <a:ext cx="788020" cy="131100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6425362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C06B20F3-5070-4A3C-90F5-218FEA4E36BA}"/>
              </a:ext>
            </a:extLst>
          </p:cNvPr>
          <p:cNvSpPr/>
          <p:nvPr/>
        </p:nvSpPr>
        <p:spPr>
          <a:xfrm>
            <a:off x="0" y="6176967"/>
            <a:ext cx="9144000" cy="681032"/>
          </a:xfrm>
          <a:prstGeom prst="rect">
            <a:avLst/>
          </a:prstGeom>
          <a:solidFill>
            <a:srgbClr val="FBC6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21221E-94BD-445F-B9E8-8B4E6B9F9C9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A1778A-93B4-4074-9B55-06BEC34C170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BC651"/>
              </a:buClr>
              <a:defRPr/>
            </a:lvl1pPr>
            <a:lvl2pPr>
              <a:buClr>
                <a:srgbClr val="FBC651"/>
              </a:buClr>
              <a:defRPr/>
            </a:lvl2pPr>
            <a:lvl3pPr>
              <a:buClr>
                <a:srgbClr val="FBC651"/>
              </a:buClr>
              <a:defRPr/>
            </a:lvl3pPr>
            <a:lvl4pPr>
              <a:buClr>
                <a:srgbClr val="FBC651"/>
              </a:buClr>
              <a:defRPr/>
            </a:lvl4pPr>
            <a:lvl5pPr>
              <a:buClr>
                <a:srgbClr val="FBC65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EAC4A3B-D00F-453E-B0C5-DF3B672B9F1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64788DA-8C2D-495E-882A-DA6EB513A43E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53BF77D-D914-45AC-B3DC-0EBD82125A7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3A13DB-421C-4ACF-AF69-83107B8586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|   </a:t>
            </a:r>
            <a:fld id="{10F5A01B-0D1D-4744-B575-DC2A96FD5435}" type="slidenum">
              <a:t>‹#›</a:t>
            </a:fld>
            <a:endParaRPr lang="en-US"/>
          </a:p>
        </p:txBody>
      </p:sp>
      <p:pic>
        <p:nvPicPr>
          <p:cNvPr id="8" name="Picture 9" descr="UCAS-Right_aligned-White_box-Keyline-CMYK.eps">
            <a:extLst>
              <a:ext uri="{FF2B5EF4-FFF2-40B4-BE49-F238E27FC236}">
                <a16:creationId xmlns:a16="http://schemas.microsoft.com/office/drawing/2014/main" id="{21E16144-974D-498C-AF1A-40725C7BB8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AABF364C-03FC-4981-9135-932BFDB161DD}"/>
              </a:ext>
            </a:extLst>
          </p:cNvPr>
          <p:cNvSpPr/>
          <p:nvPr/>
        </p:nvSpPr>
        <p:spPr>
          <a:xfrm>
            <a:off x="438610" y="466002"/>
            <a:ext cx="788020" cy="131100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9163647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2843FB60-7183-4466-800D-3558C33AF535}"/>
              </a:ext>
            </a:extLst>
          </p:cNvPr>
          <p:cNvSpPr/>
          <p:nvPr/>
        </p:nvSpPr>
        <p:spPr>
          <a:xfrm>
            <a:off x="0" y="6176967"/>
            <a:ext cx="9144000" cy="681032"/>
          </a:xfrm>
          <a:prstGeom prst="rect">
            <a:avLst/>
          </a:prstGeom>
          <a:solidFill>
            <a:srgbClr val="3B92D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A0804A7-ECBC-4429-A158-788C8447A73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EE43E1-0D51-42F5-97AA-D2413C1F29F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3B92D9"/>
              </a:buClr>
              <a:defRPr/>
            </a:lvl1pPr>
            <a:lvl2pPr>
              <a:buClr>
                <a:srgbClr val="3B92D9"/>
              </a:buClr>
              <a:defRPr/>
            </a:lvl2pPr>
            <a:lvl3pPr>
              <a:buClr>
                <a:srgbClr val="3B92D9"/>
              </a:buClr>
              <a:defRPr/>
            </a:lvl3pPr>
            <a:lvl4pPr>
              <a:buClr>
                <a:srgbClr val="3B92D9"/>
              </a:buClr>
              <a:defRPr/>
            </a:lvl4pPr>
            <a:lvl5pPr>
              <a:buClr>
                <a:srgbClr val="3B92D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DA67E6-3B8E-4014-AB56-C8F4B294922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EFCE390D-51E4-4E05-BEDA-EB51EDA9B13B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A84AA80-6FA8-4E89-9BFC-55BEDB8B928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307A23-9185-4CE7-B066-A528CE81CAF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7139E758-7A62-48C7-B25C-DEAD57BDC03D}" type="slidenum">
              <a:t>‹#›</a:t>
            </a:fld>
            <a:endParaRPr lang="en-US"/>
          </a:p>
        </p:txBody>
      </p:sp>
      <p:pic>
        <p:nvPicPr>
          <p:cNvPr id="8" name="Picture 9" descr="UCAS-Right_aligned-White_box-Keyline-CMYK.eps">
            <a:extLst>
              <a:ext uri="{FF2B5EF4-FFF2-40B4-BE49-F238E27FC236}">
                <a16:creationId xmlns:a16="http://schemas.microsoft.com/office/drawing/2014/main" id="{EDE47036-68B2-4954-AF40-4D251B5346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8C7AF2A2-4DB7-4285-A634-3C3B9444CF9E}"/>
              </a:ext>
            </a:extLst>
          </p:cNvPr>
          <p:cNvSpPr/>
          <p:nvPr/>
        </p:nvSpPr>
        <p:spPr>
          <a:xfrm>
            <a:off x="438610" y="466002"/>
            <a:ext cx="788020" cy="131100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85814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Char char="•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Arial" pitchFamily="34" charset="0"/>
              <a:buChar char="•"/>
              <a:defRPr sz="2000"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14480" y="6307786"/>
            <a:ext cx="4312782" cy="365125"/>
          </a:xfrm>
        </p:spPr>
        <p:txBody>
          <a:bodyPr/>
          <a:lstStyle/>
          <a:p>
            <a:r>
              <a:rPr lang="en-GB"/>
              <a:t>At the heart of connecting people to higher education</a:t>
            </a:r>
            <a:endParaRPr lang="en-GB" dirty="0"/>
          </a:p>
        </p:txBody>
      </p:sp>
      <p:pic>
        <p:nvPicPr>
          <p:cNvPr id="7" name="Picture 4" descr="C:\Users\Cader Rattray\Desktop\UCAS-Left_aligned-White_box-Keyline-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1110"/>
            <a:ext cx="1521328" cy="43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7390945" y="6362485"/>
            <a:ext cx="946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58F156-6BAA-45DC-BCD5-D3E7A03531D1}" type="datetime1">
              <a:rPr kumimoji="0" lang="en-GB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21/09/2023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316416" y="6356350"/>
            <a:ext cx="549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3001F-84D8-48B7-9690-BD096A4D8920}" type="slidenum">
              <a:rPr kumimoji="0" lang="en-GB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862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CCC29595-2536-4F55-BE48-8CFACF407D1F}"/>
              </a:ext>
            </a:extLst>
          </p:cNvPr>
          <p:cNvSpPr/>
          <p:nvPr/>
        </p:nvSpPr>
        <p:spPr>
          <a:xfrm>
            <a:off x="0" y="6176967"/>
            <a:ext cx="9144000" cy="681032"/>
          </a:xfrm>
          <a:prstGeom prst="rect">
            <a:avLst/>
          </a:prstGeom>
          <a:solidFill>
            <a:srgbClr val="3BC0C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A878773-53D5-4E1E-8F3F-01283E17004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D0D1A1-6F13-4238-82C3-2BC6EA75EF7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3BC0C7"/>
              </a:buClr>
              <a:defRPr/>
            </a:lvl1pPr>
            <a:lvl2pPr>
              <a:buClr>
                <a:srgbClr val="3BC0C7"/>
              </a:buClr>
              <a:defRPr/>
            </a:lvl2pPr>
            <a:lvl3pPr>
              <a:buClr>
                <a:srgbClr val="3BC0C7"/>
              </a:buClr>
              <a:defRPr/>
            </a:lvl3pPr>
            <a:lvl4pPr>
              <a:buClr>
                <a:srgbClr val="3BC0C7"/>
              </a:buClr>
              <a:defRPr/>
            </a:lvl4pPr>
            <a:lvl5pPr>
              <a:buClr>
                <a:srgbClr val="3BC0C7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F64A4E1-EB52-4CAE-8E65-A24B3114B3E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3EAF10F-27C0-4606-A6A4-2484472AFFC1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5C6282-5960-4291-AAC8-8F8C1AD2DDE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D82DCD3-506A-40CC-A4AB-3C8AB65E98D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415E76D4-A154-469F-B9C1-4A615F7C4253}" type="slidenum">
              <a:t>‹#›</a:t>
            </a:fld>
            <a:endParaRPr lang="en-US"/>
          </a:p>
        </p:txBody>
      </p:sp>
      <p:pic>
        <p:nvPicPr>
          <p:cNvPr id="8" name="Picture 9" descr="UCAS-Right_aligned-White_box-Keyline-CMYK.eps">
            <a:extLst>
              <a:ext uri="{FF2B5EF4-FFF2-40B4-BE49-F238E27FC236}">
                <a16:creationId xmlns:a16="http://schemas.microsoft.com/office/drawing/2014/main" id="{BD962679-1186-4773-B88A-CDE9C30D66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D62933C1-EFEE-452C-93B1-16FF69B3842E}"/>
              </a:ext>
            </a:extLst>
          </p:cNvPr>
          <p:cNvSpPr/>
          <p:nvPr/>
        </p:nvSpPr>
        <p:spPr>
          <a:xfrm>
            <a:off x="438610" y="466002"/>
            <a:ext cx="788020" cy="131100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7818697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4F942BB4-3E83-4FC2-B1A9-AC2FF7305211}"/>
              </a:ext>
            </a:extLst>
          </p:cNvPr>
          <p:cNvSpPr/>
          <p:nvPr/>
        </p:nvSpPr>
        <p:spPr>
          <a:xfrm>
            <a:off x="0" y="6176967"/>
            <a:ext cx="9144000" cy="681032"/>
          </a:xfrm>
          <a:prstGeom prst="rect">
            <a:avLst/>
          </a:prstGeom>
          <a:solidFill>
            <a:srgbClr val="836CD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836CD8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619A6F-346F-4200-AD1C-BF6F6D65D08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E823807-CFA0-4FE8-A8A7-9244E5C270C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836CD8"/>
              </a:buClr>
              <a:defRPr/>
            </a:lvl1pPr>
            <a:lvl2pPr>
              <a:buClr>
                <a:srgbClr val="836CD8"/>
              </a:buClr>
              <a:defRPr/>
            </a:lvl2pPr>
            <a:lvl3pPr>
              <a:buClr>
                <a:srgbClr val="836CD8"/>
              </a:buClr>
              <a:defRPr/>
            </a:lvl3pPr>
            <a:lvl4pPr>
              <a:buClr>
                <a:srgbClr val="836CD8"/>
              </a:buClr>
              <a:defRPr/>
            </a:lvl4pPr>
            <a:lvl5pPr>
              <a:buClr>
                <a:srgbClr val="836CD8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B9448F6-3C1B-46FB-B96B-9A4853C3340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69714F5C-5881-4337-8824-A4722067149B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441B69-0AEB-4ED8-88CA-154E8746E11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B38127-314B-476C-9BC5-6266FE2226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D165BDE6-5E41-4A9F-A7CC-8D28C629A10C}" type="slidenum">
              <a:t>‹#›</a:t>
            </a:fld>
            <a:endParaRPr lang="en-US"/>
          </a:p>
        </p:txBody>
      </p:sp>
      <p:pic>
        <p:nvPicPr>
          <p:cNvPr id="8" name="Picture 9" descr="UCAS-Right_aligned-White_box-Keyline-CMYK.eps">
            <a:extLst>
              <a:ext uri="{FF2B5EF4-FFF2-40B4-BE49-F238E27FC236}">
                <a16:creationId xmlns:a16="http://schemas.microsoft.com/office/drawing/2014/main" id="{41630798-23B6-4357-B207-BE20CC8BBD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C4534A18-55C0-4655-B265-B2281D87C9D6}"/>
              </a:ext>
            </a:extLst>
          </p:cNvPr>
          <p:cNvSpPr/>
          <p:nvPr/>
        </p:nvSpPr>
        <p:spPr>
          <a:xfrm>
            <a:off x="438610" y="466002"/>
            <a:ext cx="788020" cy="131100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706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10874A6B-5223-4A9B-843F-968F205FAE50}"/>
              </a:ext>
            </a:extLst>
          </p:cNvPr>
          <p:cNvSpPr/>
          <p:nvPr/>
        </p:nvSpPr>
        <p:spPr>
          <a:xfrm>
            <a:off x="0" y="6176967"/>
            <a:ext cx="9144000" cy="681032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836CD8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64795A4-5966-4D7D-B985-42799008C06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8D021-C664-4589-837A-F4CE37E1A49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1957ABC6-FB9A-4047-8B7C-BBDB4A103154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8310A-D71E-4413-9720-8E428DBD2F6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1A85-68E3-4552-8E0F-71535500F95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11E51FCE-8AAA-4188-AF0D-27CFCE22D42A}" type="slidenum">
              <a:t>‹#›</a:t>
            </a:fld>
            <a:endParaRPr lang="en-US"/>
          </a:p>
        </p:txBody>
      </p:sp>
      <p:pic>
        <p:nvPicPr>
          <p:cNvPr id="7" name="Picture 9" descr="UCAS-Right_aligned-White_box-Keyline-CMYK.eps">
            <a:extLst>
              <a:ext uri="{FF2B5EF4-FFF2-40B4-BE49-F238E27FC236}">
                <a16:creationId xmlns:a16="http://schemas.microsoft.com/office/drawing/2014/main" id="{86BD633E-8064-47FB-8A2D-3A1718D7BD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96399FDA-5062-4FB6-BBFF-08701695341E}"/>
              </a:ext>
            </a:extLst>
          </p:cNvPr>
          <p:cNvSpPr/>
          <p:nvPr/>
        </p:nvSpPr>
        <p:spPr>
          <a:xfrm>
            <a:off x="438610" y="466002"/>
            <a:ext cx="788020" cy="131100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DF42775-1260-4D0A-AD07-95DB74BEF0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2372782"/>
            <a:ext cx="514350" cy="605369"/>
          </a:xfrm>
          <a:solidFill>
            <a:srgbClr val="836CD8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075CC74-487B-4A52-BA8D-9A9D56E3404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3164641"/>
            <a:ext cx="514350" cy="605369"/>
          </a:xfrm>
          <a:solidFill>
            <a:srgbClr val="836CD8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F8E61DF-A4E5-40E2-BF4B-EAF4E19B25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3969057"/>
            <a:ext cx="514350" cy="605369"/>
          </a:xfrm>
          <a:solidFill>
            <a:srgbClr val="836CD8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5805B3A-640C-424F-9E88-E568EC106F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4773473"/>
            <a:ext cx="514350" cy="605369"/>
          </a:xfrm>
          <a:solidFill>
            <a:srgbClr val="836CD8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2A66C52-78F4-4232-87AE-D183DD9116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2372782"/>
            <a:ext cx="514350" cy="605369"/>
          </a:xfrm>
          <a:solidFill>
            <a:srgbClr val="836CD8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A827011-5D2C-4F0A-9814-2368CD6E80A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3164641"/>
            <a:ext cx="514350" cy="605369"/>
          </a:xfrm>
          <a:solidFill>
            <a:srgbClr val="836CD8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0AA9985-FC3E-4C6E-8FDE-2728EC71F42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3969057"/>
            <a:ext cx="514350" cy="605369"/>
          </a:xfrm>
          <a:solidFill>
            <a:srgbClr val="836CD8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22AE244-84FE-41B4-874B-ADD3DB4B383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4773473"/>
            <a:ext cx="514350" cy="605369"/>
          </a:xfrm>
          <a:solidFill>
            <a:srgbClr val="836CD8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D6F36F5C-5722-4A0C-A0DE-B6F7063549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2372782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2F4818D0-3B90-47CB-8304-01FEACF386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3164641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9B20CC88-4E9E-4068-905A-7F4802C9D3F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3969057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6D4E139D-B10C-406C-A5E3-B7F0479A142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4773473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793912E4-C0CE-434D-A09C-37E10933A1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2372782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542F8EFC-3FE7-404B-8F11-D5550021795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3164641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C2644AA6-1BC4-4770-969E-EAE77782B7E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3969057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FF3018F2-19EF-4375-8D2C-76767052274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4773473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068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99A3B7C3-D794-4C6D-9D6F-9720BCE7AD0C}"/>
              </a:ext>
            </a:extLst>
          </p:cNvPr>
          <p:cNvSpPr/>
          <p:nvPr/>
        </p:nvSpPr>
        <p:spPr>
          <a:xfrm>
            <a:off x="0" y="6176967"/>
            <a:ext cx="9144000" cy="681032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836CD8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67BFAE0-FEBD-4086-ABFB-FB9CA65871A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A106C-A6F1-4D4C-871B-4C463765DDA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AC90A54D-5E64-48BF-85C3-05082C1B6B74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EB5C9-4E2A-4721-B664-AF870B0381C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03E68-87C7-45C4-9494-74A8DC8D79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C4150914-9B8A-43FF-8106-F5A0A6F92484}" type="slidenum">
              <a:t>‹#›</a:t>
            </a:fld>
            <a:endParaRPr lang="en-US"/>
          </a:p>
        </p:txBody>
      </p:sp>
      <p:pic>
        <p:nvPicPr>
          <p:cNvPr id="7" name="Picture 9" descr="UCAS-Right_aligned-White_box-Keyline-CMYK.eps">
            <a:extLst>
              <a:ext uri="{FF2B5EF4-FFF2-40B4-BE49-F238E27FC236}">
                <a16:creationId xmlns:a16="http://schemas.microsoft.com/office/drawing/2014/main" id="{0A8E37A8-4336-4E9E-9ADB-37DD1DA8B1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C9EFE239-CB20-46CA-ABDF-BCD53186B73B}"/>
              </a:ext>
            </a:extLst>
          </p:cNvPr>
          <p:cNvSpPr/>
          <p:nvPr/>
        </p:nvSpPr>
        <p:spPr>
          <a:xfrm>
            <a:off x="438610" y="466002"/>
            <a:ext cx="788020" cy="131100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44F082F-6068-40B5-ADE8-F06A6FC7004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2372782"/>
            <a:ext cx="514350" cy="605369"/>
          </a:xfrm>
          <a:solidFill>
            <a:srgbClr val="FF6451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C0DF5DA-1499-480B-9BC8-EEEB80B9FE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3164641"/>
            <a:ext cx="514350" cy="605369"/>
          </a:xfrm>
          <a:solidFill>
            <a:srgbClr val="FF6451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C9BE218-A989-4D85-9CD7-C2226C4A8CF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3969057"/>
            <a:ext cx="514350" cy="605369"/>
          </a:xfrm>
          <a:solidFill>
            <a:srgbClr val="FF6451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A0A3C49-895C-4FDC-8473-5ED9C34DB9D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4773473"/>
            <a:ext cx="514350" cy="605369"/>
          </a:xfrm>
          <a:solidFill>
            <a:srgbClr val="FF6451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E86FB68-2AAD-4455-86F8-5FD8DF28FB4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2372782"/>
            <a:ext cx="514350" cy="605369"/>
          </a:xfrm>
          <a:solidFill>
            <a:srgbClr val="FF6451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5257A34-2775-4206-B803-FF7D26A977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3164641"/>
            <a:ext cx="514350" cy="605369"/>
          </a:xfrm>
          <a:solidFill>
            <a:srgbClr val="FF6451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816511C-64BC-48B9-9D73-9E122CBC49F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3969057"/>
            <a:ext cx="514350" cy="605369"/>
          </a:xfrm>
          <a:solidFill>
            <a:srgbClr val="FF6451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DE926C8-7985-4700-A328-ED3081BF34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4773473"/>
            <a:ext cx="514350" cy="605369"/>
          </a:xfrm>
          <a:solidFill>
            <a:srgbClr val="FF6451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4FF11836-3D05-43C4-BF9A-49ABADD1A9C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2372782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013267DA-B652-4B03-91CA-AE511AD804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3164641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5D4E7843-4595-4463-902B-0E2C49C4A4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3969057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E10599FF-F67E-4413-AEB7-0766E9DD5C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4773473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6A4508DB-C237-4374-BF53-04560CDE94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2372782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896AE0A2-15CE-4C06-B907-A55B65F8F4A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3164641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0F4A66D9-F7E9-416A-B091-71FA82BAA72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3969057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EEAB30D0-ADD0-48EE-8188-F5D77C0945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4773473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07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7208AE96-4CA7-4E33-9EA5-702ADDD135BA}"/>
              </a:ext>
            </a:extLst>
          </p:cNvPr>
          <p:cNvSpPr/>
          <p:nvPr/>
        </p:nvSpPr>
        <p:spPr>
          <a:xfrm>
            <a:off x="0" y="6176967"/>
            <a:ext cx="9144000" cy="681032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836CD8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930AB42-6BA0-4196-B22F-7C77079DC65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CBDBC-761C-41D3-8F04-CB81CF37625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2C2DDDC-78BE-4263-8B0A-F24B3C6B0E1E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6E29F-FF5C-43C6-9685-8E58D53232E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190B5-D3DC-430B-AFD7-74FC861922D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00A97F17-F549-4CE5-9B2D-CC73942AB98B}" type="slidenum">
              <a:t>‹#›</a:t>
            </a:fld>
            <a:endParaRPr lang="en-US"/>
          </a:p>
        </p:txBody>
      </p:sp>
      <p:pic>
        <p:nvPicPr>
          <p:cNvPr id="7" name="Picture 9" descr="UCAS-Right_aligned-White_box-Keyline-CMYK.eps">
            <a:extLst>
              <a:ext uri="{FF2B5EF4-FFF2-40B4-BE49-F238E27FC236}">
                <a16:creationId xmlns:a16="http://schemas.microsoft.com/office/drawing/2014/main" id="{A708C878-628E-48E9-9964-E6ED756D1B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E2D4FA70-63A0-4B33-A33D-A40FD5438D46}"/>
              </a:ext>
            </a:extLst>
          </p:cNvPr>
          <p:cNvSpPr/>
          <p:nvPr/>
        </p:nvSpPr>
        <p:spPr>
          <a:xfrm>
            <a:off x="438610" y="466002"/>
            <a:ext cx="788020" cy="131100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9D88B81-CAE4-48CC-8317-1E54287C02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2372782"/>
            <a:ext cx="514350" cy="605369"/>
          </a:xfrm>
          <a:solidFill>
            <a:srgbClr val="5DB88D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36320C-56E7-4E6C-83D4-1097BFD5AF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3164641"/>
            <a:ext cx="514350" cy="605369"/>
          </a:xfrm>
          <a:solidFill>
            <a:srgbClr val="5DB88D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1A278E6-DFC1-4906-B729-E91C7123082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3969057"/>
            <a:ext cx="514350" cy="605369"/>
          </a:xfrm>
          <a:solidFill>
            <a:srgbClr val="5DB88D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B310C34-6827-4C23-926A-16AE542E6DC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4773473"/>
            <a:ext cx="514350" cy="605369"/>
          </a:xfrm>
          <a:solidFill>
            <a:srgbClr val="5DB88D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372116B-537D-4A41-BF12-FCB3CD3CBF5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2372782"/>
            <a:ext cx="514350" cy="605369"/>
          </a:xfrm>
          <a:solidFill>
            <a:srgbClr val="5DB88D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434C675-C791-459B-AE56-CD73E98164E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3164641"/>
            <a:ext cx="514350" cy="605369"/>
          </a:xfrm>
          <a:solidFill>
            <a:srgbClr val="5DB88D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DF4FBAC-425E-4053-9EE6-033EA336F1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3969057"/>
            <a:ext cx="514350" cy="605369"/>
          </a:xfrm>
          <a:solidFill>
            <a:srgbClr val="5DB88D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D3D8950-B256-43D4-A2F6-78E2BB3E3E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4773473"/>
            <a:ext cx="514350" cy="605369"/>
          </a:xfrm>
          <a:solidFill>
            <a:srgbClr val="5DB88D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80EC86AD-E3B1-432B-9A3D-4A629635A8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2372782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45B1D2E6-4F7E-4058-A506-A06CDCCFEE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3164641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4E29F8D8-829D-4860-8E93-173E84AEC1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3969057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E5FA78E3-CE0C-4786-8274-3908A8C3CB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4773473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3614EC04-4611-42D8-893D-1B94BA46D83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2372782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095C9A6C-FBA2-42FF-AB4D-A3061E41C4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3164641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2F7025CB-6A24-4AD1-B213-7D5801CF07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3969057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2BA9C483-98B6-4742-8821-87755637E3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4773473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10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765130AA-4D69-46DA-ADAB-55936819B9C1}"/>
              </a:ext>
            </a:extLst>
          </p:cNvPr>
          <p:cNvSpPr/>
          <p:nvPr/>
        </p:nvSpPr>
        <p:spPr>
          <a:xfrm>
            <a:off x="0" y="6176967"/>
            <a:ext cx="9144000" cy="681032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836CD8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99A7DD2-BC16-453B-9673-45C5E56C1D4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2FAAF-80F2-473F-AF01-3C35F82B136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B96CC675-72F7-4AF8-853B-E7B7DC65B059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756DE-1E72-4DDE-A227-D06F786DB4F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1FA0C-49AF-40BB-A797-E9C7710B4E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A7105E88-AC27-4931-991C-3804CDDDF352}" type="slidenum">
              <a:t>‹#›</a:t>
            </a:fld>
            <a:endParaRPr lang="en-US"/>
          </a:p>
        </p:txBody>
      </p:sp>
      <p:pic>
        <p:nvPicPr>
          <p:cNvPr id="7" name="Picture 9" descr="UCAS-Right_aligned-White_box-Keyline-CMYK.eps">
            <a:extLst>
              <a:ext uri="{FF2B5EF4-FFF2-40B4-BE49-F238E27FC236}">
                <a16:creationId xmlns:a16="http://schemas.microsoft.com/office/drawing/2014/main" id="{EEB018EC-67A1-4E3E-B6BB-976C8FE705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04C54707-1690-47B9-B266-FBE9308C50A5}"/>
              </a:ext>
            </a:extLst>
          </p:cNvPr>
          <p:cNvSpPr/>
          <p:nvPr/>
        </p:nvSpPr>
        <p:spPr>
          <a:xfrm>
            <a:off x="438610" y="466002"/>
            <a:ext cx="788020" cy="131100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733F178C-70C8-4FA5-AD35-E5DDCC827D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2372782"/>
            <a:ext cx="514350" cy="605369"/>
          </a:xfrm>
          <a:solidFill>
            <a:srgbClr val="3B92D9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36F0DE8-026A-4B1D-BC4F-E0F6A51233A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3164641"/>
            <a:ext cx="514350" cy="605369"/>
          </a:xfrm>
          <a:solidFill>
            <a:srgbClr val="3B92D9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59058B6-C88B-4C8B-9018-8B560B4142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3969057"/>
            <a:ext cx="514350" cy="605369"/>
          </a:xfrm>
          <a:solidFill>
            <a:srgbClr val="3B92D9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6A77396-EAAF-4843-B8CD-45D230EF0D3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4773473"/>
            <a:ext cx="514350" cy="605369"/>
          </a:xfrm>
          <a:solidFill>
            <a:srgbClr val="3B92D9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DD67092-3174-46DE-AA96-D5B880F401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2372782"/>
            <a:ext cx="514350" cy="605369"/>
          </a:xfrm>
          <a:solidFill>
            <a:srgbClr val="3B92D9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B4F605C-C287-4341-BE8B-5D7B756D56A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3164641"/>
            <a:ext cx="514350" cy="605369"/>
          </a:xfrm>
          <a:solidFill>
            <a:srgbClr val="3B92D9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D97E0CC-9391-44CD-9D64-BF44787B426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3969057"/>
            <a:ext cx="514350" cy="605369"/>
          </a:xfrm>
          <a:solidFill>
            <a:srgbClr val="3B92D9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D2BB0B4-4424-4791-AB40-E1C20A8FE8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4773473"/>
            <a:ext cx="514350" cy="605369"/>
          </a:xfrm>
          <a:solidFill>
            <a:srgbClr val="3B92D9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EF02C366-A163-423C-A790-C14FBD44FA0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2372782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8C910FDA-5130-40D8-82B2-E5AFEF05EAE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3164641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7DE491AF-9830-4B0D-B019-83BB19D726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3969057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09DD39FE-143E-4DCE-996D-C3A1735F2FF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4773473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FCFC8B09-FD58-42E0-B9D5-BB8EF35B10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2372782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10C29A22-EFCD-4855-A24C-2E200EF790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3164641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4E6295E1-73E4-44E5-AD7B-644D9117C19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3969057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D8928209-5446-4AC9-9C53-A34722CF29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4773473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167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A1E19C94-C5CA-48F4-A591-B74FB9246F6E}"/>
              </a:ext>
            </a:extLst>
          </p:cNvPr>
          <p:cNvSpPr/>
          <p:nvPr/>
        </p:nvSpPr>
        <p:spPr>
          <a:xfrm>
            <a:off x="0" y="6176967"/>
            <a:ext cx="9144000" cy="681032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836CD8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B33F0A8-3058-4174-AF28-38ECA9783F0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8C18F-5E0B-474C-B705-D07163B1F75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BA9C854-76A8-4F12-9670-B59D8D8EEE5E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D3A00-4CA5-4820-98D0-00D9B743E00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EA05E-1371-403F-9060-3FA57EDFDC7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D3872FE5-D100-4BDD-8332-F7B448E5BA53}" type="slidenum">
              <a:t>‹#›</a:t>
            </a:fld>
            <a:endParaRPr lang="en-US"/>
          </a:p>
        </p:txBody>
      </p:sp>
      <p:pic>
        <p:nvPicPr>
          <p:cNvPr id="7" name="Picture 9" descr="UCAS-Right_aligned-White_box-Keyline-CMYK.eps">
            <a:extLst>
              <a:ext uri="{FF2B5EF4-FFF2-40B4-BE49-F238E27FC236}">
                <a16:creationId xmlns:a16="http://schemas.microsoft.com/office/drawing/2014/main" id="{8806413E-A486-4AEE-B2A5-C9824E02C8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F0E8C1-0F9D-4E0E-995F-B56D84661D94}"/>
              </a:ext>
            </a:extLst>
          </p:cNvPr>
          <p:cNvSpPr/>
          <p:nvPr/>
        </p:nvSpPr>
        <p:spPr>
          <a:xfrm>
            <a:off x="438610" y="466002"/>
            <a:ext cx="788020" cy="131100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8A3CCE1-03D1-4559-8CB5-B8174BD283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2372782"/>
            <a:ext cx="514350" cy="605369"/>
          </a:xfrm>
          <a:solidFill>
            <a:srgbClr val="3BC0C7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57846CC-B583-4640-A6FA-FCED506ED0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3164641"/>
            <a:ext cx="514350" cy="605369"/>
          </a:xfrm>
          <a:solidFill>
            <a:srgbClr val="3BC0C7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AB4C269-AB0E-4FC5-822D-BCE4482818A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3969057"/>
            <a:ext cx="514350" cy="605369"/>
          </a:xfrm>
          <a:solidFill>
            <a:srgbClr val="3BC0C7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FB57B7B-8690-475E-B14C-90E16FBA0D2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4773473"/>
            <a:ext cx="514350" cy="605369"/>
          </a:xfrm>
          <a:solidFill>
            <a:srgbClr val="3BC0C7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9ACDE4D-B779-41B6-AA49-0DF30E9858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2372782"/>
            <a:ext cx="514350" cy="605369"/>
          </a:xfrm>
          <a:solidFill>
            <a:srgbClr val="3BC0C7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05C773D-90BE-4C3F-AC1E-DE62C93047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3164641"/>
            <a:ext cx="514350" cy="605369"/>
          </a:xfrm>
          <a:solidFill>
            <a:srgbClr val="3BC0C7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D146AC8-9D84-4128-AF4A-A79E73E60D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3969057"/>
            <a:ext cx="514350" cy="605369"/>
          </a:xfrm>
          <a:solidFill>
            <a:srgbClr val="3BC0C7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E9AF025-D20E-47EB-ADC0-93BF527811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107" y="4773473"/>
            <a:ext cx="514350" cy="605369"/>
          </a:xfrm>
          <a:solidFill>
            <a:srgbClr val="3BC0C7"/>
          </a:solidFill>
        </p:spPr>
        <p:txBody>
          <a:bodyPr anchor="ctr" anchorCtr="1"/>
          <a:lstStyle>
            <a:lvl1pPr marL="0" indent="0" algn="ctr">
              <a:buNone/>
              <a:defRPr lang="en-GB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B1C59198-D7E2-41B0-958A-126F6A9BF0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2372782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AC4E11CF-2EF9-4CF5-A535-0A59A8E8D09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3164641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F8FC86D2-E4CD-4A49-922B-A17B2A4BDA4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3969057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E2112F02-D615-46D6-9089-C5302FD437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3446" y="4773473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F2777335-9BDE-42BA-88C1-00ECAC4487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2372782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76EE17DE-12A9-42E6-A6F6-F73BBC5E5E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3164641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C3B1585B-2EDC-4958-8FDD-0DD529551D0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3969057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D65F5C9E-0B1C-4615-AF33-C8771339E7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03795" y="4773473"/>
            <a:ext cx="3260722" cy="605369"/>
          </a:xfrm>
        </p:spPr>
        <p:txBody>
          <a:bodyPr anchor="ctr"/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00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1">
    <p:bg>
      <p:bgPr>
        <a:solidFill>
          <a:srgbClr val="FF64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F4AD8C6C-DCC1-4207-9F45-AB75AA4AEAD6}"/>
              </a:ext>
            </a:extLst>
          </p:cNvPr>
          <p:cNvSpPr/>
          <p:nvPr/>
        </p:nvSpPr>
        <p:spPr>
          <a:xfrm>
            <a:off x="438610" y="466002"/>
            <a:ext cx="788020" cy="131100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14" descr="UCAS-Right_aligned-White_box-Keyline-CMYK.eps">
            <a:extLst>
              <a:ext uri="{FF2B5EF4-FFF2-40B4-BE49-F238E27FC236}">
                <a16:creationId xmlns:a16="http://schemas.microsoft.com/office/drawing/2014/main" id="{D0580AE7-D1C8-44D2-B65D-47AE81E7B6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2180D98-2500-498C-A7FE-E379A50ED2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1709733"/>
            <a:ext cx="8223254" cy="2173260"/>
          </a:xfrm>
        </p:spPr>
        <p:txBody>
          <a:bodyPr/>
          <a:lstStyle>
            <a:lvl1pPr>
              <a:defRPr lang="en-US" sz="45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1472AC9-16B5-4ED6-B1E2-737D5F4C2A8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3916387"/>
            <a:ext cx="8223254" cy="2173260"/>
          </a:xfr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6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2">
    <p:bg>
      <p:bgPr>
        <a:solidFill>
          <a:srgbClr val="FBC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BA605-D148-4CCC-950D-F9BA742A5E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1709733"/>
            <a:ext cx="8223254" cy="2173260"/>
          </a:xfrm>
        </p:spPr>
        <p:txBody>
          <a:bodyPr/>
          <a:lstStyle>
            <a:lvl1pPr>
              <a:defRPr lang="en-US" sz="45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E4DB2-824A-46E5-9EE2-E3100DD6D1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7341" y="3916387"/>
            <a:ext cx="8223254" cy="217326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B13AF2AD-85AC-4167-9869-9BD87D24BAA5}"/>
              </a:ext>
            </a:extLst>
          </p:cNvPr>
          <p:cNvSpPr/>
          <p:nvPr/>
        </p:nvSpPr>
        <p:spPr>
          <a:xfrm>
            <a:off x="438610" y="466002"/>
            <a:ext cx="788020" cy="131100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Picture 14" descr="UCAS-Right_aligned-White_box-Keyline-CMYK.eps">
            <a:extLst>
              <a:ext uri="{FF2B5EF4-FFF2-40B4-BE49-F238E27FC236}">
                <a16:creationId xmlns:a16="http://schemas.microsoft.com/office/drawing/2014/main" id="{B59CCE73-0BB9-474D-B87E-518F5FB725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91398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3">
    <p:bg>
      <p:bgPr>
        <a:solidFill>
          <a:srgbClr val="5DB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598D410B-7504-4C4D-B47F-450FCD1D8EA2}"/>
              </a:ext>
            </a:extLst>
          </p:cNvPr>
          <p:cNvSpPr/>
          <p:nvPr/>
        </p:nvSpPr>
        <p:spPr>
          <a:xfrm>
            <a:off x="438610" y="466002"/>
            <a:ext cx="788020" cy="131100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14" descr="UCAS-Right_aligned-White_box-Keyline-CMYK.eps">
            <a:extLst>
              <a:ext uri="{FF2B5EF4-FFF2-40B4-BE49-F238E27FC236}">
                <a16:creationId xmlns:a16="http://schemas.microsoft.com/office/drawing/2014/main" id="{8BBA02C9-5ABC-450B-B714-5021EC0A25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993E71-DCB5-4F52-A688-001AC10458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1709733"/>
            <a:ext cx="8223254" cy="2173260"/>
          </a:xfrm>
        </p:spPr>
        <p:txBody>
          <a:bodyPr/>
          <a:lstStyle>
            <a:lvl1pPr>
              <a:defRPr lang="en-US" sz="45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40A6D01-E5B6-44A7-AF3C-4BE7B38EA7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3916387"/>
            <a:ext cx="8223254" cy="2173260"/>
          </a:xfr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2270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S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/>
          <a:lstStyle>
            <a:lvl1pPr>
              <a:buFont typeface="Arial" pitchFamily="34" charset="0"/>
              <a:buChar char="•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Arial" pitchFamily="34" charset="0"/>
              <a:buChar char="•"/>
              <a:defRPr sz="2000"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8F156-6BAA-45DC-BCD5-D3E7A03531D1}" type="datetime1">
              <a:rPr lang="en-GB" smtClean="0"/>
              <a:pPr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 the heart of connecting people to higher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001F-84D8-48B7-9690-BD096A4D892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615646"/>
            <a:ext cx="3600457" cy="1483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508104" y="2780928"/>
            <a:ext cx="2952328" cy="1152128"/>
          </a:xfrm>
        </p:spPr>
        <p:txBody>
          <a:bodyPr anchor="ctr" anchorCtr="0">
            <a:normAutofit/>
          </a:bodyPr>
          <a:lstStyle>
            <a:lvl1pPr marL="0" indent="0">
              <a:buFont typeface="Arial" pitchFamily="34" charset="0"/>
              <a:buNone/>
              <a:defRPr sz="2000">
                <a:solidFill>
                  <a:schemeClr val="bg1"/>
                </a:solidFill>
              </a:defRPr>
            </a:lvl1pPr>
            <a:lvl2pPr>
              <a:buFont typeface="Arial" pitchFamily="34" charset="0"/>
              <a:buChar char="•"/>
              <a:defRPr sz="2400"/>
            </a:lvl2pPr>
            <a:lvl3pPr>
              <a:buFont typeface="Arial" pitchFamily="34" charset="0"/>
              <a:buChar char="•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10" name="Picture 4" descr="C:\Users\Cader Rattray\Desktop\UCAS-Left_aligned-White_box-Keyline-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1110"/>
            <a:ext cx="1521328" cy="43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8623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4">
    <p:bg>
      <p:bgPr>
        <a:solidFill>
          <a:srgbClr val="3B92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6D0A6595-C2A3-4CEA-87D8-7C1CF0A90F35}"/>
              </a:ext>
            </a:extLst>
          </p:cNvPr>
          <p:cNvSpPr/>
          <p:nvPr/>
        </p:nvSpPr>
        <p:spPr>
          <a:xfrm>
            <a:off x="438610" y="466002"/>
            <a:ext cx="788020" cy="131100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14" descr="UCAS-Right_aligned-White_box-Keyline-CMYK.eps">
            <a:extLst>
              <a:ext uri="{FF2B5EF4-FFF2-40B4-BE49-F238E27FC236}">
                <a16:creationId xmlns:a16="http://schemas.microsoft.com/office/drawing/2014/main" id="{506F8902-B241-40DF-A3FA-071A8210E5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F3FA3B8-4142-4311-89A2-F8D5D4C012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1709733"/>
            <a:ext cx="8223254" cy="2173260"/>
          </a:xfrm>
        </p:spPr>
        <p:txBody>
          <a:bodyPr/>
          <a:lstStyle>
            <a:lvl1pPr>
              <a:defRPr lang="en-US" sz="45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A0174A-2B56-497D-B5F4-A7310CC6DBD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3916387"/>
            <a:ext cx="8223254" cy="2173260"/>
          </a:xfr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62156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5">
    <p:bg>
      <p:bgPr>
        <a:solidFill>
          <a:srgbClr val="3BC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E24B2455-86F1-4F0B-93D7-AEAF3CE0519C}"/>
              </a:ext>
            </a:extLst>
          </p:cNvPr>
          <p:cNvSpPr/>
          <p:nvPr/>
        </p:nvSpPr>
        <p:spPr>
          <a:xfrm>
            <a:off x="438610" y="466002"/>
            <a:ext cx="788020" cy="131100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14" descr="UCAS-Right_aligned-White_box-Keyline-CMYK.eps">
            <a:extLst>
              <a:ext uri="{FF2B5EF4-FFF2-40B4-BE49-F238E27FC236}">
                <a16:creationId xmlns:a16="http://schemas.microsoft.com/office/drawing/2014/main" id="{F93B6699-47AC-4016-A7CD-BE0A01BD61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C2A154B-F44E-44A6-95E7-E396BAFD13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1709733"/>
            <a:ext cx="8223254" cy="2173260"/>
          </a:xfrm>
        </p:spPr>
        <p:txBody>
          <a:bodyPr/>
          <a:lstStyle>
            <a:lvl1pPr>
              <a:defRPr lang="en-US" sz="45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0A92623-8309-4C33-A6D9-5D15F09F768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3916387"/>
            <a:ext cx="8223254" cy="2173260"/>
          </a:xfr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4153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6">
    <p:bg>
      <p:bgPr>
        <a:solidFill>
          <a:srgbClr val="836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424BF6D6-EAD2-4B34-BCC1-9BA3994A75BE}"/>
              </a:ext>
            </a:extLst>
          </p:cNvPr>
          <p:cNvSpPr/>
          <p:nvPr/>
        </p:nvSpPr>
        <p:spPr>
          <a:xfrm>
            <a:off x="438610" y="466002"/>
            <a:ext cx="788020" cy="131100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14" descr="UCAS-Right_aligned-White_box-Keyline-CMYK.eps">
            <a:extLst>
              <a:ext uri="{FF2B5EF4-FFF2-40B4-BE49-F238E27FC236}">
                <a16:creationId xmlns:a16="http://schemas.microsoft.com/office/drawing/2014/main" id="{7F5F7348-8599-4204-A54E-D069FBAFDB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F957A8D-C0BA-49F2-9E97-20952DF265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1709733"/>
            <a:ext cx="8223254" cy="2173260"/>
          </a:xfrm>
        </p:spPr>
        <p:txBody>
          <a:bodyPr/>
          <a:lstStyle>
            <a:lvl1pPr>
              <a:defRPr lang="en-US" sz="45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63ED5CC-3F9B-4B28-9C9D-ED9D5930DE4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3916387"/>
            <a:ext cx="8223254" cy="2173260"/>
          </a:xfr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5819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7">
    <p:bg>
      <p:bgPr>
        <a:solidFill>
          <a:srgbClr val="1F2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19E45274-48B8-4B25-AEF2-46605F2CE64A}"/>
              </a:ext>
            </a:extLst>
          </p:cNvPr>
          <p:cNvSpPr/>
          <p:nvPr/>
        </p:nvSpPr>
        <p:spPr>
          <a:xfrm>
            <a:off x="438610" y="466002"/>
            <a:ext cx="788020" cy="131100"/>
          </a:xfrm>
          <a:prstGeom prst="rect">
            <a:avLst/>
          </a:prstGeom>
          <a:solidFill>
            <a:srgbClr val="FF64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14" descr="UCAS-Right_aligned-White_box-Keyline-CMYK.eps">
            <a:extLst>
              <a:ext uri="{FF2B5EF4-FFF2-40B4-BE49-F238E27FC236}">
                <a16:creationId xmlns:a16="http://schemas.microsoft.com/office/drawing/2014/main" id="{0EFC7152-2C89-4166-9EA9-7EC990D6FE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C59339-C7FF-4EAF-95FD-72F2A55D31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1709733"/>
            <a:ext cx="8223254" cy="2173260"/>
          </a:xfrm>
        </p:spPr>
        <p:txBody>
          <a:bodyPr/>
          <a:lstStyle>
            <a:lvl1pPr>
              <a:defRPr lang="en-US" sz="4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627CFDC-6C40-4CFA-9896-4B0AAB0251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3916387"/>
            <a:ext cx="8223254" cy="2173260"/>
          </a:xfrm>
        </p:spPr>
        <p:txBody>
          <a:bodyPr/>
          <a:lstStyle>
            <a:lvl1pPr marL="0" indent="0">
              <a:buNone/>
              <a:defRPr sz="1800">
                <a:solidFill>
                  <a:srgbClr val="FF645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8548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8">
    <p:bg>
      <p:bgPr>
        <a:solidFill>
          <a:srgbClr val="1F2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58BFDB05-E9E3-43A8-922E-984B8D9B12C7}"/>
              </a:ext>
            </a:extLst>
          </p:cNvPr>
          <p:cNvSpPr/>
          <p:nvPr/>
        </p:nvSpPr>
        <p:spPr>
          <a:xfrm>
            <a:off x="438610" y="466002"/>
            <a:ext cx="788020" cy="131100"/>
          </a:xfrm>
          <a:prstGeom prst="rect">
            <a:avLst/>
          </a:prstGeom>
          <a:solidFill>
            <a:srgbClr val="FBC6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14" descr="UCAS-Right_aligned-White_box-Keyline-CMYK.eps">
            <a:extLst>
              <a:ext uri="{FF2B5EF4-FFF2-40B4-BE49-F238E27FC236}">
                <a16:creationId xmlns:a16="http://schemas.microsoft.com/office/drawing/2014/main" id="{ADA920C8-9562-4374-AFB7-17EA262671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007CF3C-4818-4C8A-A4AB-F8B088536D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1709733"/>
            <a:ext cx="8223254" cy="2173260"/>
          </a:xfrm>
        </p:spPr>
        <p:txBody>
          <a:bodyPr/>
          <a:lstStyle>
            <a:lvl1pPr>
              <a:defRPr lang="en-US" sz="4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A974FD4-A45A-405B-8F8A-2A303C1A0B8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3916387"/>
            <a:ext cx="8223254" cy="2173260"/>
          </a:xfrm>
        </p:spPr>
        <p:txBody>
          <a:bodyPr/>
          <a:lstStyle>
            <a:lvl1pPr marL="0" indent="0">
              <a:buNone/>
              <a:defRPr sz="1800">
                <a:solidFill>
                  <a:srgbClr val="FF645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5324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9">
    <p:bg>
      <p:bgPr>
        <a:solidFill>
          <a:srgbClr val="1F2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91060CE1-A3F3-4C99-ACF3-DC50F4D65EAC}"/>
              </a:ext>
            </a:extLst>
          </p:cNvPr>
          <p:cNvSpPr/>
          <p:nvPr/>
        </p:nvSpPr>
        <p:spPr>
          <a:xfrm>
            <a:off x="438610" y="466002"/>
            <a:ext cx="788020" cy="131100"/>
          </a:xfrm>
          <a:prstGeom prst="rect">
            <a:avLst/>
          </a:prstGeom>
          <a:solidFill>
            <a:srgbClr val="5DB88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14" descr="UCAS-Right_aligned-White_box-Keyline-CMYK.eps">
            <a:extLst>
              <a:ext uri="{FF2B5EF4-FFF2-40B4-BE49-F238E27FC236}">
                <a16:creationId xmlns:a16="http://schemas.microsoft.com/office/drawing/2014/main" id="{A52F96D7-E976-463F-A060-FEABBCA7FD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B5269E4-87F2-4C74-8EC6-A3BB1BBC55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1709733"/>
            <a:ext cx="8223254" cy="2173260"/>
          </a:xfrm>
        </p:spPr>
        <p:txBody>
          <a:bodyPr/>
          <a:lstStyle>
            <a:lvl1pPr>
              <a:defRPr lang="en-US" sz="4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B8B44E1-284B-4B69-BBE2-C9CCF2677BF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7341" y="3916387"/>
            <a:ext cx="8223254" cy="2173260"/>
          </a:xfrm>
        </p:spPr>
        <p:txBody>
          <a:bodyPr/>
          <a:lstStyle>
            <a:lvl1pPr marL="0" indent="0">
              <a:buNone/>
              <a:defRPr sz="1800">
                <a:solidFill>
                  <a:srgbClr val="5DB88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01305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C0B0EEA3-96D4-4727-990B-2CEB2C976A49}"/>
              </a:ext>
            </a:extLst>
          </p:cNvPr>
          <p:cNvSpPr/>
          <p:nvPr/>
        </p:nvSpPr>
        <p:spPr>
          <a:xfrm>
            <a:off x="0" y="6176967"/>
            <a:ext cx="9144000" cy="681032"/>
          </a:xfrm>
          <a:prstGeom prst="rect">
            <a:avLst/>
          </a:prstGeom>
          <a:solidFill>
            <a:srgbClr val="3B92D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805267C-B389-4D9F-9C5E-87F35612645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519B8D3-8C20-44D8-80E7-1A8BDBD7465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7341" y="2377732"/>
            <a:ext cx="3886200" cy="3454309"/>
          </a:xfrm>
        </p:spPr>
        <p:txBody>
          <a:bodyPr/>
          <a:lstStyle>
            <a:lvl1pPr>
              <a:buClr>
                <a:srgbClr val="3B92D9"/>
              </a:buClr>
              <a:defRPr/>
            </a:lvl1pPr>
            <a:lvl2pPr>
              <a:buClr>
                <a:srgbClr val="3B92D9"/>
              </a:buClr>
              <a:defRPr/>
            </a:lvl2pPr>
            <a:lvl3pPr>
              <a:buClr>
                <a:srgbClr val="3B92D9"/>
              </a:buClr>
              <a:defRPr/>
            </a:lvl3pPr>
            <a:lvl4pPr>
              <a:buClr>
                <a:srgbClr val="3B92D9"/>
              </a:buClr>
              <a:defRPr/>
            </a:lvl4pPr>
            <a:lvl5pPr>
              <a:buClr>
                <a:srgbClr val="3B92D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6E1FB8F-71AE-44D2-9FC2-4D26CBE58552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72000" y="2377732"/>
            <a:ext cx="3886200" cy="3454309"/>
          </a:xfrm>
        </p:spPr>
        <p:txBody>
          <a:bodyPr/>
          <a:lstStyle>
            <a:lvl1pPr>
              <a:buClr>
                <a:srgbClr val="3B92D9"/>
              </a:buClr>
              <a:defRPr/>
            </a:lvl1pPr>
            <a:lvl2pPr>
              <a:buClr>
                <a:srgbClr val="3B92D9"/>
              </a:buClr>
              <a:defRPr/>
            </a:lvl2pPr>
            <a:lvl3pPr>
              <a:buClr>
                <a:srgbClr val="3B92D9"/>
              </a:buClr>
              <a:defRPr/>
            </a:lvl3pPr>
            <a:lvl4pPr>
              <a:buClr>
                <a:srgbClr val="3B92D9"/>
              </a:buClr>
              <a:defRPr/>
            </a:lvl4pPr>
            <a:lvl5pPr>
              <a:buClr>
                <a:srgbClr val="3B92D9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40E4D2D-8B9E-4ECA-A157-A742196882D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B05BB0-1772-4A29-98EC-2AC0527E7015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ACD910-ECC8-49F6-B434-55799469A6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|   </a:t>
            </a:r>
            <a:fld id="{AF87C164-551A-4301-8763-133D1F670232}" type="slidenum"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DC7D920-DA56-47A0-A7E8-43FC22A130B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472340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256DC91B-5950-4769-958F-A018A53FF297}"/>
              </a:ext>
            </a:extLst>
          </p:cNvPr>
          <p:cNvSpPr/>
          <p:nvPr/>
        </p:nvSpPr>
        <p:spPr>
          <a:xfrm>
            <a:off x="0" y="6176967"/>
            <a:ext cx="9144000" cy="681032"/>
          </a:xfrm>
          <a:prstGeom prst="rect">
            <a:avLst/>
          </a:prstGeom>
          <a:solidFill>
            <a:srgbClr val="FF64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73651B-5149-4EB6-A072-FE1733E3AC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740835"/>
            <a:ext cx="8229206" cy="143933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09697A8-AB0B-4D6B-A806-44AF6122BB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7342" y="2372782"/>
            <a:ext cx="3868341" cy="547847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F645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7608B59-2ACA-48C9-BB2E-D368C043204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287342" y="3006729"/>
            <a:ext cx="3868341" cy="2850464"/>
          </a:xfrm>
        </p:spPr>
        <p:txBody>
          <a:bodyPr/>
          <a:lstStyle>
            <a:lvl1pPr>
              <a:buClr>
                <a:srgbClr val="FF6451"/>
              </a:buClr>
              <a:defRPr/>
            </a:lvl1pPr>
            <a:lvl2pPr>
              <a:buClr>
                <a:srgbClr val="FF6451"/>
              </a:buClr>
              <a:defRPr/>
            </a:lvl2pPr>
            <a:lvl3pPr>
              <a:buClr>
                <a:srgbClr val="FF6451"/>
              </a:buClr>
              <a:defRPr/>
            </a:lvl3pPr>
            <a:lvl4pPr>
              <a:buClr>
                <a:srgbClr val="FF6451"/>
              </a:buClr>
              <a:defRPr/>
            </a:lvl4pPr>
            <a:lvl5pPr>
              <a:buClr>
                <a:srgbClr val="FF645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420FD88-0E23-4DB5-8401-53BDDAC8A2F6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572000" y="2372782"/>
            <a:ext cx="3887388" cy="547847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F645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F6F40401-E5C7-42D5-8E96-9955E78B8940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572000" y="3006717"/>
            <a:ext cx="3944538" cy="2850464"/>
          </a:xfrm>
        </p:spPr>
        <p:txBody>
          <a:bodyPr/>
          <a:lstStyle>
            <a:lvl1pPr>
              <a:buClr>
                <a:srgbClr val="FF6451"/>
              </a:buClr>
              <a:defRPr/>
            </a:lvl1pPr>
            <a:lvl2pPr>
              <a:buClr>
                <a:srgbClr val="FF6451"/>
              </a:buClr>
              <a:defRPr/>
            </a:lvl2pPr>
            <a:lvl3pPr>
              <a:buClr>
                <a:srgbClr val="FF6451"/>
              </a:buClr>
              <a:defRPr/>
            </a:lvl3pPr>
            <a:lvl4pPr>
              <a:buClr>
                <a:srgbClr val="FF6451"/>
              </a:buClr>
              <a:defRPr/>
            </a:lvl4pPr>
            <a:lvl5pPr>
              <a:buClr>
                <a:srgbClr val="FF645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2879161-BAE3-4052-BEDA-C09DC0FAA44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E60CF08F-5AAB-4B4A-843F-4E9B018DF676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694121C-D1D9-400D-BAFF-FFB9682CB5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CC9FB162-ADDA-426F-BF64-1DBAAC59B530}" type="slidenum"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A597810-88C7-439D-9CA2-4D7A64D661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2366767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212437B8-DB97-4BDA-8B68-AFC83E22F48E}"/>
              </a:ext>
            </a:extLst>
          </p:cNvPr>
          <p:cNvSpPr/>
          <p:nvPr/>
        </p:nvSpPr>
        <p:spPr>
          <a:xfrm>
            <a:off x="0" y="6176967"/>
            <a:ext cx="9144000" cy="681032"/>
          </a:xfrm>
          <a:prstGeom prst="rect">
            <a:avLst/>
          </a:prstGeom>
          <a:solidFill>
            <a:srgbClr val="5DB88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3AC2E8-1C8C-4CEF-A05E-8044EEB2576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6DCE8-5ECE-4317-9A0E-79C205A2328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4B1D948C-0A00-4622-8723-89F7717FE3C2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ABDC28D-7379-4375-A5CA-6AF6E674051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2D10CD67-31B9-4DAF-BE12-FDF6480526F8}" type="slidenum"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077B4B-E652-48E2-BAE7-8567F33629F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735324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6C23CCC3-45A5-4034-B434-CCAB7785572E}"/>
              </a:ext>
            </a:extLst>
          </p:cNvPr>
          <p:cNvSpPr/>
          <p:nvPr/>
        </p:nvSpPr>
        <p:spPr>
          <a:xfrm>
            <a:off x="0" y="6176967"/>
            <a:ext cx="9144000" cy="681032"/>
          </a:xfrm>
          <a:prstGeom prst="rect">
            <a:avLst/>
          </a:prstGeom>
          <a:solidFill>
            <a:srgbClr val="FBC6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1F2834"/>
              </a:solidFill>
              <a:uFillTx/>
              <a:latin typeface="Calibri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530A33D-AD30-447F-A814-96794A2178E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6889BE-DA19-43C5-BE9B-1EEF77443416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E6E0EC6-CDF9-454C-855E-824BEB2BE3E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|   </a:t>
            </a:r>
            <a:fld id="{65BA728C-61AA-4A1B-B5BE-2EC35FD98C68}" type="slidenum"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E7734-0EB5-4F63-9D66-28DECE72CE4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029307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/>
          <a:lstStyle>
            <a:lvl1pPr>
              <a:buFont typeface="Arial" pitchFamily="34" charset="0"/>
              <a:buChar char="•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Arial" pitchFamily="34" charset="0"/>
              <a:buChar char="•"/>
              <a:defRPr sz="2000"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B8DC-E95E-4A23-9D37-08A5A36F8FC3}" type="datetime1">
              <a:rPr lang="en-GB" smtClean="0"/>
              <a:pPr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 the heart of connecting people to higher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001F-84D8-48B7-9690-BD096A4D892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9708" t="1501" r="10378" b="5929"/>
          <a:stretch>
            <a:fillRect/>
          </a:stretch>
        </p:blipFill>
        <p:spPr bwMode="auto">
          <a:xfrm>
            <a:off x="5384413" y="1984535"/>
            <a:ext cx="360040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600437" y="3496703"/>
            <a:ext cx="2880320" cy="1080120"/>
          </a:xfrm>
        </p:spPr>
        <p:txBody>
          <a:bodyPr anchor="ctr" anchorCtr="0">
            <a:normAutofit/>
          </a:bodyPr>
          <a:lstStyle>
            <a:lvl1pPr marL="0" indent="0">
              <a:buFont typeface="Arial" pitchFamily="34" charset="0"/>
              <a:buNone/>
              <a:defRPr sz="2000">
                <a:solidFill>
                  <a:schemeClr val="bg1"/>
                </a:solidFill>
              </a:defRPr>
            </a:lvl1pPr>
            <a:lvl2pPr>
              <a:buFont typeface="Arial" pitchFamily="34" charset="0"/>
              <a:buChar char="•"/>
              <a:defRPr sz="2400"/>
            </a:lvl2pPr>
            <a:lvl3pPr>
              <a:buFont typeface="Arial" pitchFamily="34" charset="0"/>
              <a:buChar char="•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782041" y="2776623"/>
            <a:ext cx="1986748" cy="626806"/>
          </a:xfrm>
        </p:spPr>
        <p:txBody>
          <a:bodyPr anchor="ctr" anchorCtr="0">
            <a:normAutofit/>
          </a:bodyPr>
          <a:lstStyle>
            <a:lvl1pPr marL="0" indent="0">
              <a:buFont typeface="Arial" pitchFamily="34" charset="0"/>
              <a:buNone/>
              <a:defRPr sz="2000">
                <a:solidFill>
                  <a:schemeClr val="bg1"/>
                </a:solidFill>
              </a:defRPr>
            </a:lvl1pPr>
            <a:lvl2pPr>
              <a:buFont typeface="Arial" pitchFamily="34" charset="0"/>
              <a:buChar char="•"/>
              <a:defRPr sz="2400"/>
            </a:lvl2pPr>
            <a:lvl3pPr>
              <a:buFont typeface="Arial" pitchFamily="34" charset="0"/>
              <a:buChar char="•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10" name="Picture 4" descr="C:\Users\Cader Rattray\Desktop\UCAS-Left_aligned-White_box-Keyline-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1110"/>
            <a:ext cx="1521328" cy="43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8623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D8573D42-AFCF-433C-9081-84977AD41A82}"/>
              </a:ext>
            </a:extLst>
          </p:cNvPr>
          <p:cNvSpPr/>
          <p:nvPr/>
        </p:nvSpPr>
        <p:spPr>
          <a:xfrm>
            <a:off x="0" y="6176967"/>
            <a:ext cx="9144000" cy="681032"/>
          </a:xfrm>
          <a:prstGeom prst="rect">
            <a:avLst/>
          </a:prstGeom>
          <a:solidFill>
            <a:srgbClr val="FF64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1F2834"/>
              </a:solidFill>
              <a:uFillTx/>
              <a:latin typeface="Calibri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CDC7E1C-DB00-40D7-931A-362B117BA12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51B4AA44-1EEC-41DE-8CE3-A586216BBFAC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6BCDEFB-7F32-445B-9E97-356477436A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5B31D524-A3A8-45B9-9372-3D58507746DB}" type="slidenum"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499B5-6410-4ED7-B5FA-75EE022CD3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36309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01845440-B4DC-4E97-8223-9F2C437D91EB}"/>
              </a:ext>
            </a:extLst>
          </p:cNvPr>
          <p:cNvSpPr/>
          <p:nvPr/>
        </p:nvSpPr>
        <p:spPr>
          <a:xfrm>
            <a:off x="0" y="6176967"/>
            <a:ext cx="9144000" cy="681032"/>
          </a:xfrm>
          <a:prstGeom prst="rect">
            <a:avLst/>
          </a:prstGeom>
          <a:solidFill>
            <a:srgbClr val="836CD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1F2834"/>
              </a:solidFill>
              <a:uFillTx/>
              <a:latin typeface="Calibri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D041414-3DC6-4485-9995-3C248786741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01AC8C6E-89AC-4755-8905-99176215DD2C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EA79B8A-5D09-4AF3-ACDE-249906CDE3B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53CD308F-235A-42A6-912B-6C678B004F48}" type="slidenum"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3FCAE-0C11-40A4-BC76-CEBD3F9632C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818017265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D47C20E3-7E77-4C04-BCEF-F1A9CAB218EA}"/>
              </a:ext>
            </a:extLst>
          </p:cNvPr>
          <p:cNvSpPr/>
          <p:nvPr/>
        </p:nvSpPr>
        <p:spPr>
          <a:xfrm>
            <a:off x="0" y="6176967"/>
            <a:ext cx="9144000" cy="681032"/>
          </a:xfrm>
          <a:prstGeom prst="rect">
            <a:avLst/>
          </a:prstGeom>
          <a:solidFill>
            <a:srgbClr val="3BC0C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1F2834"/>
              </a:solidFill>
              <a:uFillTx/>
              <a:latin typeface="Calibri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8797484-16F0-43CF-B9E1-B4D04D2DEDC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56E5EF-42D1-45E5-8294-4F414225BB5B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A4ECE9A-9498-45D1-9400-734A2258F1A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|   </a:t>
            </a:r>
            <a:fld id="{D81433D9-40B5-47C2-BC9E-38B8662561C1}" type="slidenum"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BBFEB-83D3-489A-8A64-EC66CDFAD6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8885653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FC20A124-BB10-4E4F-8515-76AA8AC7980E}"/>
              </a:ext>
            </a:extLst>
          </p:cNvPr>
          <p:cNvSpPr/>
          <p:nvPr/>
        </p:nvSpPr>
        <p:spPr>
          <a:xfrm>
            <a:off x="0" y="6176967"/>
            <a:ext cx="9144000" cy="681032"/>
          </a:xfrm>
          <a:prstGeom prst="rect">
            <a:avLst/>
          </a:prstGeom>
          <a:solidFill>
            <a:srgbClr val="5DB88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1F2834"/>
              </a:solidFill>
              <a:uFillTx/>
              <a:latin typeface="Calibri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CFEB729-1285-4DC3-8784-68358D22AEE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3A3952-30D7-43AA-B5E4-C3E2DEEE9052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E0C0FD6-D706-45B4-B2BA-CEA5CB314FD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|   </a:t>
            </a:r>
            <a:fld id="{08D4C232-427F-41B6-8341-48283A2F873B}" type="slidenum"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4249C-151F-4871-9BEA-DC84B8F2582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8024404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F9D42366-CE0D-492A-B7D9-639DA8A8DED1}"/>
              </a:ext>
            </a:extLst>
          </p:cNvPr>
          <p:cNvSpPr/>
          <p:nvPr/>
        </p:nvSpPr>
        <p:spPr>
          <a:xfrm>
            <a:off x="0" y="6176967"/>
            <a:ext cx="9144000" cy="681032"/>
          </a:xfrm>
          <a:prstGeom prst="rect">
            <a:avLst/>
          </a:prstGeom>
          <a:solidFill>
            <a:srgbClr val="3B92D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1F2834"/>
              </a:solidFill>
              <a:uFillTx/>
              <a:latin typeface="Calibri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E73D54A-C7C8-48A0-A741-320E6C5A981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9C452D1-E135-43E5-99DF-2F4D47D27897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F79D74C-A657-4821-B2E9-FFFDB5EA33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676B9DF5-BB8A-44F3-AFA2-BCE9B89B0FAB}" type="slidenum"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94838-3E7E-4519-825C-5B05D63B64C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42386866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65A81136-13EF-4707-88BC-D6908A141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937" y="1"/>
            <a:ext cx="6020062" cy="685799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B55F4105-82B5-4C06-BEB3-39F2045E70EC}"/>
              </a:ext>
            </a:extLst>
          </p:cNvPr>
          <p:cNvSpPr/>
          <p:nvPr/>
        </p:nvSpPr>
        <p:spPr>
          <a:xfrm>
            <a:off x="0" y="6176967"/>
            <a:ext cx="9144000" cy="681032"/>
          </a:xfrm>
          <a:prstGeom prst="rect">
            <a:avLst/>
          </a:prstGeom>
          <a:solidFill>
            <a:srgbClr val="3B92D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1F2834"/>
              </a:solidFill>
              <a:uFillTx/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AE0C5-E3AD-421A-9E70-EC4898C4544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A1554855-164A-4CDF-AA91-F55A2854DE97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DD12A73-DBAF-4DCA-A583-FD2CFDA0359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531017CB-FB44-4A4C-8889-2A4431148CCC}" type="slidenum"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433C77-51FF-4339-AA95-B4C678B0087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pic>
        <p:nvPicPr>
          <p:cNvPr id="7" name="Picture 8" descr="UCAS-Right_aligned-White_box-Keyline-CMYK.eps">
            <a:extLst>
              <a:ext uri="{FF2B5EF4-FFF2-40B4-BE49-F238E27FC236}">
                <a16:creationId xmlns:a16="http://schemas.microsoft.com/office/drawing/2014/main" id="{49177602-4CA5-4B2D-AC62-F23C58A6A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579048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253ED5A1-DFF3-4C67-83E2-ACE4535556A6}"/>
              </a:ext>
            </a:extLst>
          </p:cNvPr>
          <p:cNvSpPr/>
          <p:nvPr/>
        </p:nvSpPr>
        <p:spPr>
          <a:xfrm>
            <a:off x="0" y="6176967"/>
            <a:ext cx="9144000" cy="681032"/>
          </a:xfrm>
          <a:prstGeom prst="rect">
            <a:avLst/>
          </a:prstGeom>
          <a:solidFill>
            <a:srgbClr val="3BC0C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1915213-1BF1-4294-8FDE-063CA8898D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740835"/>
            <a:ext cx="3291684" cy="1316564"/>
          </a:xfrm>
        </p:spPr>
        <p:txBody>
          <a:bodyPr/>
          <a:lstStyle>
            <a:lvl1pPr>
              <a:defRPr lang="en-US"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11B234-DEB2-4AEF-88F0-6F27E3B0A78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389" y="987430"/>
            <a:ext cx="4629149" cy="4873629"/>
          </a:xfrm>
        </p:spPr>
        <p:txBody>
          <a:bodyPr/>
          <a:lstStyle>
            <a:lvl1pPr>
              <a:buClr>
                <a:srgbClr val="3BC0C7"/>
              </a:buClr>
              <a:defRPr sz="2400"/>
            </a:lvl1pPr>
            <a:lvl2pPr>
              <a:buClr>
                <a:srgbClr val="3BC0C7"/>
              </a:buClr>
              <a:defRPr sz="2100"/>
            </a:lvl2pPr>
            <a:lvl3pPr>
              <a:buClr>
                <a:srgbClr val="3BC0C7"/>
              </a:buClr>
              <a:defRPr sz="1800"/>
            </a:lvl3pPr>
            <a:lvl4pPr>
              <a:buClr>
                <a:srgbClr val="3BC0C7"/>
              </a:buClr>
              <a:defRPr sz="1500"/>
            </a:lvl4pPr>
            <a:lvl5pPr>
              <a:buClr>
                <a:srgbClr val="3BC0C7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1610CD2-5C46-426D-B413-6E04643C92D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87341" y="2057400"/>
            <a:ext cx="3291684" cy="3811584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BB02FFA-087A-4E6C-8E50-40444E2EE25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40835BC3-CBC3-48F2-B3EC-1A8E26E4C02E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5535348-C590-4EDF-AEE0-9C69FF6F090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CDAF0F-61EF-4211-B328-4D077A87B4F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|   </a:t>
            </a:r>
            <a:fld id="{CF9F0287-8760-4025-9300-9F4EFF85D3A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478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EA14D65F-D2FA-4F1C-ABE1-2885F5903036}"/>
              </a:ext>
            </a:extLst>
          </p:cNvPr>
          <p:cNvSpPr/>
          <p:nvPr/>
        </p:nvSpPr>
        <p:spPr>
          <a:xfrm>
            <a:off x="4572000" y="1231770"/>
            <a:ext cx="4284658" cy="4851660"/>
          </a:xfrm>
          <a:prstGeom prst="rect">
            <a:avLst/>
          </a:prstGeom>
          <a:solidFill>
            <a:srgbClr val="3BC0C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024319C-CADB-4B98-8021-D9DBE9A1CA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2" y="740835"/>
            <a:ext cx="3832177" cy="13165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B040CC5-4562-47F5-AE52-E223DE0B0342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831571" y="1558565"/>
            <a:ext cx="3765517" cy="4078577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621A6EA-C301-4428-8436-23860C2BE7E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87342" y="2057400"/>
            <a:ext cx="3832177" cy="3811584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1F3E75A-07CE-4C26-9E5F-0298FC94CAD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AB7A5E-8437-4363-ADAC-BAEB3DF5455F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7F8A609-8164-4537-857D-FCF38B55375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BE8693-BE45-4E8A-9A58-B2B48004B7D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|   </a:t>
            </a:r>
            <a:fld id="{C01EFA0A-FA6B-442B-B0BF-8984929F0066}" type="slidenum">
              <a:t>‹#›</a:t>
            </a:fld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5F791B91-5AA8-42AF-9FEE-9DA1C56481FE}"/>
              </a:ext>
            </a:extLst>
          </p:cNvPr>
          <p:cNvSpPr/>
          <p:nvPr/>
        </p:nvSpPr>
        <p:spPr>
          <a:xfrm>
            <a:off x="8068647" y="5958742"/>
            <a:ext cx="788020" cy="131100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1486640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1106FC8A-10C1-40F2-BCCB-D9F740A68FFC}"/>
              </a:ext>
            </a:extLst>
          </p:cNvPr>
          <p:cNvSpPr/>
          <p:nvPr/>
        </p:nvSpPr>
        <p:spPr>
          <a:xfrm>
            <a:off x="4572000" y="1231770"/>
            <a:ext cx="4284658" cy="4851660"/>
          </a:xfrm>
          <a:prstGeom prst="rect">
            <a:avLst/>
          </a:prstGeom>
          <a:solidFill>
            <a:srgbClr val="5DB88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55DC9BB-E3C6-4736-913E-7C16B296D1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2" y="740835"/>
            <a:ext cx="3832177" cy="13165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C7EE9F6-2C4C-4EBA-A886-DBFF70119FC3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831571" y="1558565"/>
            <a:ext cx="3765517" cy="4078577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8DB62F4-E6F3-4A12-850B-B0567187122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87342" y="2057400"/>
            <a:ext cx="3832177" cy="3811584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AA2DDCA-D539-4F8A-92AB-BA70AD35229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EDC6C5-4D6F-4319-B948-889FA3A1A03D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11B14B2-52A2-4E79-B739-1C9D945B69B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5EC78A6-6282-4945-AD17-F279E504F45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|   </a:t>
            </a:r>
            <a:fld id="{65589985-8B34-46D3-8E66-0AB94AED6E84}" type="slidenum">
              <a:t>‹#›</a:t>
            </a:fld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F8EE255B-301B-44BA-9025-F4DD5D66D068}"/>
              </a:ext>
            </a:extLst>
          </p:cNvPr>
          <p:cNvSpPr/>
          <p:nvPr/>
        </p:nvSpPr>
        <p:spPr>
          <a:xfrm>
            <a:off x="8068647" y="5958742"/>
            <a:ext cx="788020" cy="131100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948357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0190F5F1-1A3C-4B7D-9990-1FF5D7535168}"/>
              </a:ext>
            </a:extLst>
          </p:cNvPr>
          <p:cNvSpPr/>
          <p:nvPr/>
        </p:nvSpPr>
        <p:spPr>
          <a:xfrm>
            <a:off x="4572000" y="1231770"/>
            <a:ext cx="4284658" cy="4851660"/>
          </a:xfrm>
          <a:prstGeom prst="rect">
            <a:avLst/>
          </a:prstGeom>
          <a:solidFill>
            <a:srgbClr val="FBC6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AACF84C-BCD1-46AF-9CC9-FE5CF8398C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2" y="740835"/>
            <a:ext cx="3832177" cy="13165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302D36D-9084-432E-B6C0-171171741A6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831571" y="1558565"/>
            <a:ext cx="3765517" cy="4078577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5A53CE3-BFC3-4D72-A272-17403723A1F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87342" y="2057400"/>
            <a:ext cx="3832177" cy="3811584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0CCCAF1F-3975-426F-A024-509B68B3B79F}"/>
              </a:ext>
            </a:extLst>
          </p:cNvPr>
          <p:cNvSpPr/>
          <p:nvPr/>
        </p:nvSpPr>
        <p:spPr>
          <a:xfrm>
            <a:off x="8068647" y="5958742"/>
            <a:ext cx="788020" cy="131100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F89107E-1ECD-4784-9E67-35C116B75D8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FE0D5F-4547-4735-A8C8-66D4E9406E04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C00A5298-36AC-4C64-8089-0A936677960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8285731-AAF2-4880-B301-23F4F222A38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|   </a:t>
            </a:r>
            <a:fld id="{6270AF2D-6FCC-494F-9AD0-BE8D7F80680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7101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/>
          <a:lstStyle>
            <a:lvl1pPr>
              <a:buFont typeface="Arial" pitchFamily="34" charset="0"/>
              <a:buChar char="•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Arial" pitchFamily="34" charset="0"/>
              <a:buChar char="•"/>
              <a:defRPr sz="2000"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785BC-A1AA-469D-920F-A52CCFD5CC90}" type="datetime1">
              <a:rPr lang="en-GB" smtClean="0"/>
              <a:pPr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 the heart of connecting people to higher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001F-84D8-48B7-9690-BD096A4D892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6119" t="2631" r="4251"/>
          <a:stretch>
            <a:fillRect/>
          </a:stretch>
        </p:blipFill>
        <p:spPr bwMode="auto">
          <a:xfrm>
            <a:off x="5316943" y="1556792"/>
            <a:ext cx="3816424" cy="459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84168" y="2996952"/>
            <a:ext cx="1728192" cy="1512168"/>
          </a:xfrm>
        </p:spPr>
        <p:txBody>
          <a:bodyPr anchor="ctr" anchorCtr="0">
            <a:normAutofit/>
          </a:bodyPr>
          <a:lstStyle>
            <a:lvl1pPr marL="0" indent="0">
              <a:buFont typeface="Arial" pitchFamily="34" charset="0"/>
              <a:buNone/>
              <a:defRPr sz="2000">
                <a:solidFill>
                  <a:schemeClr val="bg1"/>
                </a:solidFill>
              </a:defRPr>
            </a:lvl1pPr>
            <a:lvl2pPr>
              <a:buFont typeface="Arial" pitchFamily="34" charset="0"/>
              <a:buChar char="•"/>
              <a:defRPr sz="2400"/>
            </a:lvl2pPr>
            <a:lvl3pPr>
              <a:buFont typeface="Arial" pitchFamily="34" charset="0"/>
              <a:buChar char="•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7071014" y="4699032"/>
            <a:ext cx="1520378" cy="720080"/>
          </a:xfrm>
        </p:spPr>
        <p:txBody>
          <a:bodyPr anchor="ctr" anchorCtr="0">
            <a:normAutofit/>
          </a:bodyPr>
          <a:lstStyle>
            <a:lvl1pPr marL="0" indent="0">
              <a:buFont typeface="Arial" pitchFamily="34" charset="0"/>
              <a:buNone/>
              <a:defRPr sz="2000">
                <a:solidFill>
                  <a:schemeClr val="bg1"/>
                </a:solidFill>
              </a:defRPr>
            </a:lvl1pPr>
            <a:lvl2pPr>
              <a:buFont typeface="Arial" pitchFamily="34" charset="0"/>
              <a:buChar char="•"/>
              <a:defRPr sz="2400"/>
            </a:lvl2pPr>
            <a:lvl3pPr>
              <a:buFont typeface="Arial" pitchFamily="34" charset="0"/>
              <a:buChar char="•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876256" y="1628800"/>
            <a:ext cx="1656184" cy="936104"/>
          </a:xfrm>
        </p:spPr>
        <p:txBody>
          <a:bodyPr anchor="ctr" anchorCtr="0">
            <a:normAutofit/>
          </a:bodyPr>
          <a:lstStyle>
            <a:lvl1pPr marL="0" indent="0">
              <a:buFont typeface="Arial" pitchFamily="34" charset="0"/>
              <a:buNone/>
              <a:defRPr sz="2000">
                <a:solidFill>
                  <a:schemeClr val="bg1"/>
                </a:solidFill>
              </a:defRPr>
            </a:lvl1pPr>
            <a:lvl2pPr>
              <a:buFont typeface="Arial" pitchFamily="34" charset="0"/>
              <a:buChar char="•"/>
              <a:defRPr sz="2400"/>
            </a:lvl2pPr>
            <a:lvl3pPr>
              <a:buFont typeface="Arial" pitchFamily="34" charset="0"/>
              <a:buChar char="•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11" name="Picture 4" descr="C:\Users\Cader Rattray\Desktop\UCAS-Left_aligned-White_box-Keyline-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1110"/>
            <a:ext cx="1521328" cy="43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8623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8961EA3B-ECEB-43BE-8640-82E51899A881}"/>
              </a:ext>
            </a:extLst>
          </p:cNvPr>
          <p:cNvSpPr/>
          <p:nvPr/>
        </p:nvSpPr>
        <p:spPr>
          <a:xfrm>
            <a:off x="4572000" y="1231770"/>
            <a:ext cx="4284658" cy="4851660"/>
          </a:xfrm>
          <a:prstGeom prst="rect">
            <a:avLst/>
          </a:prstGeom>
          <a:solidFill>
            <a:srgbClr val="FF64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CC74142-7361-4875-B413-E9433A9A33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2" y="740835"/>
            <a:ext cx="3832177" cy="13165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D61C3EC-9709-4500-9E76-C25ECFBD9821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831571" y="1558565"/>
            <a:ext cx="3765517" cy="4078577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B72E8C4-6D8E-498A-B9CC-13043A6066B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87342" y="2057400"/>
            <a:ext cx="3832177" cy="3811584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C2D77CF-B587-42D1-999E-510057C9F0C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8A1860-AFD2-4B25-9A4D-3B047D9EA4DA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28C273F-9CF7-40F5-A30D-29A14CF43E3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8F22580-B9A0-4106-8547-1510B53C0CE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|   </a:t>
            </a:r>
            <a:fld id="{A1E798E3-A419-441F-8568-15344C9408C8}" type="slidenum">
              <a:t>‹#›</a:t>
            </a:fld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3CDF9619-8BEA-423E-9B90-CFD86BB76254}"/>
              </a:ext>
            </a:extLst>
          </p:cNvPr>
          <p:cNvSpPr/>
          <p:nvPr/>
        </p:nvSpPr>
        <p:spPr>
          <a:xfrm>
            <a:off x="8068647" y="5958742"/>
            <a:ext cx="788020" cy="131100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549959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AAE78F03-5363-4C66-9227-16FFFFDA61D4}"/>
              </a:ext>
            </a:extLst>
          </p:cNvPr>
          <p:cNvSpPr/>
          <p:nvPr/>
        </p:nvSpPr>
        <p:spPr>
          <a:xfrm>
            <a:off x="4572000" y="1231770"/>
            <a:ext cx="4284658" cy="4851660"/>
          </a:xfrm>
          <a:prstGeom prst="rect">
            <a:avLst/>
          </a:prstGeom>
          <a:solidFill>
            <a:srgbClr val="836CD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4EB99E-4737-4C1D-B159-8EEF879979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2" y="740835"/>
            <a:ext cx="3832177" cy="13165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1C85C6A-8C29-474D-AC20-2C553004F181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831571" y="1558565"/>
            <a:ext cx="3765517" cy="4078577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7F2C0F6-F6DF-405B-A27D-7A72AE569A2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87342" y="2057400"/>
            <a:ext cx="3832177" cy="3811584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3BA3A0E-EA05-4203-83D1-4EAD7676224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1FF975-2D28-450F-B4FA-F8CFD677173D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87B8D31-37D3-4AC5-84D6-1B0C047E9FF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87341" y="6405030"/>
            <a:ext cx="4482626" cy="3017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8006F14-2640-4E08-A89C-8E4AA3B97F1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|   </a:t>
            </a:r>
            <a:fld id="{9C028329-3E59-4B7B-AB75-D939275E92CB}" type="slidenum">
              <a:t>‹#›</a:t>
            </a:fld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EC49439E-4CBC-4412-B883-F9B9530B1EF7}"/>
              </a:ext>
            </a:extLst>
          </p:cNvPr>
          <p:cNvSpPr/>
          <p:nvPr/>
        </p:nvSpPr>
        <p:spPr>
          <a:xfrm>
            <a:off x="8068647" y="5958742"/>
            <a:ext cx="788020" cy="131100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325088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19256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8219256" cy="3951288"/>
          </a:xfrm>
        </p:spPr>
        <p:txBody>
          <a:bodyPr/>
          <a:lstStyle>
            <a:lvl1pPr>
              <a:buFont typeface="Arial" pitchFamily="34" charset="0"/>
              <a:buChar char="•"/>
              <a:defRPr sz="2400"/>
            </a:lvl1pPr>
            <a:lvl2pPr>
              <a:buFont typeface="Arial" pitchFamily="34" charset="0"/>
              <a:buChar char="•"/>
              <a:defRPr sz="2000"/>
            </a:lvl2pPr>
            <a:lvl3pPr>
              <a:buFont typeface="Arial" pitchFamily="34" charset="0"/>
              <a:buChar char="•"/>
              <a:defRPr sz="1800"/>
            </a:lvl3pPr>
            <a:lvl4pPr>
              <a:buFont typeface="Arial" pitchFamily="34" charset="0"/>
              <a:buChar char="•"/>
              <a:defRPr sz="1600"/>
            </a:lvl4pPr>
            <a:lvl5pPr>
              <a:buFont typeface="Arial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5A2F-DD4B-4206-87EF-554AA521FBB0}" type="datetime1">
              <a:rPr lang="en-GB" smtClean="0"/>
              <a:pPr/>
              <a:t>21/09/2023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 the heart of connecting people to higher education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001F-84D8-48B7-9690-BD096A4D892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4" descr="C:\Users\Cader Rattray\Desktop\UCAS-Left_aligned-White_box-Keyline-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1110"/>
            <a:ext cx="1521328" cy="43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879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SubTitle &amp; Content - S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9708" t="1501" r="10378" b="5929"/>
          <a:stretch>
            <a:fillRect/>
          </a:stretch>
        </p:blipFill>
        <p:spPr bwMode="auto">
          <a:xfrm>
            <a:off x="5384413" y="1984535"/>
            <a:ext cx="360040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600437" y="3496703"/>
            <a:ext cx="2880320" cy="1080120"/>
          </a:xfrm>
        </p:spPr>
        <p:txBody>
          <a:bodyPr anchor="ctr" anchorCtr="0">
            <a:normAutofit/>
          </a:bodyPr>
          <a:lstStyle>
            <a:lvl1pPr marL="0" indent="0">
              <a:buFont typeface="Arial" pitchFamily="34" charset="0"/>
              <a:buNone/>
              <a:defRPr sz="2000">
                <a:solidFill>
                  <a:schemeClr val="bg1"/>
                </a:solidFill>
              </a:defRPr>
            </a:lvl1pPr>
            <a:lvl2pPr>
              <a:buFont typeface="Arial" pitchFamily="34" charset="0"/>
              <a:buChar char="•"/>
              <a:defRPr sz="2400"/>
            </a:lvl2pPr>
            <a:lvl3pPr>
              <a:buFont typeface="Arial" pitchFamily="34" charset="0"/>
              <a:buChar char="•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782041" y="2776623"/>
            <a:ext cx="1986748" cy="626806"/>
          </a:xfrm>
        </p:spPr>
        <p:txBody>
          <a:bodyPr anchor="ctr" anchorCtr="0">
            <a:normAutofit/>
          </a:bodyPr>
          <a:lstStyle>
            <a:lvl1pPr marL="0" indent="0">
              <a:buFont typeface="Arial" pitchFamily="34" charset="0"/>
              <a:buNone/>
              <a:defRPr sz="2000">
                <a:solidFill>
                  <a:schemeClr val="bg1"/>
                </a:solidFill>
              </a:defRPr>
            </a:lvl1pPr>
            <a:lvl2pPr>
              <a:buFont typeface="Arial" pitchFamily="34" charset="0"/>
              <a:buChar char="•"/>
              <a:defRPr sz="2400"/>
            </a:lvl2pPr>
            <a:lvl3pPr>
              <a:buFont typeface="Arial" pitchFamily="34" charset="0"/>
              <a:buChar char="•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834880" cy="3951288"/>
          </a:xfrm>
        </p:spPr>
        <p:txBody>
          <a:bodyPr/>
          <a:lstStyle>
            <a:lvl1pPr>
              <a:buFont typeface="Arial" pitchFamily="34" charset="0"/>
              <a:buChar char="•"/>
              <a:defRPr sz="2400"/>
            </a:lvl1pPr>
            <a:lvl2pPr>
              <a:buFont typeface="Arial" pitchFamily="34" charset="0"/>
              <a:buChar char="•"/>
              <a:defRPr sz="2000"/>
            </a:lvl2pPr>
            <a:lvl3pPr>
              <a:buFont typeface="Arial" pitchFamily="34" charset="0"/>
              <a:buChar char="•"/>
              <a:defRPr sz="1800"/>
            </a:lvl3pPr>
            <a:lvl4pPr>
              <a:buFont typeface="Arial" pitchFamily="34" charset="0"/>
              <a:buChar char="•"/>
              <a:defRPr sz="1600"/>
            </a:lvl4pPr>
            <a:lvl5pPr>
              <a:buFont typeface="Arial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2889-CE2C-4079-A817-16C6EC6C59FF}" type="datetime1">
              <a:rPr lang="en-GB" smtClean="0"/>
              <a:pPr/>
              <a:t>21/09/2023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 the heart of connecting people to higher education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001F-84D8-48B7-9690-BD096A4D892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613102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4" descr="C:\Users\Cader Rattray\Desktop\UCAS-Left_aligned-White_box-Keyline-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1110"/>
            <a:ext cx="1521328" cy="43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879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SubTitle &amp; Content - S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5397-140F-4BC0-89F0-B05A8EAC4457}" type="datetime1">
              <a:rPr lang="en-GB" smtClean="0"/>
              <a:pPr/>
              <a:t>21/09/2023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 the heart of connecting people to higher education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001F-84D8-48B7-9690-BD096A4D892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6119" t="2631" r="4251"/>
          <a:stretch>
            <a:fillRect/>
          </a:stretch>
        </p:blipFill>
        <p:spPr bwMode="auto">
          <a:xfrm>
            <a:off x="5316943" y="1556792"/>
            <a:ext cx="3816424" cy="459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84168" y="2996952"/>
            <a:ext cx="1728192" cy="1512168"/>
          </a:xfrm>
        </p:spPr>
        <p:txBody>
          <a:bodyPr anchor="ctr" anchorCtr="0">
            <a:normAutofit/>
          </a:bodyPr>
          <a:lstStyle>
            <a:lvl1pPr marL="0" indent="0">
              <a:buFont typeface="Arial" pitchFamily="34" charset="0"/>
              <a:buNone/>
              <a:defRPr sz="2000">
                <a:solidFill>
                  <a:schemeClr val="bg1"/>
                </a:solidFill>
              </a:defRPr>
            </a:lvl1pPr>
            <a:lvl2pPr>
              <a:buFont typeface="Arial" pitchFamily="34" charset="0"/>
              <a:buChar char="•"/>
              <a:defRPr sz="2400"/>
            </a:lvl2pPr>
            <a:lvl3pPr>
              <a:buFont typeface="Arial" pitchFamily="34" charset="0"/>
              <a:buChar char="•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7071014" y="4699032"/>
            <a:ext cx="1520378" cy="720080"/>
          </a:xfrm>
        </p:spPr>
        <p:txBody>
          <a:bodyPr anchor="ctr" anchorCtr="0">
            <a:normAutofit/>
          </a:bodyPr>
          <a:lstStyle>
            <a:lvl1pPr marL="0" indent="0">
              <a:buFont typeface="Arial" pitchFamily="34" charset="0"/>
              <a:buNone/>
              <a:defRPr sz="2000">
                <a:solidFill>
                  <a:schemeClr val="bg1"/>
                </a:solidFill>
              </a:defRPr>
            </a:lvl1pPr>
            <a:lvl2pPr>
              <a:buFont typeface="Arial" pitchFamily="34" charset="0"/>
              <a:buChar char="•"/>
              <a:defRPr sz="2400"/>
            </a:lvl2pPr>
            <a:lvl3pPr>
              <a:buFont typeface="Arial" pitchFamily="34" charset="0"/>
              <a:buChar char="•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876256" y="1628800"/>
            <a:ext cx="1656184" cy="936104"/>
          </a:xfrm>
        </p:spPr>
        <p:txBody>
          <a:bodyPr anchor="ctr" anchorCtr="0">
            <a:normAutofit/>
          </a:bodyPr>
          <a:lstStyle>
            <a:lvl1pPr marL="0" indent="0">
              <a:buFont typeface="Arial" pitchFamily="34" charset="0"/>
              <a:buNone/>
              <a:defRPr sz="2000">
                <a:solidFill>
                  <a:schemeClr val="bg1"/>
                </a:solidFill>
              </a:defRPr>
            </a:lvl1pPr>
            <a:lvl2pPr>
              <a:buFont typeface="Arial" pitchFamily="34" charset="0"/>
              <a:buChar char="•"/>
              <a:defRPr sz="2400"/>
            </a:lvl2pPr>
            <a:lvl3pPr>
              <a:buFont typeface="Arial" pitchFamily="34" charset="0"/>
              <a:buChar char="•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834880" cy="3951288"/>
          </a:xfrm>
        </p:spPr>
        <p:txBody>
          <a:bodyPr/>
          <a:lstStyle>
            <a:lvl1pPr>
              <a:buFont typeface="Arial" pitchFamily="34" charset="0"/>
              <a:buChar char="•"/>
              <a:defRPr sz="2400"/>
            </a:lvl1pPr>
            <a:lvl2pPr>
              <a:buFont typeface="Arial" pitchFamily="34" charset="0"/>
              <a:buChar char="•"/>
              <a:defRPr sz="2000"/>
            </a:lvl2pPr>
            <a:lvl3pPr>
              <a:buFont typeface="Arial" pitchFamily="34" charset="0"/>
              <a:buChar char="•"/>
              <a:defRPr sz="1800"/>
            </a:lvl3pPr>
            <a:lvl4pPr>
              <a:buFont typeface="Arial" pitchFamily="34" charset="0"/>
              <a:buChar char="•"/>
              <a:defRPr sz="1600"/>
            </a:lvl4pPr>
            <a:lvl5pPr>
              <a:buFont typeface="Arial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613102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4" descr="C:\Users\Cader Rattray\Desktop\UCAS-Left_aligned-White_box-Keyline-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1110"/>
            <a:ext cx="1521328" cy="43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879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UCAS-Right_aligned-White_box-Keyline-CMYK.eps">
            <a:extLst>
              <a:ext uri="{FF2B5EF4-FFF2-40B4-BE49-F238E27FC236}">
                <a16:creationId xmlns:a16="http://schemas.microsoft.com/office/drawing/2014/main" id="{1EC20B33-87DE-4DF5-AE98-AC5D444DAD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AC8C4F40-6194-475B-9104-500DB258B84A}"/>
              </a:ext>
            </a:extLst>
          </p:cNvPr>
          <p:cNvSpPr/>
          <p:nvPr/>
        </p:nvSpPr>
        <p:spPr>
          <a:xfrm>
            <a:off x="295178" y="740835"/>
            <a:ext cx="4958141" cy="5355164"/>
          </a:xfrm>
          <a:prstGeom prst="rect">
            <a:avLst/>
          </a:prstGeom>
          <a:solidFill>
            <a:srgbClr val="FBC6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F2B76F8-0FF5-4203-A272-D282DD5BF7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5456" y="2180161"/>
            <a:ext cx="4240310" cy="1728447"/>
          </a:xfrm>
        </p:spPr>
        <p:txBody>
          <a:bodyPr/>
          <a:lstStyle>
            <a:lvl1pPr>
              <a:defRPr sz="4500"/>
            </a:lvl1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4DBA59C-B5E1-4A65-99A3-E0FD7B953C7A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45456" y="4040099"/>
            <a:ext cx="4491322" cy="787395"/>
          </a:xfrm>
        </p:spPr>
        <p:txBody>
          <a:bodyPr/>
          <a:lstStyle>
            <a:lvl1pPr marL="0" indent="0">
              <a:buNone/>
              <a:defRPr lang="en-GB" sz="1800"/>
            </a:lvl1pPr>
          </a:lstStyle>
          <a:p>
            <a:pPr lvl="0"/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BE6156F6-6B94-46E7-B8BC-560D86A1AF5A}"/>
              </a:ext>
            </a:extLst>
          </p:cNvPr>
          <p:cNvSpPr/>
          <p:nvPr/>
        </p:nvSpPr>
        <p:spPr>
          <a:xfrm>
            <a:off x="725896" y="1811378"/>
            <a:ext cx="788020" cy="1311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747569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51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0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41.xml"/><Relationship Id="rId37" Type="http://schemas.openxmlformats.org/officeDocument/2006/relationships/slideLayout" Target="../slideLayouts/slideLayout46.xml"/><Relationship Id="rId40" Type="http://schemas.openxmlformats.org/officeDocument/2006/relationships/slideLayout" Target="../slideLayouts/slideLayout49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0.xml"/><Relationship Id="rId44" Type="http://schemas.openxmlformats.org/officeDocument/2006/relationships/image" Target="../media/image8.emf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Relationship Id="rId35" Type="http://schemas.openxmlformats.org/officeDocument/2006/relationships/slideLayout" Target="../slideLayouts/slideLayout44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42.xml"/><Relationship Id="rId38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90945" y="6362485"/>
            <a:ext cx="946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fld id="{F8E7383E-A3A5-4E41-A054-076302FDC362}" type="datetime1">
              <a:rPr lang="en-GB" smtClean="0"/>
              <a:pPr/>
              <a:t>21/09/2023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9378" y="6303185"/>
            <a:ext cx="431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FF0000"/>
                </a:solidFill>
              </a:defRPr>
            </a:lvl1pPr>
          </a:lstStyle>
          <a:p>
            <a:r>
              <a:rPr lang="en-GB"/>
              <a:t>At the heart of connecting people to higher education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416" y="6356350"/>
            <a:ext cx="549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4A73001F-84D8-48B7-9690-BD096A4D892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501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3" r:id="rId6"/>
    <p:sldLayoutId id="2147483658" r:id="rId7"/>
    <p:sldLayoutId id="2147483659" r:id="rId8"/>
    <p:sldLayoutId id="2147483660" r:id="rId9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3F3D90-DEEF-4B11-94A9-E13E675A9A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753331"/>
            <a:ext cx="8228008" cy="14263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rmAutofit/>
          </a:bodyPr>
          <a:lstStyle/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01409A-6F5B-4DB4-83D9-60ECF8A7C5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7341" y="2372781"/>
            <a:ext cx="8228008" cy="38041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9CDF7-F64A-46A6-9035-D7107D5203B2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963845" y="6405029"/>
            <a:ext cx="2342601" cy="3146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900" b="0" i="0" u="none" strike="noStrike" kern="1200" cap="none" spc="0" baseline="0">
                <a:solidFill>
                  <a:srgbClr val="1F2834"/>
                </a:solidFill>
                <a:uFillTx/>
                <a:latin typeface="Calibri"/>
              </a:defRPr>
            </a:lvl1pPr>
          </a:lstStyle>
          <a:p>
            <a:pPr lvl="0"/>
            <a:fld id="{8E330601-4DD8-44E4-A53F-5D1796B443EE}" type="datetime4">
              <a:rPr lang="en-GB"/>
              <a:pPr lvl="0"/>
              <a:t>21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07A2D-D90C-418A-9976-F350E61102F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287341" y="6405030"/>
            <a:ext cx="4114982" cy="301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1F2834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Security marking: PUBLIC/INTERNAL USE ONLY/CONFIDENTIAL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58368-A263-40FA-8C9C-58CAFAEC0B3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306438" y="6405030"/>
            <a:ext cx="550221" cy="301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1F2834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|   </a:t>
            </a:r>
            <a:fld id="{176934B8-A702-4BFC-8B78-09D0A7E832A8}" type="slidenum">
              <a:t>‹#›</a:t>
            </a:fld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C5CEA6B-DFF3-4E02-89AA-3EDD6827D36A}"/>
              </a:ext>
            </a:extLst>
          </p:cNvPr>
          <p:cNvSpPr/>
          <p:nvPr/>
        </p:nvSpPr>
        <p:spPr>
          <a:xfrm>
            <a:off x="438610" y="466002"/>
            <a:ext cx="788020" cy="131100"/>
          </a:xfrm>
          <a:prstGeom prst="rect">
            <a:avLst/>
          </a:prstGeom>
          <a:solidFill>
            <a:srgbClr val="1F283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Picture 9" descr="UCAS-Right_aligned-White_box-Keyline-CMYK.eps">
            <a:extLst>
              <a:ext uri="{FF2B5EF4-FFF2-40B4-BE49-F238E27FC236}">
                <a16:creationId xmlns:a16="http://schemas.microsoft.com/office/drawing/2014/main" id="{C7AA81CA-4D93-4A7C-9D0A-F38CB7B6EEDA}"/>
              </a:ext>
            </a:extLst>
          </p:cNvPr>
          <p:cNvPicPr>
            <a:picLocks noChangeAspect="1"/>
          </p:cNvPicPr>
          <p:nvPr/>
        </p:nvPicPr>
        <p:blipFill>
          <a:blip r:embed="rId44"/>
          <a:srcRect/>
          <a:stretch>
            <a:fillRect/>
          </a:stretch>
        </p:blipFill>
        <p:spPr>
          <a:xfrm>
            <a:off x="7908133" y="449067"/>
            <a:ext cx="1235866" cy="44926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981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0" r:id="rId36"/>
    <p:sldLayoutId id="2147483701" r:id="rId37"/>
    <p:sldLayoutId id="2147483702" r:id="rId38"/>
    <p:sldLayoutId id="2147483703" r:id="rId39"/>
    <p:sldLayoutId id="2147483704" r:id="rId40"/>
    <p:sldLayoutId id="2147483705" r:id="rId41"/>
    <p:sldLayoutId id="2147483706" r:id="rId42"/>
  </p:sldLayoutIdLst>
  <p:txStyles>
    <p:titleStyle>
      <a:lvl1pPr marL="0" marR="0" lvl="0" indent="0" algn="l" defTabSz="6858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GB" sz="3600" b="1" i="0" u="none" strike="noStrike" kern="1200" cap="none" spc="0" baseline="0">
          <a:solidFill>
            <a:srgbClr val="1F2834"/>
          </a:solidFill>
          <a:uFillTx/>
          <a:latin typeface="Calibri"/>
        </a:defRPr>
      </a:lvl1pPr>
    </p:titleStyle>
    <p:bodyStyle>
      <a:lvl1pPr marL="171450" marR="0" lvl="0" indent="-171450" algn="l" defTabSz="685800" rtl="0" fontAlgn="auto" hangingPunct="1">
        <a:lnSpc>
          <a:spcPct val="90000"/>
        </a:lnSpc>
        <a:spcBef>
          <a:spcPts val="750"/>
        </a:spcBef>
        <a:spcAft>
          <a:spcPts val="0"/>
        </a:spcAft>
        <a:buClr>
          <a:srgbClr val="1F2834"/>
        </a:buClr>
        <a:buSzPct val="100000"/>
        <a:buFont typeface="Wingdings" pitchFamily="2"/>
        <a:buChar char="§"/>
        <a:tabLst/>
        <a:defRPr lang="en-US" sz="2100" b="0" i="0" u="none" strike="noStrike" kern="1200" cap="none" spc="0" baseline="0">
          <a:solidFill>
            <a:srgbClr val="1F2834"/>
          </a:solidFill>
          <a:uFillTx/>
          <a:latin typeface="Calibri Light"/>
        </a:defRPr>
      </a:lvl1pPr>
      <a:lvl2pPr marL="514350" marR="0" lvl="1" indent="-171450" algn="l" defTabSz="685800" rtl="0" fontAlgn="auto" hangingPunct="1">
        <a:lnSpc>
          <a:spcPct val="90000"/>
        </a:lnSpc>
        <a:spcBef>
          <a:spcPts val="375"/>
        </a:spcBef>
        <a:spcAft>
          <a:spcPts val="0"/>
        </a:spcAft>
        <a:buClr>
          <a:srgbClr val="1F2834"/>
        </a:buClr>
        <a:buSzPct val="100000"/>
        <a:buFont typeface="Wingdings" pitchFamily="2"/>
        <a:buChar char="§"/>
        <a:tabLst/>
        <a:defRPr lang="en-US" sz="1800" b="0" i="0" u="none" strike="noStrike" kern="1200" cap="none" spc="0" baseline="0">
          <a:solidFill>
            <a:srgbClr val="1F2834"/>
          </a:solidFill>
          <a:uFillTx/>
          <a:latin typeface="Calibri Light"/>
        </a:defRPr>
      </a:lvl2pPr>
      <a:lvl3pPr marL="857250" marR="0" lvl="2" indent="-171450" algn="l" defTabSz="685800" rtl="0" fontAlgn="auto" hangingPunct="1">
        <a:lnSpc>
          <a:spcPct val="90000"/>
        </a:lnSpc>
        <a:spcBef>
          <a:spcPts val="375"/>
        </a:spcBef>
        <a:spcAft>
          <a:spcPts val="0"/>
        </a:spcAft>
        <a:buClr>
          <a:srgbClr val="1F2834"/>
        </a:buClr>
        <a:buSzPct val="100000"/>
        <a:buFont typeface="Wingdings" pitchFamily="2"/>
        <a:buChar char="§"/>
        <a:tabLst/>
        <a:defRPr lang="en-US" sz="1500" b="0" i="0" u="none" strike="noStrike" kern="1200" cap="none" spc="0" baseline="0">
          <a:solidFill>
            <a:srgbClr val="1F2834"/>
          </a:solidFill>
          <a:uFillTx/>
          <a:latin typeface="Calibri Light"/>
        </a:defRPr>
      </a:lvl3pPr>
      <a:lvl4pPr marL="1200150" marR="0" lvl="3" indent="-171450" algn="l" defTabSz="685800" rtl="0" fontAlgn="auto" hangingPunct="1">
        <a:lnSpc>
          <a:spcPct val="90000"/>
        </a:lnSpc>
        <a:spcBef>
          <a:spcPts val="375"/>
        </a:spcBef>
        <a:spcAft>
          <a:spcPts val="0"/>
        </a:spcAft>
        <a:buClr>
          <a:srgbClr val="1F2834"/>
        </a:buClr>
        <a:buSzPct val="100000"/>
        <a:buFont typeface="Wingdings" pitchFamily="2"/>
        <a:buChar char="§"/>
        <a:tabLst/>
        <a:defRPr lang="en-US" sz="1350" b="0" i="0" u="none" strike="noStrike" kern="1200" cap="none" spc="0" baseline="0">
          <a:solidFill>
            <a:srgbClr val="1F2834"/>
          </a:solidFill>
          <a:uFillTx/>
          <a:latin typeface="Calibri Light"/>
        </a:defRPr>
      </a:lvl4pPr>
      <a:lvl5pPr marL="1543050" marR="0" lvl="4" indent="-171450" algn="l" defTabSz="685800" rtl="0" fontAlgn="auto" hangingPunct="1">
        <a:lnSpc>
          <a:spcPct val="90000"/>
        </a:lnSpc>
        <a:spcBef>
          <a:spcPts val="375"/>
        </a:spcBef>
        <a:spcAft>
          <a:spcPts val="0"/>
        </a:spcAft>
        <a:buClr>
          <a:srgbClr val="1F2834"/>
        </a:buClr>
        <a:buSzPct val="100000"/>
        <a:buFont typeface="Wingdings" pitchFamily="2"/>
        <a:buChar char="§"/>
        <a:tabLst/>
        <a:defRPr lang="en-US" sz="1350" b="0" i="0" u="none" strike="noStrike" kern="1200" cap="none" spc="0" baseline="0">
          <a:solidFill>
            <a:srgbClr val="1F2834"/>
          </a:solidFill>
          <a:uFillTx/>
          <a:latin typeface="Calibri Ligh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as.com/chat-to-students" TargetMode="Externa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0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cas.com/careers/buzz-quiz" TargetMode="External"/><Relationship Id="rId3" Type="http://schemas.openxmlformats.org/officeDocument/2006/relationships/hyperlink" Target="https://www.ucas.com/chat-to-students" TargetMode="External"/><Relationship Id="rId7" Type="http://schemas.openxmlformats.org/officeDocument/2006/relationships/hyperlink" Target="https://www.ucas.com/ucas/after-gcses/find-career-ideas/explore-jobs#js=on" TargetMode="External"/><Relationship Id="rId12" Type="http://schemas.openxmlformats.org/officeDocument/2006/relationships/image" Target="../media/image34.sv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2.xml"/><Relationship Id="rId6" Type="http://schemas.openxmlformats.org/officeDocument/2006/relationships/hyperlink" Target="https://www.ucas.com/careers-advice" TargetMode="External"/><Relationship Id="rId11" Type="http://schemas.openxmlformats.org/officeDocument/2006/relationships/image" Target="../media/image33.png"/><Relationship Id="rId5" Type="http://schemas.openxmlformats.org/officeDocument/2006/relationships/hyperlink" Target="https://www.ucas.com/connect/blogs" TargetMode="External"/><Relationship Id="rId10" Type="http://schemas.openxmlformats.org/officeDocument/2006/relationships/hyperlink" Target="https://www.ucas.com/apprenticeships-uk" TargetMode="External"/><Relationship Id="rId4" Type="http://schemas.openxmlformats.org/officeDocument/2006/relationships/hyperlink" Target="https://www.ucas.com/connect/videos?combine=" TargetMode="External"/><Relationship Id="rId9" Type="http://schemas.openxmlformats.org/officeDocument/2006/relationships/hyperlink" Target="https://careerfinder.ucas.com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17" Type="http://schemas.openxmlformats.org/officeDocument/2006/relationships/image" Target="../media/image58.sv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57.png"/><Relationship Id="rId1" Type="http://schemas.openxmlformats.org/officeDocument/2006/relationships/tags" Target="../tags/tag16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5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8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9.xml"/><Relationship Id="rId4" Type="http://schemas.openxmlformats.org/officeDocument/2006/relationships/image" Target="../media/image65.sv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as.com/apprenticeships-in-the-uk" TargetMode="Externa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Relationship Id="rId4" Type="http://schemas.openxmlformats.org/officeDocument/2006/relationships/hyperlink" Target="https://www.ucas.com/understanding-apprenticeships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ECC7-7C56-4ECD-A48E-1CD550D814C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Parents’ evening</a:t>
            </a:r>
            <a:br>
              <a:rPr lang="en-US" sz="3600" b="1" dirty="0"/>
            </a:br>
            <a:r>
              <a:rPr lang="en-US" sz="3600" b="1" dirty="0"/>
              <a:t>presentation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C24A802-AACE-4233-ACB9-3CD4D8030C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829957"/>
            <a:ext cx="8228008" cy="1069793"/>
          </a:xfrm>
        </p:spPr>
        <p:txBody>
          <a:bodyPr>
            <a:normAutofit/>
          </a:bodyPr>
          <a:lstStyle/>
          <a:p>
            <a:pPr lvl="0"/>
            <a:r>
              <a:rPr lang="en-US" sz="3200" dirty="0"/>
              <a:t>Choosing the right university for you</a:t>
            </a:r>
            <a:endParaRPr lang="en-GB" sz="3200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A86E5E37-D0AE-4C77-BF86-AE30CCB35F9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62093" y="2096973"/>
            <a:ext cx="8819814" cy="2853138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55964"/>
              </a:buClr>
              <a:buFont typeface="Arial" pitchFamily="34"/>
              <a:buChar char="•"/>
            </a:pPr>
            <a:r>
              <a:rPr lang="en-US" sz="1500" b="1" dirty="0">
                <a:solidFill>
                  <a:srgbClr val="FBC651"/>
                </a:solidFill>
                <a:latin typeface="Calibri Light" pitchFamily="34"/>
                <a:cs typeface="Calibri Light" pitchFamily="34"/>
              </a:rPr>
              <a:t>Style</a:t>
            </a:r>
            <a:r>
              <a:rPr lang="en-US" sz="1500" b="1" dirty="0">
                <a:latin typeface="Calibri Light" pitchFamily="34"/>
                <a:cs typeface="Calibri Light" pitchFamily="34"/>
              </a:rPr>
              <a:t> </a:t>
            </a:r>
            <a:r>
              <a:rPr lang="en-GB" sz="1500" dirty="0">
                <a:latin typeface="Calibri Light" pitchFamily="34"/>
                <a:cs typeface="Calibri Light" pitchFamily="34"/>
              </a:rPr>
              <a:t>– </a:t>
            </a:r>
            <a:r>
              <a:rPr lang="en-US" sz="1500" dirty="0">
                <a:latin typeface="Calibri Light" pitchFamily="34"/>
                <a:cs typeface="Calibri Light" pitchFamily="34"/>
              </a:rPr>
              <a:t>from the traditional, with a focus on subject-based courses and research, to modern universities, with a greater focus on vocational courses.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55964"/>
              </a:buClr>
              <a:buFont typeface="Arial" pitchFamily="34"/>
              <a:buChar char="•"/>
            </a:pPr>
            <a:r>
              <a:rPr lang="en-US" sz="1500" b="1" dirty="0">
                <a:solidFill>
                  <a:srgbClr val="FBC651"/>
                </a:solidFill>
                <a:latin typeface="Calibri Light" pitchFamily="34"/>
                <a:cs typeface="Calibri Light" pitchFamily="34"/>
              </a:rPr>
              <a:t>Location</a:t>
            </a:r>
            <a:r>
              <a:rPr lang="en-US" sz="1500" b="1" dirty="0">
                <a:latin typeface="Calibri Light" pitchFamily="34"/>
                <a:cs typeface="Calibri Light" pitchFamily="34"/>
              </a:rPr>
              <a:t> </a:t>
            </a:r>
            <a:r>
              <a:rPr lang="en-GB" sz="1500" dirty="0">
                <a:latin typeface="Calibri Light" pitchFamily="34"/>
                <a:cs typeface="Calibri Light" pitchFamily="34"/>
              </a:rPr>
              <a:t>– </a:t>
            </a:r>
            <a:r>
              <a:rPr lang="en-US" sz="1500" dirty="0">
                <a:latin typeface="Calibri Light" pitchFamily="34"/>
                <a:cs typeface="Calibri Light" pitchFamily="34"/>
              </a:rPr>
              <a:t>some are based in large cities, others in smaller towns - a major influence on the environment and lifestyle.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55964"/>
              </a:buClr>
              <a:buFont typeface="Arial" pitchFamily="34"/>
              <a:buChar char="•"/>
            </a:pPr>
            <a:r>
              <a:rPr lang="en-US" sz="1500" b="1" dirty="0">
                <a:solidFill>
                  <a:srgbClr val="FBC651"/>
                </a:solidFill>
                <a:latin typeface="Calibri Light" pitchFamily="34"/>
                <a:cs typeface="Calibri Light" pitchFamily="34"/>
              </a:rPr>
              <a:t>Size </a:t>
            </a:r>
            <a:r>
              <a:rPr lang="en-GB" sz="1500" dirty="0">
                <a:latin typeface="Calibri Light" pitchFamily="34"/>
                <a:cs typeface="Calibri Light" pitchFamily="34"/>
              </a:rPr>
              <a:t>– </a:t>
            </a:r>
            <a:r>
              <a:rPr lang="en-US" sz="1500" dirty="0">
                <a:latin typeface="Calibri Light" pitchFamily="34"/>
                <a:cs typeface="Calibri Light" pitchFamily="34"/>
              </a:rPr>
              <a:t>larger universities can have more than 20,000 students, whereas some of the smallest have only a few thousand.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55964"/>
              </a:buClr>
              <a:buFont typeface="Arial" pitchFamily="34"/>
              <a:buChar char="•"/>
            </a:pPr>
            <a:r>
              <a:rPr lang="en-US" sz="1500" b="1" dirty="0">
                <a:solidFill>
                  <a:srgbClr val="FBC651"/>
                </a:solidFill>
                <a:latin typeface="Calibri Light" pitchFamily="34"/>
                <a:cs typeface="Calibri Light" pitchFamily="34"/>
              </a:rPr>
              <a:t>Culture and facilities </a:t>
            </a:r>
            <a:r>
              <a:rPr lang="en-GB" sz="1500" dirty="0">
                <a:latin typeface="Calibri Light" pitchFamily="34"/>
                <a:cs typeface="Calibri Light" pitchFamily="34"/>
              </a:rPr>
              <a:t>– </a:t>
            </a:r>
            <a:r>
              <a:rPr lang="en-US" sz="1500" dirty="0">
                <a:latin typeface="Calibri Light" pitchFamily="34"/>
                <a:cs typeface="Calibri Light" pitchFamily="34"/>
              </a:rPr>
              <a:t>influenced by a range of factors, including the diversity of students who attend. 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55964"/>
              </a:buClr>
              <a:buFont typeface="Arial" pitchFamily="34"/>
              <a:buChar char="•"/>
            </a:pPr>
            <a:r>
              <a:rPr lang="en-US" sz="1500" b="1" dirty="0">
                <a:solidFill>
                  <a:srgbClr val="FBC651"/>
                </a:solidFill>
                <a:latin typeface="Calibri Light" pitchFamily="34"/>
                <a:cs typeface="Calibri Light" pitchFamily="34"/>
              </a:rPr>
              <a:t>What graduates do </a:t>
            </a:r>
            <a:r>
              <a:rPr lang="en-GB" sz="1500" dirty="0">
                <a:latin typeface="Calibri Light" pitchFamily="34"/>
                <a:cs typeface="Calibri Light" pitchFamily="34"/>
              </a:rPr>
              <a:t>– </a:t>
            </a:r>
            <a:r>
              <a:rPr lang="en-US" sz="1500" dirty="0">
                <a:latin typeface="Calibri Light" pitchFamily="34"/>
                <a:cs typeface="Calibri Light" pitchFamily="34"/>
              </a:rPr>
              <a:t>all universities collect destination statistics. It can be interesting to find out the types of jobs or further study students go on to.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55964"/>
              </a:buClr>
              <a:buFont typeface="Arial" pitchFamily="34"/>
              <a:buChar char="•"/>
            </a:pPr>
            <a:r>
              <a:rPr lang="en-US" sz="1500" b="1" dirty="0">
                <a:solidFill>
                  <a:srgbClr val="FBC651"/>
                </a:solidFill>
                <a:latin typeface="Calibri Light" pitchFamily="34"/>
                <a:cs typeface="Calibri Light" pitchFamily="34"/>
              </a:rPr>
              <a:t>Tuition fees </a:t>
            </a:r>
            <a:r>
              <a:rPr lang="en-GB" sz="1500" dirty="0">
                <a:latin typeface="Calibri Light" pitchFamily="34"/>
                <a:cs typeface="Calibri Light" pitchFamily="34"/>
              </a:rPr>
              <a:t>– can </a:t>
            </a:r>
            <a:r>
              <a:rPr lang="en-US" sz="1500" dirty="0">
                <a:latin typeface="Calibri Light" pitchFamily="34"/>
                <a:cs typeface="Calibri Light" pitchFamily="34"/>
              </a:rPr>
              <a:t>vary between course providers. Check if there are any scholarships or bursaries available. 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55964"/>
              </a:buClr>
              <a:buFont typeface="Arial" pitchFamily="34"/>
              <a:buChar char="•"/>
            </a:pPr>
            <a:r>
              <a:rPr lang="en-US" sz="1500" b="1" dirty="0">
                <a:solidFill>
                  <a:srgbClr val="FBC651"/>
                </a:solidFill>
                <a:latin typeface="Calibri Light" pitchFamily="34"/>
                <a:cs typeface="Calibri Light" pitchFamily="34"/>
              </a:rPr>
              <a:t>Living costs </a:t>
            </a:r>
            <a:r>
              <a:rPr lang="en-GB" sz="1500" dirty="0">
                <a:latin typeface="Calibri Light" pitchFamily="34"/>
                <a:cs typeface="Calibri Light" pitchFamily="34"/>
              </a:rPr>
              <a:t>– </a:t>
            </a:r>
            <a:r>
              <a:rPr lang="en-US" sz="1500" dirty="0">
                <a:latin typeface="Calibri Light" pitchFamily="34"/>
                <a:cs typeface="Calibri Light" pitchFamily="34"/>
              </a:rPr>
              <a:t>accommodation, transport, and food can vary enormously.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413C5-8347-4EC4-A113-ABEC663C690F}"/>
              </a:ext>
            </a:extLst>
          </p:cNvPr>
          <p:cNvSpPr txBox="1"/>
          <p:nvPr/>
        </p:nvSpPr>
        <p:spPr>
          <a:xfrm>
            <a:off x="5963845" y="566102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algn="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5C158D6-3438-4FBB-B4D4-E78B4AFF5A3C}" type="datetime4">
              <a:rPr lang="en-GB" sz="900" kern="0">
                <a:solidFill>
                  <a:srgbClr val="FFFFFF"/>
                </a:solidFill>
                <a:latin typeface="Calibri"/>
              </a:rPr>
              <a:pPr algn="r"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 September 2023</a:t>
            </a:fld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3FBAD-2817-411E-AA3E-8E5FEB5DFA9B}"/>
              </a:ext>
            </a:extLst>
          </p:cNvPr>
          <p:cNvSpPr txBox="1"/>
          <p:nvPr/>
        </p:nvSpPr>
        <p:spPr>
          <a:xfrm>
            <a:off x="287341" y="5661023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kern="0" dirty="0">
                <a:solidFill>
                  <a:srgbClr val="FFFFFF"/>
                </a:solidFill>
                <a:latin typeface="Calibri"/>
              </a:rPr>
              <a:t>Security marking: 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58986-D3F9-451A-829C-E9B515CC28A1}"/>
              </a:ext>
            </a:extLst>
          </p:cNvPr>
          <p:cNvSpPr txBox="1"/>
          <p:nvPr/>
        </p:nvSpPr>
        <p:spPr>
          <a:xfrm>
            <a:off x="8306438" y="5661023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kern="0" dirty="0">
                <a:solidFill>
                  <a:srgbClr val="FFFFFF"/>
                </a:solidFill>
                <a:latin typeface="Calibri"/>
              </a:rPr>
              <a:t>|   </a:t>
            </a:r>
            <a:fld id="{7EB7DE69-B12F-4AF8-ABDE-1597214DA4DF}" type="slidenum">
              <a:rPr sz="900" kern="0">
                <a:solidFill>
                  <a:srgbClr val="FFFFFF"/>
                </a:solidFill>
                <a:latin typeface="Calibri"/>
              </a:rPr>
              <a:pPr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</a:t>
            </a:fld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0D57A14B-61D5-4575-93E5-9D2844A651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8152" y="857251"/>
            <a:ext cx="8228008" cy="1069793"/>
          </a:xfrm>
        </p:spPr>
        <p:txBody>
          <a:bodyPr/>
          <a:lstStyle/>
          <a:p>
            <a:pPr lvl="0"/>
            <a:r>
              <a:rPr lang="en-US"/>
              <a:t>Choosing the right course for you</a:t>
            </a:r>
            <a:endParaRPr lang="en-GB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08DEB03F-0AF1-46F9-BEF4-13A2700CFB3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7341" y="2118225"/>
            <a:ext cx="8228008" cy="2853138"/>
          </a:xfrm>
        </p:spPr>
        <p:txBody>
          <a:bodyPr/>
          <a:lstStyle/>
          <a:p>
            <a:pPr>
              <a:lnSpc>
                <a:spcPct val="70000"/>
              </a:lnSpc>
              <a:spcAft>
                <a:spcPts val="1200"/>
              </a:spcAft>
              <a:buClr>
                <a:srgbClr val="FB705B"/>
              </a:buClr>
              <a:buFont typeface="Arial" pitchFamily="34"/>
              <a:buChar char="•"/>
            </a:pPr>
            <a:r>
              <a:rPr lang="en-US" sz="1300"/>
              <a:t>What does the course cover? </a:t>
            </a:r>
          </a:p>
          <a:p>
            <a:pPr>
              <a:lnSpc>
                <a:spcPct val="70000"/>
              </a:lnSpc>
              <a:spcAft>
                <a:spcPts val="1200"/>
              </a:spcAft>
              <a:buClr>
                <a:srgbClr val="FB705B"/>
              </a:buClr>
              <a:buFont typeface="Arial" pitchFamily="34"/>
              <a:buChar char="•"/>
            </a:pPr>
            <a:r>
              <a:rPr lang="en-GB" sz="1300"/>
              <a:t>Courses with the same title may be very different. </a:t>
            </a:r>
          </a:p>
          <a:p>
            <a:pPr>
              <a:lnSpc>
                <a:spcPct val="70000"/>
              </a:lnSpc>
              <a:spcAft>
                <a:spcPts val="1200"/>
              </a:spcAft>
              <a:buClr>
                <a:srgbClr val="FB705B"/>
              </a:buClr>
              <a:buFont typeface="Arial" pitchFamily="34"/>
              <a:buChar char="•"/>
            </a:pPr>
            <a:r>
              <a:rPr lang="en-US" sz="1300"/>
              <a:t>Look carefully at the core course content, and the range of optional studies/modules available. </a:t>
            </a:r>
          </a:p>
          <a:p>
            <a:pPr>
              <a:lnSpc>
                <a:spcPct val="70000"/>
              </a:lnSpc>
              <a:spcAft>
                <a:spcPts val="1200"/>
              </a:spcAft>
              <a:buClr>
                <a:srgbClr val="FB705B"/>
              </a:buClr>
              <a:buFont typeface="Arial" pitchFamily="34"/>
              <a:buChar char="•"/>
            </a:pPr>
            <a:r>
              <a:rPr lang="en-US" sz="1300"/>
              <a:t>Which modules are the most interesting and relevant to your career aspirations?</a:t>
            </a:r>
          </a:p>
          <a:p>
            <a:pPr>
              <a:lnSpc>
                <a:spcPct val="70000"/>
              </a:lnSpc>
              <a:spcAft>
                <a:spcPts val="1200"/>
              </a:spcAft>
              <a:buClr>
                <a:srgbClr val="FB705B"/>
              </a:buClr>
              <a:buFont typeface="Arial" pitchFamily="34"/>
              <a:buChar char="•"/>
            </a:pPr>
            <a:r>
              <a:rPr lang="en-US" sz="1300"/>
              <a:t>See if the course or university/college offers any internship, placement, or study abroad opportunities.</a:t>
            </a:r>
          </a:p>
          <a:p>
            <a:pPr>
              <a:lnSpc>
                <a:spcPct val="70000"/>
              </a:lnSpc>
              <a:spcAft>
                <a:spcPts val="1200"/>
              </a:spcAft>
              <a:buClr>
                <a:srgbClr val="FB705B"/>
              </a:buClr>
              <a:buFont typeface="Arial" pitchFamily="34"/>
              <a:buChar char="•"/>
            </a:pPr>
            <a:r>
              <a:rPr lang="en-US" sz="1300"/>
              <a:t>How is the course taught </a:t>
            </a:r>
            <a:r>
              <a:rPr lang="en-GB" sz="1300"/>
              <a:t>–</a:t>
            </a:r>
            <a:r>
              <a:rPr lang="en-US" sz="1300"/>
              <a:t> structured teaching, or more independent research? How many lectures are there, and how much group work will be done in seminars?</a:t>
            </a:r>
          </a:p>
          <a:p>
            <a:pPr>
              <a:lnSpc>
                <a:spcPct val="70000"/>
              </a:lnSpc>
              <a:spcAft>
                <a:spcPts val="1200"/>
              </a:spcAft>
              <a:buClr>
                <a:srgbClr val="FB705B"/>
              </a:buClr>
              <a:buFont typeface="Arial" pitchFamily="34"/>
              <a:buChar char="•"/>
            </a:pPr>
            <a:r>
              <a:rPr lang="en-US" sz="1300"/>
              <a:t>How is the course assessed?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B7D60-94D0-453B-A9ED-E7452B305FDA}"/>
              </a:ext>
            </a:extLst>
          </p:cNvPr>
          <p:cNvSpPr txBox="1"/>
          <p:nvPr/>
        </p:nvSpPr>
        <p:spPr>
          <a:xfrm>
            <a:off x="5963845" y="566102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algn="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8622C8-A11B-47C4-B52A-53B98C8E7A95}" type="datetime4">
              <a:rPr lang="en-GB" sz="900">
                <a:solidFill>
                  <a:srgbClr val="FFFFFF"/>
                </a:solidFill>
                <a:latin typeface="Calibri"/>
              </a:rPr>
              <a:pPr algn="r"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 September 2023</a:t>
            </a:fld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B5BCC-29D7-4F7F-B47D-2403AE50E3C2}"/>
              </a:ext>
            </a:extLst>
          </p:cNvPr>
          <p:cNvSpPr txBox="1"/>
          <p:nvPr/>
        </p:nvSpPr>
        <p:spPr>
          <a:xfrm>
            <a:off x="287341" y="5661023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dirty="0">
                <a:solidFill>
                  <a:srgbClr val="FFFFFF"/>
                </a:solidFill>
                <a:latin typeface="Calibri"/>
              </a:rPr>
              <a:t>Security marking: </a:t>
            </a:r>
            <a:r>
              <a:rPr lang="en-US" sz="900" b="1" dirty="0">
                <a:solidFill>
                  <a:srgbClr val="FFFFFF"/>
                </a:solidFill>
                <a:latin typeface="Calibri"/>
              </a:rPr>
              <a:t>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25275-3004-4ABF-AC73-3110338044D1}"/>
              </a:ext>
            </a:extLst>
          </p:cNvPr>
          <p:cNvSpPr txBox="1"/>
          <p:nvPr/>
        </p:nvSpPr>
        <p:spPr>
          <a:xfrm>
            <a:off x="8306438" y="5661023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dirty="0">
                <a:solidFill>
                  <a:srgbClr val="FFFFFF"/>
                </a:solidFill>
                <a:latin typeface="Calibri"/>
              </a:rPr>
              <a:t>|   </a:t>
            </a:r>
            <a:fld id="{B14A2904-CCC7-4158-A484-B144FE6209CD}" type="slidenum">
              <a:rPr sz="900" kern="0">
                <a:solidFill>
                  <a:srgbClr val="FFFFFF"/>
                </a:solidFill>
                <a:latin typeface="Calibri"/>
              </a:rPr>
              <a:pPr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</a:t>
            </a:fld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A88640-4F19-4280-8E3A-D0D5FAFC1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Research resources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6455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6B6E-B23C-4E98-A9A1-9773F7A7158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/>
              <a:t>Before you apply…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B167E-A7B7-407C-8C09-99AD96B21F86}"/>
              </a:ext>
            </a:extLst>
          </p:cNvPr>
          <p:cNvSpPr txBox="1"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14300" defTabSz="914400">
              <a:spcBef>
                <a:spcPts val="600"/>
              </a:spcBef>
              <a:spcAft>
                <a:spcPts val="600"/>
              </a:spcAft>
            </a:pPr>
            <a:r>
              <a:rPr lang="en-US" sz="1400"/>
              <a:t>Register in the UCAS Hub to explore your options, such as: </a:t>
            </a:r>
          </a:p>
          <a:p>
            <a:pPr marL="400050" indent="-285750" defTabSz="914400">
              <a:spcBef>
                <a:spcPts val="600"/>
              </a:spcBef>
              <a:spcAft>
                <a:spcPts val="600"/>
              </a:spcAft>
              <a:buClr>
                <a:srgbClr val="5DB88D"/>
              </a:buClr>
              <a:buFont typeface="Arial" pitchFamily="34"/>
              <a:buChar char="•"/>
            </a:pPr>
            <a:r>
              <a:rPr lang="en-US" sz="1400"/>
              <a:t>explore careers, subjects, universities and apprenticeships</a:t>
            </a:r>
          </a:p>
          <a:p>
            <a:pPr marL="400050" indent="-285750" defTabSz="914400">
              <a:spcBef>
                <a:spcPts val="600"/>
              </a:spcBef>
              <a:spcAft>
                <a:spcPts val="600"/>
              </a:spcAft>
              <a:buClr>
                <a:srgbClr val="5DB88D"/>
              </a:buClr>
              <a:buFont typeface="Arial" pitchFamily="34"/>
              <a:buChar char="•"/>
            </a:pPr>
            <a:r>
              <a:rPr lang="en-US" sz="1400"/>
              <a:t>find and favourite over 35,000 courses</a:t>
            </a:r>
          </a:p>
          <a:p>
            <a:pPr marL="400050" indent="-285750" defTabSz="914400">
              <a:spcBef>
                <a:spcPts val="600"/>
              </a:spcBef>
              <a:spcAft>
                <a:spcPts val="600"/>
              </a:spcAft>
              <a:buClr>
                <a:srgbClr val="5DB88D"/>
              </a:buClr>
              <a:buFont typeface="Arial" pitchFamily="34"/>
              <a:buChar char="•"/>
            </a:pPr>
            <a:r>
              <a:rPr lang="en-US" sz="1400"/>
              <a:t>search for virtual tours and online events </a:t>
            </a:r>
          </a:p>
          <a:p>
            <a:pPr marL="400050" indent="-285750" defTabSz="914400">
              <a:spcBef>
                <a:spcPts val="600"/>
              </a:spcBef>
              <a:spcAft>
                <a:spcPts val="600"/>
              </a:spcAft>
              <a:buClr>
                <a:srgbClr val="5DB88D"/>
              </a:buClr>
              <a:buFont typeface="Arial" pitchFamily="34"/>
              <a:buChar char="•"/>
            </a:pPr>
            <a:r>
              <a:rPr lang="en-US" sz="1400"/>
              <a:t>turn predicted grades into Tariff points </a:t>
            </a:r>
          </a:p>
          <a:p>
            <a:pPr marL="400050" indent="-285750" defTabSz="914400">
              <a:spcBef>
                <a:spcPts val="600"/>
              </a:spcBef>
              <a:spcAft>
                <a:spcPts val="600"/>
              </a:spcAft>
              <a:buClr>
                <a:srgbClr val="5DB88D"/>
              </a:buClr>
              <a:buFont typeface="Arial" pitchFamily="34"/>
              <a:buChar char="•"/>
            </a:pPr>
            <a:r>
              <a:rPr lang="en-US" sz="1400"/>
              <a:t>speak to those in the know using </a:t>
            </a:r>
            <a:r>
              <a:rPr lang="en-US" sz="1400">
                <a:hlinkClick r:id="rId3"/>
              </a:rPr>
              <a:t>Unibuddy</a:t>
            </a:r>
            <a:r>
              <a:rPr lang="en-US" sz="1400"/>
              <a:t> </a:t>
            </a:r>
          </a:p>
          <a:p>
            <a:pPr lvl="0"/>
            <a:endParaRPr lang="en-GB" sz="1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9C38A-3459-493B-B056-62E9A07BCAE0}"/>
              </a:ext>
            </a:extLst>
          </p:cNvPr>
          <p:cNvSpPr txBox="1"/>
          <p:nvPr/>
        </p:nvSpPr>
        <p:spPr>
          <a:xfrm>
            <a:off x="5963845" y="566102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algn="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984217B-B9B8-4214-B2F2-F10261E250AA}" type="datetime4">
              <a:rPr lang="en-GB" sz="900">
                <a:solidFill>
                  <a:srgbClr val="1F2834"/>
                </a:solidFill>
                <a:latin typeface="Calibri"/>
              </a:rPr>
              <a:pPr algn="r"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 September 2023</a:t>
            </a:fld>
            <a:endParaRPr lang="en-US" sz="900" dirty="0">
              <a:solidFill>
                <a:srgbClr val="1F2834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D66E0-6B0D-450E-A039-FEFB70FD2298}"/>
              </a:ext>
            </a:extLst>
          </p:cNvPr>
          <p:cNvSpPr txBox="1"/>
          <p:nvPr/>
        </p:nvSpPr>
        <p:spPr>
          <a:xfrm>
            <a:off x="287341" y="5661023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dirty="0">
                <a:solidFill>
                  <a:srgbClr val="1F2834"/>
                </a:solidFill>
                <a:latin typeface="Calibri"/>
              </a:rPr>
              <a:t>Security marking: </a:t>
            </a:r>
            <a:r>
              <a:rPr lang="en-US" sz="900" b="1" dirty="0">
                <a:solidFill>
                  <a:srgbClr val="1F2834"/>
                </a:solidFill>
                <a:latin typeface="Calibri"/>
              </a:rPr>
              <a:t>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7ABFB-D7CB-4780-899E-38F1CF99E94F}"/>
              </a:ext>
            </a:extLst>
          </p:cNvPr>
          <p:cNvSpPr txBox="1"/>
          <p:nvPr/>
        </p:nvSpPr>
        <p:spPr>
          <a:xfrm>
            <a:off x="8306438" y="5661023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dirty="0">
                <a:solidFill>
                  <a:srgbClr val="1F2834"/>
                </a:solidFill>
                <a:latin typeface="Calibri"/>
              </a:rPr>
              <a:t>|   </a:t>
            </a:r>
            <a:fld id="{7BAABDD8-FF6B-4F18-BB86-226492653E5F}" type="slidenum">
              <a:rPr sz="900" kern="0">
                <a:solidFill>
                  <a:srgbClr val="1F2834"/>
                </a:solidFill>
                <a:latin typeface="Calibri"/>
              </a:rPr>
              <a:pPr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13</a:t>
            </a:fld>
            <a:endParaRPr lang="en-US" sz="900" kern="0" dirty="0">
              <a:solidFill>
                <a:srgbClr val="1F2834"/>
              </a:solidFill>
              <a:latin typeface="Calibri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EEFD77C-6A33-4D5D-B678-B33D3A859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447" y="2108223"/>
            <a:ext cx="2850221" cy="2979773"/>
          </a:xfrm>
          <a:prstGeom prst="rect">
            <a:avLst/>
          </a:prstGeom>
          <a:solidFill>
            <a:srgbClr val="EDEDED"/>
          </a:solidFill>
          <a:ln cap="flat">
            <a:noFill/>
          </a:ln>
          <a:effectLst>
            <a:outerShdw dist="38096" dir="2700000" algn="tl">
              <a:srgbClr val="7F7F7F">
                <a:alpha val="40000"/>
              </a:srgbClr>
            </a:outerShdw>
          </a:effectLst>
        </p:spPr>
      </p:pic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B11540-BF4F-4864-B342-71AAFACC9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73" y="875046"/>
            <a:ext cx="8228008" cy="1069793"/>
          </a:xfrm>
        </p:spPr>
        <p:txBody>
          <a:bodyPr>
            <a:normAutofit/>
          </a:bodyPr>
          <a:lstStyle/>
          <a:p>
            <a:r>
              <a:rPr lang="en-GB" sz="3200" dirty="0"/>
              <a:t>UCAS Hub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649376-C33E-42D6-A9AF-99B830BF3CB2}"/>
              </a:ext>
            </a:extLst>
          </p:cNvPr>
          <p:cNvCxnSpPr>
            <a:cxnSpLocks/>
            <a:stCxn id="11" idx="3"/>
            <a:endCxn id="15" idx="1"/>
          </p:cNvCxnSpPr>
          <p:nvPr/>
        </p:nvCxnSpPr>
        <p:spPr>
          <a:xfrm flipV="1">
            <a:off x="2275259" y="2574717"/>
            <a:ext cx="4299561" cy="2081171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192C41-58FF-42D9-A969-9D3F3BBFDE57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2097783" y="2892507"/>
            <a:ext cx="4789770" cy="152641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183EFBA-4B07-423B-864D-22DFE84E27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891" y="2205699"/>
            <a:ext cx="1536893" cy="1373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A03B35-F5C8-4479-9A1E-CD2F61B171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7554" y="3701625"/>
            <a:ext cx="1546571" cy="1434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7752BD-60A2-4C50-A1E1-CFFEAC78BA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830" y="3964575"/>
            <a:ext cx="1492429" cy="1382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6D97A8-E480-4327-BE94-7C1B221383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409" y="2035606"/>
            <a:ext cx="2711784" cy="2835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BB0C22-E8FA-461A-8DC8-F91464F783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4819" y="1899541"/>
            <a:ext cx="1504726" cy="135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5A60EB7-868B-42E7-86E7-E2D81EE9D7A0}"/>
              </a:ext>
            </a:extLst>
          </p:cNvPr>
          <p:cNvSpPr txBox="1"/>
          <p:nvPr/>
        </p:nvSpPr>
        <p:spPr>
          <a:xfrm>
            <a:off x="287341" y="5661023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dirty="0">
                <a:solidFill>
                  <a:srgbClr val="FFFFFF"/>
                </a:solidFill>
                <a:latin typeface="Calibri"/>
              </a:rPr>
              <a:t>Security marking: </a:t>
            </a:r>
            <a:r>
              <a:rPr lang="en-US" sz="900" b="1" dirty="0">
                <a:solidFill>
                  <a:srgbClr val="FFFFFF"/>
                </a:solidFill>
                <a:latin typeface="Calibri"/>
              </a:rPr>
              <a:t>PUBLIC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C381FEBE-7BE3-433F-A6E3-C7D3C909437D}"/>
              </a:ext>
            </a:extLst>
          </p:cNvPr>
          <p:cNvSpPr txBox="1"/>
          <p:nvPr/>
        </p:nvSpPr>
        <p:spPr>
          <a:xfrm>
            <a:off x="5963845" y="566102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algn="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93DE345-8F43-47DB-BE69-B6858E68CFBF}" type="datetime4">
              <a:rPr lang="en-GB" sz="900">
                <a:solidFill>
                  <a:srgbClr val="FFFFFF"/>
                </a:solidFill>
                <a:latin typeface="Calibri"/>
              </a:rPr>
              <a:pPr algn="r"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 September 2023</a:t>
            </a:fld>
            <a:endParaRPr lang="en-US" sz="9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D193AF64-D4BB-4F1A-ABD6-D7E46D241B2C}"/>
              </a:ext>
            </a:extLst>
          </p:cNvPr>
          <p:cNvSpPr txBox="1"/>
          <p:nvPr/>
        </p:nvSpPr>
        <p:spPr>
          <a:xfrm>
            <a:off x="8306438" y="5661023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kern="0" dirty="0">
                <a:solidFill>
                  <a:srgbClr val="FFFFFF"/>
                </a:solidFill>
                <a:latin typeface="Calibri"/>
              </a:rPr>
              <a:t>|   </a:t>
            </a:r>
            <a:fld id="{A2F8606F-E88B-417C-9A1B-095B832E158D}" type="slidenum">
              <a:rPr sz="900" kern="0">
                <a:solidFill>
                  <a:srgbClr val="FFFFFF"/>
                </a:solidFill>
                <a:latin typeface="Calibri"/>
              </a:rPr>
              <a:pPr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14</a:t>
            </a:fld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0734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911FF35F-87CC-46D3-9D48-1FBC04EEA5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1086774"/>
            <a:ext cx="8228008" cy="1069793"/>
          </a:xfrm>
        </p:spPr>
        <p:txBody>
          <a:bodyPr>
            <a:normAutofit/>
          </a:bodyPr>
          <a:lstStyle/>
          <a:p>
            <a:pPr lvl="0"/>
            <a:r>
              <a:rPr lang="en-US" sz="3200" dirty="0"/>
              <a:t>Research – it’s free!</a:t>
            </a:r>
            <a:endParaRPr lang="en-GB" sz="3200" dirty="0"/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09CEB8B0-9797-4E38-A7CE-8015C2A82BF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14257" y="2227079"/>
            <a:ext cx="5701092" cy="2853138"/>
          </a:xfrm>
        </p:spPr>
        <p:txBody>
          <a:bodyPr>
            <a:normAutofit/>
          </a:bodyPr>
          <a:lstStyle/>
          <a:p>
            <a:pPr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Learning from others – </a:t>
            </a:r>
            <a:r>
              <a:rPr lang="en-US" sz="1800" dirty="0">
                <a:hlinkClick r:id="rId3"/>
              </a:rPr>
              <a:t>chat to </a:t>
            </a:r>
            <a:r>
              <a:rPr lang="en-US" sz="1800" dirty="0" err="1"/>
              <a:t>uni</a:t>
            </a:r>
            <a:r>
              <a:rPr lang="en-US" sz="1800" dirty="0"/>
              <a:t> students </a:t>
            </a:r>
            <a:r>
              <a:rPr lang="en-US" sz="1800" dirty="0">
                <a:hlinkClick r:id="rId4"/>
              </a:rPr>
              <a:t>student videos</a:t>
            </a:r>
            <a:r>
              <a:rPr lang="en-US" sz="1800" dirty="0"/>
              <a:t> and </a:t>
            </a:r>
            <a:r>
              <a:rPr lang="en-US" sz="1800" dirty="0">
                <a:hlinkClick r:id="rId5"/>
              </a:rPr>
              <a:t>blogs</a:t>
            </a:r>
            <a:r>
              <a:rPr lang="en-US" sz="1800" dirty="0"/>
              <a:t>. </a:t>
            </a:r>
          </a:p>
          <a:p>
            <a:pPr indent="-228600" defTabSz="914400">
              <a:spcBef>
                <a:spcPts val="600"/>
              </a:spcBef>
              <a:spcAft>
                <a:spcPts val="600"/>
              </a:spcAft>
              <a:buFont typeface="Arial" pitchFamily="34"/>
              <a:buChar char="•"/>
            </a:pPr>
            <a:r>
              <a:rPr lang="en-US" sz="1800" dirty="0">
                <a:hlinkClick r:id="rId6"/>
              </a:rPr>
              <a:t>Career options</a:t>
            </a:r>
            <a:r>
              <a:rPr lang="en-US" sz="1800" dirty="0"/>
              <a:t> – use the </a:t>
            </a:r>
            <a:r>
              <a:rPr lang="en-US" sz="1800" dirty="0">
                <a:hlinkClick r:id="rId7"/>
              </a:rPr>
              <a:t>job profiles</a:t>
            </a:r>
            <a:r>
              <a:rPr lang="en-US" sz="1800" dirty="0"/>
              <a:t> to explore different career roles and pathways.</a:t>
            </a:r>
          </a:p>
          <a:p>
            <a:pPr indent="-228600" defTabSz="914400">
              <a:spcBef>
                <a:spcPts val="600"/>
              </a:spcBef>
              <a:spcAft>
                <a:spcPts val="600"/>
              </a:spcAft>
              <a:buFont typeface="Arial" pitchFamily="34"/>
              <a:buChar char="•"/>
            </a:pPr>
            <a:r>
              <a:rPr lang="en-US" sz="1800" dirty="0"/>
              <a:t>Take the </a:t>
            </a:r>
            <a:r>
              <a:rPr lang="en-US" sz="1800" dirty="0">
                <a:hlinkClick r:id="rId8"/>
              </a:rPr>
              <a:t>Buzz quiz</a:t>
            </a:r>
            <a:r>
              <a:rPr lang="en-US" sz="1800" dirty="0"/>
              <a:t> to find out more about individual strengths, and what roles may suit you. </a:t>
            </a:r>
          </a:p>
          <a:p>
            <a:pPr indent="-228600" defTabSz="914400">
              <a:spcBef>
                <a:spcPts val="600"/>
              </a:spcBef>
              <a:spcAft>
                <a:spcPts val="600"/>
              </a:spcAft>
              <a:buFont typeface="Arial" pitchFamily="34"/>
              <a:buChar char="•"/>
            </a:pPr>
            <a:r>
              <a:rPr lang="en-US" sz="1800" dirty="0"/>
              <a:t>The </a:t>
            </a:r>
            <a:r>
              <a:rPr lang="en-US" sz="1800" dirty="0">
                <a:hlinkClick r:id="rId9"/>
              </a:rPr>
              <a:t>Career Finder tool</a:t>
            </a:r>
            <a:r>
              <a:rPr lang="en-US" sz="1800" dirty="0"/>
              <a:t> is ideal for considering options after education, including searching for </a:t>
            </a:r>
            <a:r>
              <a:rPr lang="en-US" sz="1800" dirty="0">
                <a:hlinkClick r:id="rId10"/>
              </a:rPr>
              <a:t>apprenticeships</a:t>
            </a:r>
            <a:r>
              <a:rPr lang="en-US" sz="1800" dirty="0"/>
              <a:t>. </a:t>
            </a:r>
          </a:p>
          <a:p>
            <a:pPr lvl="0"/>
            <a:endParaRPr lang="en-GB" sz="1800"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7BBD6D0-3127-45E7-A105-3884C724121C}"/>
              </a:ext>
            </a:extLst>
          </p:cNvPr>
          <p:cNvSpPr txBox="1"/>
          <p:nvPr/>
        </p:nvSpPr>
        <p:spPr>
          <a:xfrm>
            <a:off x="5963845" y="566102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algn="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93DE345-8F43-47DB-BE69-B6858E68CFBF}" type="datetime4">
              <a:rPr lang="en-GB" sz="900">
                <a:solidFill>
                  <a:srgbClr val="FFFFFF"/>
                </a:solidFill>
                <a:latin typeface="Calibri"/>
              </a:rPr>
              <a:pPr algn="r"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 September 2023</a:t>
            </a:fld>
            <a:endParaRPr lang="en-US" sz="9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6D7946C-AF14-4B12-9FC3-93814E61E0D9}"/>
              </a:ext>
            </a:extLst>
          </p:cNvPr>
          <p:cNvSpPr txBox="1"/>
          <p:nvPr/>
        </p:nvSpPr>
        <p:spPr>
          <a:xfrm>
            <a:off x="287341" y="5661023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dirty="0">
                <a:solidFill>
                  <a:srgbClr val="FFFFFF"/>
                </a:solidFill>
                <a:latin typeface="Calibri"/>
              </a:rPr>
              <a:t>Security marking: </a:t>
            </a:r>
            <a:r>
              <a:rPr lang="en-US" sz="900" b="1" dirty="0">
                <a:solidFill>
                  <a:srgbClr val="FFFFFF"/>
                </a:solidFill>
                <a:latin typeface="Calibri"/>
              </a:rPr>
              <a:t>PUBLIC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E932293C-5DDA-470D-9A23-E73241497C4C}"/>
              </a:ext>
            </a:extLst>
          </p:cNvPr>
          <p:cNvSpPr txBox="1"/>
          <p:nvPr/>
        </p:nvSpPr>
        <p:spPr>
          <a:xfrm>
            <a:off x="8306438" y="5661023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dirty="0">
                <a:solidFill>
                  <a:srgbClr val="FFFFFF"/>
                </a:solidFill>
                <a:latin typeface="Calibri"/>
              </a:rPr>
              <a:t>|   </a:t>
            </a:r>
            <a:fld id="{A2F8606F-E88B-417C-9A1B-095B832E158D}" type="slidenum">
              <a:rPr sz="900" kern="0">
                <a:solidFill>
                  <a:srgbClr val="FFFFFF"/>
                </a:solidFill>
                <a:latin typeface="Calibri"/>
              </a:rPr>
              <a:pPr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15</a:t>
            </a:fld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" name="Graphic 10" descr="Classroom">
            <a:extLst>
              <a:ext uri="{FF2B5EF4-FFF2-40B4-BE49-F238E27FC236}">
                <a16:creationId xmlns:a16="http://schemas.microsoft.com/office/drawing/2014/main" id="{2BEDA3C6-C48F-4436-B43D-9C142203D8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1314" y="2602374"/>
            <a:ext cx="2407331" cy="2407331"/>
          </a:xfrm>
          <a:prstGeom prst="rect">
            <a:avLst/>
          </a:prstGeom>
          <a:noFill/>
          <a:ln cap="flat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9762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8DB66-9112-43BE-893D-E6B6461CBE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6886" y="811093"/>
            <a:ext cx="8228008" cy="1069793"/>
          </a:xfrm>
        </p:spPr>
        <p:txBody>
          <a:bodyPr/>
          <a:lstStyle/>
          <a:p>
            <a:pPr lvl="0"/>
            <a:r>
              <a:rPr lang="en-GB" dirty="0"/>
              <a:t>Apply key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7A08E-014D-45FA-890D-BA68B131BEA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46886" y="1793276"/>
            <a:ext cx="8228008" cy="3564349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  <a:buClr>
                <a:srgbClr val="1F2834"/>
              </a:buClr>
              <a:buFont typeface="Arial" pitchFamily="34"/>
              <a:buChar char="•"/>
            </a:pPr>
            <a:r>
              <a:rPr lang="en-GB" sz="1400" dirty="0"/>
              <a:t>It’s an online application</a:t>
            </a:r>
          </a:p>
          <a:p>
            <a:pPr lvl="0">
              <a:lnSpc>
                <a:spcPct val="120000"/>
              </a:lnSpc>
              <a:buClr>
                <a:srgbClr val="1F2834"/>
              </a:buClr>
              <a:buFont typeface="Arial" pitchFamily="34"/>
              <a:buChar char="•"/>
            </a:pPr>
            <a:r>
              <a:rPr lang="en-GB" sz="1400" dirty="0"/>
              <a:t>Maximum of five choices.</a:t>
            </a:r>
          </a:p>
          <a:p>
            <a:pPr defTabSz="914400">
              <a:lnSpc>
                <a:spcPct val="120000"/>
              </a:lnSpc>
              <a:buClr>
                <a:srgbClr val="1F2834"/>
              </a:buClr>
              <a:buFont typeface="Arial" pitchFamily="34"/>
              <a:buChar char="•"/>
            </a:pPr>
            <a:r>
              <a:rPr lang="en-GB" sz="1400" dirty="0"/>
              <a:t>Choice restrictions:</a:t>
            </a:r>
          </a:p>
          <a:p>
            <a:pPr marL="777870" lvl="1" indent="-285750" defTabSz="914400">
              <a:lnSpc>
                <a:spcPct val="120000"/>
              </a:lnSpc>
              <a:buClr>
                <a:srgbClr val="1F2834"/>
              </a:buClr>
              <a:buFont typeface="Arial" pitchFamily="34"/>
              <a:buChar char="•"/>
            </a:pPr>
            <a:r>
              <a:rPr lang="en-GB" sz="1400" dirty="0"/>
              <a:t>medicine, veterinary, medicine/science, dentistry</a:t>
            </a:r>
            <a:br>
              <a:rPr lang="en-GB" sz="1400" dirty="0"/>
            </a:br>
            <a:r>
              <a:rPr lang="en-GB" sz="1400" dirty="0"/>
              <a:t>(maximum of four)</a:t>
            </a:r>
          </a:p>
          <a:p>
            <a:pPr marL="777870" lvl="1" indent="-285750" defTabSz="914400">
              <a:lnSpc>
                <a:spcPct val="120000"/>
              </a:lnSpc>
              <a:buClr>
                <a:srgbClr val="1F2834"/>
              </a:buClr>
              <a:buFont typeface="Arial" pitchFamily="34"/>
              <a:buChar char="•"/>
            </a:pPr>
            <a:r>
              <a:rPr lang="en-GB" sz="1400" dirty="0"/>
              <a:t>Oxford or Cambridge</a:t>
            </a:r>
          </a:p>
          <a:p>
            <a:pPr defTabSz="914400">
              <a:lnSpc>
                <a:spcPct val="120000"/>
              </a:lnSpc>
              <a:buClr>
                <a:srgbClr val="1F2834"/>
              </a:buClr>
              <a:buFont typeface="Arial" pitchFamily="34"/>
              <a:buChar char="•"/>
            </a:pPr>
            <a:r>
              <a:rPr lang="en-GB" sz="1400" dirty="0"/>
              <a:t>Simple application cost: </a:t>
            </a:r>
          </a:p>
          <a:p>
            <a:pPr marL="777870" lvl="1" indent="-285750" defTabSz="914400">
              <a:lnSpc>
                <a:spcPct val="120000"/>
              </a:lnSpc>
              <a:buClr>
                <a:srgbClr val="1F2834"/>
              </a:buClr>
              <a:buFont typeface="Arial" pitchFamily="34"/>
              <a:buChar char="•"/>
            </a:pPr>
            <a:r>
              <a:rPr lang="en-GB" sz="1400" dirty="0"/>
              <a:t>one choice – </a:t>
            </a:r>
            <a:r>
              <a:rPr lang="en-GB" sz="1400" b="1" dirty="0"/>
              <a:t>£20.50   </a:t>
            </a:r>
            <a:r>
              <a:rPr lang="en-GB" sz="1400" dirty="0"/>
              <a:t>  </a:t>
            </a:r>
            <a:endParaRPr lang="en-GB" sz="1400" dirty="0">
              <a:cs typeface="Calibri"/>
            </a:endParaRPr>
          </a:p>
          <a:p>
            <a:pPr marL="777870" lvl="1" indent="-285750" defTabSz="914400">
              <a:lnSpc>
                <a:spcPct val="120000"/>
              </a:lnSpc>
              <a:buClr>
                <a:srgbClr val="1F2834"/>
              </a:buClr>
              <a:buFont typeface="Arial" pitchFamily="34"/>
              <a:buChar char="•"/>
            </a:pPr>
            <a:r>
              <a:rPr lang="en-GB" sz="1400" dirty="0"/>
              <a:t>two to five choices </a:t>
            </a:r>
            <a:r>
              <a:rPr lang="en-GB" sz="1400" b="1" dirty="0"/>
              <a:t>– £26.50</a:t>
            </a:r>
            <a:r>
              <a:rPr lang="en-GB" sz="1400" dirty="0"/>
              <a:t> </a:t>
            </a:r>
            <a:endParaRPr lang="en-GB" sz="1400" dirty="0">
              <a:cs typeface="Calibri"/>
            </a:endParaRPr>
          </a:p>
          <a:p>
            <a:pPr marL="149220" indent="0" defTabSz="914400">
              <a:lnSpc>
                <a:spcPct val="120000"/>
              </a:lnSpc>
              <a:buNone/>
            </a:pPr>
            <a:r>
              <a:rPr lang="en-GB" sz="1400" dirty="0"/>
              <a:t>Equal consideration.</a:t>
            </a:r>
          </a:p>
          <a:p>
            <a:pPr marL="149220" indent="0" defTabSz="914400">
              <a:lnSpc>
                <a:spcPct val="120000"/>
              </a:lnSpc>
              <a:buNone/>
            </a:pPr>
            <a:r>
              <a:rPr lang="en-GB" sz="1400" dirty="0"/>
              <a:t>‘Invisibility’.</a:t>
            </a:r>
          </a:p>
          <a:p>
            <a:pPr marL="492120" lvl="1" indent="0" defTabSz="914400">
              <a:lnSpc>
                <a:spcPct val="120000"/>
              </a:lnSpc>
              <a:buNone/>
            </a:pPr>
            <a:endParaRPr lang="en-GB" sz="1400" dirty="0">
              <a:cs typeface="Calibri"/>
            </a:endParaRPr>
          </a:p>
          <a:p>
            <a:pPr marL="373066" indent="-223835" defTabSz="914400">
              <a:lnSpc>
                <a:spcPct val="120000"/>
              </a:lnSpc>
              <a:buClr>
                <a:srgbClr val="555964"/>
              </a:buClr>
              <a:buFont typeface="Arial" pitchFamily="34"/>
              <a:buChar char="•"/>
            </a:pPr>
            <a:endParaRPr lang="en-GB" sz="1400" dirty="0"/>
          </a:p>
          <a:p>
            <a:pPr lvl="0">
              <a:lnSpc>
                <a:spcPct val="120000"/>
              </a:lnSpc>
            </a:pPr>
            <a:endParaRPr lang="en-GB" sz="1400" dirty="0"/>
          </a:p>
          <a:p>
            <a:pPr lvl="0">
              <a:lnSpc>
                <a:spcPct val="120000"/>
              </a:lnSpc>
            </a:pPr>
            <a:endParaRPr lang="en-GB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E7C49-8F63-4715-ACE1-20D9581AC8F8}"/>
              </a:ext>
            </a:extLst>
          </p:cNvPr>
          <p:cNvSpPr txBox="1"/>
          <p:nvPr/>
        </p:nvSpPr>
        <p:spPr>
          <a:xfrm>
            <a:off x="5963845" y="566102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algn="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A6C2FF4-8139-416F-92BF-C410DF976476}" type="datetime4">
              <a:rPr lang="en-GB" sz="900">
                <a:solidFill>
                  <a:srgbClr val="FFFFFF"/>
                </a:solidFill>
                <a:latin typeface="Calibri"/>
              </a:rPr>
              <a:pPr algn="r"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 September 2023</a:t>
            </a:fld>
            <a:endParaRPr lang="en-US" sz="9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24A0B-7125-47AD-9D1D-F0A6287199CD}"/>
              </a:ext>
            </a:extLst>
          </p:cNvPr>
          <p:cNvSpPr txBox="1"/>
          <p:nvPr/>
        </p:nvSpPr>
        <p:spPr>
          <a:xfrm>
            <a:off x="287341" y="5661023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dirty="0">
                <a:solidFill>
                  <a:srgbClr val="FFFFFF"/>
                </a:solidFill>
                <a:latin typeface="Calibri"/>
              </a:rPr>
              <a:t>Security marking: </a:t>
            </a:r>
            <a:r>
              <a:rPr lang="en-US" sz="900" b="1" dirty="0">
                <a:solidFill>
                  <a:srgbClr val="FFFFFF"/>
                </a:solidFill>
                <a:latin typeface="Calibri"/>
              </a:rPr>
              <a:t>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7443F-CAA9-4CCF-A788-D116DDC59E0A}"/>
              </a:ext>
            </a:extLst>
          </p:cNvPr>
          <p:cNvSpPr txBox="1"/>
          <p:nvPr/>
        </p:nvSpPr>
        <p:spPr>
          <a:xfrm>
            <a:off x="8306438" y="5661023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kern="0" dirty="0">
                <a:solidFill>
                  <a:srgbClr val="FFFFFF"/>
                </a:solidFill>
                <a:latin typeface="Calibri"/>
              </a:rPr>
              <a:t>|   </a:t>
            </a:r>
            <a:fld id="{0B0C518E-F393-4137-9449-EE9A53A4FF9F}" type="slidenum">
              <a:rPr sz="900" kern="0">
                <a:solidFill>
                  <a:srgbClr val="FFFFFF"/>
                </a:solidFill>
                <a:latin typeface="Calibri"/>
              </a:rPr>
              <a:pPr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16</a:t>
            </a:fld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BCB84F-96FF-42BF-A1F1-07A3BCD240B3}"/>
              </a:ext>
            </a:extLst>
          </p:cNvPr>
          <p:cNvGrpSpPr/>
          <p:nvPr/>
        </p:nvGrpSpPr>
        <p:grpSpPr>
          <a:xfrm>
            <a:off x="244437" y="1793276"/>
            <a:ext cx="323999" cy="323999"/>
            <a:chOff x="184891" y="956965"/>
            <a:chExt cx="323999" cy="32399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17A66D2-4268-4F81-BAE2-B70F34156B3C}"/>
                </a:ext>
              </a:extLst>
            </p:cNvPr>
            <p:cNvSpPr/>
            <p:nvPr/>
          </p:nvSpPr>
          <p:spPr>
            <a:xfrm>
              <a:off x="184891" y="956965"/>
              <a:ext cx="323999" cy="32399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BC651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9" name="Picture 44" descr="Internet">
              <a:extLst>
                <a:ext uri="{FF2B5EF4-FFF2-40B4-BE49-F238E27FC236}">
                  <a16:creationId xmlns:a16="http://schemas.microsoft.com/office/drawing/2014/main" id="{3FB397C6-BE94-4824-84C6-69AB5FF18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36244" y="1013219"/>
              <a:ext cx="221677" cy="221677"/>
            </a:xfrm>
            <a:prstGeom prst="rect">
              <a:avLst/>
            </a:prstGeom>
            <a:solidFill>
              <a:srgbClr val="FFC000"/>
            </a:solidFill>
            <a:ln cap="flat">
              <a:noFill/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C07452-6D5D-4DB5-8890-56965AD9CDA4}"/>
              </a:ext>
            </a:extLst>
          </p:cNvPr>
          <p:cNvGrpSpPr/>
          <p:nvPr/>
        </p:nvGrpSpPr>
        <p:grpSpPr>
          <a:xfrm>
            <a:off x="248351" y="2556855"/>
            <a:ext cx="323999" cy="323999"/>
            <a:chOff x="188805" y="1720544"/>
            <a:chExt cx="323999" cy="32399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397D2FE-E4BB-4B48-9D14-FC5D04027B1E}"/>
                </a:ext>
              </a:extLst>
            </p:cNvPr>
            <p:cNvSpPr/>
            <p:nvPr/>
          </p:nvSpPr>
          <p:spPr>
            <a:xfrm>
              <a:off x="188805" y="1720544"/>
              <a:ext cx="323999" cy="32399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5DB88D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12" name="Picture 29" descr="Doctor">
              <a:extLst>
                <a:ext uri="{FF2B5EF4-FFF2-40B4-BE49-F238E27FC236}">
                  <a16:creationId xmlns:a16="http://schemas.microsoft.com/office/drawing/2014/main" id="{C84B3F74-62E3-4F5D-BEFE-B7BA7861A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45059" y="1764097"/>
              <a:ext cx="224201" cy="224201"/>
            </a:xfrm>
            <a:prstGeom prst="rect">
              <a:avLst/>
            </a:prstGeom>
            <a:solidFill>
              <a:srgbClr val="5DB88D"/>
            </a:solidFill>
            <a:ln cap="flat">
              <a:noFill/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4BDDC6-B652-450D-A79F-AD0BF9264A87}"/>
              </a:ext>
            </a:extLst>
          </p:cNvPr>
          <p:cNvGrpSpPr/>
          <p:nvPr/>
        </p:nvGrpSpPr>
        <p:grpSpPr>
          <a:xfrm>
            <a:off x="244437" y="3725275"/>
            <a:ext cx="323999" cy="323999"/>
            <a:chOff x="184891" y="2888964"/>
            <a:chExt cx="323999" cy="32399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92F4DE6-E29F-47B0-ABCC-3EE23F68D298}"/>
                </a:ext>
              </a:extLst>
            </p:cNvPr>
            <p:cNvSpPr/>
            <p:nvPr/>
          </p:nvSpPr>
          <p:spPr>
            <a:xfrm>
              <a:off x="184891" y="2888964"/>
              <a:ext cx="323999" cy="32399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E7E6E6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15" name="Picture 32" descr="Money">
              <a:extLst>
                <a:ext uri="{FF2B5EF4-FFF2-40B4-BE49-F238E27FC236}">
                  <a16:creationId xmlns:a16="http://schemas.microsoft.com/office/drawing/2014/main" id="{4A60E6C6-E90A-4CF4-9DE0-4900FAF75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51706" y="2961074"/>
              <a:ext cx="190359" cy="190359"/>
            </a:xfrm>
            <a:prstGeom prst="rect">
              <a:avLst/>
            </a:prstGeom>
            <a:solidFill>
              <a:srgbClr val="E7E6E6"/>
            </a:solidFill>
            <a:ln cap="flat">
              <a:noFill/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0C50B51-2597-4737-83EE-9999F6B37989}"/>
              </a:ext>
            </a:extLst>
          </p:cNvPr>
          <p:cNvGrpSpPr/>
          <p:nvPr/>
        </p:nvGrpSpPr>
        <p:grpSpPr>
          <a:xfrm>
            <a:off x="244437" y="4702595"/>
            <a:ext cx="323999" cy="323999"/>
            <a:chOff x="184891" y="3866284"/>
            <a:chExt cx="323999" cy="32399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75C99C6-B7C7-49AD-A38F-28CF96056705}"/>
                </a:ext>
              </a:extLst>
            </p:cNvPr>
            <p:cNvSpPr/>
            <p:nvPr/>
          </p:nvSpPr>
          <p:spPr>
            <a:xfrm>
              <a:off x="184891" y="3866284"/>
              <a:ext cx="323999" cy="32399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836CD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18" name="Picture 35" descr="Pause">
              <a:extLst>
                <a:ext uri="{FF2B5EF4-FFF2-40B4-BE49-F238E27FC236}">
                  <a16:creationId xmlns:a16="http://schemas.microsoft.com/office/drawing/2014/main" id="{03EB8C93-D1BD-4085-A571-46580C471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5400013">
              <a:off x="256992" y="3938394"/>
              <a:ext cx="190359" cy="190359"/>
            </a:xfrm>
            <a:prstGeom prst="rect">
              <a:avLst/>
            </a:prstGeom>
            <a:solidFill>
              <a:srgbClr val="836CD8"/>
            </a:solidFill>
            <a:ln cap="flat">
              <a:noFill/>
            </a:ln>
          </p:spPr>
        </p:pic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83981DD2-5AF9-43CA-88DB-05ED4C706322}"/>
              </a:ext>
            </a:extLst>
          </p:cNvPr>
          <p:cNvSpPr/>
          <p:nvPr/>
        </p:nvSpPr>
        <p:spPr>
          <a:xfrm>
            <a:off x="244437" y="2175065"/>
            <a:ext cx="323999" cy="32399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3BC0C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000" b="1">
                <a:solidFill>
                  <a:srgbClr val="FFFFFF"/>
                </a:solidFill>
                <a:latin typeface="Calibri"/>
              </a:rPr>
              <a:t>5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7317248-5F62-40EB-8AE6-695C229B9B21}"/>
              </a:ext>
            </a:extLst>
          </p:cNvPr>
          <p:cNvGrpSpPr/>
          <p:nvPr/>
        </p:nvGrpSpPr>
        <p:grpSpPr>
          <a:xfrm>
            <a:off x="244437" y="5105114"/>
            <a:ext cx="323999" cy="323999"/>
            <a:chOff x="184891" y="4268803"/>
            <a:chExt cx="323999" cy="32399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8C72ACA-91E9-4DC4-AA77-75DF10F9A0A1}"/>
                </a:ext>
              </a:extLst>
            </p:cNvPr>
            <p:cNvSpPr/>
            <p:nvPr/>
          </p:nvSpPr>
          <p:spPr>
            <a:xfrm>
              <a:off x="184891" y="4268803"/>
              <a:ext cx="323999" cy="32399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3B92D9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22" name="Picture 53" descr="Blind">
              <a:extLst>
                <a:ext uri="{FF2B5EF4-FFF2-40B4-BE49-F238E27FC236}">
                  <a16:creationId xmlns:a16="http://schemas.microsoft.com/office/drawing/2014/main" id="{06497172-6DE9-46EB-9F5F-1E7F2AC86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51706" y="4340912"/>
              <a:ext cx="190359" cy="190359"/>
            </a:xfrm>
            <a:prstGeom prst="rect">
              <a:avLst/>
            </a:prstGeom>
            <a:solidFill>
              <a:srgbClr val="3B92D9"/>
            </a:solidFill>
            <a:ln cap="flat">
              <a:noFill/>
            </a:ln>
          </p:spPr>
        </p:pic>
      </p:grp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8E720-071E-4E24-ABCA-A4AFEBC250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961009"/>
            <a:ext cx="8228008" cy="1069793"/>
          </a:xfrm>
        </p:spPr>
        <p:txBody>
          <a:bodyPr/>
          <a:lstStyle/>
          <a:p>
            <a:pPr lvl="0"/>
            <a:r>
              <a:rPr lang="en-GB" dirty="0"/>
              <a:t>When to apply for 2024 entry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7A08A-558D-48E0-8070-A4D9D5C1FC1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7341" y="2396203"/>
            <a:ext cx="8228008" cy="2853138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130"/>
              </a:spcAft>
              <a:buFont typeface="Arial" pitchFamily="34"/>
              <a:buChar char="•"/>
            </a:pPr>
            <a:r>
              <a:rPr lang="en-US" sz="1400" b="1" dirty="0"/>
              <a:t>19 May</a:t>
            </a:r>
            <a:r>
              <a:rPr lang="en-US" sz="1400" dirty="0"/>
              <a:t>		UCAS Undergraduate Apply opens for 2024 entry.</a:t>
            </a:r>
          </a:p>
          <a:p>
            <a:pPr>
              <a:spcAft>
                <a:spcPts val="1130"/>
              </a:spcAft>
              <a:buFont typeface="Arial" pitchFamily="34"/>
              <a:buChar char="•"/>
            </a:pPr>
            <a:r>
              <a:rPr lang="en-US" sz="1400" b="1" dirty="0"/>
              <a:t>8 September </a:t>
            </a:r>
            <a:r>
              <a:rPr lang="en-US" sz="1400" dirty="0"/>
              <a:t>		</a:t>
            </a:r>
            <a:r>
              <a:rPr lang="en-GB" sz="1400" dirty="0"/>
              <a:t>First day for receipt of completed applications.</a:t>
            </a:r>
          </a:p>
          <a:p>
            <a:pPr>
              <a:spcAft>
                <a:spcPts val="1130"/>
              </a:spcAft>
              <a:buFont typeface="Arial" pitchFamily="34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15 October*</a:t>
            </a:r>
            <a:r>
              <a:rPr lang="en-US" sz="1400" dirty="0">
                <a:solidFill>
                  <a:srgbClr val="FF0000"/>
                </a:solidFill>
              </a:rPr>
              <a:t>	</a:t>
            </a:r>
            <a:r>
              <a:rPr lang="en-US" sz="1400" dirty="0"/>
              <a:t>	Application deadline for courses in </a:t>
            </a:r>
            <a:r>
              <a:rPr lang="en-GB" sz="1400" dirty="0"/>
              <a:t>medicine, veterinary medicine/science,                                                   and dentistry, and courses at </a:t>
            </a:r>
            <a:r>
              <a:rPr lang="en-US" sz="1400" dirty="0"/>
              <a:t>Oxford </a:t>
            </a:r>
            <a:r>
              <a:rPr lang="en-US" sz="1400" b="1" dirty="0"/>
              <a:t>or</a:t>
            </a:r>
            <a:r>
              <a:rPr lang="en-US" sz="1400" dirty="0"/>
              <a:t> Cambridge.</a:t>
            </a:r>
          </a:p>
          <a:p>
            <a:pPr>
              <a:spcAft>
                <a:spcPts val="1130"/>
              </a:spcAft>
              <a:buFont typeface="Arial" pitchFamily="34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HOLY FAMILY DEADLINE: 1</a:t>
            </a:r>
            <a:r>
              <a:rPr lang="en-US" sz="1400" b="1" baseline="30000" dirty="0">
                <a:solidFill>
                  <a:srgbClr val="FF0000"/>
                </a:solidFill>
              </a:rPr>
              <a:t>ST</a:t>
            </a:r>
            <a:r>
              <a:rPr lang="en-US" sz="1400" b="1" dirty="0">
                <a:solidFill>
                  <a:srgbClr val="FF0000"/>
                </a:solidFill>
              </a:rPr>
              <a:t> DECEMBER</a:t>
            </a:r>
          </a:p>
          <a:p>
            <a:pPr>
              <a:spcAft>
                <a:spcPts val="1130"/>
              </a:spcAft>
              <a:buFont typeface="Arial" pitchFamily="34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31st January*</a:t>
            </a:r>
            <a:r>
              <a:rPr lang="en-US" sz="1400" dirty="0">
                <a:solidFill>
                  <a:srgbClr val="FF0000"/>
                </a:solidFill>
              </a:rPr>
              <a:t>		Equal consideration application deadline.</a:t>
            </a:r>
          </a:p>
          <a:p>
            <a:pPr>
              <a:spcAft>
                <a:spcPts val="1130"/>
              </a:spcAft>
              <a:buFont typeface="Arial" pitchFamily="34"/>
              <a:buChar char="•"/>
            </a:pPr>
            <a:r>
              <a:rPr lang="en-US" sz="1400" b="1" dirty="0"/>
              <a:t>25 February </a:t>
            </a:r>
            <a:r>
              <a:rPr lang="en-US" sz="1400" dirty="0"/>
              <a:t>		Extra opens.</a:t>
            </a:r>
            <a:endParaRPr lang="en-GB" sz="1400" dirty="0"/>
          </a:p>
          <a:p>
            <a:pPr>
              <a:spcAft>
                <a:spcPts val="1130"/>
              </a:spcAft>
              <a:buFont typeface="Arial" pitchFamily="34"/>
              <a:buChar char="•"/>
            </a:pPr>
            <a:r>
              <a:rPr lang="en-US" sz="1400" b="1" dirty="0"/>
              <a:t>30 June*</a:t>
            </a:r>
            <a:r>
              <a:rPr lang="en-US" sz="1400" dirty="0"/>
              <a:t>		Last date for applications before Clearing.</a:t>
            </a:r>
          </a:p>
          <a:p>
            <a:pPr lvl="0"/>
            <a:endParaRPr lang="en-GB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690D5-7909-431A-9DFB-8CCF08DE8C9D}"/>
              </a:ext>
            </a:extLst>
          </p:cNvPr>
          <p:cNvSpPr txBox="1"/>
          <p:nvPr/>
        </p:nvSpPr>
        <p:spPr>
          <a:xfrm>
            <a:off x="5963845" y="566102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algn="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14D3AB-EBD0-44CB-98FB-38E32DA8618F}" type="datetime4">
              <a:rPr lang="en-GB" sz="900">
                <a:solidFill>
                  <a:srgbClr val="FFFFFF"/>
                </a:solidFill>
                <a:latin typeface="Calibri"/>
              </a:rPr>
              <a:pPr algn="r"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 September 2023</a:t>
            </a:fld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6D62D-A54B-4608-8A7F-1FA15929921E}"/>
              </a:ext>
            </a:extLst>
          </p:cNvPr>
          <p:cNvSpPr txBox="1"/>
          <p:nvPr/>
        </p:nvSpPr>
        <p:spPr>
          <a:xfrm>
            <a:off x="287341" y="5661023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dirty="0">
                <a:solidFill>
                  <a:srgbClr val="FFFFFF"/>
                </a:solidFill>
                <a:latin typeface="Calibri"/>
              </a:rPr>
              <a:t>Security marking: </a:t>
            </a:r>
            <a:r>
              <a:rPr lang="en-US" sz="900" b="1" dirty="0">
                <a:solidFill>
                  <a:srgbClr val="FFFFFF"/>
                </a:solidFill>
                <a:latin typeface="Calibri"/>
              </a:rPr>
              <a:t>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B0B4B-00F0-4182-822F-D5CE684194ED}"/>
              </a:ext>
            </a:extLst>
          </p:cNvPr>
          <p:cNvSpPr txBox="1"/>
          <p:nvPr/>
        </p:nvSpPr>
        <p:spPr>
          <a:xfrm>
            <a:off x="8306438" y="5661023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dirty="0">
                <a:solidFill>
                  <a:srgbClr val="FFFFFF"/>
                </a:solidFill>
                <a:latin typeface="Calibri"/>
              </a:rPr>
              <a:t>|   </a:t>
            </a:r>
            <a:fld id="{314032A3-A075-4877-BE4B-4988CFAE48FB}" type="slidenum">
              <a:rPr sz="900" b="1" kern="0">
                <a:solidFill>
                  <a:srgbClr val="FFFFFF"/>
                </a:solidFill>
                <a:latin typeface="Calibri"/>
              </a:rPr>
              <a:pPr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17</a:t>
            </a:fld>
            <a:endParaRPr lang="en-US" sz="900" b="1" kern="0" dirty="0">
              <a:solidFill>
                <a:srgbClr val="FFFFFF"/>
              </a:solidFill>
              <a:latin typeface="Calibri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>
            <a:extLst>
              <a:ext uri="{FF2B5EF4-FFF2-40B4-BE49-F238E27FC236}">
                <a16:creationId xmlns:a16="http://schemas.microsoft.com/office/drawing/2014/main" id="{BD4E3F42-BBAE-48D6-96E5-DC156A1BA6F2}"/>
              </a:ext>
            </a:extLst>
          </p:cNvPr>
          <p:cNvSpPr txBox="1">
            <a:spLocks/>
          </p:cNvSpPr>
          <p:nvPr/>
        </p:nvSpPr>
        <p:spPr>
          <a:xfrm>
            <a:off x="287341" y="1273174"/>
            <a:ext cx="8647254" cy="987423"/>
          </a:xfrm>
          <a:prstGeom prst="rect">
            <a:avLst/>
          </a:prstGeom>
        </p:spPr>
        <p:txBody>
          <a:bodyPr/>
          <a:lstStyle>
            <a:lvl1pPr marL="0" marR="0" lvl="0" indent="0" algn="l" defTabSz="6858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3600" b="1" i="0" u="none" strike="noStrike" kern="1200" cap="none" spc="0" baseline="0">
                <a:solidFill>
                  <a:srgbClr val="1F2834"/>
                </a:solidFill>
                <a:uFillTx/>
                <a:latin typeface="Calibri"/>
              </a:defRPr>
            </a:lvl1pPr>
          </a:lstStyle>
          <a:p>
            <a:r>
              <a:rPr lang="en-US" dirty="0">
                <a:solidFill>
                  <a:srgbClr val="1E2834"/>
                </a:solidFill>
              </a:rPr>
              <a:t>Completing the UCAS application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C78A0A7-60D0-4266-9D1D-293B5DF17019}"/>
              </a:ext>
            </a:extLst>
          </p:cNvPr>
          <p:cNvGraphicFramePr/>
          <p:nvPr>
            <p:extLst/>
          </p:nvPr>
        </p:nvGraphicFramePr>
        <p:xfrm>
          <a:off x="83615" y="1817924"/>
          <a:ext cx="8850980" cy="3976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3853A09-4349-4FA2-936E-A205AF5E0D32}"/>
              </a:ext>
            </a:extLst>
          </p:cNvPr>
          <p:cNvSpPr txBox="1"/>
          <p:nvPr/>
        </p:nvSpPr>
        <p:spPr>
          <a:xfrm>
            <a:off x="287341" y="5661023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dirty="0">
                <a:solidFill>
                  <a:srgbClr val="FFFFFF"/>
                </a:solidFill>
                <a:latin typeface="Calibri"/>
              </a:rPr>
              <a:t>Security marking: </a:t>
            </a:r>
            <a:r>
              <a:rPr lang="en-US" sz="900" b="1" dirty="0">
                <a:solidFill>
                  <a:srgbClr val="FFFFFF"/>
                </a:solidFill>
                <a:latin typeface="Calibri"/>
              </a:rPr>
              <a:t>PUBLIC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815C06A6-8E2B-429D-AF71-D52AD3D43AFD}"/>
              </a:ext>
            </a:extLst>
          </p:cNvPr>
          <p:cNvSpPr txBox="1"/>
          <p:nvPr/>
        </p:nvSpPr>
        <p:spPr>
          <a:xfrm>
            <a:off x="5963845" y="566102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algn="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93DE345-8F43-47DB-BE69-B6858E68CFBF}" type="datetime4">
              <a:rPr lang="en-GB" sz="900">
                <a:solidFill>
                  <a:srgbClr val="FFFFFF"/>
                </a:solidFill>
                <a:latin typeface="Calibri"/>
              </a:rPr>
              <a:pPr algn="r"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 September 2023</a:t>
            </a:fld>
            <a:endParaRPr lang="en-US" sz="9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DE8F7AA-124D-4846-9395-B63174DC1FD8}"/>
              </a:ext>
            </a:extLst>
          </p:cNvPr>
          <p:cNvSpPr txBox="1"/>
          <p:nvPr/>
        </p:nvSpPr>
        <p:spPr>
          <a:xfrm>
            <a:off x="8306438" y="5661023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dirty="0">
                <a:solidFill>
                  <a:srgbClr val="FFFFFF"/>
                </a:solidFill>
                <a:latin typeface="Calibri"/>
              </a:rPr>
              <a:t>|   </a:t>
            </a:r>
            <a:fld id="{A2F8606F-E88B-417C-9A1B-095B832E158D}" type="slidenum">
              <a:rPr sz="900" kern="0">
                <a:solidFill>
                  <a:srgbClr val="FFFFFF"/>
                </a:solidFill>
                <a:latin typeface="Calibri"/>
              </a:rPr>
              <a:pPr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18</a:t>
            </a:fld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2450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2C4D6-9DED-4E21-984E-12E8BE1686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3543" y="833413"/>
            <a:ext cx="8228008" cy="1069793"/>
          </a:xfrm>
        </p:spPr>
        <p:txBody>
          <a:bodyPr/>
          <a:lstStyle/>
          <a:p>
            <a:pPr lvl="0"/>
            <a:r>
              <a:rPr lang="en-US" sz="3200"/>
              <a:t>The personal statement </a:t>
            </a:r>
            <a:endParaRPr lang="en-GB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EBAAE8CB-EB15-4C2B-8F03-F94B686C6A73}"/>
              </a:ext>
            </a:extLst>
          </p:cNvPr>
          <p:cNvSpPr txBox="1"/>
          <p:nvPr/>
        </p:nvSpPr>
        <p:spPr>
          <a:xfrm>
            <a:off x="5963845" y="566102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algn="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57E18BF-C440-4369-943D-85309B66C416}" type="datetime4">
              <a:rPr lang="en-GB" sz="900" kern="0">
                <a:solidFill>
                  <a:srgbClr val="FFFFFF"/>
                </a:solidFill>
                <a:latin typeface="Calibri"/>
              </a:rPr>
              <a:pPr algn="r"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 September 2023</a:t>
            </a:fld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BA40FA5A-F9FA-4389-8FEC-3D5BF08FBEAC}"/>
              </a:ext>
            </a:extLst>
          </p:cNvPr>
          <p:cNvSpPr txBox="1"/>
          <p:nvPr/>
        </p:nvSpPr>
        <p:spPr>
          <a:xfrm>
            <a:off x="287341" y="5661023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kern="0" dirty="0">
                <a:solidFill>
                  <a:srgbClr val="FFFFFF"/>
                </a:solidFill>
                <a:latin typeface="Calibri"/>
              </a:rPr>
              <a:t>Security marking: PUBLIC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2FB35396-1D2E-4AE1-9C77-999E8D8D7BAC}"/>
              </a:ext>
            </a:extLst>
          </p:cNvPr>
          <p:cNvSpPr txBox="1"/>
          <p:nvPr/>
        </p:nvSpPr>
        <p:spPr>
          <a:xfrm>
            <a:off x="8306438" y="5661023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kern="0" dirty="0">
                <a:solidFill>
                  <a:srgbClr val="FFFFFF"/>
                </a:solidFill>
                <a:latin typeface="Calibri"/>
              </a:rPr>
              <a:t>|   </a:t>
            </a:r>
            <a:fld id="{C37586F3-408F-4BA8-9427-2F64F4598123}" type="slidenum">
              <a:rPr sz="900" kern="0">
                <a:solidFill>
                  <a:srgbClr val="FFFFFF"/>
                </a:solidFill>
                <a:latin typeface="Calibri"/>
              </a:rPr>
              <a:pPr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19</a:t>
            </a:fld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6" name="TextBox 2">
            <a:extLst>
              <a:ext uri="{FF2B5EF4-FFF2-40B4-BE49-F238E27FC236}">
                <a16:creationId xmlns:a16="http://schemas.microsoft.com/office/drawing/2014/main" id="{FFA1420F-2FEF-4166-9922-6C9DE0E3E0DA}"/>
              </a:ext>
            </a:extLst>
          </p:cNvPr>
          <p:cNvGrpSpPr/>
          <p:nvPr/>
        </p:nvGrpSpPr>
        <p:grpSpPr>
          <a:xfrm>
            <a:off x="448980" y="1917908"/>
            <a:ext cx="5248117" cy="3237634"/>
            <a:chOff x="448979" y="1060658"/>
            <a:chExt cx="5248117" cy="3237634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E58D896-9ADC-42F5-AFC6-3B6D691AC83D}"/>
                </a:ext>
              </a:extLst>
            </p:cNvPr>
            <p:cNvSpPr/>
            <p:nvPr/>
          </p:nvSpPr>
          <p:spPr>
            <a:xfrm>
              <a:off x="448979" y="1060658"/>
              <a:ext cx="5001274" cy="384112"/>
            </a:xfrm>
            <a:custGeom>
              <a:avLst>
                <a:gd name="f10" fmla="val 216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2160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rgbClr val="F2F2F2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8" name="Rectangle 7" descr="Gavel">
              <a:extLst>
                <a:ext uri="{FF2B5EF4-FFF2-40B4-BE49-F238E27FC236}">
                  <a16:creationId xmlns:a16="http://schemas.microsoft.com/office/drawing/2014/main" id="{92CB85AD-401D-4888-B305-68753C8D58AF}"/>
                </a:ext>
              </a:extLst>
            </p:cNvPr>
            <p:cNvSpPr/>
            <p:nvPr/>
          </p:nvSpPr>
          <p:spPr>
            <a:xfrm>
              <a:off x="565172" y="1147087"/>
              <a:ext cx="211262" cy="211262"/>
            </a:xfrm>
            <a:prstGeom prst="rect">
              <a:avLst/>
            </a:prstGeom>
            <a:blipFill>
              <a:blip r:embed="rId4">
                <a:alphaModFix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EED767-CB7E-47B6-96BF-1D70864B9F67}"/>
                </a:ext>
              </a:extLst>
            </p:cNvPr>
            <p:cNvSpPr/>
            <p:nvPr/>
          </p:nvSpPr>
          <p:spPr>
            <a:xfrm>
              <a:off x="892628" y="1060658"/>
              <a:ext cx="4556756" cy="3841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56757"/>
                <a:gd name="f7" fmla="val 384114"/>
                <a:gd name="f8" fmla="+- 0 0 -90"/>
                <a:gd name="f9" fmla="*/ f3 1 4556757"/>
                <a:gd name="f10" fmla="*/ f4 1 384114"/>
                <a:gd name="f11" fmla="+- f7 0 f5"/>
                <a:gd name="f12" fmla="+- f6 0 f5"/>
                <a:gd name="f13" fmla="*/ f8 f0 1"/>
                <a:gd name="f14" fmla="*/ f12 1 4556757"/>
                <a:gd name="f15" fmla="*/ f11 1 384114"/>
                <a:gd name="f16" fmla="*/ 0 f12 1"/>
                <a:gd name="f17" fmla="*/ 0 f11 1"/>
                <a:gd name="f18" fmla="*/ 4556757 f12 1"/>
                <a:gd name="f19" fmla="*/ 384114 f11 1"/>
                <a:gd name="f20" fmla="*/ f13 1 f2"/>
                <a:gd name="f21" fmla="*/ f16 1 4556757"/>
                <a:gd name="f22" fmla="*/ f17 1 384114"/>
                <a:gd name="f23" fmla="*/ f18 1 4556757"/>
                <a:gd name="f24" fmla="*/ f19 1 38411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4556757" h="38411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40654" tIns="40654" rIns="40654" bIns="40654" anchor="ctr" anchorCtr="0" compatLnSpc="1">
              <a:noAutofit/>
            </a:bodyPr>
            <a:lstStyle/>
            <a:p>
              <a:pPr defTabSz="622304">
                <a:spcAft>
                  <a:spcPts val="6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>
                  <a:solidFill>
                    <a:srgbClr val="1F2834"/>
                  </a:solidFill>
                  <a:latin typeface="Calibri Light"/>
                  <a:ea typeface="ＭＳ Ｐゴシック"/>
                </a:rPr>
                <a:t>The only section you have full control over</a:t>
              </a:r>
              <a:endParaRPr lang="en-US" sz="1400">
                <a:solidFill>
                  <a:srgbClr val="1F2834"/>
                </a:solidFill>
                <a:latin typeface="Calibri Light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5959123-DA3C-4575-A8BF-788C57ADA34D}"/>
                </a:ext>
              </a:extLst>
            </p:cNvPr>
            <p:cNvSpPr/>
            <p:nvPr/>
          </p:nvSpPr>
          <p:spPr>
            <a:xfrm>
              <a:off x="448979" y="1540800"/>
              <a:ext cx="5001274" cy="384112"/>
            </a:xfrm>
            <a:custGeom>
              <a:avLst>
                <a:gd name="f10" fmla="val 216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2160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rgbClr val="F2F2F2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" name="Rectangle 10" descr="Cheers">
              <a:extLst>
                <a:ext uri="{FF2B5EF4-FFF2-40B4-BE49-F238E27FC236}">
                  <a16:creationId xmlns:a16="http://schemas.microsoft.com/office/drawing/2014/main" id="{FA70F037-8C46-44CC-8567-324FA3C5BFEF}"/>
                </a:ext>
              </a:extLst>
            </p:cNvPr>
            <p:cNvSpPr/>
            <p:nvPr/>
          </p:nvSpPr>
          <p:spPr>
            <a:xfrm>
              <a:off x="565172" y="1627229"/>
              <a:ext cx="211262" cy="211262"/>
            </a:xfrm>
            <a:prstGeom prst="rect">
              <a:avLst/>
            </a:prstGeom>
            <a:blipFill>
              <a:blip r:embed="rId6">
                <a:alphaModFix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2A91C8D-7503-4C45-A01C-54AAF08603B9}"/>
                </a:ext>
              </a:extLst>
            </p:cNvPr>
            <p:cNvSpPr/>
            <p:nvPr/>
          </p:nvSpPr>
          <p:spPr>
            <a:xfrm>
              <a:off x="613032" y="1534454"/>
              <a:ext cx="5084064" cy="3841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84065"/>
                <a:gd name="f7" fmla="val 384114"/>
                <a:gd name="f8" fmla="+- 0 0 -90"/>
                <a:gd name="f9" fmla="*/ f3 1 5084065"/>
                <a:gd name="f10" fmla="*/ f4 1 384114"/>
                <a:gd name="f11" fmla="+- f7 0 f5"/>
                <a:gd name="f12" fmla="+- f6 0 f5"/>
                <a:gd name="f13" fmla="*/ f8 f0 1"/>
                <a:gd name="f14" fmla="*/ f12 1 5084065"/>
                <a:gd name="f15" fmla="*/ f11 1 384114"/>
                <a:gd name="f16" fmla="*/ 0 f12 1"/>
                <a:gd name="f17" fmla="*/ 0 f11 1"/>
                <a:gd name="f18" fmla="*/ 5084065 f12 1"/>
                <a:gd name="f19" fmla="*/ 384114 f11 1"/>
                <a:gd name="f20" fmla="*/ f13 1 f2"/>
                <a:gd name="f21" fmla="*/ f16 1 5084065"/>
                <a:gd name="f22" fmla="*/ f17 1 384114"/>
                <a:gd name="f23" fmla="*/ f18 1 5084065"/>
                <a:gd name="f24" fmla="*/ f19 1 38411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5084065" h="38411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40654" tIns="40654" rIns="40654" bIns="40654" anchor="ctr" anchorCtr="0" compatLnSpc="1">
              <a:noAutofit/>
            </a:bodyPr>
            <a:lstStyle/>
            <a:p>
              <a:pPr defTabSz="622304">
                <a:spcAft>
                  <a:spcPts val="6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>
                  <a:solidFill>
                    <a:srgbClr val="1F2834"/>
                  </a:solidFill>
                  <a:latin typeface="Calibri Light"/>
                  <a:ea typeface="ＭＳ Ｐゴシック"/>
                </a:rPr>
                <a:t>       Your only chance to market themselves individually</a:t>
              </a:r>
              <a:endParaRPr lang="en-US" sz="1400">
                <a:solidFill>
                  <a:srgbClr val="1F2834"/>
                </a:solidFill>
                <a:latin typeface="Calibri Light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2CD36A4-9CC2-4FA0-8666-84D4E41DC4B5}"/>
                </a:ext>
              </a:extLst>
            </p:cNvPr>
            <p:cNvSpPr/>
            <p:nvPr/>
          </p:nvSpPr>
          <p:spPr>
            <a:xfrm>
              <a:off x="448979" y="2020942"/>
              <a:ext cx="5001274" cy="384112"/>
            </a:xfrm>
            <a:custGeom>
              <a:avLst>
                <a:gd name="f10" fmla="val 216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2160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rgbClr val="F2F2F2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 13" descr="Joker Hat">
              <a:extLst>
                <a:ext uri="{FF2B5EF4-FFF2-40B4-BE49-F238E27FC236}">
                  <a16:creationId xmlns:a16="http://schemas.microsoft.com/office/drawing/2014/main" id="{42D528F5-1896-4636-AD76-325275297ABE}"/>
                </a:ext>
              </a:extLst>
            </p:cNvPr>
            <p:cNvSpPr/>
            <p:nvPr/>
          </p:nvSpPr>
          <p:spPr>
            <a:xfrm>
              <a:off x="565172" y="2107371"/>
              <a:ext cx="211262" cy="211262"/>
            </a:xfrm>
            <a:prstGeom prst="rect">
              <a:avLst/>
            </a:prstGeom>
            <a:blipFill>
              <a:blip r:embed="rId8">
                <a:alphaModFix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0F10F76-2D1A-41FD-A995-86D4827AD934}"/>
                </a:ext>
              </a:extLst>
            </p:cNvPr>
            <p:cNvSpPr/>
            <p:nvPr/>
          </p:nvSpPr>
          <p:spPr>
            <a:xfrm>
              <a:off x="892628" y="1982912"/>
              <a:ext cx="4556756" cy="3841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56757"/>
                <a:gd name="f7" fmla="val 384114"/>
                <a:gd name="f8" fmla="+- 0 0 -90"/>
                <a:gd name="f9" fmla="*/ f3 1 4556757"/>
                <a:gd name="f10" fmla="*/ f4 1 384114"/>
                <a:gd name="f11" fmla="+- f7 0 f5"/>
                <a:gd name="f12" fmla="+- f6 0 f5"/>
                <a:gd name="f13" fmla="*/ f8 f0 1"/>
                <a:gd name="f14" fmla="*/ f12 1 4556757"/>
                <a:gd name="f15" fmla="*/ f11 1 384114"/>
                <a:gd name="f16" fmla="*/ 0 f12 1"/>
                <a:gd name="f17" fmla="*/ 0 f11 1"/>
                <a:gd name="f18" fmla="*/ 4556757 f12 1"/>
                <a:gd name="f19" fmla="*/ 384114 f11 1"/>
                <a:gd name="f20" fmla="*/ f13 1 f2"/>
                <a:gd name="f21" fmla="*/ f16 1 4556757"/>
                <a:gd name="f22" fmla="*/ f17 1 384114"/>
                <a:gd name="f23" fmla="*/ f18 1 4556757"/>
                <a:gd name="f24" fmla="*/ f19 1 38411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4556757" h="38411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40654" tIns="40654" rIns="40654" bIns="40654" anchor="ctr" anchorCtr="0" compatLnSpc="1">
              <a:noAutofit/>
            </a:bodyPr>
            <a:lstStyle/>
            <a:p>
              <a:pPr defTabSz="622304">
                <a:spcAft>
                  <a:spcPts val="6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>
                  <a:solidFill>
                    <a:srgbClr val="1F2834"/>
                  </a:solidFill>
                  <a:latin typeface="Calibri Light"/>
                  <a:ea typeface="ＭＳ Ｐゴシック"/>
                </a:rPr>
                <a:t>The same for all of your choices</a:t>
              </a:r>
              <a:endParaRPr lang="en-GB" sz="1400">
                <a:solidFill>
                  <a:srgbClr val="1F2834"/>
                </a:solidFill>
                <a:latin typeface="Calibri Light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70ECE3-A7E2-4052-867B-68E30A8BDA0B}"/>
                </a:ext>
              </a:extLst>
            </p:cNvPr>
            <p:cNvSpPr/>
            <p:nvPr/>
          </p:nvSpPr>
          <p:spPr>
            <a:xfrm>
              <a:off x="448979" y="2501085"/>
              <a:ext cx="5001274" cy="384112"/>
            </a:xfrm>
            <a:custGeom>
              <a:avLst>
                <a:gd name="f10" fmla="val 216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2160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rgbClr val="F2F2F2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" name="Rectangle 16" descr="Thumbs Up Sign">
              <a:extLst>
                <a:ext uri="{FF2B5EF4-FFF2-40B4-BE49-F238E27FC236}">
                  <a16:creationId xmlns:a16="http://schemas.microsoft.com/office/drawing/2014/main" id="{C83266B1-5BC2-4820-8542-E893E7F3447C}"/>
                </a:ext>
              </a:extLst>
            </p:cNvPr>
            <p:cNvSpPr/>
            <p:nvPr/>
          </p:nvSpPr>
          <p:spPr>
            <a:xfrm>
              <a:off x="565172" y="2587514"/>
              <a:ext cx="211262" cy="211262"/>
            </a:xfrm>
            <a:prstGeom prst="rect">
              <a:avLst/>
            </a:prstGeom>
            <a:blipFill>
              <a:blip r:embed="rId10">
                <a:alphaModFix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C5E297B-7EF9-4315-BA3F-EBCE3B720F11}"/>
                </a:ext>
              </a:extLst>
            </p:cNvPr>
            <p:cNvSpPr/>
            <p:nvPr/>
          </p:nvSpPr>
          <p:spPr>
            <a:xfrm>
              <a:off x="892628" y="2444044"/>
              <a:ext cx="4556756" cy="3841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56757"/>
                <a:gd name="f7" fmla="val 384114"/>
                <a:gd name="f8" fmla="+- 0 0 -90"/>
                <a:gd name="f9" fmla="*/ f3 1 4556757"/>
                <a:gd name="f10" fmla="*/ f4 1 384114"/>
                <a:gd name="f11" fmla="+- f7 0 f5"/>
                <a:gd name="f12" fmla="+- f6 0 f5"/>
                <a:gd name="f13" fmla="*/ f8 f0 1"/>
                <a:gd name="f14" fmla="*/ f12 1 4556757"/>
                <a:gd name="f15" fmla="*/ f11 1 384114"/>
                <a:gd name="f16" fmla="*/ 0 f12 1"/>
                <a:gd name="f17" fmla="*/ 0 f11 1"/>
                <a:gd name="f18" fmla="*/ 4556757 f12 1"/>
                <a:gd name="f19" fmla="*/ 384114 f11 1"/>
                <a:gd name="f20" fmla="*/ f13 1 f2"/>
                <a:gd name="f21" fmla="*/ f16 1 4556757"/>
                <a:gd name="f22" fmla="*/ f17 1 384114"/>
                <a:gd name="f23" fmla="*/ f18 1 4556757"/>
                <a:gd name="f24" fmla="*/ f19 1 38411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4556757" h="38411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40654" tIns="40654" rIns="40654" bIns="40654" anchor="ctr" anchorCtr="0" compatLnSpc="1">
              <a:noAutofit/>
            </a:bodyPr>
            <a:lstStyle/>
            <a:p>
              <a:pPr defTabSz="622304">
                <a:spcAft>
                  <a:spcPts val="6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>
                  <a:solidFill>
                    <a:srgbClr val="1F2834"/>
                  </a:solidFill>
                  <a:latin typeface="Calibri Light"/>
                  <a:ea typeface="ＭＳ Ｐゴシック"/>
                </a:rPr>
                <a:t>A maximum of 4,000 characters, or 47 lines</a:t>
              </a:r>
              <a:endParaRPr lang="en-US" sz="1400">
                <a:solidFill>
                  <a:srgbClr val="1F2834"/>
                </a:solidFill>
                <a:latin typeface="Calibri Light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DC0F1C9-C4F8-44C4-9FDB-5D3986105323}"/>
                </a:ext>
              </a:extLst>
            </p:cNvPr>
            <p:cNvSpPr/>
            <p:nvPr/>
          </p:nvSpPr>
          <p:spPr>
            <a:xfrm>
              <a:off x="448979" y="2981227"/>
              <a:ext cx="5001274" cy="384112"/>
            </a:xfrm>
            <a:custGeom>
              <a:avLst>
                <a:gd name="f10" fmla="val 216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2160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rgbClr val="F2F2F2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" name="Rectangle 19" descr="Group">
              <a:extLst>
                <a:ext uri="{FF2B5EF4-FFF2-40B4-BE49-F238E27FC236}">
                  <a16:creationId xmlns:a16="http://schemas.microsoft.com/office/drawing/2014/main" id="{0BA5FB44-2987-4BE8-AE6D-4085E4F54206}"/>
                </a:ext>
              </a:extLst>
            </p:cNvPr>
            <p:cNvSpPr/>
            <p:nvPr/>
          </p:nvSpPr>
          <p:spPr>
            <a:xfrm>
              <a:off x="565172" y="3067656"/>
              <a:ext cx="211262" cy="211262"/>
            </a:xfrm>
            <a:prstGeom prst="rect">
              <a:avLst/>
            </a:prstGeom>
            <a:blipFill>
              <a:blip r:embed="rId12">
                <a:alphaModFix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82824F1-BD7B-4675-9844-2DC495002C6C}"/>
                </a:ext>
              </a:extLst>
            </p:cNvPr>
            <p:cNvSpPr/>
            <p:nvPr/>
          </p:nvSpPr>
          <p:spPr>
            <a:xfrm>
              <a:off x="892628" y="2924187"/>
              <a:ext cx="4556756" cy="3841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56757"/>
                <a:gd name="f7" fmla="val 384114"/>
                <a:gd name="f8" fmla="+- 0 0 -90"/>
                <a:gd name="f9" fmla="*/ f3 1 4556757"/>
                <a:gd name="f10" fmla="*/ f4 1 384114"/>
                <a:gd name="f11" fmla="+- f7 0 f5"/>
                <a:gd name="f12" fmla="+- f6 0 f5"/>
                <a:gd name="f13" fmla="*/ f8 f0 1"/>
                <a:gd name="f14" fmla="*/ f12 1 4556757"/>
                <a:gd name="f15" fmla="*/ f11 1 384114"/>
                <a:gd name="f16" fmla="*/ 0 f12 1"/>
                <a:gd name="f17" fmla="*/ 0 f11 1"/>
                <a:gd name="f18" fmla="*/ 4556757 f12 1"/>
                <a:gd name="f19" fmla="*/ 384114 f11 1"/>
                <a:gd name="f20" fmla="*/ f13 1 f2"/>
                <a:gd name="f21" fmla="*/ f16 1 4556757"/>
                <a:gd name="f22" fmla="*/ f17 1 384114"/>
                <a:gd name="f23" fmla="*/ f18 1 4556757"/>
                <a:gd name="f24" fmla="*/ f19 1 38411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4556757" h="38411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40654" tIns="40654" rIns="40654" bIns="40654" anchor="ctr" anchorCtr="0" compatLnSpc="1">
              <a:noAutofit/>
            </a:bodyPr>
            <a:lstStyle/>
            <a:p>
              <a:pPr defTabSz="622304">
                <a:spcAft>
                  <a:spcPts val="6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 dirty="0">
                  <a:solidFill>
                    <a:srgbClr val="1F2834"/>
                  </a:solidFill>
                  <a:latin typeface="Calibri Light"/>
                  <a:ea typeface="ＭＳ Ｐゴシック"/>
                </a:rPr>
                <a:t>A minimum of 1,000 characters</a:t>
              </a:r>
              <a:endParaRPr lang="en-GB" sz="1400" dirty="0">
                <a:solidFill>
                  <a:srgbClr val="1F2834"/>
                </a:solidFill>
                <a:latin typeface="Calibri Light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8C72D49-ED11-48B8-996E-0D294DA5F95E}"/>
                </a:ext>
              </a:extLst>
            </p:cNvPr>
            <p:cNvSpPr/>
            <p:nvPr/>
          </p:nvSpPr>
          <p:spPr>
            <a:xfrm>
              <a:off x="448979" y="3461369"/>
              <a:ext cx="5001274" cy="384112"/>
            </a:xfrm>
            <a:custGeom>
              <a:avLst>
                <a:gd name="f10" fmla="val 216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2160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rgbClr val="F2F2F2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3" name="Rectangle 22" descr="Checkmark">
              <a:extLst>
                <a:ext uri="{FF2B5EF4-FFF2-40B4-BE49-F238E27FC236}">
                  <a16:creationId xmlns:a16="http://schemas.microsoft.com/office/drawing/2014/main" id="{4A1A8E6A-1AC9-4AEF-A699-92CC2B500D58}"/>
                </a:ext>
              </a:extLst>
            </p:cNvPr>
            <p:cNvSpPr/>
            <p:nvPr/>
          </p:nvSpPr>
          <p:spPr>
            <a:xfrm>
              <a:off x="565172" y="3547798"/>
              <a:ext cx="211262" cy="211262"/>
            </a:xfrm>
            <a:prstGeom prst="rect">
              <a:avLst/>
            </a:prstGeom>
            <a:blipFill>
              <a:blip r:embed="rId14">
                <a:alphaModFix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12C5DCA-66E6-4D3B-87C7-DBAFF760CBED}"/>
                </a:ext>
              </a:extLst>
            </p:cNvPr>
            <p:cNvSpPr/>
            <p:nvPr/>
          </p:nvSpPr>
          <p:spPr>
            <a:xfrm>
              <a:off x="859773" y="3455133"/>
              <a:ext cx="4556756" cy="3841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56757"/>
                <a:gd name="f7" fmla="val 384114"/>
                <a:gd name="f8" fmla="+- 0 0 -90"/>
                <a:gd name="f9" fmla="*/ f3 1 4556757"/>
                <a:gd name="f10" fmla="*/ f4 1 384114"/>
                <a:gd name="f11" fmla="+- f7 0 f5"/>
                <a:gd name="f12" fmla="+- f6 0 f5"/>
                <a:gd name="f13" fmla="*/ f8 f0 1"/>
                <a:gd name="f14" fmla="*/ f12 1 4556757"/>
                <a:gd name="f15" fmla="*/ f11 1 384114"/>
                <a:gd name="f16" fmla="*/ 0 f12 1"/>
                <a:gd name="f17" fmla="*/ 0 f11 1"/>
                <a:gd name="f18" fmla="*/ 4556757 f12 1"/>
                <a:gd name="f19" fmla="*/ 384114 f11 1"/>
                <a:gd name="f20" fmla="*/ f13 1 f2"/>
                <a:gd name="f21" fmla="*/ f16 1 4556757"/>
                <a:gd name="f22" fmla="*/ f17 1 384114"/>
                <a:gd name="f23" fmla="*/ f18 1 4556757"/>
                <a:gd name="f24" fmla="*/ f19 1 38411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4556757" h="38411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40654" tIns="40654" rIns="40654" bIns="40654" anchor="ctr" anchorCtr="0" compatLnSpc="1">
              <a:noAutofit/>
            </a:bodyPr>
            <a:lstStyle/>
            <a:p>
              <a:pPr defTabSz="622304">
                <a:spcAft>
                  <a:spcPts val="6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>
                  <a:solidFill>
                    <a:srgbClr val="1F2834"/>
                  </a:solidFill>
                  <a:latin typeface="Calibri Light"/>
                  <a:ea typeface="ＭＳ Ｐゴシック"/>
                </a:rPr>
                <a:t>There isn’t a spelling or grammar check</a:t>
              </a:r>
              <a:endParaRPr lang="en-GB" sz="1400">
                <a:solidFill>
                  <a:srgbClr val="1F2834"/>
                </a:solidFill>
                <a:latin typeface="Calibri Light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D340325-CD36-440B-94FF-FE0A26B804DD}"/>
                </a:ext>
              </a:extLst>
            </p:cNvPr>
            <p:cNvSpPr/>
            <p:nvPr/>
          </p:nvSpPr>
          <p:spPr>
            <a:xfrm>
              <a:off x="448979" y="3914180"/>
              <a:ext cx="5001274" cy="384112"/>
            </a:xfrm>
            <a:custGeom>
              <a:avLst>
                <a:gd name="f10" fmla="val 216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2160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rgbClr val="F2F2F2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6" name="Rectangle 25" descr="Irritant">
              <a:extLst>
                <a:ext uri="{FF2B5EF4-FFF2-40B4-BE49-F238E27FC236}">
                  <a16:creationId xmlns:a16="http://schemas.microsoft.com/office/drawing/2014/main" id="{360C0F13-7F43-4B5E-A589-D005D56F2527}"/>
                </a:ext>
              </a:extLst>
            </p:cNvPr>
            <p:cNvSpPr/>
            <p:nvPr/>
          </p:nvSpPr>
          <p:spPr>
            <a:xfrm>
              <a:off x="565172" y="4027941"/>
              <a:ext cx="211262" cy="211262"/>
            </a:xfrm>
            <a:prstGeom prst="rect">
              <a:avLst/>
            </a:prstGeom>
            <a:blipFill>
              <a:blip r:embed="rId16">
                <a:alphaModFix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2E220CF-E88A-40A8-80FB-231A5845F6C7}"/>
                </a:ext>
              </a:extLst>
            </p:cNvPr>
            <p:cNvSpPr/>
            <p:nvPr/>
          </p:nvSpPr>
          <p:spPr>
            <a:xfrm>
              <a:off x="892628" y="3848316"/>
              <a:ext cx="4556756" cy="3841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56757"/>
                <a:gd name="f7" fmla="val 384114"/>
                <a:gd name="f8" fmla="+- 0 0 -90"/>
                <a:gd name="f9" fmla="*/ f3 1 4556757"/>
                <a:gd name="f10" fmla="*/ f4 1 384114"/>
                <a:gd name="f11" fmla="+- f7 0 f5"/>
                <a:gd name="f12" fmla="+- f6 0 f5"/>
                <a:gd name="f13" fmla="*/ f8 f0 1"/>
                <a:gd name="f14" fmla="*/ f12 1 4556757"/>
                <a:gd name="f15" fmla="*/ f11 1 384114"/>
                <a:gd name="f16" fmla="*/ 0 f12 1"/>
                <a:gd name="f17" fmla="*/ 0 f11 1"/>
                <a:gd name="f18" fmla="*/ 4556757 f12 1"/>
                <a:gd name="f19" fmla="*/ 384114 f11 1"/>
                <a:gd name="f20" fmla="*/ f13 1 f2"/>
                <a:gd name="f21" fmla="*/ f16 1 4556757"/>
                <a:gd name="f22" fmla="*/ f17 1 384114"/>
                <a:gd name="f23" fmla="*/ f18 1 4556757"/>
                <a:gd name="f24" fmla="*/ f19 1 38411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4556757" h="38411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40654" tIns="40654" rIns="40654" bIns="40654" anchor="ctr" anchorCtr="0" compatLnSpc="1">
              <a:noAutofit/>
            </a:bodyPr>
            <a:lstStyle/>
            <a:p>
              <a:pPr defTabSz="622304">
                <a:spcAft>
                  <a:spcPts val="6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>
                  <a:solidFill>
                    <a:srgbClr val="1F2834"/>
                  </a:solidFill>
                  <a:latin typeface="Calibri Light"/>
                </a:rPr>
                <a:t>No formatting is allowed</a:t>
              </a:r>
            </a:p>
          </p:txBody>
        </p:sp>
      </p:grpSp>
      <p:sp>
        <p:nvSpPr>
          <p:cNvPr id="29" name="Rectangle 6">
            <a:extLst>
              <a:ext uri="{FF2B5EF4-FFF2-40B4-BE49-F238E27FC236}">
                <a16:creationId xmlns:a16="http://schemas.microsoft.com/office/drawing/2014/main" id="{F84FC345-7EC9-4BEC-90B5-1177761AE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3290" y="2650055"/>
            <a:ext cx="2881732" cy="1323439"/>
          </a:xfrm>
          <a:prstGeom prst="rect">
            <a:avLst/>
          </a:prstGeom>
          <a:noFill/>
          <a:ln w="9525">
            <a:solidFill>
              <a:srgbClr val="474B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en-US" sz="1600" dirty="0">
                <a:solidFill>
                  <a:prstClr val="black"/>
                </a:solidFill>
                <a:latin typeface="Calibri Light" panose="020F0302020204030204"/>
              </a:rPr>
              <a:t>UCAS’ similarity detection service: </a:t>
            </a:r>
          </a:p>
          <a:p>
            <a:pPr algn="ctr"/>
            <a:r>
              <a:rPr lang="en-US" altLang="en-US" sz="1600" dirty="0">
                <a:solidFill>
                  <a:prstClr val="black"/>
                </a:solidFill>
                <a:latin typeface="Calibri Light" panose="020F0302020204030204"/>
              </a:rPr>
              <a:t>every personal statement is run through software to check for plagiarism</a:t>
            </a:r>
            <a:r>
              <a:rPr lang="en-US" altLang="en-US" sz="1600" dirty="0">
                <a:solidFill>
                  <a:srgbClr val="595959"/>
                </a:solidFill>
                <a:latin typeface="Calibri Light" panose="020F0302020204030204"/>
              </a:rPr>
              <a:t>. 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dirty="0">
                <a:solidFill>
                  <a:srgbClr val="CC00FF"/>
                </a:solidFill>
              </a:rPr>
              <a:t>Next Step Programme</a:t>
            </a:r>
            <a:endParaRPr lang="en-GB" sz="3600" b="1" dirty="0">
              <a:solidFill>
                <a:srgbClr val="CC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en-GB" dirty="0"/>
          </a:p>
          <a:p>
            <a:r>
              <a:rPr lang="en-GB" dirty="0"/>
              <a:t>University visits/ Open Days/ UCAS convention</a:t>
            </a:r>
          </a:p>
          <a:p>
            <a:r>
              <a:rPr lang="en-GB" dirty="0"/>
              <a:t>Guidance on Personal statements &amp; employability</a:t>
            </a:r>
          </a:p>
          <a:p>
            <a:r>
              <a:rPr lang="en-GB" dirty="0"/>
              <a:t>UNIFROG</a:t>
            </a:r>
          </a:p>
          <a:p>
            <a:r>
              <a:rPr lang="en-GB" dirty="0"/>
              <a:t>Student Progress Reviews each term with Tutors</a:t>
            </a:r>
          </a:p>
          <a:p>
            <a:r>
              <a:rPr lang="en-GB" dirty="0"/>
              <a:t>1:1 career guidance</a:t>
            </a:r>
          </a:p>
          <a:p>
            <a:r>
              <a:rPr lang="en-GB" dirty="0"/>
              <a:t> Personal Statement support from, L Critchley, G </a:t>
            </a:r>
            <a:r>
              <a:rPr lang="en-GB" dirty="0" err="1"/>
              <a:t>Beddow</a:t>
            </a:r>
            <a:r>
              <a:rPr lang="en-GB" dirty="0"/>
              <a:t> and Holly Jones Qualifications guidance from Becky Bell.</a:t>
            </a:r>
          </a:p>
          <a:p>
            <a:r>
              <a:rPr lang="en-GB" dirty="0"/>
              <a:t>Mr Symes regularly advises and counsels on future career choices.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39739" y="274638"/>
            <a:ext cx="1747061" cy="132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7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FBFB7-3C31-478A-9D78-D74613F50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19" y="857251"/>
            <a:ext cx="8228008" cy="1069793"/>
          </a:xfrm>
        </p:spPr>
        <p:txBody>
          <a:bodyPr>
            <a:normAutofit/>
          </a:bodyPr>
          <a:lstStyle/>
          <a:p>
            <a:r>
              <a:rPr lang="en-GB" sz="3200" dirty="0"/>
              <a:t>Decisions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E39405-4F52-41CC-9E43-D96DD6BAFA68}"/>
              </a:ext>
            </a:extLst>
          </p:cNvPr>
          <p:cNvSpPr txBox="1"/>
          <p:nvPr/>
        </p:nvSpPr>
        <p:spPr>
          <a:xfrm>
            <a:off x="1247058" y="2646852"/>
            <a:ext cx="2059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>
                <a:solidFill>
                  <a:prstClr val="black"/>
                </a:solidFill>
                <a:latin typeface="Calibri" panose="020F0502020204030204"/>
              </a:rPr>
              <a:t>personal statement </a:t>
            </a:r>
            <a:endParaRPr lang="en-US" sz="1600">
              <a:solidFill>
                <a:prstClr val="black"/>
              </a:solidFill>
              <a:latin typeface="Calibri" panose="020F0502020204030204"/>
              <a:cs typeface="FS Albert Pro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62D83F-7BAE-42AF-A688-70F454D570F7}"/>
              </a:ext>
            </a:extLst>
          </p:cNvPr>
          <p:cNvGrpSpPr/>
          <p:nvPr/>
        </p:nvGrpSpPr>
        <p:grpSpPr>
          <a:xfrm>
            <a:off x="646549" y="2581290"/>
            <a:ext cx="500456" cy="500456"/>
            <a:chOff x="2351913" y="2214831"/>
            <a:chExt cx="500456" cy="500456"/>
          </a:xfrm>
          <a:solidFill>
            <a:srgbClr val="5DB88D"/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FA92F5A-75BE-451C-BAA6-4B51E7B77788}"/>
                </a:ext>
              </a:extLst>
            </p:cNvPr>
            <p:cNvSpPr/>
            <p:nvPr/>
          </p:nvSpPr>
          <p:spPr>
            <a:xfrm>
              <a:off x="2351913" y="2214831"/>
              <a:ext cx="500456" cy="5004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922777B-CBBA-4BAA-9149-85D0B6556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5123" y="2326207"/>
              <a:ext cx="294036" cy="294036"/>
            </a:xfrm>
            <a:prstGeom prst="rect">
              <a:avLst/>
            </a:prstGeom>
            <a:grpFill/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3FC40E9-0B5B-450E-A77F-69F6F80BD841}"/>
              </a:ext>
            </a:extLst>
          </p:cNvPr>
          <p:cNvSpPr txBox="1"/>
          <p:nvPr/>
        </p:nvSpPr>
        <p:spPr>
          <a:xfrm>
            <a:off x="1247058" y="3449689"/>
            <a:ext cx="1956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>
                <a:solidFill>
                  <a:prstClr val="black"/>
                </a:solidFill>
                <a:latin typeface="Calibri" panose="020F0502020204030204"/>
              </a:rPr>
              <a:t>qualifications</a:t>
            </a:r>
            <a:endParaRPr lang="en-US" sz="1600">
              <a:solidFill>
                <a:prstClr val="black"/>
              </a:solidFill>
              <a:latin typeface="Calibri" panose="020F0502020204030204"/>
              <a:cs typeface="FS Albert Pro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38D4F06-5973-49D3-AEBF-F73D75628A79}"/>
              </a:ext>
            </a:extLst>
          </p:cNvPr>
          <p:cNvGrpSpPr/>
          <p:nvPr/>
        </p:nvGrpSpPr>
        <p:grpSpPr>
          <a:xfrm>
            <a:off x="646549" y="3377381"/>
            <a:ext cx="500456" cy="500456"/>
            <a:chOff x="2351913" y="3010922"/>
            <a:chExt cx="500456" cy="500456"/>
          </a:xfrm>
          <a:solidFill>
            <a:srgbClr val="5DB88D"/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7E1999B-66F5-4DCB-866C-A1031C708368}"/>
                </a:ext>
              </a:extLst>
            </p:cNvPr>
            <p:cNvSpPr/>
            <p:nvPr/>
          </p:nvSpPr>
          <p:spPr>
            <a:xfrm>
              <a:off x="2351913" y="3010922"/>
              <a:ext cx="500456" cy="5004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77B0957-8A87-4819-BF9F-00D40C699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5123" y="3122298"/>
              <a:ext cx="294036" cy="294036"/>
            </a:xfrm>
            <a:prstGeom prst="rect">
              <a:avLst/>
            </a:prstGeom>
            <a:grpFill/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A103307-BC1C-4DED-9332-9BE3DE06220E}"/>
              </a:ext>
            </a:extLst>
          </p:cNvPr>
          <p:cNvSpPr txBox="1"/>
          <p:nvPr/>
        </p:nvSpPr>
        <p:spPr>
          <a:xfrm>
            <a:off x="1247058" y="4236202"/>
            <a:ext cx="2701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>
                <a:solidFill>
                  <a:prstClr val="black"/>
                </a:solidFill>
                <a:latin typeface="Calibri" panose="020F0502020204030204"/>
              </a:rPr>
              <a:t>reference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07ECA2-6F4A-4C77-8864-323ABC50F12D}"/>
              </a:ext>
            </a:extLst>
          </p:cNvPr>
          <p:cNvGrpSpPr/>
          <p:nvPr/>
        </p:nvGrpSpPr>
        <p:grpSpPr>
          <a:xfrm>
            <a:off x="646549" y="4167902"/>
            <a:ext cx="500456" cy="500456"/>
            <a:chOff x="2764076" y="3801443"/>
            <a:chExt cx="500456" cy="500456"/>
          </a:xfrm>
          <a:solidFill>
            <a:srgbClr val="5DB88D"/>
          </a:solidFill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838F29A-69FB-429D-8697-58131177EA3D}"/>
                </a:ext>
              </a:extLst>
            </p:cNvPr>
            <p:cNvSpPr/>
            <p:nvPr/>
          </p:nvSpPr>
          <p:spPr>
            <a:xfrm>
              <a:off x="2764076" y="3801443"/>
              <a:ext cx="500456" cy="5004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56379FC-BFE3-4E80-B5D7-AA88EB4C2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7286" y="3912819"/>
              <a:ext cx="294036" cy="294036"/>
            </a:xfrm>
            <a:prstGeom prst="rect">
              <a:avLst/>
            </a:prstGeom>
            <a:grpFill/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8C31B2F-F45B-4DCE-A824-D507C4049472}"/>
              </a:ext>
            </a:extLst>
          </p:cNvPr>
          <p:cNvSpPr txBox="1"/>
          <p:nvPr/>
        </p:nvSpPr>
        <p:spPr>
          <a:xfrm>
            <a:off x="498498" y="1921413"/>
            <a:ext cx="3914246" cy="338554"/>
          </a:xfrm>
          <a:prstGeom prst="rect">
            <a:avLst/>
          </a:prstGeom>
          <a:noFill/>
        </p:spPr>
        <p:txBody>
          <a:bodyPr wrap="square" numCol="1" spcCol="144000" rtlCol="0">
            <a:spAutoFit/>
          </a:bodyPr>
          <a:lstStyle/>
          <a:p>
            <a:pPr>
              <a:buClr>
                <a:srgbClr val="44546A"/>
              </a:buClr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Universities and colleges will review the: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79D98B-84D2-4149-8B34-966FD9B4E9D3}"/>
              </a:ext>
            </a:extLst>
          </p:cNvPr>
          <p:cNvSpPr txBox="1"/>
          <p:nvPr/>
        </p:nvSpPr>
        <p:spPr>
          <a:xfrm>
            <a:off x="5650764" y="2656439"/>
            <a:ext cx="2059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>
                <a:solidFill>
                  <a:prstClr val="black"/>
                </a:solidFill>
                <a:latin typeface="Calibri" panose="020F0502020204030204"/>
              </a:rPr>
              <a:t>Admissions test</a:t>
            </a:r>
            <a:endParaRPr lang="en-US" sz="1600">
              <a:solidFill>
                <a:prstClr val="black"/>
              </a:solidFill>
              <a:latin typeface="Calibri" panose="020F0502020204030204"/>
              <a:cs typeface="FS Albert Pro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6AF07F-8E52-46F6-BE63-6EB2FB608E3B}"/>
              </a:ext>
            </a:extLst>
          </p:cNvPr>
          <p:cNvSpPr txBox="1"/>
          <p:nvPr/>
        </p:nvSpPr>
        <p:spPr>
          <a:xfrm>
            <a:off x="5650764" y="3458332"/>
            <a:ext cx="1956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>
                <a:solidFill>
                  <a:prstClr val="black"/>
                </a:solidFill>
                <a:latin typeface="Calibri" panose="020F0502020204030204"/>
              </a:rPr>
              <a:t>Interview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A1F16C-83D4-438F-8E86-78BECE90AE29}"/>
              </a:ext>
            </a:extLst>
          </p:cNvPr>
          <p:cNvSpPr txBox="1"/>
          <p:nvPr/>
        </p:nvSpPr>
        <p:spPr>
          <a:xfrm>
            <a:off x="5650764" y="4243051"/>
            <a:ext cx="2701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>
                <a:solidFill>
                  <a:prstClr val="black"/>
                </a:solidFill>
                <a:latin typeface="Calibri" panose="020F0502020204030204"/>
              </a:rPr>
              <a:t>Portfolio/audition</a:t>
            </a:r>
            <a:endParaRPr lang="en-US" sz="1600">
              <a:solidFill>
                <a:prstClr val="black"/>
              </a:solidFill>
              <a:latin typeface="Calibri" panose="020F0502020204030204"/>
              <a:cs typeface="FS Albert Pro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F1E03F5-1BB5-4BBF-8204-A3C863B74B2F}"/>
              </a:ext>
            </a:extLst>
          </p:cNvPr>
          <p:cNvGrpSpPr/>
          <p:nvPr/>
        </p:nvGrpSpPr>
        <p:grpSpPr>
          <a:xfrm>
            <a:off x="5050255" y="2585725"/>
            <a:ext cx="500456" cy="500456"/>
            <a:chOff x="2351913" y="2214831"/>
            <a:chExt cx="500456" cy="500456"/>
          </a:xfrm>
          <a:solidFill>
            <a:schemeClr val="accent4"/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94FC4A8-AF43-4879-897A-00B4B60AAC74}"/>
                </a:ext>
              </a:extLst>
            </p:cNvPr>
            <p:cNvSpPr/>
            <p:nvPr/>
          </p:nvSpPr>
          <p:spPr>
            <a:xfrm>
              <a:off x="2351913" y="2214831"/>
              <a:ext cx="500456" cy="500456"/>
            </a:xfrm>
            <a:prstGeom prst="ellipse">
              <a:avLst/>
            </a:prstGeom>
            <a:solidFill>
              <a:srgbClr val="FBC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E336AA6-40BE-4E27-8A66-8AF39007F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5123" y="2326207"/>
              <a:ext cx="294036" cy="294036"/>
            </a:xfrm>
            <a:prstGeom prst="rect">
              <a:avLst/>
            </a:prstGeom>
            <a:grpFill/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F98C151-0C9F-43A7-AC2C-675BC48C2E31}"/>
              </a:ext>
            </a:extLst>
          </p:cNvPr>
          <p:cNvGrpSpPr/>
          <p:nvPr/>
        </p:nvGrpSpPr>
        <p:grpSpPr>
          <a:xfrm>
            <a:off x="5050255" y="3381816"/>
            <a:ext cx="500456" cy="500456"/>
            <a:chOff x="2351913" y="3010922"/>
            <a:chExt cx="500456" cy="500456"/>
          </a:xfrm>
          <a:solidFill>
            <a:srgbClr val="FBC651"/>
          </a:solidFill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D2C700B-B417-4585-84BB-23ADA298A5C9}"/>
                </a:ext>
              </a:extLst>
            </p:cNvPr>
            <p:cNvSpPr/>
            <p:nvPr/>
          </p:nvSpPr>
          <p:spPr>
            <a:xfrm>
              <a:off x="2351913" y="3010922"/>
              <a:ext cx="500456" cy="5004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4C5EE6E-1B02-4AE8-9893-90A82AFEA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5123" y="3122298"/>
              <a:ext cx="294036" cy="294036"/>
            </a:xfrm>
            <a:prstGeom prst="rect">
              <a:avLst/>
            </a:prstGeom>
            <a:grpFill/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04A3F4D-DF25-49AF-B22D-450346082E6E}"/>
              </a:ext>
            </a:extLst>
          </p:cNvPr>
          <p:cNvGrpSpPr/>
          <p:nvPr/>
        </p:nvGrpSpPr>
        <p:grpSpPr>
          <a:xfrm>
            <a:off x="5050255" y="4172337"/>
            <a:ext cx="500456" cy="500456"/>
            <a:chOff x="2764076" y="3801443"/>
            <a:chExt cx="500456" cy="500456"/>
          </a:xfrm>
          <a:solidFill>
            <a:srgbClr val="FBC651"/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7ECF8AE-4A77-4847-8AD3-BC2CCE3503C3}"/>
                </a:ext>
              </a:extLst>
            </p:cNvPr>
            <p:cNvSpPr/>
            <p:nvPr/>
          </p:nvSpPr>
          <p:spPr>
            <a:xfrm>
              <a:off x="2764076" y="3801443"/>
              <a:ext cx="500456" cy="5004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4AA6DCD-CA8A-441E-8CF1-2D3C9D7ED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7286" y="3912819"/>
              <a:ext cx="294036" cy="294036"/>
            </a:xfrm>
            <a:prstGeom prst="rect">
              <a:avLst/>
            </a:prstGeom>
            <a:grpFill/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9237B052-6B6A-4D74-B0BD-DC91DEC992F6}"/>
              </a:ext>
            </a:extLst>
          </p:cNvPr>
          <p:cNvSpPr txBox="1"/>
          <p:nvPr/>
        </p:nvSpPr>
        <p:spPr>
          <a:xfrm>
            <a:off x="4827286" y="1921413"/>
            <a:ext cx="3109914" cy="338554"/>
          </a:xfrm>
          <a:prstGeom prst="rect">
            <a:avLst/>
          </a:prstGeom>
          <a:noFill/>
        </p:spPr>
        <p:txBody>
          <a:bodyPr wrap="square" numCol="1" spcCol="144000" rtlCol="0">
            <a:spAutoFit/>
          </a:bodyPr>
          <a:lstStyle/>
          <a:p>
            <a:pPr>
              <a:buClr>
                <a:srgbClr val="44546A"/>
              </a:buClr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They may also ask for: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9FFFA42F-6A4C-4A38-8F98-790264DA767B}"/>
              </a:ext>
            </a:extLst>
          </p:cNvPr>
          <p:cNvSpPr txBox="1"/>
          <p:nvPr/>
        </p:nvSpPr>
        <p:spPr>
          <a:xfrm>
            <a:off x="287341" y="5661023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kern="0" dirty="0">
                <a:solidFill>
                  <a:srgbClr val="FFFFFF"/>
                </a:solidFill>
                <a:latin typeface="Calibri"/>
              </a:rPr>
              <a:t>Security marking: PUBLIC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2E6038E7-83F7-4867-BA89-9E93D8B2C63B}"/>
              </a:ext>
            </a:extLst>
          </p:cNvPr>
          <p:cNvSpPr txBox="1"/>
          <p:nvPr/>
        </p:nvSpPr>
        <p:spPr>
          <a:xfrm>
            <a:off x="5963845" y="566102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algn="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93DE345-8F43-47DB-BE69-B6858E68CFBF}" type="datetime4">
              <a:rPr lang="en-GB" sz="900">
                <a:solidFill>
                  <a:srgbClr val="FFFFFF"/>
                </a:solidFill>
                <a:latin typeface="Calibri"/>
              </a:rPr>
              <a:pPr algn="r"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 September 2023</a:t>
            </a:fld>
            <a:endParaRPr lang="en-US" sz="9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AB819C1B-3594-4CEC-B09F-EA86445D0EC0}"/>
              </a:ext>
            </a:extLst>
          </p:cNvPr>
          <p:cNvSpPr txBox="1"/>
          <p:nvPr/>
        </p:nvSpPr>
        <p:spPr>
          <a:xfrm>
            <a:off x="8306438" y="5661023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dirty="0">
                <a:solidFill>
                  <a:srgbClr val="FFFFFF"/>
                </a:solidFill>
                <a:latin typeface="Calibri"/>
              </a:rPr>
              <a:t>|   </a:t>
            </a:r>
            <a:fld id="{A2F8606F-E88B-417C-9A1B-095B832E158D}" type="slidenum">
              <a:rPr sz="900" kern="0">
                <a:solidFill>
                  <a:srgbClr val="FFFFFF"/>
                </a:solidFill>
                <a:latin typeface="Calibri"/>
              </a:rPr>
              <a:pPr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20</a:t>
            </a:fld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502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A95BD6C-E2BF-43A4-98CD-3A2AAF9AEC59}"/>
              </a:ext>
            </a:extLst>
          </p:cNvPr>
          <p:cNvSpPr txBox="1"/>
          <p:nvPr/>
        </p:nvSpPr>
        <p:spPr>
          <a:xfrm>
            <a:off x="5963845" y="566102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algn="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A88810A-AA62-40BC-96AD-58393C637008}" type="datetime4">
              <a:rPr lang="en-GB" sz="900">
                <a:solidFill>
                  <a:srgbClr val="FFFFFF"/>
                </a:solidFill>
                <a:latin typeface="Calibri"/>
              </a:rPr>
              <a:pPr algn="r"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 September 2023</a:t>
            </a:fld>
            <a:endParaRPr lang="en-US" sz="9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534AA59-6076-4224-ADAE-09F92E9053A1}"/>
              </a:ext>
            </a:extLst>
          </p:cNvPr>
          <p:cNvSpPr txBox="1"/>
          <p:nvPr/>
        </p:nvSpPr>
        <p:spPr>
          <a:xfrm>
            <a:off x="8306438" y="5661023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dirty="0">
                <a:solidFill>
                  <a:srgbClr val="FFFFFF"/>
                </a:solidFill>
                <a:latin typeface="Calibri"/>
              </a:rPr>
              <a:t>|   </a:t>
            </a:r>
            <a:fld id="{C884E0B3-1093-4C09-9D80-966417F41A13}" type="slidenum">
              <a:rPr sz="900" kern="0">
                <a:solidFill>
                  <a:srgbClr val="FFFFFF"/>
                </a:solidFill>
                <a:latin typeface="Calibri"/>
              </a:rPr>
              <a:pPr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</a:t>
            </a:fld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691E33-FA43-4AEC-9584-8888F495621B}"/>
              </a:ext>
            </a:extLst>
          </p:cNvPr>
          <p:cNvSpPr txBox="1"/>
          <p:nvPr/>
        </p:nvSpPr>
        <p:spPr>
          <a:xfrm>
            <a:off x="287341" y="5661023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dirty="0">
                <a:solidFill>
                  <a:srgbClr val="FFFFFF"/>
                </a:solidFill>
                <a:latin typeface="Calibri"/>
              </a:rPr>
              <a:t>Security marking: </a:t>
            </a:r>
            <a:r>
              <a:rPr lang="en-US" sz="900" b="1" dirty="0">
                <a:solidFill>
                  <a:srgbClr val="FFFFFF"/>
                </a:solidFill>
                <a:latin typeface="Calibri"/>
              </a:rPr>
              <a:t>PUBLIC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B73D5C7-013B-432E-A05B-C99B8031AF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9702" y="904871"/>
            <a:ext cx="8228008" cy="10699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rmAutofit/>
          </a:bodyPr>
          <a:lstStyle/>
          <a:p>
            <a:pPr lvl="0"/>
            <a:r>
              <a:rPr lang="en-GB" sz="3200" dirty="0"/>
              <a:t>Tracking applications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B278CE-43C4-4C35-A015-5A94559DB01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3539" y="2114297"/>
            <a:ext cx="8228008" cy="285273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 dirty="0"/>
              <a:t>Track allows applicants to: 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rgbClr val="836CD8"/>
              </a:buClr>
              <a:buFont typeface="Arial" pitchFamily="34"/>
              <a:buChar char="•"/>
            </a:pPr>
            <a:r>
              <a:rPr lang="en-GB" sz="1400" dirty="0"/>
              <a:t>follow the progress of their application 24/7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rgbClr val="836CD8"/>
              </a:buClr>
              <a:buFont typeface="Arial" pitchFamily="34"/>
              <a:buChar char="•"/>
            </a:pPr>
            <a:r>
              <a:rPr lang="en-GB" sz="1400" dirty="0"/>
              <a:t>see their choices and personal information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rgbClr val="836CD8"/>
              </a:buClr>
              <a:buFont typeface="Arial" pitchFamily="34"/>
              <a:buChar char="•"/>
            </a:pPr>
            <a:r>
              <a:rPr lang="en-GB" sz="1400" dirty="0"/>
              <a:t>view their offers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rgbClr val="836CD8"/>
              </a:buClr>
              <a:buFont typeface="Arial" pitchFamily="34"/>
              <a:buChar char="•"/>
            </a:pPr>
            <a:r>
              <a:rPr lang="en-GB" sz="1400" dirty="0"/>
              <a:t>reply to offers online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rgbClr val="E00023"/>
              </a:buClr>
            </a:pPr>
            <a:endParaRPr lang="en-GB" sz="1400" dirty="0"/>
          </a:p>
          <a:p>
            <a:pPr marL="358773" indent="-358773">
              <a:spcBef>
                <a:spcPts val="300"/>
              </a:spcBef>
              <a:spcAft>
                <a:spcPts val="300"/>
              </a:spcAft>
              <a:buNone/>
            </a:pPr>
            <a:r>
              <a:rPr lang="en-GB" sz="1400" dirty="0"/>
              <a:t>In Track, a student can hold up to two offers:</a:t>
            </a:r>
          </a:p>
          <a:p>
            <a:pPr marL="377820" lvl="1" indent="-285750">
              <a:spcBef>
                <a:spcPts val="300"/>
              </a:spcBef>
              <a:spcAft>
                <a:spcPts val="300"/>
              </a:spcAft>
              <a:buClr>
                <a:srgbClr val="836CD8"/>
              </a:buClr>
              <a:buFont typeface="Arial" pitchFamily="34"/>
              <a:buChar char="•"/>
            </a:pPr>
            <a:r>
              <a:rPr lang="en-GB" sz="1400" b="1" dirty="0"/>
              <a:t>firm</a:t>
            </a:r>
            <a:r>
              <a:rPr lang="en-GB" sz="1400" dirty="0"/>
              <a:t> – if they meet the conditions of the offer they will be placed here</a:t>
            </a:r>
            <a:endParaRPr lang="en-GB" sz="1400" dirty="0">
              <a:cs typeface="Calibri"/>
            </a:endParaRPr>
          </a:p>
          <a:p>
            <a:pPr marL="377820" lvl="1" indent="-285750">
              <a:spcBef>
                <a:spcPts val="300"/>
              </a:spcBef>
              <a:spcAft>
                <a:spcPts val="300"/>
              </a:spcAft>
              <a:buClr>
                <a:srgbClr val="836CD8"/>
              </a:buClr>
              <a:buFont typeface="Arial" pitchFamily="34"/>
              <a:buChar char="•"/>
            </a:pPr>
            <a:r>
              <a:rPr lang="en-GB" sz="1400" b="1" dirty="0"/>
              <a:t>insurance</a:t>
            </a:r>
            <a:r>
              <a:rPr lang="en-GB" sz="1400" dirty="0"/>
              <a:t> –if they are not placed with their firm choice, they may be placed with their insurance choice.</a:t>
            </a:r>
          </a:p>
          <a:p>
            <a:pPr lvl="0"/>
            <a:endParaRPr lang="en-GB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5884DA-CF0F-4A52-9EE6-A232A70C10AF}"/>
              </a:ext>
            </a:extLst>
          </p:cNvPr>
          <p:cNvGrpSpPr/>
          <p:nvPr/>
        </p:nvGrpSpPr>
        <p:grpSpPr>
          <a:xfrm>
            <a:off x="4942534" y="1783070"/>
            <a:ext cx="3363913" cy="2039934"/>
            <a:chOff x="4942533" y="925820"/>
            <a:chExt cx="3363913" cy="2039934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2333D521-5E21-4873-BC2A-85A35AD9E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942533" y="925820"/>
              <a:ext cx="3363913" cy="203993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" name="Picture 8" descr="Circle.png">
              <a:extLst>
                <a:ext uri="{FF2B5EF4-FFF2-40B4-BE49-F238E27FC236}">
                  <a16:creationId xmlns:a16="http://schemas.microsoft.com/office/drawing/2014/main" id="{F265CBE0-5E76-45D6-A739-7D0505A67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16352021">
              <a:off x="6788511" y="1196250"/>
              <a:ext cx="1103342" cy="1792809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>
            <a:extLst>
              <a:ext uri="{FF2B5EF4-FFF2-40B4-BE49-F238E27FC236}">
                <a16:creationId xmlns:a16="http://schemas.microsoft.com/office/drawing/2014/main" id="{F85ED48A-0F99-4C30-89F2-77000DDCA8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934865"/>
            <a:ext cx="8228008" cy="1069793"/>
          </a:xfrm>
        </p:spPr>
        <p:txBody>
          <a:bodyPr>
            <a:normAutofit/>
          </a:bodyPr>
          <a:lstStyle/>
          <a:p>
            <a:pPr lvl="0"/>
            <a:r>
              <a:rPr lang="en-GB" sz="3200" dirty="0"/>
              <a:t>Other options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5BB27198-4A19-4020-8146-EE7CDC6EA72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600242" y="2140390"/>
            <a:ext cx="6332046" cy="2853138"/>
          </a:xfrm>
        </p:spPr>
        <p:txBody>
          <a:bodyPr/>
          <a:lstStyle/>
          <a:p>
            <a:pPr marL="0" indent="0" defTabSz="914400">
              <a:spcBef>
                <a:spcPts val="200"/>
              </a:spcBef>
              <a:buNone/>
            </a:pPr>
            <a:r>
              <a:rPr lang="en-US" sz="1500" b="1" dirty="0"/>
              <a:t>Extra </a:t>
            </a:r>
            <a:r>
              <a:rPr lang="en-US" sz="1500" dirty="0"/>
              <a:t>(25 Feb – 4 Jul)</a:t>
            </a:r>
          </a:p>
          <a:p>
            <a:pPr marL="400050" lvl="1" indent="-285750" defTabSz="914400">
              <a:spcBef>
                <a:spcPts val="200"/>
              </a:spcBef>
              <a:buFont typeface="Arial" pitchFamily="34"/>
              <a:buChar char="•"/>
            </a:pPr>
            <a:r>
              <a:rPr lang="en-US" sz="1500" dirty="0"/>
              <a:t>Used all five choices and had no offers. </a:t>
            </a:r>
          </a:p>
          <a:p>
            <a:pPr marL="400050" lvl="1" indent="-285750" defTabSz="914400">
              <a:spcBef>
                <a:spcPts val="200"/>
              </a:spcBef>
              <a:buFont typeface="Arial" pitchFamily="34"/>
              <a:buChar char="•"/>
            </a:pPr>
            <a:r>
              <a:rPr lang="en-US" sz="1500" dirty="0"/>
              <a:t>Add Extra choices for consideration one at a time in Track.</a:t>
            </a:r>
          </a:p>
          <a:p>
            <a:pPr marL="0" lvl="1" indent="-228600" defTabSz="914400">
              <a:spcBef>
                <a:spcPts val="200"/>
              </a:spcBef>
              <a:buFont typeface="Arial" pitchFamily="34"/>
              <a:buChar char="•"/>
            </a:pPr>
            <a:endParaRPr lang="en-US" sz="1500" dirty="0"/>
          </a:p>
          <a:p>
            <a:pPr marL="0" indent="0" defTabSz="914400">
              <a:spcBef>
                <a:spcPts val="200"/>
              </a:spcBef>
              <a:buNone/>
            </a:pPr>
            <a:r>
              <a:rPr lang="en-US" sz="1500" b="1" dirty="0"/>
              <a:t>Clearing</a:t>
            </a:r>
            <a:r>
              <a:rPr lang="en-US" sz="1500" dirty="0"/>
              <a:t> (5 Jul – 19 Oct)</a:t>
            </a:r>
            <a:endParaRPr lang="en-US" sz="1500" dirty="0">
              <a:cs typeface="Calibri Light"/>
            </a:endParaRPr>
          </a:p>
          <a:p>
            <a:pPr defTabSz="914400">
              <a:spcBef>
                <a:spcPts val="200"/>
              </a:spcBef>
              <a:buFont typeface="Arial" pitchFamily="34"/>
              <a:buChar char="•"/>
            </a:pPr>
            <a:r>
              <a:rPr lang="en-US" sz="1500" dirty="0"/>
              <a:t>Apply after 30 June, receive no offers, decline all offers, not met conditions. </a:t>
            </a:r>
          </a:p>
          <a:p>
            <a:pPr defTabSz="914400">
              <a:spcBef>
                <a:spcPts val="200"/>
              </a:spcBef>
              <a:buFont typeface="Arial" pitchFamily="34"/>
              <a:buChar char="•"/>
            </a:pPr>
            <a:r>
              <a:rPr lang="en-US" sz="1500" dirty="0"/>
              <a:t>Find vacancies from July, and add one choice in Track. </a:t>
            </a:r>
          </a:p>
          <a:p>
            <a:pPr marL="0" indent="-228600" defTabSz="914400">
              <a:spcBef>
                <a:spcPts val="200"/>
              </a:spcBef>
              <a:buFont typeface="Arial" pitchFamily="34"/>
              <a:buChar char="•"/>
            </a:pPr>
            <a:endParaRPr lang="en-US" sz="1500" dirty="0">
              <a:cs typeface="Calibri Light"/>
            </a:endParaRPr>
          </a:p>
          <a:p>
            <a:pPr defTabSz="914400">
              <a:spcBef>
                <a:spcPts val="200"/>
              </a:spcBef>
              <a:buFont typeface="Arial" pitchFamily="34"/>
              <a:buChar char="•"/>
            </a:pPr>
            <a:r>
              <a:rPr lang="en-US" sz="1500" b="1" dirty="0"/>
              <a:t>Adjustment </a:t>
            </a:r>
            <a:r>
              <a:rPr lang="en-US" sz="1500" dirty="0"/>
              <a:t>(up to five days in Aug) </a:t>
            </a:r>
          </a:p>
          <a:p>
            <a:pPr defTabSz="914400">
              <a:spcBef>
                <a:spcPts val="200"/>
              </a:spcBef>
              <a:buFont typeface="Arial" pitchFamily="34"/>
              <a:buChar char="•"/>
            </a:pPr>
            <a:r>
              <a:rPr lang="en-US" sz="1500" dirty="0"/>
              <a:t>Placed with firm choice, and did better than expected. </a:t>
            </a:r>
          </a:p>
          <a:p>
            <a:pPr defTabSz="914400">
              <a:spcBef>
                <a:spcPts val="200"/>
              </a:spcBef>
              <a:buFont typeface="Arial" pitchFamily="34"/>
              <a:buChar char="•"/>
            </a:pPr>
            <a:r>
              <a:rPr lang="en-US" sz="1500" dirty="0"/>
              <a:t>Register in Track, then find another university or college. The new university or college adjusts the record.</a:t>
            </a:r>
          </a:p>
          <a:p>
            <a:pPr lvl="0"/>
            <a:endParaRPr lang="en-GB"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BC5AE595-7577-417A-B941-D40E2606C11A}"/>
              </a:ext>
            </a:extLst>
          </p:cNvPr>
          <p:cNvSpPr txBox="1"/>
          <p:nvPr/>
        </p:nvSpPr>
        <p:spPr>
          <a:xfrm>
            <a:off x="5963845" y="566102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algn="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E877463-BC01-490A-9DB0-A243536D2A3E}" type="datetime4">
              <a:rPr lang="en-GB" sz="900">
                <a:solidFill>
                  <a:srgbClr val="FFFFFF"/>
                </a:solidFill>
                <a:latin typeface="Calibri"/>
              </a:rPr>
              <a:pPr algn="r"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 September 2023</a:t>
            </a:fld>
            <a:endParaRPr lang="en-US" sz="9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7C667472-DD36-4B63-A0AB-D1134B27F5B2}"/>
              </a:ext>
            </a:extLst>
          </p:cNvPr>
          <p:cNvSpPr txBox="1"/>
          <p:nvPr/>
        </p:nvSpPr>
        <p:spPr>
          <a:xfrm>
            <a:off x="287341" y="5661023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kern="0" dirty="0">
                <a:solidFill>
                  <a:srgbClr val="FFFFFF"/>
                </a:solidFill>
                <a:latin typeface="Calibri"/>
              </a:rPr>
              <a:t>Security</a:t>
            </a:r>
            <a:r>
              <a:rPr lang="en-US" sz="900" dirty="0">
                <a:solidFill>
                  <a:srgbClr val="FFFFFF"/>
                </a:solidFill>
                <a:latin typeface="Calibri"/>
              </a:rPr>
              <a:t> marking: </a:t>
            </a:r>
            <a:r>
              <a:rPr lang="en-US" sz="900" b="1" dirty="0">
                <a:solidFill>
                  <a:srgbClr val="FFFFFF"/>
                </a:solidFill>
                <a:latin typeface="Calibri"/>
              </a:rPr>
              <a:t>PUBLIC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5A162691-FA4A-4AA9-B819-8ECAF848BB5F}"/>
              </a:ext>
            </a:extLst>
          </p:cNvPr>
          <p:cNvSpPr txBox="1"/>
          <p:nvPr/>
        </p:nvSpPr>
        <p:spPr>
          <a:xfrm>
            <a:off x="8306438" y="5661023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dirty="0">
                <a:solidFill>
                  <a:srgbClr val="FFFFFF"/>
                </a:solidFill>
                <a:latin typeface="Calibri"/>
              </a:rPr>
              <a:t>|   </a:t>
            </a:r>
            <a:fld id="{9D7C987A-121D-4707-8420-B3571F86C8AC}" type="slidenum">
              <a:rPr sz="900" kern="0">
                <a:solidFill>
                  <a:srgbClr val="FFFFFF"/>
                </a:solidFill>
                <a:latin typeface="Calibri"/>
              </a:rPr>
              <a:pPr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22</a:t>
            </a:fld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" name="Graphic 11" descr="Checkmark">
            <a:extLst>
              <a:ext uri="{FF2B5EF4-FFF2-40B4-BE49-F238E27FC236}">
                <a16:creationId xmlns:a16="http://schemas.microsoft.com/office/drawing/2014/main" id="{1072EEE8-BF8A-4FD6-BDC4-4C68D9841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156" y="2401050"/>
            <a:ext cx="2196087" cy="2196087"/>
          </a:xfrm>
          <a:prstGeom prst="rect">
            <a:avLst/>
          </a:prstGeom>
          <a:noFill/>
          <a:ln cap="flat">
            <a:noFill/>
          </a:ln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EF6607-6BFD-4C76-AA05-F9C080A8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43" y="857251"/>
            <a:ext cx="8228008" cy="1069793"/>
          </a:xfrm>
        </p:spPr>
        <p:txBody>
          <a:bodyPr>
            <a:normAutofit/>
          </a:bodyPr>
          <a:lstStyle/>
          <a:p>
            <a:r>
              <a:rPr lang="en-GB" sz="3200" dirty="0"/>
              <a:t>How can you support them?</a:t>
            </a:r>
          </a:p>
        </p:txBody>
      </p:sp>
      <p:graphicFrame>
        <p:nvGraphicFramePr>
          <p:cNvPr id="11" name="TextBox 5">
            <a:extLst>
              <a:ext uri="{FF2B5EF4-FFF2-40B4-BE49-F238E27FC236}">
                <a16:creationId xmlns:a16="http://schemas.microsoft.com/office/drawing/2014/main" id="{759EF7A8-B2D1-42A8-938E-E9F694379A33}"/>
              </a:ext>
            </a:extLst>
          </p:cNvPr>
          <p:cNvGraphicFramePr/>
          <p:nvPr>
            <p:extLst/>
          </p:nvPr>
        </p:nvGraphicFramePr>
        <p:xfrm>
          <a:off x="286756" y="2078405"/>
          <a:ext cx="8570489" cy="310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A312214-3825-4F74-AA50-3EE34573ACF0}"/>
              </a:ext>
            </a:extLst>
          </p:cNvPr>
          <p:cNvSpPr txBox="1"/>
          <p:nvPr/>
        </p:nvSpPr>
        <p:spPr>
          <a:xfrm>
            <a:off x="287341" y="5661023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kern="0" dirty="0">
                <a:solidFill>
                  <a:srgbClr val="FFFFFF"/>
                </a:solidFill>
                <a:latin typeface="Calibri"/>
              </a:rPr>
              <a:t>Security marking: PUBLIC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26236BCA-0746-47AD-8A49-2D3E240D5423}"/>
              </a:ext>
            </a:extLst>
          </p:cNvPr>
          <p:cNvSpPr txBox="1"/>
          <p:nvPr/>
        </p:nvSpPr>
        <p:spPr>
          <a:xfrm>
            <a:off x="5963845" y="566102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algn="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93DE345-8F43-47DB-BE69-B6858E68CFBF}" type="datetime4">
              <a:rPr lang="en-GB" sz="900">
                <a:solidFill>
                  <a:srgbClr val="FFFFFF"/>
                </a:solidFill>
                <a:latin typeface="Calibri"/>
              </a:rPr>
              <a:pPr algn="r"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 September 2023</a:t>
            </a:fld>
            <a:endParaRPr lang="en-US" sz="9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BF5CDF5E-E7FA-4674-ACA0-8FD6DF736B8F}"/>
              </a:ext>
            </a:extLst>
          </p:cNvPr>
          <p:cNvSpPr txBox="1"/>
          <p:nvPr/>
        </p:nvSpPr>
        <p:spPr>
          <a:xfrm>
            <a:off x="8306438" y="5661023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dirty="0">
                <a:solidFill>
                  <a:srgbClr val="FFFFFF"/>
                </a:solidFill>
                <a:latin typeface="Calibri"/>
              </a:rPr>
              <a:t>|   </a:t>
            </a:r>
            <a:fld id="{A2F8606F-E88B-417C-9A1B-095B832E158D}" type="slidenum">
              <a:rPr sz="900" kern="0">
                <a:solidFill>
                  <a:srgbClr val="FFFFFF"/>
                </a:solidFill>
                <a:latin typeface="Calibri"/>
              </a:rPr>
              <a:pPr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23</a:t>
            </a:fld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0677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AFA94131-0B47-4A89-958B-FE7DA2A2DC7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/>
              <a:t>Thank you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447A62BF-AEEC-4D59-938C-70AD095D9C85}"/>
              </a:ext>
            </a:extLst>
          </p:cNvPr>
          <p:cNvSpPr txBox="1"/>
          <p:nvPr/>
        </p:nvSpPr>
        <p:spPr>
          <a:xfrm>
            <a:off x="6251580" y="5656258"/>
            <a:ext cx="2341558" cy="2365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algn="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A0278E8-C68F-4FDF-834B-BA3BCEE9A046}" type="datetime4">
              <a:rPr lang="en-GB" sz="900">
                <a:solidFill>
                  <a:srgbClr val="1F2834"/>
                </a:solidFill>
                <a:latin typeface="Calibri"/>
              </a:rPr>
              <a:pPr algn="r"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 September 2023</a:t>
            </a:fld>
            <a:endParaRPr lang="en-US" sz="900" dirty="0">
              <a:solidFill>
                <a:srgbClr val="1F2834"/>
              </a:solidFill>
              <a:latin typeface="Calibri"/>
            </a:endParaRP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7038735D-9698-41EF-B8BC-D596B0963BDB}"/>
              </a:ext>
            </a:extLst>
          </p:cNvPr>
          <p:cNvSpPr txBox="1"/>
          <p:nvPr/>
        </p:nvSpPr>
        <p:spPr>
          <a:xfrm>
            <a:off x="0" y="5661022"/>
            <a:ext cx="4483102" cy="2270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dirty="0">
                <a:solidFill>
                  <a:srgbClr val="1F2834"/>
                </a:solidFill>
                <a:latin typeface="Calibri"/>
              </a:rPr>
              <a:t>Security marking: </a:t>
            </a:r>
            <a:r>
              <a:rPr lang="en-US" sz="900" b="1" dirty="0">
                <a:solidFill>
                  <a:srgbClr val="1F2834"/>
                </a:solidFill>
                <a:latin typeface="Calibri"/>
              </a:rPr>
              <a:t>PUBLIC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169F1FE8-3717-49A9-9E17-32BC58AA9572}"/>
              </a:ext>
            </a:extLst>
          </p:cNvPr>
          <p:cNvSpPr txBox="1"/>
          <p:nvPr/>
        </p:nvSpPr>
        <p:spPr>
          <a:xfrm>
            <a:off x="8593139" y="5661022"/>
            <a:ext cx="550861" cy="2270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dirty="0">
                <a:solidFill>
                  <a:srgbClr val="1F2834"/>
                </a:solidFill>
                <a:latin typeface="Calibri"/>
              </a:rPr>
              <a:t>|   </a:t>
            </a:r>
            <a:fld id="{1237EE5D-EE84-4567-95F0-0AFA7A4C45D6}" type="slidenum">
              <a:rPr sz="900" kern="0">
                <a:solidFill>
                  <a:srgbClr val="1F2834"/>
                </a:solidFill>
                <a:latin typeface="Calibri"/>
              </a:rPr>
              <a:pPr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</a:t>
            </a:fld>
            <a:endParaRPr lang="en-US" sz="900" kern="0" dirty="0">
              <a:solidFill>
                <a:srgbClr val="1F2834"/>
              </a:solidFill>
              <a:latin typeface="Calibri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34895"/>
            <a:ext cx="8527410" cy="1143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GB" dirty="0">
                <a:solidFill>
                  <a:srgbClr val="CC00FF"/>
                </a:solidFill>
              </a:rPr>
              <a:t>SIXTH FORM ENRICHMENT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9038770"/>
              </p:ext>
            </p:extLst>
          </p:nvPr>
        </p:nvGraphicFramePr>
        <p:xfrm>
          <a:off x="179512" y="1556793"/>
          <a:ext cx="7395528" cy="3806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95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683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Year 13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648">
                <a:tc>
                  <a:txBody>
                    <a:bodyPr/>
                    <a:lstStyle/>
                    <a:p>
                      <a:r>
                        <a:rPr lang="en-GB" sz="2400" dirty="0"/>
                        <a:t>UNIVERSITY APPLICATION/ PREPARATION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62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CITIZENSHIP</a:t>
                      </a:r>
                      <a:r>
                        <a:rPr lang="en-GB" sz="2400" baseline="0" dirty="0"/>
                        <a:t> IN CONTEXT/ SUPPORTING CATHOLIC ETHOS </a:t>
                      </a:r>
                    </a:p>
                    <a:p>
                      <a:r>
                        <a:rPr lang="en-GB" sz="2400" dirty="0"/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648">
                <a:tc>
                  <a:txBody>
                    <a:bodyPr/>
                    <a:lstStyle/>
                    <a:p>
                      <a:r>
                        <a:rPr lang="en-GB" sz="2400" dirty="0"/>
                        <a:t>FINANCE (STUDENT</a:t>
                      </a:r>
                      <a:r>
                        <a:rPr lang="en-GB" sz="2400" baseline="0" dirty="0"/>
                        <a:t> LIFE, BUDGETS, LINKS WITH JMU)</a:t>
                      </a:r>
                      <a:endParaRPr lang="en-GB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GB" sz="2400" dirty="0"/>
                        <a:t>REVISION TECHNIQUES/ PERSONAL WELL BEING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GB" sz="2400" dirty="0"/>
                        <a:t>STUDENT</a:t>
                      </a:r>
                      <a:r>
                        <a:rPr lang="en-GB" sz="2400" baseline="0" dirty="0"/>
                        <a:t> SUPPORT</a:t>
                      </a:r>
                      <a:endParaRPr lang="en-GB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GB" sz="2400" dirty="0"/>
                        <a:t>STUDENT</a:t>
                      </a:r>
                      <a:r>
                        <a:rPr lang="en-GB" sz="2400" baseline="0" dirty="0"/>
                        <a:t> SHADOWING AT UNIVERSITIES</a:t>
                      </a:r>
                      <a:endParaRPr lang="en-GB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4062" y="4509120"/>
            <a:ext cx="2439930" cy="234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37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60337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CC00FF"/>
                </a:solidFill>
              </a:rPr>
              <a:t>ENRICHMENT AROUND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GB" dirty="0"/>
              <a:t>Head Boy/ Head Girl</a:t>
            </a:r>
          </a:p>
          <a:p>
            <a:r>
              <a:rPr lang="en-GB" dirty="0"/>
              <a:t>Student Leadership team</a:t>
            </a:r>
          </a:p>
          <a:p>
            <a:r>
              <a:rPr lang="en-GB" dirty="0"/>
              <a:t>Extended Project Qualification</a:t>
            </a:r>
          </a:p>
          <a:p>
            <a:r>
              <a:rPr lang="en-GB" dirty="0"/>
              <a:t>Duke of Edinburgh</a:t>
            </a:r>
          </a:p>
          <a:p>
            <a:r>
              <a:rPr lang="en-GB" dirty="0"/>
              <a:t>Subject specific enrichment/ educational visits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296" y="4797153"/>
            <a:ext cx="1749704" cy="209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15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ECC7-7C56-4ECD-A48E-1CD550D814C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Parents’ evening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presentation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6B6E-B23C-4E98-A9A1-9773F7A715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961009"/>
            <a:ext cx="8228008" cy="1069793"/>
          </a:xfrm>
        </p:spPr>
        <p:txBody>
          <a:bodyPr>
            <a:normAutofit/>
          </a:bodyPr>
          <a:lstStyle/>
          <a:p>
            <a:pPr lvl="0"/>
            <a:r>
              <a:rPr lang="en-GB" sz="3200" dirty="0"/>
              <a:t>What is UCAS?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9C38A-3459-493B-B056-62E9A07BCAE0}"/>
              </a:ext>
            </a:extLst>
          </p:cNvPr>
          <p:cNvSpPr txBox="1"/>
          <p:nvPr/>
        </p:nvSpPr>
        <p:spPr>
          <a:xfrm>
            <a:off x="5963845" y="566102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algn="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984217B-B9B8-4214-B2F2-F10261E250AA}" type="datetime4">
              <a:rPr lang="en-GB" sz="900" kern="0">
                <a:solidFill>
                  <a:srgbClr val="FFFFFF"/>
                </a:solidFill>
                <a:latin typeface="Calibri"/>
              </a:rPr>
              <a:pPr algn="r"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 September 2023</a:t>
            </a:fld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D66E0-6B0D-450E-A039-FEFB70FD2298}"/>
              </a:ext>
            </a:extLst>
          </p:cNvPr>
          <p:cNvSpPr txBox="1"/>
          <p:nvPr/>
        </p:nvSpPr>
        <p:spPr>
          <a:xfrm>
            <a:off x="287341" y="5661023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kern="0" dirty="0">
                <a:solidFill>
                  <a:srgbClr val="FFFFFF"/>
                </a:solidFill>
                <a:latin typeface="Calibri"/>
              </a:rPr>
              <a:t>Security marking: 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7ABFB-D7CB-4780-899E-38F1CF99E94F}"/>
              </a:ext>
            </a:extLst>
          </p:cNvPr>
          <p:cNvSpPr txBox="1"/>
          <p:nvPr/>
        </p:nvSpPr>
        <p:spPr>
          <a:xfrm>
            <a:off x="8306438" y="5661023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kern="0" dirty="0">
                <a:solidFill>
                  <a:srgbClr val="FFFFFF"/>
                </a:solidFill>
                <a:latin typeface="Calibri"/>
              </a:rPr>
              <a:t>|   </a:t>
            </a:r>
            <a:fld id="{7BAABDD8-FF6B-4F18-BB86-226492653E5F}" type="slidenum">
              <a:rPr sz="900" kern="0">
                <a:solidFill>
                  <a:srgbClr val="FFFFFF"/>
                </a:solidFill>
                <a:latin typeface="Calibri"/>
              </a:rPr>
              <a:pPr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</a:t>
            </a:fld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607102A-D89F-436C-B1F9-4522640E2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675" y="2287438"/>
            <a:ext cx="8228008" cy="2853138"/>
          </a:xfrm>
        </p:spPr>
        <p:txBody>
          <a:bodyPr/>
          <a:lstStyle/>
          <a:p>
            <a:pPr marL="0" indent="0">
              <a:buClr>
                <a:schemeClr val="bg1"/>
              </a:buClr>
              <a:buNone/>
              <a:defRPr/>
            </a:pPr>
            <a:r>
              <a:rPr lang="en-GB" sz="3200" b="1" dirty="0">
                <a:latin typeface="Calibri"/>
              </a:rPr>
              <a:t>350+</a:t>
            </a:r>
            <a:r>
              <a:rPr lang="en-GB" sz="1600" dirty="0">
                <a:solidFill>
                  <a:schemeClr val="tx1"/>
                </a:solidFill>
                <a:latin typeface="+mj-lt"/>
                <a:cs typeface="Calibri"/>
              </a:rPr>
              <a:t> universities and colleges: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schemeClr val="tx1"/>
                </a:solidFill>
                <a:latin typeface="+mj-lt"/>
                <a:cs typeface="Calibri"/>
              </a:rPr>
              <a:t>4</a:t>
            </a:r>
            <a:r>
              <a:rPr lang="en-GB" sz="1400" dirty="0">
                <a:solidFill>
                  <a:schemeClr val="tx1"/>
                </a:solidFill>
                <a:latin typeface="+mj-lt"/>
                <a:cs typeface="Calibri"/>
              </a:rPr>
              <a:t> in </a:t>
            </a:r>
            <a:r>
              <a:rPr lang="en-GB" sz="1400" b="1" dirty="0">
                <a:solidFill>
                  <a:schemeClr val="tx1"/>
                </a:solidFill>
                <a:latin typeface="+mj-lt"/>
                <a:cs typeface="Calibri"/>
              </a:rPr>
              <a:t>Northern Ireland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schemeClr val="tx1"/>
                </a:solidFill>
                <a:latin typeface="+mj-lt"/>
              </a:rPr>
              <a:t>15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 in </a:t>
            </a:r>
            <a:r>
              <a:rPr lang="en-GB" sz="1400" b="1" dirty="0">
                <a:solidFill>
                  <a:schemeClr val="tx1"/>
                </a:solidFill>
                <a:latin typeface="+mj-lt"/>
              </a:rPr>
              <a:t>Wales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schemeClr val="tx1"/>
                </a:solidFill>
                <a:latin typeface="+mj-lt"/>
              </a:rPr>
              <a:t>19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 in </a:t>
            </a:r>
            <a:r>
              <a:rPr lang="en-GB" sz="1400" b="1" dirty="0">
                <a:solidFill>
                  <a:schemeClr val="tx1"/>
                </a:solidFill>
                <a:latin typeface="+mj-lt"/>
              </a:rPr>
              <a:t>Scotland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schemeClr val="tx1"/>
                </a:solidFill>
                <a:latin typeface="+mj-lt"/>
              </a:rPr>
              <a:t>324</a:t>
            </a:r>
            <a:r>
              <a:rPr lang="en-GB" sz="1400" dirty="0">
                <a:solidFill>
                  <a:schemeClr val="tx1"/>
                </a:solidFill>
                <a:latin typeface="+mj-lt"/>
              </a:rPr>
              <a:t> in </a:t>
            </a:r>
            <a:r>
              <a:rPr lang="en-GB" sz="1400" b="1" dirty="0">
                <a:solidFill>
                  <a:schemeClr val="tx1"/>
                </a:solidFill>
                <a:latin typeface="+mj-lt"/>
              </a:rPr>
              <a:t>England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00D3D9-43E4-4C15-9A5A-9CCFBC267B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623" y="1088332"/>
            <a:ext cx="2745262" cy="40522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89B04B5-AFA5-496D-A36C-DB421E331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76" y="4033555"/>
            <a:ext cx="4031447" cy="61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defTabSz="6858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indent="0">
              <a:buClr>
                <a:prstClr val="white"/>
              </a:buClr>
              <a:buNone/>
              <a:defRPr/>
            </a:pPr>
            <a:r>
              <a:rPr lang="en-GB" sz="3200" b="1" dirty="0">
                <a:solidFill>
                  <a:srgbClr val="1F2834"/>
                </a:solidFill>
                <a:latin typeface="Calibri"/>
              </a:rPr>
              <a:t>35,000+</a:t>
            </a:r>
            <a:r>
              <a:rPr lang="en-GB" sz="38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GB" sz="1600" dirty="0">
                <a:solidFill>
                  <a:prstClr val="black"/>
                </a:solidFill>
                <a:latin typeface="Calibri Light" panose="020F0302020204030204"/>
              </a:rPr>
              <a:t>courses available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7F8CCD6B-CC4F-4B8D-8CE1-CE237EFD11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1063439"/>
            <a:ext cx="8228008" cy="1069793"/>
          </a:xfrm>
        </p:spPr>
        <p:txBody>
          <a:bodyPr>
            <a:normAutofit/>
          </a:bodyPr>
          <a:lstStyle/>
          <a:p>
            <a:pPr lvl="0"/>
            <a:r>
              <a:rPr lang="en-GB" sz="3200" dirty="0">
                <a:solidFill>
                  <a:srgbClr val="1E2834"/>
                </a:solidFill>
              </a:rPr>
              <a:t>Choices available</a:t>
            </a:r>
            <a:endParaRPr lang="en-GB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C9A5F-A3EE-4939-9C74-D654C19507F5}"/>
              </a:ext>
            </a:extLst>
          </p:cNvPr>
          <p:cNvSpPr txBox="1"/>
          <p:nvPr/>
        </p:nvSpPr>
        <p:spPr>
          <a:xfrm>
            <a:off x="5963845" y="566102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algn="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916A6EF-879A-4E0C-B619-2C9C26E0722C}" type="datetime4">
              <a:rPr lang="en-GB" sz="900" kern="0">
                <a:solidFill>
                  <a:srgbClr val="FFFFFF"/>
                </a:solidFill>
                <a:latin typeface="Calibri"/>
              </a:rPr>
              <a:pPr algn="r"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 September 2023</a:t>
            </a:fld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70516-1B6E-48F3-AD48-1D828C5632CF}"/>
              </a:ext>
            </a:extLst>
          </p:cNvPr>
          <p:cNvSpPr txBox="1"/>
          <p:nvPr/>
        </p:nvSpPr>
        <p:spPr>
          <a:xfrm>
            <a:off x="287341" y="5661023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kern="0" dirty="0">
                <a:solidFill>
                  <a:srgbClr val="FFFFFF"/>
                </a:solidFill>
                <a:latin typeface="Calibri"/>
              </a:rPr>
              <a:t>Security marking: 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CFBD3-ADCD-40B1-A3D1-855510EB382B}"/>
              </a:ext>
            </a:extLst>
          </p:cNvPr>
          <p:cNvSpPr txBox="1"/>
          <p:nvPr/>
        </p:nvSpPr>
        <p:spPr>
          <a:xfrm>
            <a:off x="8306438" y="5661023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kern="0" dirty="0">
                <a:solidFill>
                  <a:srgbClr val="FFFFFF"/>
                </a:solidFill>
                <a:latin typeface="Calibri"/>
              </a:rPr>
              <a:t>|   </a:t>
            </a:r>
            <a:fld id="{85DAA1C7-7D03-4C8A-92A3-83C066AE1820}" type="slidenum">
              <a:rPr sz="900" kern="0">
                <a:solidFill>
                  <a:srgbClr val="FFFFFF"/>
                </a:solidFill>
                <a:latin typeface="Calibri"/>
              </a:rPr>
              <a:pPr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</a:t>
            </a:fld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3C734DF-3FB4-4940-8723-7FB09B022327}"/>
              </a:ext>
            </a:extLst>
          </p:cNvPr>
          <p:cNvGraphicFramePr/>
          <p:nvPr>
            <p:extLst/>
          </p:nvPr>
        </p:nvGraphicFramePr>
        <p:xfrm>
          <a:off x="131511" y="1927043"/>
          <a:ext cx="8450036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A93534DF-6702-429A-BA96-112BAC242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42" y="4507509"/>
            <a:ext cx="7796893" cy="42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buClr>
                <a:srgbClr val="44546A"/>
              </a:buClr>
            </a:pPr>
            <a:r>
              <a:rPr lang="en-GB" altLang="en-US" sz="1600" dirty="0">
                <a:solidFill>
                  <a:prstClr val="black"/>
                </a:solidFill>
                <a:latin typeface="Calibri Light" panose="020F0302020204030204"/>
              </a:rPr>
              <a:t>Understand the options available: ucas.com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911FF35F-87CC-46D3-9D48-1FBC04EEA5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920851"/>
            <a:ext cx="8228008" cy="1069793"/>
          </a:xfrm>
        </p:spPr>
        <p:txBody>
          <a:bodyPr>
            <a:normAutofit/>
          </a:bodyPr>
          <a:lstStyle/>
          <a:p>
            <a:pPr lvl="0"/>
            <a:r>
              <a:rPr lang="en-US" sz="3200" dirty="0"/>
              <a:t>Apprenticeship advice</a:t>
            </a:r>
            <a:endParaRPr lang="en-GB" sz="3200" dirty="0"/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09CEB8B0-9797-4E38-A7CE-8015C2A82BF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7342" y="2263057"/>
            <a:ext cx="5404973" cy="2853138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sz="1600" dirty="0">
                <a:latin typeface="+mj-lt"/>
                <a:cs typeface="Calibri"/>
              </a:rPr>
              <a:t>UCAS has </a:t>
            </a:r>
            <a:r>
              <a:rPr lang="en-US" sz="1600" dirty="0">
                <a:latin typeface="+mj-lt"/>
                <a:cs typeface="Calibri"/>
                <a:hlinkClick r:id="rId3"/>
              </a:rPr>
              <a:t>apprenticeship advice </a:t>
            </a:r>
            <a:r>
              <a:rPr lang="en-US" sz="1600" dirty="0">
                <a:latin typeface="+mj-lt"/>
                <a:cs typeface="Calibri"/>
              </a:rPr>
              <a:t>to help students make informed decisions about their post-16 and post-18 opportunities.</a:t>
            </a:r>
          </a:p>
          <a:p>
            <a:pPr marL="0" indent="0">
              <a:buNone/>
              <a:defRPr/>
            </a:pPr>
            <a:endParaRPr lang="en-US" sz="1600" dirty="0">
              <a:latin typeface="+mj-lt"/>
            </a:endParaRPr>
          </a:p>
          <a:p>
            <a:pPr marL="0" indent="0">
              <a:buNone/>
              <a:defRPr/>
            </a:pPr>
            <a:r>
              <a:rPr lang="en-US" sz="1600" dirty="0">
                <a:latin typeface="+mj-lt"/>
              </a:rPr>
              <a:t>Find out about:</a:t>
            </a:r>
          </a:p>
          <a:p>
            <a:pPr marL="647700" lvl="1" indent="-28575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the different types of apprenticeships</a:t>
            </a:r>
            <a:endParaRPr lang="en-US" sz="1600" dirty="0">
              <a:latin typeface="+mj-lt"/>
              <a:cs typeface="Calibri" charset="0"/>
            </a:endParaRPr>
          </a:p>
          <a:p>
            <a:pPr marL="647700" lvl="1" indent="-28575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how to find and apply for apprenticeships</a:t>
            </a:r>
            <a:endParaRPr lang="en-US" sz="1600" dirty="0">
              <a:latin typeface="+mj-lt"/>
              <a:cs typeface="Calibri" charset="0"/>
            </a:endParaRPr>
          </a:p>
          <a:p>
            <a:pPr marL="647700" lvl="1" indent="-28575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preparing for the application and interview process</a:t>
            </a:r>
            <a:endParaRPr lang="en-US" sz="1600" dirty="0">
              <a:latin typeface="+mj-lt"/>
              <a:cs typeface="Calibri" charset="0"/>
            </a:endParaRPr>
          </a:p>
          <a:p>
            <a:pPr marL="647700" lvl="1" indent="-28575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+mj-lt"/>
              <a:cs typeface="Calibri" charset="0"/>
            </a:endParaRPr>
          </a:p>
          <a:p>
            <a:pPr marL="0" indent="0">
              <a:buNone/>
              <a:defRPr/>
            </a:pPr>
            <a:r>
              <a:rPr lang="en-US" sz="1600" dirty="0">
                <a:latin typeface="+mj-lt"/>
              </a:rPr>
              <a:t>Go to </a:t>
            </a:r>
            <a:r>
              <a:rPr lang="en-GB" sz="1600" dirty="0"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ucas.com/understanding-apprenticeships</a:t>
            </a:r>
            <a:r>
              <a:rPr lang="en-GB" sz="1600" dirty="0">
                <a:latin typeface="+mj-lt"/>
              </a:rPr>
              <a:t>.</a:t>
            </a:r>
            <a:endParaRPr lang="en-US" sz="1600" dirty="0">
              <a:latin typeface="+mj-lt"/>
            </a:endParaRPr>
          </a:p>
          <a:p>
            <a:pPr lvl="0">
              <a:buFont typeface="Arial" panose="020B0604020202020204" pitchFamily="34" charset="0"/>
              <a:buChar char="•"/>
            </a:pPr>
            <a:endParaRPr lang="en-GB" sz="1200" dirty="0">
              <a:latin typeface="+mj-lt"/>
            </a:endParaRP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7BBD6D0-3127-45E7-A105-3884C724121C}"/>
              </a:ext>
            </a:extLst>
          </p:cNvPr>
          <p:cNvSpPr txBox="1"/>
          <p:nvPr/>
        </p:nvSpPr>
        <p:spPr>
          <a:xfrm>
            <a:off x="5963845" y="566102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algn="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93DE345-8F43-47DB-BE69-B6858E68CFBF}" type="datetime4">
              <a:rPr lang="en-GB" sz="900">
                <a:solidFill>
                  <a:srgbClr val="FFFFFF"/>
                </a:solidFill>
                <a:latin typeface="Calibri"/>
              </a:rPr>
              <a:pPr algn="r"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 September 2023</a:t>
            </a:fld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6D7946C-AF14-4B12-9FC3-93814E61E0D9}"/>
              </a:ext>
            </a:extLst>
          </p:cNvPr>
          <p:cNvSpPr txBox="1"/>
          <p:nvPr/>
        </p:nvSpPr>
        <p:spPr>
          <a:xfrm>
            <a:off x="287341" y="5661023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dirty="0">
                <a:solidFill>
                  <a:srgbClr val="FFFFFF"/>
                </a:solidFill>
                <a:latin typeface="Calibri"/>
              </a:rPr>
              <a:t>Security marking: </a:t>
            </a:r>
            <a:r>
              <a:rPr lang="en-US" sz="900" b="1" dirty="0">
                <a:solidFill>
                  <a:srgbClr val="FFFFFF"/>
                </a:solidFill>
                <a:latin typeface="Calibri"/>
              </a:rPr>
              <a:t>PUBLIC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E932293C-5DDA-470D-9A23-E73241497C4C}"/>
              </a:ext>
            </a:extLst>
          </p:cNvPr>
          <p:cNvSpPr txBox="1"/>
          <p:nvPr/>
        </p:nvSpPr>
        <p:spPr>
          <a:xfrm>
            <a:off x="8306438" y="5661023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kern="0" dirty="0">
                <a:solidFill>
                  <a:srgbClr val="FFFFFF"/>
                </a:solidFill>
                <a:latin typeface="Calibri"/>
              </a:rPr>
              <a:t>|   </a:t>
            </a:r>
            <a:fld id="{A2F8606F-E88B-417C-9A1B-095B832E158D}" type="slidenum">
              <a:rPr sz="900" kern="0">
                <a:solidFill>
                  <a:srgbClr val="FFFFFF"/>
                </a:solidFill>
                <a:latin typeface="Calibri"/>
              </a:rPr>
              <a:pPr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8</a:t>
            </a:fld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66CE855-95F8-4408-8F28-3F6B47621A5A}"/>
              </a:ext>
            </a:extLst>
          </p:cNvPr>
          <p:cNvSpPr/>
          <p:nvPr/>
        </p:nvSpPr>
        <p:spPr>
          <a:xfrm>
            <a:off x="5982587" y="2022575"/>
            <a:ext cx="2607980" cy="2535220"/>
          </a:xfrm>
          <a:prstGeom prst="ellipse">
            <a:avLst/>
          </a:prstGeom>
          <a:solidFill>
            <a:srgbClr val="3BC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GB" sz="5000" b="1" dirty="0">
                <a:solidFill>
                  <a:prstClr val="black"/>
                </a:solidFill>
                <a:latin typeface="Calibri" panose="020F0502020204030204"/>
              </a:rPr>
              <a:t>25%</a:t>
            </a:r>
            <a:endParaRPr lang="en-GB" sz="50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783">
              <a:defRPr/>
            </a:pPr>
            <a:r>
              <a:rPr lang="en-GB" sz="1400" dirty="0">
                <a:solidFill>
                  <a:prstClr val="black"/>
                </a:solidFill>
                <a:latin typeface="Calibri" panose="020F0502020204030204"/>
              </a:rPr>
              <a:t>of applicants declining all offers in 2018 told UCAS they had chosen an 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/>
              </a:rPr>
              <a:t>apprenticeship </a:t>
            </a:r>
            <a:r>
              <a:rPr lang="en-GB" sz="1400" dirty="0">
                <a:solidFill>
                  <a:prstClr val="black"/>
                </a:solidFill>
                <a:latin typeface="Calibri" panose="020F0502020204030204"/>
              </a:rPr>
              <a:t>instead. </a:t>
            </a:r>
            <a:endParaRPr lang="en-GB" sz="14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EAE5D-745C-4619-B0B4-270B12F91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41" y="857251"/>
            <a:ext cx="8228008" cy="1069793"/>
          </a:xfrm>
        </p:spPr>
        <p:txBody>
          <a:bodyPr>
            <a:normAutofit/>
          </a:bodyPr>
          <a:lstStyle/>
          <a:p>
            <a:r>
              <a:rPr lang="en-GB" sz="3200" dirty="0"/>
              <a:t>Why higher education?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9A0D9-5470-4013-856E-B0E08F7FB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41" y="1927044"/>
            <a:ext cx="8228008" cy="3378747"/>
          </a:xfrm>
        </p:spPr>
        <p:txBody>
          <a:bodyPr>
            <a:normAutofit/>
          </a:bodyPr>
          <a:lstStyle/>
          <a:p>
            <a:pPr marL="0" indent="0" defTabSz="914400">
              <a:spcAft>
                <a:spcPts val="600"/>
              </a:spcAft>
              <a:buNone/>
              <a:defRPr/>
            </a:pPr>
            <a:r>
              <a:rPr lang="en-US" sz="1400" b="1" dirty="0">
                <a:latin typeface="+mj-lt"/>
                <a:ea typeface="+mn-ea"/>
              </a:rPr>
              <a:t>Opportunities while studying:</a:t>
            </a:r>
          </a:p>
          <a:p>
            <a:pPr marL="342900" indent="-28575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+mj-lt"/>
                <a:ea typeface="+mn-ea"/>
              </a:rPr>
              <a:t>Chance to study a subject they are passionate about.</a:t>
            </a:r>
          </a:p>
          <a:p>
            <a:pPr marL="342900" indent="-28575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+mj-lt"/>
                <a:ea typeface="+mn-ea"/>
              </a:rPr>
              <a:t>Achieve a qualification that could lead to their chosen career.</a:t>
            </a:r>
          </a:p>
          <a:p>
            <a:pPr marL="342900" indent="-28575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+mj-lt"/>
                <a:ea typeface="+mn-ea"/>
              </a:rPr>
              <a:t>Grow in confidence, make lifelong friends, and gain independence and important life skills that will widen their prospects.</a:t>
            </a:r>
          </a:p>
          <a:p>
            <a:pPr marL="228600" indent="-28575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400" dirty="0">
              <a:latin typeface="+mj-lt"/>
              <a:ea typeface="+mn-ea"/>
            </a:endParaRPr>
          </a:p>
          <a:p>
            <a:pPr marL="0" indent="0" defTabSz="914400">
              <a:spcAft>
                <a:spcPts val="600"/>
              </a:spcAft>
              <a:buNone/>
              <a:defRPr/>
            </a:pPr>
            <a:r>
              <a:rPr lang="en-US" sz="1400" b="1" dirty="0">
                <a:latin typeface="+mj-lt"/>
                <a:ea typeface="+mn-ea"/>
              </a:rPr>
              <a:t>With a degree, they’ll have:</a:t>
            </a:r>
          </a:p>
          <a:p>
            <a:pPr marL="457200" lvl="1" indent="-28575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+mj-lt"/>
                <a:ea typeface="+mn-ea"/>
              </a:rPr>
              <a:t>the opportunity to follow their career path</a:t>
            </a:r>
          </a:p>
          <a:p>
            <a:pPr marL="457200" lvl="1" indent="-28575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+mj-lt"/>
                <a:ea typeface="+mn-ea"/>
              </a:rPr>
              <a:t>better job prospects, as many employers target graduates</a:t>
            </a:r>
          </a:p>
          <a:p>
            <a:pPr marL="457200" lvl="1" indent="-28575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+mj-lt"/>
                <a:ea typeface="+mn-ea"/>
              </a:rPr>
              <a:t>higher earning potential</a:t>
            </a:r>
          </a:p>
          <a:p>
            <a:pPr>
              <a:buClr>
                <a:srgbClr val="FF6451"/>
              </a:buClr>
              <a:buFont typeface="Arial" panose="020B0604020202020204" pitchFamily="34" charset="0"/>
              <a:buChar char="•"/>
            </a:pPr>
            <a:endParaRPr lang="en-GB" sz="2000" dirty="0"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91204-7940-4034-A1FD-6B3269EA8373}"/>
              </a:ext>
            </a:extLst>
          </p:cNvPr>
          <p:cNvSpPr txBox="1"/>
          <p:nvPr/>
        </p:nvSpPr>
        <p:spPr>
          <a:xfrm>
            <a:off x="287341" y="5661023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kern="0" dirty="0">
                <a:solidFill>
                  <a:srgbClr val="FFFFFF"/>
                </a:solidFill>
                <a:latin typeface="Calibri"/>
              </a:rPr>
              <a:t>Security marking: PUBLIC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6CC70FA0-C4F7-4983-9F94-DDADBDCB4100}"/>
              </a:ext>
            </a:extLst>
          </p:cNvPr>
          <p:cNvSpPr txBox="1"/>
          <p:nvPr/>
        </p:nvSpPr>
        <p:spPr>
          <a:xfrm>
            <a:off x="5963845" y="566102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algn="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93DE345-8F43-47DB-BE69-B6858E68CFBF}" type="datetime4">
              <a:rPr lang="en-GB" sz="900">
                <a:solidFill>
                  <a:srgbClr val="FFFFFF"/>
                </a:solidFill>
                <a:latin typeface="Calibri"/>
              </a:rPr>
              <a:pPr algn="r"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 September 2023</a:t>
            </a:fld>
            <a:endParaRPr lang="en-US" sz="9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F5DBA2D-B053-4345-9FA9-0CC3ED5AB269}"/>
              </a:ext>
            </a:extLst>
          </p:cNvPr>
          <p:cNvSpPr txBox="1"/>
          <p:nvPr/>
        </p:nvSpPr>
        <p:spPr>
          <a:xfrm>
            <a:off x="8306438" y="5661023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kern="0" dirty="0">
                <a:solidFill>
                  <a:srgbClr val="FFFFFF"/>
                </a:solidFill>
                <a:latin typeface="Calibri"/>
              </a:rPr>
              <a:t>|   </a:t>
            </a:r>
            <a:fld id="{A2F8606F-E88B-417C-9A1B-095B832E158D}" type="slidenum">
              <a:rPr sz="900" kern="0">
                <a:solidFill>
                  <a:srgbClr val="FFFFFF"/>
                </a:solidFill>
                <a:latin typeface="Calibri"/>
              </a:rPr>
              <a:pPr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9</a:t>
            </a:fld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51405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UCAS Media Core">
      <a:dk1>
        <a:srgbClr val="000000"/>
      </a:dk1>
      <a:lt1>
        <a:srgbClr val="FFFFFF"/>
      </a:lt1>
      <a:dk2>
        <a:srgbClr val="009FEE"/>
      </a:dk2>
      <a:lt2>
        <a:srgbClr val="FFFFFF"/>
      </a:lt2>
      <a:accent1>
        <a:srgbClr val="008AD9"/>
      </a:accent1>
      <a:accent2>
        <a:srgbClr val="0076BD"/>
      </a:accent2>
      <a:accent3>
        <a:srgbClr val="B58857"/>
      </a:accent3>
      <a:accent4>
        <a:srgbClr val="B4D000"/>
      </a:accent4>
      <a:accent5>
        <a:srgbClr val="69187F"/>
      </a:accent5>
      <a:accent6>
        <a:srgbClr val="F69E00"/>
      </a:accent6>
      <a:hlink>
        <a:srgbClr val="0076B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cas202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2468</TotalTime>
  <Words>1434</Words>
  <Application>Microsoft Office PowerPoint</Application>
  <PresentationFormat>On-screen Show (4:3)</PresentationFormat>
  <Paragraphs>234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ＭＳ Ｐゴシック</vt:lpstr>
      <vt:lpstr>ＭＳ Ｐゴシック</vt:lpstr>
      <vt:lpstr>Arial</vt:lpstr>
      <vt:lpstr>Calibri</vt:lpstr>
      <vt:lpstr>Calibri Light</vt:lpstr>
      <vt:lpstr>FS Albert Pro</vt:lpstr>
      <vt:lpstr>Wingdings</vt:lpstr>
      <vt:lpstr>Office Theme</vt:lpstr>
      <vt:lpstr>ucas2020</vt:lpstr>
      <vt:lpstr>Parents’ evening presentation</vt:lpstr>
      <vt:lpstr>Next Step Programme</vt:lpstr>
      <vt:lpstr>SIXTH FORM ENRICHMENT</vt:lpstr>
      <vt:lpstr>ENRICHMENT AROUND SCHOOL</vt:lpstr>
      <vt:lpstr>Parents’ evening presentation</vt:lpstr>
      <vt:lpstr>What is UCAS?</vt:lpstr>
      <vt:lpstr>Choices available</vt:lpstr>
      <vt:lpstr>Apprenticeship advice</vt:lpstr>
      <vt:lpstr>Why higher education?</vt:lpstr>
      <vt:lpstr>Choosing the right university for you</vt:lpstr>
      <vt:lpstr>Choosing the right course for you</vt:lpstr>
      <vt:lpstr>Research resources</vt:lpstr>
      <vt:lpstr>Before you apply…</vt:lpstr>
      <vt:lpstr>UCAS Hub</vt:lpstr>
      <vt:lpstr>Research – it’s free!</vt:lpstr>
      <vt:lpstr>Apply key facts</vt:lpstr>
      <vt:lpstr>When to apply for 2024 entry</vt:lpstr>
      <vt:lpstr>PowerPoint Presentation</vt:lpstr>
      <vt:lpstr>The personal statement </vt:lpstr>
      <vt:lpstr>Decisions</vt:lpstr>
      <vt:lpstr>Tracking applications</vt:lpstr>
      <vt:lpstr>Other options</vt:lpstr>
      <vt:lpstr>How can you support them?</vt:lpstr>
      <vt:lpstr>Thank you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</dc:title>
  <dc:creator>Cader Rattray</dc:creator>
  <cp:lastModifiedBy>Louise Critchley</cp:lastModifiedBy>
  <cp:revision>196</cp:revision>
  <cp:lastPrinted>2015-09-17T16:30:22Z</cp:lastPrinted>
  <dcterms:created xsi:type="dcterms:W3CDTF">2013-01-24T08:44:03Z</dcterms:created>
  <dcterms:modified xsi:type="dcterms:W3CDTF">2023-09-21T16:11:40Z</dcterms:modified>
</cp:coreProperties>
</file>