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6"/>
  </p:notesMasterIdLst>
  <p:sldIdLst>
    <p:sldId id="279" r:id="rId2"/>
    <p:sldId id="278" r:id="rId3"/>
    <p:sldId id="277" r:id="rId4"/>
    <p:sldId id="276" r:id="rId5"/>
    <p:sldId id="275" r:id="rId6"/>
    <p:sldId id="282" r:id="rId7"/>
    <p:sldId id="283" r:id="rId8"/>
    <p:sldId id="284" r:id="rId9"/>
    <p:sldId id="271" r:id="rId10"/>
    <p:sldId id="270" r:id="rId11"/>
    <p:sldId id="269" r:id="rId12"/>
    <p:sldId id="268" r:id="rId13"/>
    <p:sldId id="267" r:id="rId14"/>
    <p:sldId id="280" r:id="rId15"/>
    <p:sldId id="266" r:id="rId16"/>
    <p:sldId id="264" r:id="rId17"/>
    <p:sldId id="263" r:id="rId18"/>
    <p:sldId id="262" r:id="rId19"/>
    <p:sldId id="265" r:id="rId20"/>
    <p:sldId id="259" r:id="rId21"/>
    <p:sldId id="260" r:id="rId22"/>
    <p:sldId id="258" r:id="rId23"/>
    <p:sldId id="257" r:id="rId24"/>
    <p:sldId id="291" r:id="rId25"/>
  </p:sldIdLst>
  <p:sldSz cx="5327650" cy="7559675"/>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28732B-32B9-41A6-9694-54D75B4E457C}">
  <a:tblStyle styleId="{9828732B-32B9-41A6-9694-54D75B4E45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9268C6-5E0E-40FA-9755-421D21E1440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20686" y="685800"/>
            <a:ext cx="2416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caaaffe34_1_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caaaffe34_1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9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27e3a5d08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27e3a5d0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14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20672ee70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20672ee70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9a2d1f8de_1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9a2d1f8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0672ee70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0672ee7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95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294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2686e803f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2686e803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1c8230843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1c8230843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7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0522d4815b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0522d4815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046bfe3ca4_0_2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046bfe3ca4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8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78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2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6a8f33017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6a8f3301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AB79E-F422-4F3A-8558-CE99FC49C6F4}"/>
              </a:ext>
            </a:extLst>
          </p:cNvPr>
          <p:cNvSpPr>
            <a:spLocks noGrp="1"/>
          </p:cNvSpPr>
          <p:nvPr>
            <p:ph type="dt" sz="half" idx="10"/>
          </p:nvPr>
        </p:nvSpPr>
        <p:spPr>
          <a:xfrm>
            <a:off x="366276" y="7006699"/>
            <a:ext cx="1198721" cy="402483"/>
          </a:xfrm>
          <a:prstGeom prst="rect">
            <a:avLst/>
          </a:prstGeom>
        </p:spPr>
        <p:txBody>
          <a:bodyPr/>
          <a:lstStyle/>
          <a:p>
            <a:fld id="{D5FD5E06-E025-41B6-86E3-57B554FDCD97}" type="datetimeFigureOut">
              <a:rPr lang="en-GB" smtClean="0"/>
              <a:t>18/11/2024</a:t>
            </a:fld>
            <a:endParaRPr lang="en-GB"/>
          </a:p>
        </p:txBody>
      </p:sp>
      <p:sp>
        <p:nvSpPr>
          <p:cNvPr id="3" name="Footer Placeholder 2">
            <a:extLst>
              <a:ext uri="{FF2B5EF4-FFF2-40B4-BE49-F238E27FC236}">
                <a16:creationId xmlns:a16="http://schemas.microsoft.com/office/drawing/2014/main" id="{C0FE4868-33BA-4123-9310-4107F908E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CB5EB-68BD-41B9-A747-C7E05080E2CC}"/>
              </a:ext>
            </a:extLst>
          </p:cNvPr>
          <p:cNvSpPr>
            <a:spLocks noGrp="1"/>
          </p:cNvSpPr>
          <p:nvPr>
            <p:ph type="sldNum" sz="quarter" idx="12"/>
          </p:nvPr>
        </p:nvSpPr>
        <p:spPr>
          <a:xfrm>
            <a:off x="3762653" y="7006699"/>
            <a:ext cx="1198721" cy="402483"/>
          </a:xfrm>
          <a:prstGeom prst="rect">
            <a:avLst/>
          </a:prstGeom>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449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pic>
        <p:nvPicPr>
          <p:cNvPr id="3" name="Picture 2" descr="A picture containing circle, symbol, graphics, logo&#10;&#10;Description automatically generated">
            <a:extLst>
              <a:ext uri="{FF2B5EF4-FFF2-40B4-BE49-F238E27FC236}">
                <a16:creationId xmlns:a16="http://schemas.microsoft.com/office/drawing/2014/main" id="{13B59FFC-60F2-FFAC-8EC5-97D861765FCC}"/>
              </a:ext>
            </a:extLst>
          </p:cNvPr>
          <p:cNvPicPr>
            <a:picLocks noChangeAspect="1"/>
          </p:cNvPicPr>
          <p:nvPr userDrawn="1"/>
        </p:nvPicPr>
        <p:blipFill>
          <a:blip r:embed="rId2"/>
          <a:stretch>
            <a:fillRect/>
          </a:stretch>
        </p:blipFill>
        <p:spPr>
          <a:xfrm>
            <a:off x="80355" y="7041996"/>
            <a:ext cx="482381" cy="482381"/>
          </a:xfrm>
          <a:prstGeom prst="rect">
            <a:avLst/>
          </a:prstGeom>
        </p:spPr>
      </p:pic>
    </p:spTree>
    <p:extLst>
      <p:ext uri="{BB962C8B-B14F-4D97-AF65-F5344CB8AC3E}">
        <p14:creationId xmlns:p14="http://schemas.microsoft.com/office/powerpoint/2010/main" val="1887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spTree>
    <p:extLst>
      <p:ext uri="{BB962C8B-B14F-4D97-AF65-F5344CB8AC3E}">
        <p14:creationId xmlns:p14="http://schemas.microsoft.com/office/powerpoint/2010/main" val="188782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2A00F-E549-47B5-8BA7-CDF7E547F510}"/>
              </a:ext>
            </a:extLst>
          </p:cNvPr>
          <p:cNvSpPr>
            <a:spLocks noGrp="1"/>
          </p:cNvSpPr>
          <p:nvPr>
            <p:ph type="title"/>
          </p:nvPr>
        </p:nvSpPr>
        <p:spPr>
          <a:xfrm>
            <a:off x="777240" y="402483"/>
            <a:ext cx="4184134"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D082B-EFCF-4070-9B10-A22C9B2B1C96}"/>
              </a:ext>
            </a:extLst>
          </p:cNvPr>
          <p:cNvSpPr>
            <a:spLocks noGrp="1"/>
          </p:cNvSpPr>
          <p:nvPr>
            <p:ph type="body" idx="1"/>
          </p:nvPr>
        </p:nvSpPr>
        <p:spPr>
          <a:xfrm>
            <a:off x="777240" y="2012413"/>
            <a:ext cx="4184134" cy="49942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81970EA-8612-460A-A746-CB7D83DB1E1E}"/>
              </a:ext>
            </a:extLst>
          </p:cNvPr>
          <p:cNvSpPr>
            <a:spLocks noGrp="1"/>
          </p:cNvSpPr>
          <p:nvPr>
            <p:ph type="ftr" sz="quarter" idx="3"/>
          </p:nvPr>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lvl1pPr algn="ctr">
              <a:defRPr sz="524">
                <a:solidFill>
                  <a:schemeClr val="tx1">
                    <a:tint val="75000"/>
                  </a:schemeClr>
                </a:solidFill>
              </a:defRPr>
            </a:lvl1pPr>
          </a:lstStyle>
          <a:p>
            <a:endParaRPr lang="en-GB"/>
          </a:p>
        </p:txBody>
      </p:sp>
      <p:sp>
        <p:nvSpPr>
          <p:cNvPr id="7" name="Rectangle 6">
            <a:extLst>
              <a:ext uri="{FF2B5EF4-FFF2-40B4-BE49-F238E27FC236}">
                <a16:creationId xmlns:a16="http://schemas.microsoft.com/office/drawing/2014/main" id="{744EB55A-A250-45D3-BDFE-ED999F90BDC9}"/>
              </a:ext>
            </a:extLst>
          </p:cNvPr>
          <p:cNvSpPr/>
          <p:nvPr userDrawn="1"/>
        </p:nvSpPr>
        <p:spPr>
          <a:xfrm>
            <a:off x="0" y="1"/>
            <a:ext cx="621792" cy="7006698"/>
          </a:xfrm>
          <a:prstGeom prst="rect">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5B776EE1-06BB-404B-9DFB-DEBEB5F71815}"/>
              </a:ext>
            </a:extLst>
          </p:cNvPr>
          <p:cNvSpPr txBox="1">
            <a:spLocks/>
          </p:cNvSpPr>
          <p:nvPr userDrawn="1"/>
        </p:nvSpPr>
        <p:spPr>
          <a:xfrm>
            <a:off x="634555" y="7006698"/>
            <a:ext cx="4058539" cy="445661"/>
          </a:xfrm>
          <a:prstGeom prst="rect">
            <a:avLst/>
          </a:prstGeom>
        </p:spPr>
        <p:txBody>
          <a:bodyPr/>
          <a:lstStyle>
            <a:defPPr>
              <a:defRPr lang="en-US"/>
            </a:defPPr>
            <a:lvl1pPr marL="0" algn="l"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a:t>
            </a:r>
            <a:r>
              <a:rPr lang="en-GB">
                <a:solidFill>
                  <a:schemeClr val="bg1"/>
                </a:solidFill>
              </a:rPr>
              <a:t>can be”</a:t>
            </a:r>
          </a:p>
        </p:txBody>
      </p:sp>
    </p:spTree>
    <p:extLst>
      <p:ext uri="{BB962C8B-B14F-4D97-AF65-F5344CB8AC3E}">
        <p14:creationId xmlns:p14="http://schemas.microsoft.com/office/powerpoint/2010/main" val="1037830566"/>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701" r:id="rId3"/>
  </p:sldLayoutIdLst>
  <p:hf hdr="0" ftr="0" dt="0"/>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lyfamilyhighschool.co.uk/curriculum/subjects/compu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tudio.code.org/home" TargetMode="External"/><Relationship Id="rId5" Type="http://schemas.openxmlformats.org/officeDocument/2006/relationships/hyperlink" Target="https://classroom.thenational.academy/subjects-by-key-stage/key-stage-3/subjects/computing" TargetMode="External"/><Relationship Id="rId4" Type="http://schemas.openxmlformats.org/officeDocument/2006/relationships/hyperlink" Target="https://www.bbc.co.uk/bitesize/subjects/zvc9q6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bbc.co.uk/teach/ks3-design-and-technology/z6y96v4" TargetMode="External"/><Relationship Id="rId3" Type="http://schemas.openxmlformats.org/officeDocument/2006/relationships/hyperlink" Target="https://www.holyfamilyhighschool.co.uk/curriculum/our-curriculum/resistant-materials" TargetMode="External"/><Relationship Id="rId7" Type="http://schemas.openxmlformats.org/officeDocument/2006/relationships/hyperlink" Target="https://fashiontextilemuseum.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esignmuseum.org/" TargetMode="External"/><Relationship Id="rId5" Type="http://schemas.openxmlformats.org/officeDocument/2006/relationships/hyperlink" Target="https://raeng.org.uk/education-and-skills" TargetMode="External"/><Relationship Id="rId4" Type="http://schemas.openxmlformats.org/officeDocument/2006/relationships/hyperlink" Target="https://www.nutrition.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lyfamilyhighschool.co.uk/curriculum/subjects/dra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bbc.co.uk/education/subjects/zbckjxs" TargetMode="External"/><Relationship Id="rId4" Type="http://schemas.openxmlformats.org/officeDocument/2006/relationships/hyperlink" Target="http://www.nationaltheatre.org.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bc.co.uk/bitesize/topics/z2yycdm" TargetMode="External"/><Relationship Id="rId3" Type="http://schemas.openxmlformats.org/officeDocument/2006/relationships/hyperlink" Target="https://www.holyfamilyhighschool.co.uk/curriculum/subjects/english" TargetMode="External"/><Relationship Id="rId7" Type="http://schemas.openxmlformats.org/officeDocument/2006/relationships/hyperlink" Target="https://www.bbc.co.uk/bitesize/topics/zt62mn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bc.co.uk/bitesize/topics/z88t97h" TargetMode="External"/><Relationship Id="rId5" Type="http://schemas.openxmlformats.org/officeDocument/2006/relationships/hyperlink" Target="https://www.bbc.co.uk/bitesize/topics/zwwp8mn" TargetMode="External"/><Relationship Id="rId4" Type="http://schemas.openxmlformats.org/officeDocument/2006/relationships/hyperlink" Target="https://www.bbc.co.uk/bitesize/topics/zpccwmn" TargetMode="External"/><Relationship Id="rId9" Type="http://schemas.openxmlformats.org/officeDocument/2006/relationships/hyperlink" Target="https://www.spellingshed.com/en-g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olyfamilyhighschool.co.uk/curriculum/subjects/food-technolo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bc.co.uk/teach/ks3-design-and-technology/z6y96v4" TargetMode="External"/><Relationship Id="rId5" Type="http://schemas.openxmlformats.org/officeDocument/2006/relationships/hyperlink" Target="https://www.gov.uk/government/publications/the-eatwell-guide" TargetMode="External"/><Relationship Id="rId4" Type="http://schemas.openxmlformats.org/officeDocument/2006/relationships/hyperlink" Target="https://www.nutrition.org.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olyfamilyhighschool.co.uk/curriculum/subjects/geograph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kids.nationalgeographic.com/" TargetMode="External"/><Relationship Id="rId4" Type="http://schemas.openxmlformats.org/officeDocument/2006/relationships/hyperlink" Target="https://www.bbc.co.uk/bitesize/topics/zvsfr82/articles/znm7vk7#z2g3bq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hiteroseeducation.com/resources/digital-tools" TargetMode="External"/><Relationship Id="rId7" Type="http://schemas.openxmlformats.org/officeDocument/2006/relationships/hyperlink" Target="https://mathsframe.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topmarks.co.uk/maths-games/hit-the-button" TargetMode="External"/><Relationship Id="rId5" Type="http://schemas.openxmlformats.org/officeDocument/2006/relationships/hyperlink" Target="https://play.ttrockstars.com/auth/school" TargetMode="External"/><Relationship Id="rId4" Type="http://schemas.openxmlformats.org/officeDocument/2006/relationships/hyperlink" Target="https://uk.ixl.com/signi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olyfamilyhighschool.co.uk/curriculum/subjects/music" TargetMode="External"/><Relationship Id="rId7" Type="http://schemas.openxmlformats.org/officeDocument/2006/relationships/hyperlink" Target="https://www.musicca.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dallassymphony.org/community-education/dso-kids/" TargetMode="External"/><Relationship Id="rId5" Type="http://schemas.openxmlformats.org/officeDocument/2006/relationships/hyperlink" Target="https://www.bbc.co.uk/bitesize/subjects/zmsvr82" TargetMode="External"/><Relationship Id="rId4" Type="http://schemas.openxmlformats.org/officeDocument/2006/relationships/hyperlink" Target="http://www.musictheory.ne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nglandnetball.co.uk/" TargetMode="External"/><Relationship Id="rId3" Type="http://schemas.openxmlformats.org/officeDocument/2006/relationships/hyperlink" Target="https://www.holyfamilyhighschool.co.uk/curriculum/subjects/physical-education-sport-studies" TargetMode="External"/><Relationship Id="rId7" Type="http://schemas.openxmlformats.org/officeDocument/2006/relationships/hyperlink" Target="https://www.wimbledon.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olympics.com/en/" TargetMode="External"/><Relationship Id="rId11" Type="http://schemas.openxmlformats.org/officeDocument/2006/relationships/hyperlink" Target="https://www.basketballengland.co.uk/" TargetMode="External"/><Relationship Id="rId5" Type="http://schemas.openxmlformats.org/officeDocument/2006/relationships/hyperlink" Target="https://classroom.thenational.academy/subjects-by-key-stage/key-stage-3/subjects/physical-education" TargetMode="External"/><Relationship Id="rId10" Type="http://schemas.openxmlformats.org/officeDocument/2006/relationships/hyperlink" Target="https://www.thefa.com/" TargetMode="External"/><Relationship Id="rId4" Type="http://schemas.openxmlformats.org/officeDocument/2006/relationships/hyperlink" Target="https://www.bbc.co.uk/sport" TargetMode="External"/><Relationship Id="rId9" Type="http://schemas.openxmlformats.org/officeDocument/2006/relationships/hyperlink" Target="https://www.thefa.com/womens-girls-footbal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bbc.co.uk/teach/class-clips-video/history-ks1--ks2-explain-this-migration/z4ppnrd" TargetMode="External"/><Relationship Id="rId3" Type="http://schemas.openxmlformats.org/officeDocument/2006/relationships/hyperlink" Target="https://www.holyfamilyhighschool.co.uk/curriculum/subjects/history" TargetMode="External"/><Relationship Id="rId7" Type="http://schemas.openxmlformats.org/officeDocument/2006/relationships/hyperlink" Target="https://www.bbc.co.uk/bitesize/articles/z6qhtr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bbc.co.uk/teach/class-clips-video/history-ks2-the-normans-animation/z4xjmfr" TargetMode="External"/><Relationship Id="rId5" Type="http://schemas.openxmlformats.org/officeDocument/2006/relationships/hyperlink" Target="https://www.bbc.co.uk/bitesize/topics/zxsbcdm" TargetMode="External"/><Relationship Id="rId4" Type="http://schemas.openxmlformats.org/officeDocument/2006/relationships/hyperlink" Target="https://www.bbc.co.uk/bitesize/subjects/zk26n39" TargetMode="External"/><Relationship Id="rId9" Type="http://schemas.openxmlformats.org/officeDocument/2006/relationships/hyperlink" Target="https://www.bbc.co.uk/cbbc/shows/horrible-histor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olyfamilyhighschool.co.uk/curriculum/subjects/psh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ngminds.org.uk/" TargetMode="External"/><Relationship Id="rId5" Type="http://schemas.openxmlformats.org/officeDocument/2006/relationships/hyperlink" Target="https://www.bbc.co.uk/programmes/p01bb4h8" TargetMode="External"/><Relationship Id="rId4" Type="http://schemas.openxmlformats.org/officeDocument/2006/relationships/hyperlink" Target="https://www.bbc.co.uk/teach/ks3-pshe-modern-studies/zdt3jh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olyfamilyhighschool.co.uk/curriculum/subjects/religious-educ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afod.org.uk/education" TargetMode="External"/><Relationship Id="rId5" Type="http://schemas.openxmlformats.org/officeDocument/2006/relationships/hyperlink" Target="https://www.bbc.co.uk/bitesize/subjects/zh3rkqt" TargetMode="External"/><Relationship Id="rId4" Type="http://schemas.openxmlformats.org/officeDocument/2006/relationships/hyperlink" Target="https://www.animateyouth.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olyfamilyhighschool.co.uk/curriculum/subjects/sciences" TargetMode="External"/><Relationship Id="rId7" Type="http://schemas.openxmlformats.org/officeDocument/2006/relationships/hyperlink" Target="https://www.scienceandindustrymuseum.org.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natgeokids.com/uk/" TargetMode="External"/><Relationship Id="rId5" Type="http://schemas.openxmlformats.org/officeDocument/2006/relationships/hyperlink" Target="https://www.sciencemuseum.org.uk/home" TargetMode="External"/><Relationship Id="rId4" Type="http://schemas.openxmlformats.org/officeDocument/2006/relationships/hyperlink" Target="https://www.bbc.co.uk/bitesize/subjects/zng4d2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olyfamilyhighschool.co.uk/curriculum/subjects/modern-foreign-languag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bbc.co.uk/bitesize/subjects/zfckjxs" TargetMode="External"/><Relationship Id="rId4" Type="http://schemas.openxmlformats.org/officeDocument/2006/relationships/hyperlink" Target="https://uk.language-gym.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samra@holyfamilyhighschool.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samra@holyfamilyhighschool.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h.stephens@holyfamilyhighschool.co.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olyfamilyhighschool.co.uk/curriculum/subjects/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bc.co.uk/bitesize/subjects/z76sr82" TargetMode="External"/><Relationship Id="rId5" Type="http://schemas.openxmlformats.org/officeDocument/2006/relationships/hyperlink" Target="https://www.nationalgallery.org.uk/paintings/search-the-collection?q=picasso&amp;tpf=&amp;tpt=&amp;acf=&amp;act=" TargetMode="External"/><Relationship Id="rId4" Type="http://schemas.openxmlformats.org/officeDocument/2006/relationships/hyperlink" Target="http://www.tat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xfrm>
            <a:off x="661480" y="186372"/>
            <a:ext cx="4591185" cy="789300"/>
          </a:xfrm>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Assessment and reporting</a:t>
            </a:r>
            <a:endParaRPr/>
          </a:p>
        </p:txBody>
      </p:sp>
      <p:sp>
        <p:nvSpPr>
          <p:cNvPr id="4" name="Google Shape;42;p9">
            <a:extLst>
              <a:ext uri="{FF2B5EF4-FFF2-40B4-BE49-F238E27FC236}">
                <a16:creationId xmlns:a16="http://schemas.microsoft.com/office/drawing/2014/main" id="{882C2EE7-22DA-4FA3-9004-5739C45B6A68}"/>
              </a:ext>
            </a:extLst>
          </p:cNvPr>
          <p:cNvSpPr txBox="1">
            <a:spLocks/>
          </p:cNvSpPr>
          <p:nvPr/>
        </p:nvSpPr>
        <p:spPr>
          <a:xfrm>
            <a:off x="633130" y="6257964"/>
            <a:ext cx="4703664" cy="749030"/>
          </a:xfrm>
          <a:prstGeom prst="rect">
            <a:avLst/>
          </a:prstGeom>
          <a:solidFill>
            <a:srgbClr val="FFFF00"/>
          </a:solidFill>
          <a:ln>
            <a:noFill/>
          </a:ln>
        </p:spPr>
        <p:txBody>
          <a:bodyPr spcFirstLastPara="1" wrap="square" lIns="48600" tIns="24300" rIns="48600" bIns="243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Arial"/>
              <a:buNone/>
              <a:defRPr sz="3200" b="1" i="0" u="none" strike="noStrike" cap="none">
                <a:solidFill>
                  <a:srgbClr val="015AAB"/>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9pPr>
          </a:lstStyle>
          <a:p>
            <a:pPr algn="ctr"/>
            <a:r>
              <a:rPr lang="en-GB" dirty="0">
                <a:solidFill>
                  <a:srgbClr val="7030A0"/>
                </a:solidFill>
              </a:rPr>
              <a:t>*Year 7 BEST*</a:t>
            </a:r>
          </a:p>
        </p:txBody>
      </p:sp>
      <p:sp>
        <p:nvSpPr>
          <p:cNvPr id="6" name="Rectangle 5">
            <a:extLst>
              <a:ext uri="{FF2B5EF4-FFF2-40B4-BE49-F238E27FC236}">
                <a16:creationId xmlns:a16="http://schemas.microsoft.com/office/drawing/2014/main" id="{6CAEA815-5BBE-4CAC-946E-CCDBC5560C5A}"/>
              </a:ext>
            </a:extLst>
          </p:cNvPr>
          <p:cNvSpPr/>
          <p:nvPr/>
        </p:nvSpPr>
        <p:spPr>
          <a:xfrm>
            <a:off x="2542638" y="3595172"/>
            <a:ext cx="242374" cy="369332"/>
          </a:xfrm>
          <a:prstGeom prst="rect">
            <a:avLst/>
          </a:prstGeom>
        </p:spPr>
        <p:txBody>
          <a:bodyPr wrap="none">
            <a:spAutoFit/>
          </a:bodyPr>
          <a:lstStyle/>
          <a:p>
            <a:r>
              <a:rPr lang="en-GB"/>
              <a:t> </a:t>
            </a:r>
          </a:p>
        </p:txBody>
      </p:sp>
      <p:pic>
        <p:nvPicPr>
          <p:cNvPr id="3" name="Picture 2" descr="A logo with a crescent moon and letters&#10;&#10;Description automatically generated">
            <a:extLst>
              <a:ext uri="{FF2B5EF4-FFF2-40B4-BE49-F238E27FC236}">
                <a16:creationId xmlns:a16="http://schemas.microsoft.com/office/drawing/2014/main" id="{33783685-BC6D-58AD-6353-4E3DC92AB414}"/>
              </a:ext>
            </a:extLst>
          </p:cNvPr>
          <p:cNvPicPr>
            <a:picLocks noChangeAspect="1"/>
          </p:cNvPicPr>
          <p:nvPr/>
        </p:nvPicPr>
        <p:blipFill>
          <a:blip r:embed="rId3"/>
          <a:stretch>
            <a:fillRect/>
          </a:stretch>
        </p:blipFill>
        <p:spPr>
          <a:xfrm>
            <a:off x="838827" y="1661592"/>
            <a:ext cx="4236490" cy="4236490"/>
          </a:xfrm>
          <a:prstGeom prst="rect">
            <a:avLst/>
          </a:prstGeom>
        </p:spPr>
      </p:pic>
    </p:spTree>
    <p:extLst>
      <p:ext uri="{BB962C8B-B14F-4D97-AF65-F5344CB8AC3E}">
        <p14:creationId xmlns:p14="http://schemas.microsoft.com/office/powerpoint/2010/main" val="108555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Computing</a:t>
            </a:r>
            <a:endParaRPr dirty="0"/>
          </a:p>
        </p:txBody>
      </p:sp>
      <p:sp>
        <p:nvSpPr>
          <p:cNvPr id="86" name="Google Shape;86;p15"/>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Computing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baseline tests, teacher-led practical activities, homework and pupil-led personal response activities for each project. Formative assessment also take place in ICT classrooms through the interactions between pupils and teachers in answering questions, working in pairs and through feedback tasks between pupils and teachers.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The Computing assessment was out of 40 marks and used multiple choice, short answer and application style questions. The topics were The Impact of Technology and Computer Networks.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KS3 Computer Science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Computing lessons for Key Stage 3 pupils - Oak National Academy</a:t>
            </a:r>
            <a:endParaRPr sz="1200" dirty="0">
              <a:solidFill>
                <a:srgbClr val="7030A0"/>
              </a:solidFill>
              <a:latin typeface="+mj-lt"/>
            </a:endParaRPr>
          </a:p>
          <a:p>
            <a:pPr marL="0" lvl="0" indent="0" algn="l" rtl="0">
              <a:lnSpc>
                <a:spcPct val="100000"/>
              </a:lnSpc>
              <a:spcBef>
                <a:spcPts val="500"/>
              </a:spcBef>
              <a:spcAft>
                <a:spcPts val="0"/>
              </a:spcAft>
              <a:buNone/>
            </a:pPr>
            <a:r>
              <a:rPr lang="en-GB" sz="1200" dirty="0">
                <a:solidFill>
                  <a:srgbClr val="7030A0"/>
                </a:solidFill>
                <a:latin typeface="+mj-lt"/>
              </a:rPr>
              <a:t>Coding Practice - </a:t>
            </a: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https://studio.code.org/home</a:t>
            </a:r>
            <a:endParaRPr sz="1200" dirty="0">
              <a:solidFill>
                <a:srgbClr val="7030A0"/>
              </a:solidFill>
              <a:latin typeface="+mj-lt"/>
            </a:endParaRPr>
          </a:p>
        </p:txBody>
      </p:sp>
    </p:spTree>
    <p:extLst>
      <p:ext uri="{BB962C8B-B14F-4D97-AF65-F5344CB8AC3E}">
        <p14:creationId xmlns:p14="http://schemas.microsoft.com/office/powerpoint/2010/main" val="429014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Design and Technology</a:t>
            </a:r>
            <a:endParaRPr dirty="0"/>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DT Curriculum </a:t>
            </a:r>
            <a:r>
              <a:rPr lang="en-GB" sz="1200" u="sng" dirty="0">
                <a:solidFill>
                  <a:srgbClr val="7030A0"/>
                </a:solidFill>
                <a:latin typeface="+mj-lt"/>
              </a:rPr>
              <a:t>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mj-lt"/>
              </a:rPr>
              <a:t>DT is taught on a carousel with Food Technology. The final summative assessment consists of two parts - the first part consists of a full written assessment under exam conditions made up of questions of the knowledge of the area of DT studied so far. The second part is based on their overall project, including the research, design, development and overall quality of their product.</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Royal Academy of Engineering</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The Design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Fashion and Textiles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8">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31662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Drama</a:t>
            </a:r>
            <a:endParaRPr dirty="0"/>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Drama Curriculum KS3</a:t>
            </a:r>
            <a:r>
              <a:rPr lang="en-GB" sz="1200" dirty="0">
                <a:solidFill>
                  <a:srgbClr val="7030A0"/>
                </a:solidFill>
                <a:latin typeface="+mj-lt"/>
                <a:hlinkClick r:id="rId3"/>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Pupils are assessed using a combination of teacher assessment during lessons.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US" sz="1200" dirty="0">
                <a:latin typeface="+mj-lt"/>
                <a:cs typeface="Arial"/>
              </a:rPr>
              <a:t>The final group performance allows pupils to demonstrate the skills they have developed. </a:t>
            </a:r>
            <a:endParaRPr dirty="0">
              <a:latin typeface="+mj-lt"/>
            </a:endParaRPr>
          </a:p>
          <a:p>
            <a:pPr marL="0" lvl="0" indent="0" algn="l" rtl="0">
              <a:lnSpc>
                <a:spcPct val="100000"/>
              </a:lnSpc>
              <a:spcBef>
                <a:spcPts val="500"/>
              </a:spcBef>
              <a:spcAft>
                <a:spcPts val="0"/>
              </a:spcAft>
              <a:buClr>
                <a:schemeClr val="dk1"/>
              </a:buClr>
              <a:buSzPts val="1100"/>
              <a:buFont typeface="Arial"/>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indent="0">
              <a:lnSpc>
                <a:spcPct val="100000"/>
              </a:lnSpc>
              <a:buNone/>
            </a:pPr>
            <a:r>
              <a:rPr lang="en-GB" sz="1200" dirty="0">
                <a:solidFill>
                  <a:srgbClr val="222E9A"/>
                </a:solidFill>
                <a:latin typeface="+mj-lt"/>
                <a:cs typeface="Arial"/>
                <a:hlinkClick r:id="rId4">
                  <a:extLst>
                    <a:ext uri="{A12FA001-AC4F-418D-AE19-62706E023703}">
                      <ahyp:hlinkClr xmlns:ahyp="http://schemas.microsoft.com/office/drawing/2018/hyperlinkcolor" val="tx"/>
                    </a:ext>
                  </a:extLst>
                </a:hlinkClick>
              </a:rPr>
              <a:t>National Theatre</a:t>
            </a:r>
            <a:endParaRPr lang="en-GB" sz="1200" dirty="0">
              <a:latin typeface="+mj-lt"/>
              <a:cs typeface="Arial"/>
            </a:endParaRPr>
          </a:p>
          <a:p>
            <a:pPr marL="0" indent="0">
              <a:lnSpc>
                <a:spcPct val="100000"/>
              </a:lnSpc>
              <a:buNone/>
            </a:pPr>
            <a:r>
              <a:rPr lang="en-GB" sz="1200" dirty="0">
                <a:solidFill>
                  <a:srgbClr val="222E9A"/>
                </a:solidFill>
                <a:latin typeface="+mj-lt"/>
                <a:cs typeface="Arial"/>
                <a:hlinkClick r:id="rId5"/>
              </a:rPr>
              <a:t>BBC Bitesize</a:t>
            </a:r>
            <a:endParaRPr lang="en-GB" sz="1200" dirty="0">
              <a:latin typeface="+mj-lt"/>
              <a:cs typeface="Arial"/>
            </a:endParaRPr>
          </a:p>
          <a:p>
            <a:pPr marL="0" indent="0">
              <a:lnSpc>
                <a:spcPct val="100000"/>
              </a:lnSpc>
              <a:buNone/>
            </a:pPr>
            <a:endParaRPr lang="en-GB" sz="1200" b="1" dirty="0">
              <a:latin typeface="+mj-lt"/>
              <a:cs typeface="Arial"/>
            </a:endParaRPr>
          </a:p>
        </p:txBody>
      </p:sp>
    </p:spTree>
    <p:extLst>
      <p:ext uri="{BB962C8B-B14F-4D97-AF65-F5344CB8AC3E}">
        <p14:creationId xmlns:p14="http://schemas.microsoft.com/office/powerpoint/2010/main" val="32674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7"/>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a:t>
            </a:r>
            <a:r>
              <a:rPr lang="en-GB" dirty="0">
                <a:highlight>
                  <a:srgbClr val="FFFF00"/>
                </a:highlight>
              </a:rPr>
              <a:t>English*</a:t>
            </a:r>
            <a:endParaRPr dirty="0">
              <a:highlight>
                <a:srgbClr val="FFFF00"/>
              </a:highlight>
            </a:endParaRPr>
          </a:p>
        </p:txBody>
      </p:sp>
      <p:sp>
        <p:nvSpPr>
          <p:cNvPr id="97" name="Google Shape;97;p17"/>
          <p:cNvSpPr txBox="1">
            <a:spLocks noGrp="1"/>
          </p:cNvSpPr>
          <p:nvPr>
            <p:ph type="body" idx="1"/>
          </p:nvPr>
        </p:nvSpPr>
        <p:spPr>
          <a:xfrm>
            <a:off x="713124" y="832201"/>
            <a:ext cx="4493918" cy="6340800"/>
          </a:xfrm>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rPr>
              <a:t>English Curriculum KS3 </a:t>
            </a:r>
            <a:r>
              <a:rPr lang="en-GB" sz="1200" dirty="0">
                <a:latin typeface="+mj-lt"/>
              </a:rPr>
              <a:t>- click this link to see our learning journey.</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Formative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Pupils are assessed using a combination of low stakes starters and quizzes, in-class questioning and think-pair-share, homework such as IXL Literacy, Spelling Shed and baseline and formative assessment.</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Summative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There are two English end of year assessments: reading and writing. The reading test assesses vocabulary, comprehension, key literary concepts and understanding the writer’s choice of language. The writing test assesses the pupils’ ability to write for a specific purpose and audience and marks are also awarded for technical accuracy. </a:t>
            </a:r>
            <a:endParaRPr lang="en-US" sz="1200" dirty="0">
              <a:cs typeface="Times New Roman"/>
            </a:endParaRPr>
          </a:p>
          <a:p>
            <a:pPr marL="0" indent="0">
              <a:lnSpc>
                <a:spcPct val="100000"/>
              </a:lnSpc>
              <a:buNone/>
            </a:pPr>
            <a:endParaRPr sz="1200" b="1" dirty="0">
              <a:solidFill>
                <a:srgbClr val="FF0000"/>
              </a:solidFill>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lvl="0" indent="0">
              <a:lnSpc>
                <a:spcPct val="100000"/>
              </a:lnSpc>
              <a:buNone/>
            </a:pPr>
            <a:r>
              <a:rPr lang="en-GB" sz="1200" dirty="0">
                <a:solidFill>
                  <a:srgbClr val="7030A0"/>
                </a:solidFill>
                <a:latin typeface="+mj-lt"/>
                <a:hlinkClick r:id="rId4">
                  <a:extLst>
                    <a:ext uri="{A12FA001-AC4F-418D-AE19-62706E023703}">
                      <ahyp:hlinkClr xmlns:ahyp="http://schemas.microsoft.com/office/drawing/2018/hyperlinkcolor" val="tx"/>
                    </a:ext>
                  </a:extLst>
                </a:hlinkClick>
              </a:rPr>
              <a:t>Creative writing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Grammar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Sentences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7">
                  <a:extLst>
                    <a:ext uri="{A12FA001-AC4F-418D-AE19-62706E023703}">
                      <ahyp:hlinkClr xmlns:ahyp="http://schemas.microsoft.com/office/drawing/2018/hyperlinkcolor" val="tx"/>
                    </a:ext>
                  </a:extLst>
                </a:hlinkClick>
              </a:rPr>
              <a:t>Spelling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8">
                  <a:extLst>
                    <a:ext uri="{A12FA001-AC4F-418D-AE19-62706E023703}">
                      <ahyp:hlinkClr xmlns:ahyp="http://schemas.microsoft.com/office/drawing/2018/hyperlinkcolor" val="tx"/>
                    </a:ext>
                  </a:extLst>
                </a:hlinkClick>
              </a:rPr>
              <a:t>Non-fiction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9">
                  <a:extLst>
                    <a:ext uri="{A12FA001-AC4F-418D-AE19-62706E023703}">
                      <ahyp:hlinkClr xmlns:ahyp="http://schemas.microsoft.com/office/drawing/2018/hyperlinkcolor" val="tx"/>
                    </a:ext>
                  </a:extLst>
                </a:hlinkClick>
              </a:rPr>
              <a:t>Spelling Shed - Spelling Shed - The Science of Spelling</a:t>
            </a:r>
            <a:endParaRPr sz="1200" b="1" dirty="0">
              <a:solidFill>
                <a:srgbClr val="7030A0"/>
              </a:solidFill>
              <a:latin typeface="+mj-lt"/>
            </a:endParaRPr>
          </a:p>
        </p:txBody>
      </p:sp>
    </p:spTree>
    <p:extLst>
      <p:ext uri="{BB962C8B-B14F-4D97-AF65-F5344CB8AC3E}">
        <p14:creationId xmlns:p14="http://schemas.microsoft.com/office/powerpoint/2010/main" val="252453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r>
              <a:rPr lang="en-GB" dirty="0"/>
              <a:t>Food Technology</a:t>
            </a:r>
            <a:endParaRPr dirty="0"/>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Food Curriculum </a:t>
            </a:r>
            <a:r>
              <a:rPr lang="en-GB" sz="1200" u="sng" dirty="0">
                <a:solidFill>
                  <a:srgbClr val="7030A0"/>
                </a:solidFill>
                <a:latin typeface="+mj-lt"/>
              </a:rPr>
              <a:t>-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mj-lt"/>
              </a:rPr>
              <a:t>Food Technology  is taught on a carousel with Design Technology. The final summative assessment consists of two parts - the first part consists of a full written assessment under exam conditions made up of questions of the knowledge of the area of Food studied so far. The second part is based on their preparation of the final food dish.  </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indent="0">
              <a:lnSpc>
                <a:spcPct val="100000"/>
              </a:lnSpc>
              <a:buNone/>
            </a:pPr>
            <a:r>
              <a:rPr lang="en-GB" sz="1200" u="sng" dirty="0">
                <a:solidFill>
                  <a:srgbClr val="7030A0"/>
                </a:solidFill>
                <a:latin typeface="+mj-lt"/>
                <a:cs typeface="Arial"/>
                <a:hlinkClick r:id="rId5"/>
              </a:rPr>
              <a:t>The Eatwell Guide</a:t>
            </a:r>
            <a:endParaRPr lang="en-GB" sz="1200" u="sng"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24699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*Geography*</a:t>
            </a:r>
            <a:endParaRPr dirty="0">
              <a:highlight>
                <a:srgbClr val="FFFF00"/>
              </a:highlight>
            </a:endParaRPr>
          </a:p>
        </p:txBody>
      </p:sp>
      <p:sp>
        <p:nvSpPr>
          <p:cNvPr id="103" name="Google Shape;103;p18"/>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Geography Curriculum KS3</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SzPts val="1100"/>
              <a:buNone/>
            </a:pPr>
            <a:r>
              <a:rPr lang="en-GB" sz="1200" dirty="0">
                <a:latin typeface="+mj-lt"/>
              </a:rPr>
              <a:t>Pupils are assessed using a combination of baseline tests, low stake quizzes, think, pair, share, questioning, feedback as well as  homework.</a:t>
            </a:r>
          </a:p>
          <a:p>
            <a:pPr marL="0" indent="0">
              <a:lnSpc>
                <a:spcPct val="100000"/>
              </a:lnSpc>
              <a:buSzPts val="1100"/>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The end of year Geography assessment tests a range of the pupils’ curriculum knowledge and skills.</a:t>
            </a:r>
            <a:endParaRPr dirty="0">
              <a:latin typeface="+mj-lt"/>
            </a:endParaRPr>
          </a:p>
          <a:p>
            <a:pPr marL="0" lvl="0" indent="0" algn="l" rtl="0">
              <a:lnSpc>
                <a:spcPct val="100000"/>
              </a:lnSpc>
              <a:spcBef>
                <a:spcPts val="500"/>
              </a:spcBef>
              <a:spcAft>
                <a:spcPts val="0"/>
              </a:spcAft>
              <a:buNone/>
            </a:pPr>
            <a:endParaRPr lang="en-GB" sz="1200" b="1"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lvl="0" indent="0">
              <a:lnSpc>
                <a:spcPct val="100000"/>
              </a:lnSpc>
              <a:buNone/>
            </a:pPr>
            <a:r>
              <a:rPr lang="en-GB" sz="1200" dirty="0">
                <a:solidFill>
                  <a:srgbClr val="7030A0"/>
                </a:solidFill>
                <a:latin typeface="+mj-lt"/>
                <a:hlinkClick r:id="rId4">
                  <a:extLst>
                    <a:ext uri="{A12FA001-AC4F-418D-AE19-62706E023703}">
                      <ahyp:hlinkClr xmlns:ahyp="http://schemas.microsoft.com/office/drawing/2018/hyperlinkcolor" val="tx"/>
                    </a:ext>
                  </a:extLst>
                </a:hlinkClick>
              </a:rPr>
              <a:t>Mapping the world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National Geographic Kids</a:t>
            </a:r>
            <a:endParaRPr sz="1200" b="1" dirty="0">
              <a:solidFill>
                <a:srgbClr val="7030A0"/>
              </a:solidFill>
              <a:latin typeface="+mj-lt"/>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90863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*Maths*</a:t>
            </a:r>
            <a:endParaRPr dirty="0">
              <a:highlight>
                <a:srgbClr val="FFFF00"/>
              </a:highlight>
            </a:endParaRPr>
          </a:p>
        </p:txBody>
      </p:sp>
      <p:sp>
        <p:nvSpPr>
          <p:cNvPr id="115" name="Google Shape;115;p20"/>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a:spcBef>
                <a:spcPts val="500"/>
              </a:spcBef>
              <a:spcAft>
                <a:spcPts val="0"/>
              </a:spcAft>
              <a:buNone/>
            </a:pPr>
            <a:r>
              <a:rPr lang="en-GB" sz="1200" b="1" dirty="0">
                <a:latin typeface="+mj-lt"/>
              </a:rPr>
              <a:t>Year 7 Curriculum</a:t>
            </a:r>
          </a:p>
          <a:p>
            <a:pPr marL="0" indent="0">
              <a:buNone/>
            </a:pPr>
            <a:r>
              <a:rPr lang="en-GB" sz="1200" dirty="0">
                <a:latin typeface="+mj-lt"/>
                <a:cs typeface="Arial" panose="020B0604020202020204"/>
              </a:rPr>
              <a:t>Each pupil follows an individual </a:t>
            </a:r>
            <a:r>
              <a:rPr lang="en-GB" sz="1200" dirty="0">
                <a:latin typeface="+mj-lt"/>
                <a:cs typeface="Times New Roman" panose="02020603050405020304"/>
              </a:rPr>
              <a:t>maths curriculum planned to meet their needs across all strands of mathematics. This ensures they are working at the correct challenge point in each topic and follow a unique learning journey matched to their understanding.  </a:t>
            </a:r>
            <a:r>
              <a:rPr lang="en-GB" sz="1200" dirty="0">
                <a:latin typeface="+mj-lt"/>
                <a:cs typeface="Arial" panose="020B0604020202020204"/>
              </a:rPr>
              <a:t> Each personalised learning journey begins at the unique starting point of the pupil and is structured to build upon skills and knowledge in sequential order, progressing to build understanding and fluency. </a:t>
            </a:r>
            <a:r>
              <a:rPr lang="en-GB" sz="1200" dirty="0">
                <a:latin typeface="+mj-lt"/>
                <a:cs typeface="Times New Roman" panose="02020603050405020304"/>
              </a:rPr>
              <a:t>At Holy Family High School we use the White Rose Maths curriculum as a basis for our planning. </a:t>
            </a:r>
          </a:p>
          <a:p>
            <a:pPr marL="0" indent="0">
              <a:buNone/>
            </a:pPr>
            <a:endParaRPr lang="en-GB" sz="1200" dirty="0">
              <a:latin typeface="+mj-lt"/>
              <a:cs typeface="Arial" panose="020B0604020202020204"/>
            </a:endParaRPr>
          </a:p>
          <a:p>
            <a:pPr marL="0" indent="0">
              <a:buNone/>
            </a:pPr>
            <a:r>
              <a:rPr lang="en-GB" sz="1200" b="1" dirty="0">
                <a:latin typeface="+mj-lt"/>
              </a:rPr>
              <a:t>Formative Assessment</a:t>
            </a:r>
            <a:r>
              <a:rPr lang="en-US" sz="1200" dirty="0">
                <a:latin typeface="+mj-lt"/>
              </a:rPr>
              <a:t> </a:t>
            </a:r>
            <a:endParaRPr dirty="0">
              <a:cs typeface="Times New Roman" panose="02020603050405020304"/>
            </a:endParaRPr>
          </a:p>
          <a:p>
            <a:pPr marL="0" indent="0">
              <a:buNone/>
            </a:pPr>
            <a:r>
              <a:rPr lang="en-GB" sz="1200" dirty="0">
                <a:latin typeface="+mj-lt"/>
              </a:rPr>
              <a:t>Pupils are assessed using a combination of half </a:t>
            </a:r>
            <a:r>
              <a:rPr lang="en-GB" sz="1200" dirty="0">
                <a:latin typeface="+mj-lt"/>
                <a:cs typeface="Arial"/>
              </a:rPr>
              <a:t>termly check-up </a:t>
            </a:r>
            <a:r>
              <a:rPr lang="en-GB" sz="1200" dirty="0">
                <a:latin typeface="+mj-lt"/>
              </a:rPr>
              <a:t>tests</a:t>
            </a:r>
            <a:r>
              <a:rPr lang="en-GB" sz="1200" dirty="0">
                <a:latin typeface="+mj-lt"/>
                <a:cs typeface="Arial"/>
              </a:rPr>
              <a:t> </a:t>
            </a:r>
            <a:r>
              <a:rPr lang="en-GB" sz="1200" dirty="0">
                <a:latin typeface="+mj-lt"/>
              </a:rPr>
              <a:t>with detailed feedback to improve, low stakes starters</a:t>
            </a:r>
            <a:r>
              <a:rPr lang="en-GB" sz="1200" dirty="0">
                <a:latin typeface="+mj-lt"/>
                <a:cs typeface="Arial"/>
              </a:rPr>
              <a:t>, quizzes</a:t>
            </a:r>
            <a:r>
              <a:rPr lang="en-GB" sz="1200" dirty="0">
                <a:latin typeface="+mj-lt"/>
              </a:rPr>
              <a:t> and mini</a:t>
            </a:r>
            <a:r>
              <a:rPr lang="en-GB" sz="1200" dirty="0">
                <a:latin typeface="+mj-lt"/>
                <a:cs typeface="Arial"/>
              </a:rPr>
              <a:t> </a:t>
            </a:r>
            <a:r>
              <a:rPr lang="en-GB" sz="1200" dirty="0">
                <a:latin typeface="+mj-lt"/>
              </a:rPr>
              <a:t>whiteboard activities in class.</a:t>
            </a:r>
            <a:r>
              <a:rPr lang="en-US" sz="1200" dirty="0">
                <a:latin typeface="+mj-lt"/>
                <a:cs typeface="Arial"/>
              </a:rPr>
              <a:t> </a:t>
            </a:r>
            <a:endParaRPr lang="en-US" sz="1200" dirty="0">
              <a:latin typeface="+mj-lt"/>
              <a:cs typeface="Times New Roman" panose="02020603050405020304"/>
            </a:endParaRPr>
          </a:p>
          <a:p>
            <a:pPr marL="0" indent="0">
              <a:buNone/>
            </a:pPr>
            <a:endParaRPr lang="en-US" sz="1200" dirty="0">
              <a:latin typeface="+mj-lt"/>
              <a:cs typeface="Times New Roman" panose="02020603050405020304"/>
            </a:endParaRPr>
          </a:p>
          <a:p>
            <a:pPr marL="0" indent="0">
              <a:buNone/>
            </a:pPr>
            <a:endParaRPr lang="en-GB" dirty="0">
              <a:cs typeface="Times New Roman" panose="02020603050405020304"/>
            </a:endParaRPr>
          </a:p>
          <a:p>
            <a:pPr marL="0" indent="0">
              <a:buNone/>
            </a:pPr>
            <a:r>
              <a:rPr lang="en-GB" sz="1200" b="1" dirty="0">
                <a:latin typeface="+mj-lt"/>
              </a:rPr>
              <a:t>Summative Assessment</a:t>
            </a:r>
            <a:r>
              <a:rPr lang="en-US" sz="1200" dirty="0">
                <a:latin typeface="+mj-lt"/>
                <a:cs typeface="Arial"/>
              </a:rPr>
              <a:t> </a:t>
            </a:r>
            <a:endParaRPr lang="en-GB" dirty="0">
              <a:cs typeface="Times New Roman" panose="02020603050405020304"/>
            </a:endParaRPr>
          </a:p>
          <a:p>
            <a:pPr marL="0" indent="0">
              <a:lnSpc>
                <a:spcPct val="100000"/>
              </a:lnSpc>
              <a:buNone/>
            </a:pPr>
            <a:r>
              <a:rPr lang="en-GB" sz="1200" dirty="0">
                <a:latin typeface="+mj-lt"/>
                <a:cs typeface="Arial"/>
              </a:rPr>
              <a:t>The end of year maths assessment is split into two sections: fluency and core.</a:t>
            </a:r>
            <a:endParaRPr lang="en-GB" sz="1200" dirty="0">
              <a:latin typeface="+mj-lt"/>
              <a:cs typeface="Times New Roman"/>
            </a:endParaRPr>
          </a:p>
          <a:p>
            <a:pPr marL="0" indent="0">
              <a:lnSpc>
                <a:spcPct val="100000"/>
              </a:lnSpc>
              <a:buNone/>
            </a:pPr>
            <a:r>
              <a:rPr lang="en-GB" sz="1200" dirty="0">
                <a:latin typeface="+mj-lt"/>
                <a:cs typeface="Arial"/>
              </a:rPr>
              <a:t>Percentages on the report are based on a combination of both sections.</a:t>
            </a:r>
            <a:endParaRPr lang="en-GB" sz="1200" dirty="0">
              <a:latin typeface="+mj-lt"/>
              <a:cs typeface="Times New Roman"/>
            </a:endParaRPr>
          </a:p>
          <a:p>
            <a:pPr marL="0" indent="0">
              <a:buNone/>
            </a:pPr>
            <a:endParaRPr lang="en-GB" sz="1200" b="1" dirty="0">
              <a:latin typeface="Arial"/>
              <a:cs typeface="Arial"/>
            </a:endParaRPr>
          </a:p>
          <a:p>
            <a:pPr marL="0" indent="0">
              <a:buNone/>
            </a:pPr>
            <a:endParaRPr lang="en-GB" sz="1200" dirty="0">
              <a:latin typeface="+mj-lt"/>
              <a:cs typeface="Arial" panose="020B0604020202020204"/>
            </a:endParaRPr>
          </a:p>
          <a:p>
            <a:pPr marL="0" indent="0">
              <a:buNone/>
            </a:pPr>
            <a:r>
              <a:rPr lang="en-GB" sz="1200" b="1" dirty="0">
                <a:latin typeface="+mj-lt"/>
              </a:rPr>
              <a:t>How can my child extend their learning?</a:t>
            </a:r>
            <a:endParaRPr lang="en-GB" dirty="0">
              <a:cs typeface="Times New Roman" panose="02020603050405020304"/>
            </a:endParaRPr>
          </a:p>
          <a:p>
            <a:pPr marL="0" indent="0">
              <a:buNone/>
            </a:pPr>
            <a:r>
              <a:rPr lang="en-GB" sz="1200" dirty="0">
                <a:solidFill>
                  <a:srgbClr val="7030A0"/>
                </a:solidFill>
                <a:latin typeface="+mj-lt"/>
                <a:hlinkClick r:id="rId3">
                  <a:extLst>
                    <a:ext uri="{A12FA001-AC4F-418D-AE19-62706E023703}">
                      <ahyp:hlinkClr xmlns:ahyp="http://schemas.microsoft.com/office/drawing/2018/hyperlinkcolor" val="tx"/>
                    </a:ext>
                  </a:extLst>
                </a:hlinkClick>
              </a:rPr>
              <a:t>https://whiteroseeducation.com/resources/digital-tools</a:t>
            </a:r>
            <a:endParaRPr lang="en-GB" dirty="0">
              <a:solidFill>
                <a:srgbClr val="7030A0"/>
              </a:solidFill>
              <a:latin typeface="+mj-lt"/>
              <a:cs typeface="Times New Roman" panose="02020603050405020304"/>
            </a:endParaRPr>
          </a:p>
          <a:p>
            <a:pPr marL="0" indent="0">
              <a:buNone/>
            </a:pPr>
            <a:r>
              <a:rPr lang="en-GB" sz="1100" dirty="0">
                <a:solidFill>
                  <a:srgbClr val="7030A0"/>
                </a:solidFill>
                <a:latin typeface="+mj-lt"/>
                <a:cs typeface="Segoe UI"/>
                <a:hlinkClick r:id="rId4">
                  <a:extLst>
                    <a:ext uri="{A12FA001-AC4F-418D-AE19-62706E023703}">
                      <ahyp:hlinkClr xmlns:ahyp="http://schemas.microsoft.com/office/drawing/2018/hyperlinkcolor" val="tx"/>
                    </a:ext>
                  </a:extLst>
                </a:hlinkClick>
              </a:rPr>
              <a:t>IXL - Sign In</a:t>
            </a:r>
            <a:endParaRPr lang="en-GB" sz="1100" dirty="0">
              <a:solidFill>
                <a:srgbClr val="7030A0"/>
              </a:solidFill>
              <a:latin typeface="+mj-lt"/>
              <a:cs typeface="Segoe UI"/>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Times Tables Rock Stars: Play (ttrockstars.com)</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Hit the Button - (topmarks.co.uk)</a:t>
            </a:r>
            <a:endParaRPr lang="en-GB" sz="1200" b="1" dirty="0">
              <a:solidFill>
                <a:srgbClr val="7030A0"/>
              </a:solidFill>
              <a:latin typeface="+mj-lt"/>
              <a:cs typeface="Arial"/>
            </a:endParaRPr>
          </a:p>
          <a:p>
            <a:pPr marL="0" indent="0">
              <a:lnSpc>
                <a:spcPct val="100000"/>
              </a:lnSpc>
              <a:buNone/>
            </a:pPr>
            <a:r>
              <a:rPr lang="en-GB" dirty="0">
                <a:solidFill>
                  <a:srgbClr val="7030A0"/>
                </a:solidFill>
                <a:latin typeface="+mj-lt"/>
                <a:hlinkClick r:id="rId7">
                  <a:extLst>
                    <a:ext uri="{A12FA001-AC4F-418D-AE19-62706E023703}">
                      <ahyp:hlinkClr xmlns:ahyp="http://schemas.microsoft.com/office/drawing/2018/hyperlinkcolor" val="tx"/>
                    </a:ext>
                  </a:extLst>
                </a:hlinkClick>
              </a:rPr>
              <a:t>Maths Games - </a:t>
            </a:r>
            <a:r>
              <a:rPr lang="en-GB" dirty="0" err="1">
                <a:solidFill>
                  <a:srgbClr val="7030A0"/>
                </a:solidFill>
                <a:latin typeface="+mj-lt"/>
                <a:hlinkClick r:id="rId7">
                  <a:extLst>
                    <a:ext uri="{A12FA001-AC4F-418D-AE19-62706E023703}">
                      <ahyp:hlinkClr xmlns:ahyp="http://schemas.microsoft.com/office/drawing/2018/hyperlinkcolor" val="tx"/>
                    </a:ext>
                  </a:extLst>
                </a:hlinkClick>
              </a:rPr>
              <a:t>Mathsframe</a:t>
            </a:r>
            <a:endParaRPr lang="en-US" dirty="0">
              <a:solidFill>
                <a:srgbClr val="7030A0"/>
              </a:solidFill>
              <a:latin typeface="+mj-lt"/>
              <a:cs typeface="Times New Roman" panose="02020603050405020304"/>
            </a:endParaRPr>
          </a:p>
        </p:txBody>
      </p:sp>
    </p:spTree>
    <p:extLst>
      <p:ext uri="{BB962C8B-B14F-4D97-AF65-F5344CB8AC3E}">
        <p14:creationId xmlns:p14="http://schemas.microsoft.com/office/powerpoint/2010/main" val="336467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Music</a:t>
            </a:r>
            <a:endParaRPr dirty="0"/>
          </a:p>
        </p:txBody>
      </p:sp>
      <p:sp>
        <p:nvSpPr>
          <p:cNvPr id="122" name="Google Shape;122;p21"/>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Music Curriculum </a:t>
            </a:r>
            <a:r>
              <a:rPr lang="en-GB" sz="1200" u="sng" dirty="0">
                <a:solidFill>
                  <a:srgbClr val="7030A0"/>
                </a:solidFill>
                <a:latin typeface="+mj-lt"/>
              </a:rPr>
              <a:t>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spcBef>
                <a:spcPts val="0"/>
              </a:spcBef>
              <a:buNone/>
            </a:pPr>
            <a:r>
              <a:rPr lang="en-GB" sz="1100" dirty="0">
                <a:latin typeface="+mj-lt"/>
              </a:rPr>
              <a:t>All groups in Music are of a mixed ability setting, where a spread of outcomes and ability are the norm. A variety of formative assessments are used throughout the year including teacher, self and peer assessment. Assessment is used in Music to assist pupils in improving their outcomes and in knowing where their individual strengths lie. Work is assessed and monitored throughout the year using a variety of activities: call and response, closed and open questioning, verbal feedback, recall quizzes and performances. Verbal feedback (individual and group) is given regularly to allow pupils to improve their progress.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spcBef>
                <a:spcPts val="0"/>
              </a:spcBef>
              <a:buNone/>
            </a:pPr>
            <a:r>
              <a:rPr lang="en-GB" sz="1100" dirty="0">
                <a:latin typeface="+mj-lt"/>
              </a:rPr>
              <a:t>Music is taught with a termly focus. At the end of each focus pupils complete an assessment in the form of a performance or composition. Throughout the unit pupils work towards this using the criteria stated on their assessment sheet and complete a self-assessment. This is then consolidated by the teacher.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Music Theory Exercises</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Music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DSO Kids</a:t>
            </a:r>
            <a:endParaRPr sz="1200" dirty="0">
              <a:solidFill>
                <a:srgbClr val="7030A0"/>
              </a:solidFill>
              <a:latin typeface="+mj-lt"/>
            </a:endParaRPr>
          </a:p>
          <a:p>
            <a:pPr marL="0" lvl="0" indent="0" algn="l">
              <a:lnSpc>
                <a:spcPct val="100000"/>
              </a:lnSpc>
              <a:spcBef>
                <a:spcPts val="500"/>
              </a:spcBef>
              <a:spcAft>
                <a:spcPts val="0"/>
              </a:spcAft>
              <a:buNone/>
            </a:pPr>
            <a:r>
              <a:rPr lang="en-GB" sz="1200" u="sng" dirty="0">
                <a:solidFill>
                  <a:srgbClr val="7030A0"/>
                </a:solidFill>
                <a:latin typeface="Arial"/>
                <a:cs typeface="Arial"/>
                <a:hlinkClick r:id="rId7"/>
              </a:rPr>
              <a:t>musicca.com</a:t>
            </a:r>
            <a:endParaRPr lang="en-GB" dirty="0"/>
          </a:p>
          <a:p>
            <a:pPr marL="0" lvl="0" indent="0" algn="l" rtl="0">
              <a:lnSpc>
                <a:spcPct val="100000"/>
              </a:lnSpc>
              <a:spcBef>
                <a:spcPts val="500"/>
              </a:spcBef>
              <a:spcAft>
                <a:spcPts val="0"/>
              </a:spcAft>
              <a:buNone/>
            </a:pPr>
            <a:endParaRPr dirty="0"/>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185529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Physical Education</a:t>
            </a:r>
            <a:endParaRPr dirty="0"/>
          </a:p>
        </p:txBody>
      </p:sp>
      <p:sp>
        <p:nvSpPr>
          <p:cNvPr id="4" name="Google Shape;128;p22">
            <a:extLst>
              <a:ext uri="{FF2B5EF4-FFF2-40B4-BE49-F238E27FC236}">
                <a16:creationId xmlns:a16="http://schemas.microsoft.com/office/drawing/2014/main" id="{B068286D-2BAE-7A41-9F61-50BAC6B1C217}"/>
              </a:ext>
            </a:extLst>
          </p:cNvPr>
          <p:cNvSpPr txBox="1">
            <a:spLocks noGrp="1"/>
          </p:cNvSpPr>
          <p:nvPr/>
        </p:nvSpPr>
        <p:spPr>
          <a:xfrm>
            <a:off x="667502" y="733520"/>
            <a:ext cx="4585163" cy="6260802"/>
          </a:xfrm>
          <a:prstGeom prst="rect">
            <a:avLst/>
          </a:prstGeom>
          <a:noFill/>
          <a:ln>
            <a:noFill/>
          </a:ln>
        </p:spPr>
        <p:txBody>
          <a:bodyPr spcFirstLastPara="1" vert="horz" wrap="square" lIns="48600" tIns="24300" rIns="48600" bIns="24300" rtlCol="0" anchor="t" anchorCtr="0">
            <a:noAutofit/>
          </a:bodyPr>
          <a:lstStyle>
            <a:lvl1pPr marL="457200" lvl="0" indent="-292100" algn="l" defTabSz="399593" rtl="0" eaLnBrk="1" latinLnBrk="0" hangingPunct="1">
              <a:lnSpc>
                <a:spcPct val="90000"/>
              </a:lnSpc>
              <a:spcBef>
                <a:spcPts val="500"/>
              </a:spcBef>
              <a:spcAft>
                <a:spcPts val="0"/>
              </a:spcAft>
              <a:buClr>
                <a:schemeClr val="dk1"/>
              </a:buClr>
              <a:buSzPts val="1000"/>
              <a:buFont typeface="Arial" panose="020B0604020202020204" pitchFamily="34" charset="0"/>
              <a:buChar char="•"/>
              <a:defRPr sz="1224" kern="1200">
                <a:solidFill>
                  <a:schemeClr val="tx1"/>
                </a:solidFill>
                <a:latin typeface="+mn-lt"/>
                <a:ea typeface="+mn-ea"/>
                <a:cs typeface="+mn-cs"/>
              </a:defRPr>
            </a:lvl1pPr>
            <a:lvl2pPr marL="914400" lvl="1"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1049" kern="1200">
                <a:solidFill>
                  <a:schemeClr val="tx1"/>
                </a:solidFill>
                <a:latin typeface="+mn-lt"/>
                <a:ea typeface="+mn-ea"/>
                <a:cs typeface="+mn-cs"/>
              </a:defRPr>
            </a:lvl2pPr>
            <a:lvl3pPr marL="1371600" lvl="2"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874" kern="1200">
                <a:solidFill>
                  <a:schemeClr val="tx1"/>
                </a:solidFill>
                <a:latin typeface="+mn-lt"/>
                <a:ea typeface="+mn-ea"/>
                <a:cs typeface="+mn-cs"/>
              </a:defRPr>
            </a:lvl3pPr>
            <a:lvl4pPr marL="1828800" lvl="3"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4pPr>
            <a:lvl5pPr marL="2286000" lvl="4"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5pPr>
            <a:lvl6pPr marL="2743200" lvl="5"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6pPr>
            <a:lvl7pPr marL="3200400" lvl="6"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7pPr>
            <a:lvl8pPr marL="3657600" lvl="7"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8pPr>
            <a:lvl9pPr marL="4114800" lvl="8"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9pPr>
          </a:lstStyle>
          <a:p>
            <a:pPr marL="0" indent="0">
              <a:lnSpc>
                <a:spcPct val="100000"/>
              </a:lnSpc>
              <a:buNone/>
            </a:pPr>
            <a:r>
              <a:rPr lang="en-GB" sz="1000" b="1" dirty="0">
                <a:latin typeface="Arial" panose="020B0604020202020204" pitchFamily="34" charset="0"/>
                <a:cs typeface="Arial" panose="020B0604020202020204" pitchFamily="34" charset="0"/>
              </a:rPr>
              <a:t>Year 7 Curriculum</a:t>
            </a:r>
            <a:endParaRPr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000" u="sng"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 KS3 Learning Journey</a:t>
            </a:r>
            <a:r>
              <a:rPr lang="en-GB" sz="1000" dirty="0">
                <a:solidFill>
                  <a:srgbClr val="7030A0"/>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click this link to see our learning journey</a:t>
            </a:r>
            <a:endParaRPr sz="10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b="1"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Formative Assessment</a:t>
            </a:r>
            <a:endParaRPr lang="en-US" sz="1000" dirty="0">
              <a:latin typeface="Arial" panose="020B0604020202020204" pitchFamily="34" charset="0"/>
              <a:cs typeface="Arial" panose="020B0604020202020204" pitchFamily="34" charset="0"/>
            </a:endParaRPr>
          </a:p>
          <a:p>
            <a:pPr marL="0" indent="0">
              <a:lnSpc>
                <a:spcPct val="114999"/>
              </a:lnSpc>
              <a:spcBef>
                <a:spcPts val="0"/>
              </a:spcBef>
              <a:buNone/>
            </a:pPr>
            <a:r>
              <a:rPr lang="en-GB" sz="1000" dirty="0">
                <a:latin typeface="Arial" panose="020B0604020202020204" pitchFamily="34" charset="0"/>
                <a:cs typeface="Arial" panose="020B0604020202020204" pitchFamily="34" charset="0"/>
              </a:rPr>
              <a:t>All groups in PE are of a mixed ability setting, where a spread of outcomes and ability are the norm. Where possible the groups will be divided up using gold, silver and bronze strands. Within the schemes of work teachers use questioning to establish ‘where pupils are at’ and how much they have learned/understood. The pupils will be assessed constantly in competitive situations for the teachers to build an assessment level formatively. Verbal feedback/intervention (individually and as a group) within lessons are critical to improving pupil physical literacy. In addition, pupils assess their own work as part of their practical performances. Pupils also evaluate, assess and critique their own work so they know the level that they are working at. Pupil knowledge is assessed through a range of competitive practical activities such as drills and small sided / full games and performances. Pupils are assessed in each activity module of which there are six in the year. Pupils are assessed using age related assessment criteria in PE. The pupils are awarded bronze, silver and gold for their achievement across the strands. </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GB"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Summative Assessment</a:t>
            </a:r>
            <a:endParaRPr lang="en-US" sz="1000" dirty="0">
              <a:latin typeface="Arial" panose="020B0604020202020204" pitchFamily="34" charset="0"/>
              <a:cs typeface="Arial" panose="020B0604020202020204" pitchFamily="34" charset="0"/>
            </a:endParaRPr>
          </a:p>
          <a:p>
            <a:pPr marL="0" indent="0">
              <a:lnSpc>
                <a:spcPct val="100000"/>
              </a:lnSpc>
              <a:buNone/>
            </a:pPr>
            <a:r>
              <a:rPr lang="en-GB" sz="1000" dirty="0">
                <a:latin typeface="Arial" panose="020B0604020202020204" pitchFamily="34" charset="0"/>
                <a:cs typeface="Arial" panose="020B0604020202020204" pitchFamily="34" charset="0"/>
              </a:rPr>
              <a:t>The summative assessment is the final competitive session of the module. The average of these module assessments linked with the formative assessments are used to produce the mark used at the point of reporting to parents/carers.</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US"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Percentage score linked to medal colour</a:t>
            </a:r>
            <a:endParaRPr lang="en-GB"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Platinum= 81-100%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Gold= 61-80%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Silver=41-60%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Bronze=21-40%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Copper=1-20%</a:t>
            </a:r>
            <a:endParaRPr lang="en-US"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100" b="1" dirty="0">
                <a:latin typeface="Arial" panose="020B0604020202020204" pitchFamily="34" charset="0"/>
                <a:cs typeface="Arial" panose="020B0604020202020204" pitchFamily="34" charset="0"/>
              </a:rPr>
              <a:t>How can my child extend their learning?</a:t>
            </a: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BBC SPORT</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Oak National Academy</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Olympics website</a:t>
            </a:r>
            <a:endParaRPr lang="en-US" sz="1000" b="1"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Wimbledon Tennis</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B0DC61-9CB7-4C73-274B-391228C5A5B4}"/>
              </a:ext>
            </a:extLst>
          </p:cNvPr>
          <p:cNvSpPr txBox="1"/>
          <p:nvPr/>
        </p:nvSpPr>
        <p:spPr>
          <a:xfrm>
            <a:off x="2940257" y="6251898"/>
            <a:ext cx="2664372"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Women and girls football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The Football Association</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Basketball</a:t>
            </a:r>
            <a:endParaRPr lang="en-GB" sz="1000" u="sng"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90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*History*</a:t>
            </a:r>
            <a:endParaRPr dirty="0">
              <a:highlight>
                <a:srgbClr val="FFFF00"/>
              </a:highlight>
            </a:endParaRPr>
          </a:p>
        </p:txBody>
      </p:sp>
      <p:sp>
        <p:nvSpPr>
          <p:cNvPr id="109" name="Google Shape;109;p1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History Curriculum KS3</a:t>
            </a:r>
            <a:r>
              <a:rPr lang="en-GB" sz="1200" dirty="0">
                <a:solidFill>
                  <a:srgbClr val="7030A0"/>
                </a:solidFill>
                <a:latin typeface="+mj-lt"/>
              </a:rPr>
              <a:t>-  </a:t>
            </a:r>
            <a:r>
              <a:rPr lang="en-GB" sz="1200" dirty="0">
                <a:latin typeface="+mj-lt"/>
              </a:rPr>
              <a:t>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baseline tests, low stake quizzes, think, pair, share, questioning, and regular skills based marking points. Homework is set through </a:t>
            </a:r>
            <a:r>
              <a:rPr lang="en-GB" sz="1200" dirty="0" err="1">
                <a:latin typeface="+mj-lt"/>
              </a:rPr>
              <a:t>Classcharts</a:t>
            </a:r>
            <a:r>
              <a:rPr lang="en-GB" sz="1200" dirty="0">
                <a:latin typeface="+mj-lt"/>
              </a:rPr>
              <a:t> and focuses on key vocabulary, pre-learning and revisiting learning.</a:t>
            </a:r>
            <a:endParaRPr lang="en-GB" sz="1200" b="1" dirty="0">
              <a:latin typeface="+mj-lt"/>
            </a:endParaRPr>
          </a:p>
          <a:p>
            <a:pPr marL="0" indent="0">
              <a:lnSpc>
                <a:spcPct val="100000"/>
              </a:lnSpc>
              <a:buNone/>
            </a:pPr>
            <a:endParaRPr lang="en-GB" sz="1200" b="1" dirty="0">
              <a:latin typeface="+mj-lt"/>
            </a:endParaRPr>
          </a:p>
          <a:p>
            <a:pPr marL="0" indent="0">
              <a:lnSpc>
                <a:spcPct val="100000"/>
              </a:lnSpc>
              <a:buNone/>
            </a:pPr>
            <a:r>
              <a:rPr lang="en-GB" sz="1200" b="1" dirty="0">
                <a:latin typeface="+mj-lt"/>
              </a:rPr>
              <a:t>Summative Assessment</a:t>
            </a:r>
            <a:endParaRPr sz="1200" b="1" dirty="0">
              <a:latin typeface="+mj-lt"/>
              <a:cs typeface="Arial"/>
            </a:endParaRPr>
          </a:p>
          <a:p>
            <a:pPr marL="0" indent="0">
              <a:lnSpc>
                <a:spcPct val="100000"/>
              </a:lnSpc>
              <a:buNone/>
            </a:pPr>
            <a:r>
              <a:rPr lang="en-GB" sz="1200" dirty="0">
                <a:latin typeface="+mj-lt"/>
              </a:rPr>
              <a:t>The History assessment tests a range of the substantive curriculum including, the disciplinary knowledge of how to use evidence and make judgements. </a:t>
            </a:r>
          </a:p>
          <a:p>
            <a:pPr marL="0" indent="0">
              <a:lnSpc>
                <a:spcPct val="100000"/>
              </a:lnSpc>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indent="0">
              <a:lnSpc>
                <a:spcPct val="100000"/>
              </a:lnSpc>
              <a:buNone/>
            </a:pPr>
            <a:r>
              <a:rPr lang="en-US" sz="1200" dirty="0">
                <a:solidFill>
                  <a:srgbClr val="7030A0"/>
                </a:solidFill>
                <a:latin typeface="+mj-lt"/>
                <a:ea typeface="+mn-lt"/>
                <a:cs typeface="+mn-lt"/>
                <a:hlinkClick r:id="rId4">
                  <a:extLst>
                    <a:ext uri="{A12FA001-AC4F-418D-AE19-62706E023703}">
                      <ahyp:hlinkClr xmlns:ahyp="http://schemas.microsoft.com/office/drawing/2018/hyperlinkcolor" val="tx"/>
                    </a:ext>
                  </a:extLst>
                </a:hlinkClick>
              </a:rPr>
              <a:t>KS3 History - BBC Bitesize</a:t>
            </a:r>
            <a:endParaRPr lang="en-US" sz="1200" dirty="0">
              <a:solidFill>
                <a:srgbClr val="7030A0"/>
              </a:solidFill>
              <a:latin typeface="+mj-lt"/>
              <a:ea typeface="+mn-lt"/>
              <a:cs typeface="+mn-lt"/>
            </a:endParaRPr>
          </a:p>
          <a:p>
            <a:pPr marL="0" indent="0">
              <a:lnSpc>
                <a:spcPct val="100000"/>
              </a:lnSpc>
              <a:buNone/>
            </a:pPr>
            <a:r>
              <a:rPr lang="en-GB" dirty="0">
                <a:solidFill>
                  <a:srgbClr val="7030A0"/>
                </a:solidFill>
                <a:latin typeface="+mj-lt"/>
                <a:hlinkClick r:id="rId5">
                  <a:extLst>
                    <a:ext uri="{A12FA001-AC4F-418D-AE19-62706E023703}">
                      <ahyp:hlinkClr xmlns:ahyp="http://schemas.microsoft.com/office/drawing/2018/hyperlinkcolor" val="tx"/>
                    </a:ext>
                  </a:extLst>
                </a:hlinkClick>
              </a:rPr>
              <a:t>Anglo-Saxons - KS2 History - BBC Bitesize</a:t>
            </a:r>
            <a:endParaRPr lang="en-GB" dirty="0">
              <a:solidFill>
                <a:srgbClr val="7030A0"/>
              </a:solidFill>
              <a:latin typeface="+mj-lt"/>
            </a:endParaRPr>
          </a:p>
          <a:p>
            <a:pPr marL="0" indent="0">
              <a:lnSpc>
                <a:spcPct val="100000"/>
              </a:lnSpc>
              <a:buNone/>
            </a:pPr>
            <a:r>
              <a:rPr lang="en-GB" dirty="0">
                <a:solidFill>
                  <a:srgbClr val="7030A0"/>
                </a:solidFill>
                <a:latin typeface="+mj-lt"/>
                <a:hlinkClick r:id="rId6">
                  <a:extLst>
                    <a:ext uri="{A12FA001-AC4F-418D-AE19-62706E023703}">
                      <ahyp:hlinkClr xmlns:ahyp="http://schemas.microsoft.com/office/drawing/2018/hyperlinkcolor" val="tx"/>
                    </a:ext>
                  </a:extLst>
                </a:hlinkClick>
              </a:rPr>
              <a:t>History KS2: The Normans (animation) - BBC Teach</a:t>
            </a:r>
            <a:endParaRPr lang="en-GB" dirty="0">
              <a:solidFill>
                <a:srgbClr val="7030A0"/>
              </a:solidFill>
              <a:latin typeface="+mj-lt"/>
            </a:endParaRPr>
          </a:p>
          <a:p>
            <a:pPr marL="0" indent="0">
              <a:lnSpc>
                <a:spcPct val="100000"/>
              </a:lnSpc>
              <a:buNone/>
            </a:pPr>
            <a:r>
              <a:rPr lang="en-GB" dirty="0">
                <a:solidFill>
                  <a:srgbClr val="7030A0"/>
                </a:solidFill>
                <a:latin typeface="+mj-lt"/>
                <a:hlinkClick r:id="rId7">
                  <a:extLst>
                    <a:ext uri="{A12FA001-AC4F-418D-AE19-62706E023703}">
                      <ahyp:hlinkClr xmlns:ahyp="http://schemas.microsoft.com/office/drawing/2018/hyperlinkcolor" val="tx"/>
                    </a:ext>
                  </a:extLst>
                </a:hlinkClick>
              </a:rPr>
              <a:t>When was the gunpowder plot and how did it start? - BBC Bitesize</a:t>
            </a:r>
            <a:endParaRPr lang="en-GB" dirty="0">
              <a:solidFill>
                <a:srgbClr val="7030A0"/>
              </a:solidFill>
              <a:latin typeface="+mj-lt"/>
            </a:endParaRPr>
          </a:p>
          <a:p>
            <a:pPr marL="0" indent="0">
              <a:lnSpc>
                <a:spcPct val="100000"/>
              </a:lnSpc>
              <a:buNone/>
            </a:pPr>
            <a:r>
              <a:rPr lang="en-GB" dirty="0">
                <a:solidFill>
                  <a:srgbClr val="7030A0"/>
                </a:solidFill>
                <a:latin typeface="+mj-lt"/>
                <a:hlinkClick r:id="rId8">
                  <a:extLst>
                    <a:ext uri="{A12FA001-AC4F-418D-AE19-62706E023703}">
                      <ahyp:hlinkClr xmlns:ahyp="http://schemas.microsoft.com/office/drawing/2018/hyperlinkcolor" val="tx"/>
                    </a:ext>
                  </a:extLst>
                </a:hlinkClick>
              </a:rPr>
              <a:t>Migration - BBC Teach</a:t>
            </a:r>
            <a:endParaRPr lang="en-GB" dirty="0">
              <a:solidFill>
                <a:srgbClr val="7030A0"/>
              </a:solidFill>
              <a:latin typeface="+mj-lt"/>
            </a:endParaRPr>
          </a:p>
          <a:p>
            <a:pPr marL="0" indent="0">
              <a:lnSpc>
                <a:spcPct val="100000"/>
              </a:lnSpc>
              <a:buNone/>
            </a:pPr>
            <a:r>
              <a:rPr lang="en-GB" dirty="0">
                <a:solidFill>
                  <a:srgbClr val="7030A0"/>
                </a:solidFill>
                <a:latin typeface="+mj-lt"/>
                <a:hlinkClick r:id="rId9">
                  <a:extLst>
                    <a:ext uri="{A12FA001-AC4F-418D-AE19-62706E023703}">
                      <ahyp:hlinkClr xmlns:ahyp="http://schemas.microsoft.com/office/drawing/2018/hyperlinkcolor" val="tx"/>
                    </a:ext>
                  </a:extLst>
                </a:hlinkClick>
              </a:rPr>
              <a:t>Horrible Histories - CBBC - BBC</a:t>
            </a:r>
            <a:endParaRPr lang="en-US" dirty="0">
              <a:solidFill>
                <a:srgbClr val="7030A0"/>
              </a:solidFill>
              <a:latin typeface="+mj-lt"/>
            </a:endParaRPr>
          </a:p>
        </p:txBody>
      </p:sp>
    </p:spTree>
    <p:extLst>
      <p:ext uri="{BB962C8B-B14F-4D97-AF65-F5344CB8AC3E}">
        <p14:creationId xmlns:p14="http://schemas.microsoft.com/office/powerpoint/2010/main" val="204710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Introduction</a:t>
            </a:r>
            <a:endParaRPr/>
          </a:p>
        </p:txBody>
      </p:sp>
      <p:sp>
        <p:nvSpPr>
          <p:cNvPr id="41" name="Google Shape;41;p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dirty="0">
                <a:latin typeface="+mj-lt"/>
              </a:rPr>
              <a:t>This guide accompanies your child’s report which shows areas of strength and areas for development. We anticipate that parents will help their child work on the areas for development. In this guide, teachers have included links to websites and other supporting documents including the subject curriculum map.</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The importance of knowledge</a:t>
            </a:r>
          </a:p>
          <a:p>
            <a:pPr marL="0" lvl="0" indent="0" algn="l" rtl="0">
              <a:lnSpc>
                <a:spcPct val="100000"/>
              </a:lnSpc>
              <a:spcBef>
                <a:spcPts val="500"/>
              </a:spcBef>
              <a:spcAft>
                <a:spcPts val="0"/>
              </a:spcAft>
              <a:buNone/>
            </a:pPr>
            <a:r>
              <a:rPr lang="en-GB" sz="1200" dirty="0">
                <a:latin typeface="+mj-lt"/>
              </a:rPr>
              <a:t>Following the National Curriculum, each subject leader has developed a rich and broad curriculum. The teachers have identified essential knowledge that pupils need to know at each stage to be able to make progress and sequenced this into a  Curriculum Map. These are available on our website. </a:t>
            </a:r>
          </a:p>
          <a:p>
            <a:pPr marL="0" lvl="0" indent="0" algn="l" rtl="0">
              <a:lnSpc>
                <a:spcPct val="100000"/>
              </a:lnSpc>
              <a:spcBef>
                <a:spcPts val="500"/>
              </a:spcBef>
              <a:spcAft>
                <a:spcPts val="0"/>
              </a:spcAft>
              <a:buNone/>
            </a:pPr>
            <a:endParaRPr lang="en-GB" sz="1200" dirty="0">
              <a:latin typeface="+mj-lt"/>
            </a:endParaRPr>
          </a:p>
          <a:p>
            <a:pPr marL="0" lvl="0" indent="0" algn="l" rtl="0">
              <a:lnSpc>
                <a:spcPct val="100000"/>
              </a:lnSpc>
              <a:spcBef>
                <a:spcPts val="500"/>
              </a:spcBef>
              <a:spcAft>
                <a:spcPts val="0"/>
              </a:spcAft>
              <a:buNone/>
            </a:pPr>
            <a:r>
              <a:rPr lang="en-GB" sz="1200" b="1" dirty="0">
                <a:latin typeface="+mj-lt"/>
              </a:rPr>
              <a:t>The importance of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Valid and reliable assessment will inform teachers about how well pupils in their class have learnt the knowledge needed for each stage. </a:t>
            </a:r>
          </a:p>
          <a:p>
            <a:pPr marL="0" lvl="0" indent="0" algn="l" rtl="0">
              <a:lnSpc>
                <a:spcPct val="100000"/>
              </a:lnSpc>
              <a:spcBef>
                <a:spcPts val="500"/>
              </a:spcBef>
              <a:spcAft>
                <a:spcPts val="0"/>
              </a:spcAft>
              <a:buNone/>
            </a:pPr>
            <a:r>
              <a:rPr lang="en-GB" sz="1200" dirty="0">
                <a:latin typeface="+mj-lt"/>
              </a:rPr>
              <a:t>Frequent, well designed assessment should allow pupils to show how well they have learnt the essential knowledge that has been taught. Pupils need to understand but also remember knowledge in the long term in order to make progress. This is why, twice a year, pupils are also given a longer summative assessment to check what they can remember.  </a:t>
            </a:r>
            <a:endParaRPr sz="1200" dirty="0">
              <a:latin typeface="+mj-lt"/>
            </a:endParaRPr>
          </a:p>
          <a:p>
            <a:pPr marL="0" indent="0">
              <a:lnSpc>
                <a:spcPct val="100000"/>
              </a:lnSpc>
              <a:buSzPts val="1100"/>
              <a:buNone/>
            </a:pPr>
            <a:r>
              <a:rPr lang="en-GB" sz="1200" dirty="0">
                <a:latin typeface="+mj-lt"/>
              </a:rPr>
              <a:t>Assessment data will inform teachers and pupils about strengths in their understanding and gaps in their knowledge. This will allow both teacher and pupil to focus on areas for improvement. </a:t>
            </a:r>
            <a:endParaRPr dirty="0">
              <a:latin typeface="+mj-lt"/>
            </a:endParaRPr>
          </a:p>
          <a:p>
            <a:pPr marL="0" lvl="0" indent="0" algn="l" rtl="0">
              <a:lnSpc>
                <a:spcPct val="100000"/>
              </a:lnSpc>
              <a:spcBef>
                <a:spcPts val="5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8668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PSHE</a:t>
            </a:r>
            <a:endParaRPr dirty="0"/>
          </a:p>
        </p:txBody>
      </p:sp>
      <p:sp>
        <p:nvSpPr>
          <p:cNvPr id="128" name="Google Shape;128;p22"/>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a:lnSpc>
                <a:spcPct val="100000"/>
              </a:lnSpc>
              <a:spcBef>
                <a:spcPts val="500"/>
              </a:spcBef>
              <a:spcAft>
                <a:spcPts val="0"/>
              </a:spcAft>
              <a:buNone/>
            </a:pPr>
            <a:r>
              <a:rPr lang="en-GB" sz="1200" b="1" dirty="0">
                <a:latin typeface="+mj-lt"/>
              </a:rPr>
              <a:t>Year 7 Curriculum</a:t>
            </a:r>
            <a:endParaRPr lang="en-US" sz="1200" dirty="0">
              <a:latin typeface="+mj-lt"/>
              <a:cs typeface="Arial"/>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PSHE Curriculum KS3</a:t>
            </a:r>
            <a:r>
              <a:rPr lang="en-GB" sz="1200" dirty="0">
                <a:solidFill>
                  <a:srgbClr val="7030A0"/>
                </a:solidFill>
                <a:latin typeface="+mj-lt"/>
              </a:rPr>
              <a:t>- </a:t>
            </a:r>
            <a:r>
              <a:rPr lang="en-GB" sz="1200" dirty="0">
                <a:latin typeface="+mj-lt"/>
              </a:rPr>
              <a:t>click this link to see our learning journey</a:t>
            </a:r>
            <a:endParaRPr lang="en-US" sz="1200" dirty="0">
              <a:latin typeface="+mj-lt"/>
              <a:cs typeface="Arial"/>
            </a:endParaRPr>
          </a:p>
          <a:p>
            <a:pPr marL="0" lvl="0" indent="0" algn="l">
              <a:lnSpc>
                <a:spcPct val="100000"/>
              </a:lnSpc>
              <a:spcBef>
                <a:spcPts val="500"/>
              </a:spcBef>
              <a:spcAft>
                <a:spcPts val="0"/>
              </a:spcAft>
              <a:buNone/>
            </a:pPr>
            <a:endParaRPr lang="en-US" sz="600" dirty="0">
              <a:latin typeface="+mj-lt"/>
              <a:cs typeface="Arial"/>
            </a:endParaRPr>
          </a:p>
          <a:p>
            <a:pPr marL="0" lvl="0" indent="0" algn="l">
              <a:lnSpc>
                <a:spcPct val="100000"/>
              </a:lnSpc>
              <a:spcBef>
                <a:spcPts val="500"/>
              </a:spcBef>
              <a:spcAft>
                <a:spcPts val="0"/>
              </a:spcAft>
              <a:buNone/>
            </a:pPr>
            <a:r>
              <a:rPr lang="en-GB" sz="1200" b="1" dirty="0">
                <a:latin typeface="+mj-lt"/>
              </a:rPr>
              <a:t>Formative Assessment</a:t>
            </a:r>
            <a:endParaRPr lang="en-US" sz="1200" dirty="0">
              <a:latin typeface="+mj-lt"/>
              <a:cs typeface="Arial"/>
            </a:endParaRPr>
          </a:p>
          <a:p>
            <a:pPr marL="0" indent="0">
              <a:lnSpc>
                <a:spcPct val="100000"/>
              </a:lnSpc>
              <a:buNone/>
            </a:pPr>
            <a:r>
              <a:rPr lang="en-GB" sz="1200" dirty="0">
                <a:latin typeface="+mj-lt"/>
                <a:cs typeface="Arial"/>
              </a:rPr>
              <a:t>All PSHE lessons are taught in mixed ability form classes. PSHE education covers issues and areas of life which young people will be affected by in different ways and at different times. As such, we do not carry out any summative assessment and do not use grades to measure progress. Instead, teachers carry out a baseline assessment before teaching anything new. </a:t>
            </a:r>
          </a:p>
          <a:p>
            <a:pPr marL="0" indent="0">
              <a:lnSpc>
                <a:spcPct val="100000"/>
              </a:lnSpc>
              <a:buNone/>
            </a:pPr>
            <a:r>
              <a:rPr lang="en-GB" sz="1200" dirty="0">
                <a:latin typeface="+mj-lt"/>
                <a:cs typeface="Arial"/>
              </a:rPr>
              <a:t>As pupils’ learning in the three main topics of ‘Living in the Wider World’, ‘Health and Wellbeing’ and ‘Relationships’ will come from several sources, we can only see whether they have made progress in their learning if we have established the knowledge, understanding, attributes, skills, strategies, beliefs and attitudes they had before any new teaching took place. This baseline assessment is re-visited at the end of the topic. </a:t>
            </a:r>
          </a:p>
          <a:p>
            <a:pPr marL="0" indent="0">
              <a:lnSpc>
                <a:spcPct val="100000"/>
              </a:lnSpc>
              <a:buNone/>
            </a:pPr>
            <a:r>
              <a:rPr lang="en-GB" sz="1200" dirty="0">
                <a:latin typeface="+mj-lt"/>
                <a:cs typeface="Arial"/>
              </a:rPr>
              <a:t>During lessons, a wide variety of strategies are used to assess learning, including; questioning, discussion, role-play, hot-seating, draw and write, freeze-frame and other drama techniques, storyboards/cartoon strip/scenario script writing, responding to a scenario, picture or video clip, self-assessment on continuum scale.</a:t>
            </a:r>
          </a:p>
          <a:p>
            <a:pPr marL="0" lvl="0" indent="0" algn="l">
              <a:lnSpc>
                <a:spcPct val="100000"/>
              </a:lnSpc>
              <a:spcBef>
                <a:spcPts val="500"/>
              </a:spcBef>
              <a:spcAft>
                <a:spcPts val="0"/>
              </a:spcAft>
              <a:buNone/>
            </a:pPr>
            <a:endParaRPr lang="en-US" sz="600" dirty="0">
              <a:latin typeface="+mj-lt"/>
              <a:cs typeface="Arial"/>
            </a:endParaRPr>
          </a:p>
          <a:p>
            <a:pPr marL="0" indent="0">
              <a:lnSpc>
                <a:spcPct val="100000"/>
              </a:lnSpc>
              <a:buNone/>
            </a:pPr>
            <a:r>
              <a:rPr lang="en-GB" sz="1200" b="1" dirty="0">
                <a:latin typeface="+mj-lt"/>
              </a:rPr>
              <a:t>How can my child extend their learning?</a:t>
            </a:r>
            <a:endParaRPr lang="en-US" sz="1200" dirty="0">
              <a:latin typeface="+mj-lt"/>
            </a:endParaRPr>
          </a:p>
          <a:p>
            <a:pPr marL="0" indent="0">
              <a:lnSpc>
                <a:spcPct val="100000"/>
              </a:lnSpc>
              <a:buNone/>
            </a:pPr>
            <a:r>
              <a:rPr lang="en-GB" sz="1200" dirty="0">
                <a:solidFill>
                  <a:srgbClr val="7030A0"/>
                </a:solidFill>
                <a:latin typeface="+mj-lt"/>
                <a:hlinkClick r:id="rId4">
                  <a:extLst>
                    <a:ext uri="{A12FA001-AC4F-418D-AE19-62706E023703}">
                      <ahyp:hlinkClr xmlns:ahyp="http://schemas.microsoft.com/office/drawing/2018/hyperlinkcolor" val="tx"/>
                    </a:ext>
                  </a:extLst>
                </a:hlinkClick>
              </a:rPr>
              <a:t>BBC Teach Relationships Education</a:t>
            </a:r>
            <a:endParaRPr lang="en-US" sz="1200" dirty="0">
              <a:latin typeface="Calibri"/>
              <a:cs typeface="Calibri"/>
            </a:endParaRPr>
          </a:p>
          <a:p>
            <a:pPr mar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BBC Citizenship</a:t>
            </a:r>
            <a:endParaRPr lang="en-US" sz="1200" dirty="0">
              <a:latin typeface="Calibri"/>
              <a:cs typeface="Calibri"/>
            </a:endParaRPr>
          </a:p>
          <a:p>
            <a:pPr mar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Young Minds</a:t>
            </a:r>
            <a:r>
              <a:rPr lang="en-GB" sz="1200" dirty="0">
                <a:latin typeface="+mj-lt"/>
              </a:rPr>
              <a:t> </a:t>
            </a:r>
            <a:endParaRPr dirty="0"/>
          </a:p>
        </p:txBody>
      </p:sp>
    </p:spTree>
    <p:extLst>
      <p:ext uri="{BB962C8B-B14F-4D97-AF65-F5344CB8AC3E}">
        <p14:creationId xmlns:p14="http://schemas.microsoft.com/office/powerpoint/2010/main" val="327756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title"/>
          </p:nvPr>
        </p:nvSpPr>
        <p:spPr>
          <a:prstGeom prst="rect">
            <a:avLst/>
          </a:prstGeom>
        </p:spPr>
        <p:txBody>
          <a:bodyPr spcFirstLastPara="1" wrap="square" lIns="48600" tIns="24300" rIns="48600" bIns="24300" anchor="ctr" anchorCtr="0">
            <a:normAutofit/>
          </a:bodyPr>
          <a:lstStyle/>
          <a:p>
            <a:pPr lvl="0"/>
            <a:r>
              <a:rPr lang="en-GB" dirty="0">
                <a:highlight>
                  <a:srgbClr val="FFFF00"/>
                </a:highlight>
              </a:rPr>
              <a:t>*Religious Education*</a:t>
            </a:r>
            <a:endParaRPr dirty="0">
              <a:highlight>
                <a:srgbClr val="FFFF00"/>
              </a:highlight>
            </a:endParaRPr>
          </a:p>
        </p:txBody>
      </p:sp>
      <p:sp>
        <p:nvSpPr>
          <p:cNvPr id="133" name="Google Shape;133;p23"/>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Religious Education Curriculum </a:t>
            </a:r>
            <a:r>
              <a:rPr lang="en-GB" sz="1200" u="sng" dirty="0">
                <a:solidFill>
                  <a:srgbClr val="7030A0"/>
                </a:solidFill>
                <a:latin typeface="+mj-lt"/>
              </a:rPr>
              <a:t> KS3 </a:t>
            </a:r>
            <a:r>
              <a:rPr lang="en-GB" sz="1200" dirty="0">
                <a:latin typeface="+mj-lt"/>
              </a:rPr>
              <a:t>- 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Clr>
                <a:schemeClr val="dk1"/>
              </a:buClr>
              <a:buSzPts val="1100"/>
              <a:buFont typeface="Arial"/>
              <a:buNone/>
            </a:pPr>
            <a:r>
              <a:rPr lang="en-GB" sz="1200" dirty="0">
                <a:latin typeface="+mj-lt"/>
              </a:rPr>
              <a:t>Pupils are assessed using a combination of end of unit tests with detailed feedback to improve, low stakes starters and mini whiteboard activities in class.</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The Religious Education assessment  checks pupils’ knowledge and understanding of key topics and themes.</a:t>
            </a:r>
            <a:endParaRPr sz="1200" dirty="0">
              <a:latin typeface="+mj-lt"/>
            </a:endParaRPr>
          </a:p>
          <a:p>
            <a:pPr marL="0" lvl="0" indent="0" algn="l" rtl="0">
              <a:lnSpc>
                <a:spcPct val="100000"/>
              </a:lnSpc>
              <a:spcBef>
                <a:spcPts val="500"/>
              </a:spcBef>
              <a:spcAft>
                <a:spcPts val="0"/>
              </a:spcAft>
              <a:buClr>
                <a:schemeClr val="dk1"/>
              </a:buClr>
              <a:buSzPts val="1100"/>
              <a:buFont typeface="Arial"/>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Animate Youth</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KS3 Religious Studies - BBC Bitesize</a:t>
            </a:r>
            <a:endParaRPr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Education (cafod.org.uk)</a:t>
            </a:r>
            <a:endParaRPr sz="1200" dirty="0">
              <a:solidFill>
                <a:srgbClr val="7030A0"/>
              </a:solidFill>
              <a:latin typeface="+mj-lt"/>
            </a:endParaRPr>
          </a:p>
        </p:txBody>
      </p:sp>
    </p:spTree>
    <p:extLst>
      <p:ext uri="{BB962C8B-B14F-4D97-AF65-F5344CB8AC3E}">
        <p14:creationId xmlns:p14="http://schemas.microsoft.com/office/powerpoint/2010/main" val="354770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*Science*</a:t>
            </a:r>
            <a:endParaRPr dirty="0">
              <a:highlight>
                <a:srgbClr val="FFFF00"/>
              </a:highlight>
            </a:endParaRPr>
          </a:p>
        </p:txBody>
      </p:sp>
      <p:sp>
        <p:nvSpPr>
          <p:cNvPr id="139" name="Google Shape;139;p2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Science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 assessment during class activities. </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Pupils have been taught and assessed on Biology, Chemistry and Physics. There are three separate assessments of equal weighting. Assessments in Science are completed in exam conditions and consist of short answer questions, labelling diagrams, multiple choice questions, long answer questions and drawing and labelling apparatus and models.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Science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National Geographic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Science and Industry Museum</a:t>
            </a:r>
            <a:endParaRPr sz="1200" dirty="0">
              <a:solidFill>
                <a:srgbClr val="7030A0"/>
              </a:solidFill>
              <a:latin typeface="+mj-lt"/>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3144478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*Spanish*</a:t>
            </a:r>
            <a:endParaRPr dirty="0">
              <a:highlight>
                <a:srgbClr val="FFFF00"/>
              </a:highlight>
            </a:endParaRPr>
          </a:p>
        </p:txBody>
      </p:sp>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Spanish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US" sz="1200" b="1" dirty="0">
                <a:latin typeface="+mj-lt"/>
              </a:rPr>
              <a:t>Formative Assessment</a:t>
            </a:r>
          </a:p>
          <a:p>
            <a:pPr marL="0" indent="0">
              <a:lnSpc>
                <a:spcPct val="100000"/>
              </a:lnSpc>
              <a:buSzPts val="1100"/>
              <a:buNone/>
            </a:pPr>
            <a:r>
              <a:rPr lang="en-US" sz="1200" dirty="0">
                <a:latin typeface="Arial" panose="020B0604020202020204" pitchFamily="34" charset="0"/>
                <a:cs typeface="Arial" panose="020B0604020202020204" pitchFamily="34" charset="0"/>
              </a:rPr>
              <a:t>Pupils follow a bespoke Spanish curriculum planned to meet their needs across all the four skills (listening, speaking, reading and writing). Pupils are assessed using a combination of games, low stake quizzes, think, pair, share, questioning, live feedback as well as online homework games.</a:t>
            </a:r>
          </a:p>
          <a:p>
            <a:pPr marL="0" lvl="0" indent="0" algn="l" rtl="0">
              <a:lnSpc>
                <a:spcPct val="100000"/>
              </a:lnSpc>
              <a:spcBef>
                <a:spcPts val="500"/>
              </a:spcBef>
              <a:spcAft>
                <a:spcPts val="0"/>
              </a:spcAft>
              <a:buNone/>
            </a:pPr>
            <a:endParaRPr lang="en-US" sz="1200" dirty="0">
              <a:latin typeface="+mj-lt"/>
            </a:endParaRPr>
          </a:p>
          <a:p>
            <a:pPr marL="0" lvl="0" indent="0" algn="l" rtl="0">
              <a:lnSpc>
                <a:spcPct val="100000"/>
              </a:lnSpc>
              <a:spcBef>
                <a:spcPts val="500"/>
              </a:spcBef>
              <a:spcAft>
                <a:spcPts val="0"/>
              </a:spcAft>
              <a:buNone/>
            </a:pPr>
            <a:r>
              <a:rPr lang="en-US" sz="1200" b="1" dirty="0">
                <a:latin typeface="+mj-lt"/>
              </a:rPr>
              <a:t>Summative Assessment</a:t>
            </a:r>
          </a:p>
          <a:p>
            <a:pPr marL="0" indent="0">
              <a:lnSpc>
                <a:spcPct val="100000"/>
              </a:lnSpc>
              <a:buNone/>
            </a:pPr>
            <a:r>
              <a:rPr lang="en-US" sz="1200" dirty="0">
                <a:latin typeface="Arial" panose="020B0604020202020204" pitchFamily="34" charset="0"/>
                <a:cs typeface="Arial" panose="020B0604020202020204" pitchFamily="34" charset="0"/>
              </a:rPr>
              <a:t>The end of year Spanish assessment tests a range of the pupils’ vocabulary knowledge within the four key skills and progress is measured through a tracked percentage as they move through the curriculum.</a:t>
            </a:r>
          </a:p>
          <a:p>
            <a:pPr marL="0" lvl="0" indent="0" algn="l" rtl="0">
              <a:lnSpc>
                <a:spcPct val="100000"/>
              </a:lnSpc>
              <a:spcBef>
                <a:spcPts val="500"/>
              </a:spcBef>
              <a:spcAft>
                <a:spcPts val="0"/>
              </a:spcAft>
              <a:buNone/>
            </a:pPr>
            <a:endParaRPr lang="en-US" sz="1200" dirty="0">
              <a:latin typeface="+mj-lt"/>
            </a:endParaRPr>
          </a:p>
          <a:p>
            <a:pPr marL="0" lvl="0" indent="0" algn="l" rtl="0">
              <a:lnSpc>
                <a:spcPct val="100000"/>
              </a:lnSpc>
              <a:spcBef>
                <a:spcPts val="500"/>
              </a:spcBef>
              <a:spcAft>
                <a:spcPts val="0"/>
              </a:spcAft>
              <a:buNone/>
            </a:pPr>
            <a:r>
              <a:rPr lang="en-US" sz="1200" b="1" dirty="0">
                <a:latin typeface="+mj-lt"/>
              </a:rPr>
              <a:t>How can my child extend their learning?</a:t>
            </a:r>
            <a:endParaRPr lang="en-US" sz="1200" dirty="0">
              <a:latin typeface="+mj-lt"/>
            </a:endParaRPr>
          </a:p>
          <a:p>
            <a:pPr marL="0" indent="0">
              <a:lnSpc>
                <a:spcPct val="100000"/>
              </a:lnSpc>
              <a:buNone/>
            </a:pPr>
            <a:r>
              <a:rPr lang="en-US" sz="1200" dirty="0">
                <a:solidFill>
                  <a:srgbClr val="7030A0"/>
                </a:solidFill>
                <a:latin typeface="+mj-lt"/>
                <a:hlinkClick r:id="rId4"/>
              </a:rPr>
              <a:t>Language Gym</a:t>
            </a:r>
            <a:endParaRPr lang="en-US" sz="1200" dirty="0">
              <a:solidFill>
                <a:srgbClr val="7030A0"/>
              </a:solidFill>
              <a:latin typeface="+mj-lt"/>
            </a:endParaRPr>
          </a:p>
          <a:p>
            <a:pPr marL="0" lvl="0" indent="0" algn="l" rtl="0">
              <a:lnSpc>
                <a:spcPct val="100000"/>
              </a:lnSpc>
              <a:spcBef>
                <a:spcPts val="500"/>
              </a:spcBef>
              <a:spcAft>
                <a:spcPts val="0"/>
              </a:spcAft>
              <a:buNone/>
            </a:pPr>
            <a:r>
              <a:rPr lang="en-US" sz="1200" u="sng" dirty="0">
                <a:solidFill>
                  <a:srgbClr val="7030A0"/>
                </a:solidFill>
                <a:latin typeface="+mj-lt"/>
                <a:hlinkClick r:id="rId5">
                  <a:extLst>
                    <a:ext uri="{A12FA001-AC4F-418D-AE19-62706E023703}">
                      <ahyp:hlinkClr xmlns:ahyp="http://schemas.microsoft.com/office/drawing/2018/hyperlinkcolor" val="tx"/>
                    </a:ext>
                  </a:extLst>
                </a:hlinkClick>
              </a:rPr>
              <a:t>BBC Bitesize - KS3 Spanish</a:t>
            </a:r>
            <a:endParaRPr lang="en-US" sz="1200" u="sng" dirty="0">
              <a:solidFill>
                <a:srgbClr val="7030A0"/>
              </a:solidFill>
              <a:latin typeface="+mj-lt"/>
            </a:endParaRPr>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191318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4" name="Google Shape;152;p26">
            <a:extLst>
              <a:ext uri="{FF2B5EF4-FFF2-40B4-BE49-F238E27FC236}">
                <a16:creationId xmlns:a16="http://schemas.microsoft.com/office/drawing/2014/main" id="{E2890EBF-AD6E-7EE2-CD19-E2360576AAAF}"/>
              </a:ext>
            </a:extLst>
          </p:cNvPr>
          <p:cNvGraphicFramePr/>
          <p:nvPr/>
        </p:nvGraphicFramePr>
        <p:xfrm>
          <a:off x="702111" y="276225"/>
          <a:ext cx="4503125" cy="6492200"/>
        </p:xfrm>
        <a:graphic>
          <a:graphicData uri="http://schemas.openxmlformats.org/drawingml/2006/table">
            <a:tbl>
              <a:tblPr>
                <a:noFill/>
                <a:tableStyleId>{369268C6-5E0E-40FA-9755-421D21E1440E}</a:tableStyleId>
              </a:tblPr>
              <a:tblGrid>
                <a:gridCol w="4503125">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GB" b="1"/>
                        <a:t>Notes</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2300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667502" y="277650"/>
            <a:ext cx="4585163" cy="789300"/>
          </a:xfrm>
          <a:prstGeom prst="rect">
            <a:avLst/>
          </a:prstGeom>
          <a:solidFill>
            <a:srgbClr val="FFFF00"/>
          </a:solidFill>
        </p:spPr>
        <p:txBody>
          <a:bodyPr spcFirstLastPara="1" wrap="square" lIns="48600" tIns="24300" rIns="48600" bIns="24300" anchor="ctr" anchorCtr="0">
            <a:normAutofit fontScale="90000"/>
          </a:bodyPr>
          <a:lstStyle/>
          <a:p>
            <a:pPr marL="0" lvl="0" indent="0" algn="ctr" rtl="0">
              <a:spcBef>
                <a:spcPts val="0"/>
              </a:spcBef>
              <a:spcAft>
                <a:spcPts val="0"/>
              </a:spcAft>
              <a:buNone/>
            </a:pPr>
            <a:r>
              <a:rPr lang="en-GB" dirty="0"/>
              <a:t>The Best Curriculum</a:t>
            </a:r>
            <a:br>
              <a:rPr lang="en-GB" dirty="0"/>
            </a:br>
            <a:r>
              <a:rPr lang="en-GB" sz="2200" dirty="0"/>
              <a:t>Bespoke Education Skills and Teaching</a:t>
            </a:r>
            <a:endParaRPr sz="2200" dirty="0"/>
          </a:p>
        </p:txBody>
      </p:sp>
      <p:sp>
        <p:nvSpPr>
          <p:cNvPr id="48" name="Google Shape;48;p10"/>
          <p:cNvSpPr txBox="1">
            <a:spLocks noGrp="1"/>
          </p:cNvSpPr>
          <p:nvPr>
            <p:ph type="body" idx="1"/>
          </p:nvPr>
        </p:nvSpPr>
        <p:spPr>
          <a:xfrm>
            <a:off x="667502" y="1066950"/>
            <a:ext cx="4507948" cy="6044400"/>
          </a:xfrm>
          <a:prstGeom prst="rect">
            <a:avLst/>
          </a:prstGeom>
        </p:spPr>
        <p:txBody>
          <a:bodyPr spcFirstLastPara="1" wrap="square" lIns="48600" tIns="24300" rIns="48600" bIns="24300" anchor="t" anchorCtr="0">
            <a:normAutofit/>
          </a:bodyPr>
          <a:lstStyle/>
          <a:p>
            <a:pPr marL="0" indent="0">
              <a:lnSpc>
                <a:spcPct val="100000"/>
              </a:lnSpc>
              <a:buNone/>
            </a:pPr>
            <a:r>
              <a:rPr lang="en-GB" sz="1200" dirty="0">
                <a:latin typeface="+mj-lt"/>
              </a:rPr>
              <a:t>Every subject specific curriculum is a planned progression model with knowledge built in sequenced lesson by lesson, topic by topic and year by year. For </a:t>
            </a:r>
            <a:r>
              <a:rPr lang="en-GB" sz="1200" u="sng" dirty="0">
                <a:latin typeface="+mj-lt"/>
              </a:rPr>
              <a:t>all</a:t>
            </a:r>
            <a:r>
              <a:rPr lang="en-GB" sz="1200" dirty="0">
                <a:latin typeface="+mj-lt"/>
              </a:rPr>
              <a:t> pupils, this progression builds upon prior knowledge and reflects pupil starting points. </a:t>
            </a:r>
          </a:p>
          <a:p>
            <a:pPr marL="0" indent="0">
              <a:lnSpc>
                <a:spcPct val="100000"/>
              </a:lnSpc>
              <a:buNone/>
            </a:pPr>
            <a:r>
              <a:rPr lang="en-GB" sz="1200" dirty="0">
                <a:latin typeface="+mj-lt"/>
              </a:rPr>
              <a:t>For some pupils, the transition to a mainstream secondary school can be a significant jump. They are not yet ready to start the full secondary programme of study. To support these pupils, some knowledge from KS1 and KS2 needs to be revisited and additional scaffolding is needed with reading, vocabulary and numeracy. </a:t>
            </a:r>
          </a:p>
          <a:p>
            <a:pPr marL="0" indent="0">
              <a:lnSpc>
                <a:spcPct val="100000"/>
              </a:lnSpc>
              <a:buNone/>
            </a:pPr>
            <a:r>
              <a:rPr lang="en-GB" sz="1200" dirty="0">
                <a:latin typeface="+mj-lt"/>
              </a:rPr>
              <a:t>To this end, ‘BEST Base’ pupils follow a bespoke curriculum in English, Mathematics, Science, R.E, History, Geography and Spanish. In these subjects, specialist teachers have adapted the subject curriculum map to meet the needs of the pupils. Therefore, the information in this booklet is tailored to this adapted curriculum. </a:t>
            </a:r>
          </a:p>
          <a:p>
            <a:pPr marL="0" indent="0">
              <a:lnSpc>
                <a:spcPct val="100000"/>
              </a:lnSpc>
              <a:buNone/>
            </a:pPr>
            <a:r>
              <a:rPr lang="en-GB" sz="1200" dirty="0">
                <a:latin typeface="+mj-lt"/>
              </a:rPr>
              <a:t>In ‘Best’ lessons, the assessment principles mean that progress towards knowledge is regularly checked to allow the teacher to plan for progression and build depth lesson by lesson. Progress is measured in relation to these subject stepping stones. </a:t>
            </a:r>
          </a:p>
          <a:p>
            <a:pPr marL="0" indent="0">
              <a:lnSpc>
                <a:spcPct val="100000"/>
              </a:lnSpc>
              <a:buNone/>
            </a:pPr>
            <a:endParaRPr lang="en-GB" sz="1200" i="1" dirty="0">
              <a:solidFill>
                <a:srgbClr val="015AAB"/>
              </a:solidFill>
              <a:latin typeface="+mj-lt"/>
            </a:endParaRPr>
          </a:p>
          <a:p>
            <a:pPr marL="0" indent="0">
              <a:lnSpc>
                <a:spcPct val="100000"/>
              </a:lnSpc>
              <a:buNone/>
            </a:pPr>
            <a:endParaRPr lang="en-GB" sz="1200" i="1" dirty="0">
              <a:solidFill>
                <a:srgbClr val="015AAB"/>
              </a:solidFill>
              <a:latin typeface="+mj-lt"/>
            </a:endParaRPr>
          </a:p>
          <a:p>
            <a:pPr marL="0" indent="0">
              <a:lnSpc>
                <a:spcPct val="100000"/>
              </a:lnSpc>
              <a:buNone/>
            </a:pPr>
            <a:r>
              <a:rPr lang="en-GB" sz="1200" i="1" dirty="0">
                <a:solidFill>
                  <a:srgbClr val="015AAB"/>
                </a:solidFill>
                <a:latin typeface="+mj-lt"/>
              </a:rPr>
              <a:t>For more information, please email Mrs Samra </a:t>
            </a:r>
            <a:r>
              <a:rPr lang="en-GB" sz="1200" i="1" dirty="0">
                <a:solidFill>
                  <a:srgbClr val="015AAB"/>
                </a:solidFill>
                <a:latin typeface="+mj-lt"/>
                <a:hlinkClick r:id="rId3"/>
              </a:rPr>
              <a:t>k.samra@holyfamilyhighschool.co.uk</a:t>
            </a:r>
            <a:endParaRPr lang="en-GB" sz="1200" i="1" dirty="0">
              <a:solidFill>
                <a:srgbClr val="015AAB"/>
              </a:solidFill>
              <a:latin typeface="+mj-lt"/>
            </a:endParaRPr>
          </a:p>
          <a:p>
            <a:pPr marL="0" indent="0">
              <a:lnSpc>
                <a:spcPct val="100000"/>
              </a:lnSpc>
              <a:buNone/>
            </a:pPr>
            <a:endParaRPr lang="en-GB" sz="1200" i="1" dirty="0">
              <a:solidFill>
                <a:srgbClr val="015AAB"/>
              </a:solidFill>
              <a:latin typeface="+mj-lt"/>
            </a:endParaRPr>
          </a:p>
        </p:txBody>
      </p:sp>
    </p:spTree>
    <p:extLst>
      <p:ext uri="{BB962C8B-B14F-4D97-AF65-F5344CB8AC3E}">
        <p14:creationId xmlns:p14="http://schemas.microsoft.com/office/powerpoint/2010/main" val="34715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Reading support</a:t>
            </a:r>
            <a:endParaRPr dirty="0"/>
          </a:p>
        </p:txBody>
      </p:sp>
      <p:sp>
        <p:nvSpPr>
          <p:cNvPr id="54" name="Google Shape;54;p11"/>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dirty="0">
                <a:latin typeface="+mj-lt"/>
              </a:rPr>
              <a:t>The importance of reading confidently and fluently cannot be understated. At Holy Family we provide a range of reading opportunities and interventions as follows:</a:t>
            </a:r>
          </a:p>
          <a:p>
            <a:pPr marL="0" lvl="0" indent="0" algn="l" rtl="0">
              <a:lnSpc>
                <a:spcPct val="100000"/>
              </a:lnSpc>
              <a:spcBef>
                <a:spcPts val="500"/>
              </a:spcBef>
              <a:spcAft>
                <a:spcPts val="0"/>
              </a:spcAft>
              <a:buNone/>
            </a:pPr>
            <a:endParaRPr lang="en-GB" dirty="0">
              <a:latin typeface="+mj-lt"/>
            </a:endParaRPr>
          </a:p>
          <a:p>
            <a:pPr marL="0" lvl="0" indent="0" algn="l" rtl="0">
              <a:lnSpc>
                <a:spcPct val="100000"/>
              </a:lnSpc>
              <a:spcBef>
                <a:spcPts val="500"/>
              </a:spcBef>
              <a:spcAft>
                <a:spcPts val="0"/>
              </a:spcAft>
              <a:buNone/>
            </a:pPr>
            <a:r>
              <a:rPr lang="en-GB" b="1" dirty="0">
                <a:latin typeface="+mj-lt"/>
              </a:rPr>
              <a:t>Weekly Reading Lessons</a:t>
            </a:r>
          </a:p>
          <a:p>
            <a:pPr marL="0" lvl="0" indent="0" algn="l" rtl="0">
              <a:lnSpc>
                <a:spcPct val="100000"/>
              </a:lnSpc>
              <a:spcBef>
                <a:spcPts val="500"/>
              </a:spcBef>
              <a:spcAft>
                <a:spcPts val="0"/>
              </a:spcAft>
              <a:buNone/>
            </a:pPr>
            <a:r>
              <a:rPr lang="en-GB" dirty="0">
                <a:latin typeface="+mj-lt"/>
              </a:rPr>
              <a:t>One lesson per week is dedicated to developing a love of reading in all pupils. Pupils read whole novels, interesting non-fiction and access our reading room where books can be loaned. </a:t>
            </a:r>
          </a:p>
          <a:p>
            <a:pPr marL="0" lvl="0" indent="0" algn="l" rtl="0">
              <a:lnSpc>
                <a:spcPct val="100000"/>
              </a:lnSpc>
              <a:spcBef>
                <a:spcPts val="500"/>
              </a:spcBef>
              <a:spcAft>
                <a:spcPts val="0"/>
              </a:spcAft>
              <a:buNone/>
            </a:pPr>
            <a:r>
              <a:rPr lang="en-GB" b="1" dirty="0">
                <a:latin typeface="+mj-lt"/>
              </a:rPr>
              <a:t>Fresh Start Phonics </a:t>
            </a:r>
          </a:p>
          <a:p>
            <a:pPr marL="0" lvl="0" indent="0" algn="l" rtl="0">
              <a:lnSpc>
                <a:spcPct val="100000"/>
              </a:lnSpc>
              <a:spcBef>
                <a:spcPts val="500"/>
              </a:spcBef>
              <a:spcAft>
                <a:spcPts val="0"/>
              </a:spcAft>
              <a:buNone/>
            </a:pPr>
            <a:r>
              <a:rPr lang="en-GB" dirty="0">
                <a:latin typeface="+mj-lt"/>
              </a:rPr>
              <a:t>Where the reading assessment has identified decoding as an area for development, pupils may take part in the Ruth </a:t>
            </a:r>
            <a:r>
              <a:rPr lang="en-GB" dirty="0" err="1">
                <a:latin typeface="+mj-lt"/>
              </a:rPr>
              <a:t>Miskin</a:t>
            </a:r>
            <a:r>
              <a:rPr lang="en-GB" dirty="0">
                <a:latin typeface="+mj-lt"/>
              </a:rPr>
              <a:t> Secondary School Fresh Start reading programme. </a:t>
            </a:r>
          </a:p>
          <a:p>
            <a:pPr marL="0" lvl="0" indent="0" algn="l" rtl="0">
              <a:lnSpc>
                <a:spcPct val="100000"/>
              </a:lnSpc>
              <a:spcBef>
                <a:spcPts val="500"/>
              </a:spcBef>
              <a:spcAft>
                <a:spcPts val="0"/>
              </a:spcAft>
              <a:buNone/>
            </a:pPr>
            <a:r>
              <a:rPr lang="en-GB" b="1" dirty="0">
                <a:latin typeface="+mj-lt"/>
              </a:rPr>
              <a:t>Small Group Guided Reading </a:t>
            </a:r>
          </a:p>
          <a:p>
            <a:pPr marL="0" lvl="0" indent="0" algn="l" rtl="0">
              <a:lnSpc>
                <a:spcPct val="100000"/>
              </a:lnSpc>
              <a:spcBef>
                <a:spcPts val="500"/>
              </a:spcBef>
              <a:spcAft>
                <a:spcPts val="0"/>
              </a:spcAft>
              <a:buNone/>
            </a:pPr>
            <a:r>
              <a:rPr lang="en-GB" dirty="0">
                <a:latin typeface="+mj-lt"/>
              </a:rPr>
              <a:t>Some pupils access a short programme of group guided reading activities in form time. Some of our reading coaches are teaching assistants or sixth form pupils who have been trained to deliver these programmes. </a:t>
            </a:r>
          </a:p>
          <a:p>
            <a:pPr marL="0" lvl="0" indent="0" algn="l" rtl="0">
              <a:lnSpc>
                <a:spcPct val="100000"/>
              </a:lnSpc>
              <a:spcBef>
                <a:spcPts val="500"/>
              </a:spcBef>
              <a:spcAft>
                <a:spcPts val="0"/>
              </a:spcAft>
              <a:buNone/>
            </a:pPr>
            <a:r>
              <a:rPr lang="en-GB" b="1" dirty="0">
                <a:latin typeface="+mj-lt"/>
              </a:rPr>
              <a:t>Bedrock Learning (online)</a:t>
            </a:r>
          </a:p>
          <a:p>
            <a:pPr marL="0" lvl="0" indent="0" algn="l" rtl="0">
              <a:lnSpc>
                <a:spcPct val="100000"/>
              </a:lnSpc>
              <a:spcBef>
                <a:spcPts val="500"/>
              </a:spcBef>
              <a:spcAft>
                <a:spcPts val="0"/>
              </a:spcAft>
              <a:buNone/>
            </a:pPr>
            <a:r>
              <a:rPr lang="en-GB" dirty="0">
                <a:latin typeface="+mj-lt"/>
              </a:rPr>
              <a:t>All pupils have access to the Bedrock Learning online reading programme. </a:t>
            </a:r>
          </a:p>
          <a:p>
            <a:pPr marL="0" lvl="0" indent="0" algn="l" rtl="0">
              <a:lnSpc>
                <a:spcPct val="100000"/>
              </a:lnSpc>
              <a:spcBef>
                <a:spcPts val="500"/>
              </a:spcBef>
              <a:spcAft>
                <a:spcPts val="0"/>
              </a:spcAft>
              <a:buNone/>
            </a:pPr>
            <a:r>
              <a:rPr lang="en-GB" b="1" dirty="0">
                <a:latin typeface="+mj-lt"/>
              </a:rPr>
              <a:t>Regular Reading Assessment</a:t>
            </a:r>
          </a:p>
          <a:p>
            <a:pPr marL="0" lvl="0" indent="0" algn="l" rtl="0">
              <a:lnSpc>
                <a:spcPct val="100000"/>
              </a:lnSpc>
              <a:spcBef>
                <a:spcPts val="500"/>
              </a:spcBef>
              <a:spcAft>
                <a:spcPts val="0"/>
              </a:spcAft>
              <a:buNone/>
            </a:pPr>
            <a:r>
              <a:rPr lang="en-GB" dirty="0">
                <a:latin typeface="+mj-lt"/>
              </a:rPr>
              <a:t>At Holy Family we use a combination of Salford Reading Test and the GL-Assessment National Group Reading Test. </a:t>
            </a:r>
          </a:p>
          <a:p>
            <a:pPr marL="0" lvl="0" indent="0" algn="l" rtl="0">
              <a:lnSpc>
                <a:spcPct val="100000"/>
              </a:lnSpc>
              <a:spcBef>
                <a:spcPts val="500"/>
              </a:spcBef>
              <a:spcAft>
                <a:spcPts val="0"/>
              </a:spcAft>
              <a:buNone/>
            </a:pPr>
            <a:endParaRPr lang="en-GB" dirty="0">
              <a:latin typeface="+mj-lt"/>
            </a:endParaRPr>
          </a:p>
          <a:p>
            <a:pPr marL="0" lvl="0" indent="0" algn="l" rtl="0">
              <a:lnSpc>
                <a:spcPct val="100000"/>
              </a:lnSpc>
              <a:spcBef>
                <a:spcPts val="500"/>
              </a:spcBef>
              <a:spcAft>
                <a:spcPts val="0"/>
              </a:spcAft>
              <a:buNone/>
            </a:pPr>
            <a:r>
              <a:rPr lang="en-GB" dirty="0">
                <a:latin typeface="+mj-lt"/>
              </a:rPr>
              <a:t>If you would like more information on reading intervention, please email Mrs Samra </a:t>
            </a:r>
            <a:r>
              <a:rPr lang="en-GB" dirty="0">
                <a:latin typeface="+mj-lt"/>
                <a:hlinkClick r:id="rId3"/>
              </a:rPr>
              <a:t>k.samra@holyfamilyhighschool.co.uk</a:t>
            </a:r>
            <a:r>
              <a:rPr lang="en-GB" dirty="0">
                <a:latin typeface="+mj-lt"/>
              </a:rPr>
              <a:t> or for information about reading for pleasure, the reading room or enrichment please email Miss Stephens </a:t>
            </a:r>
            <a:r>
              <a:rPr lang="en-GB" dirty="0">
                <a:latin typeface="+mj-lt"/>
                <a:hlinkClick r:id="rId4"/>
              </a:rPr>
              <a:t>h.stephens@holyfamilyhighschool.co.uk</a:t>
            </a:r>
            <a:endParaRPr lang="en-GB" dirty="0">
              <a:latin typeface="+mj-lt"/>
            </a:endParaRPr>
          </a:p>
          <a:p>
            <a:pPr marL="0" lvl="0" indent="0" algn="l" rtl="0">
              <a:lnSpc>
                <a:spcPct val="100000"/>
              </a:lnSpc>
              <a:spcBef>
                <a:spcPts val="500"/>
              </a:spcBef>
              <a:spcAft>
                <a:spcPts val="0"/>
              </a:spcAft>
              <a:buNone/>
            </a:pPr>
            <a:endParaRPr dirty="0">
              <a:latin typeface="+mj-lt"/>
            </a:endParaRPr>
          </a:p>
        </p:txBody>
      </p:sp>
    </p:spTree>
    <p:extLst>
      <p:ext uri="{BB962C8B-B14F-4D97-AF65-F5344CB8AC3E}">
        <p14:creationId xmlns:p14="http://schemas.microsoft.com/office/powerpoint/2010/main" val="259176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Understanding your child’s report</a:t>
            </a:r>
            <a:endParaRPr/>
          </a:p>
        </p:txBody>
      </p:sp>
      <p:sp>
        <p:nvSpPr>
          <p:cNvPr id="2" name="Text Placeholder 1">
            <a:extLst>
              <a:ext uri="{FF2B5EF4-FFF2-40B4-BE49-F238E27FC236}">
                <a16:creationId xmlns:a16="http://schemas.microsoft.com/office/drawing/2014/main" id="{3B2E9C52-F281-4DC5-97B4-D16DE797D166}"/>
              </a:ext>
            </a:extLst>
          </p:cNvPr>
          <p:cNvSpPr>
            <a:spLocks noGrp="1"/>
          </p:cNvSpPr>
          <p:nvPr>
            <p:ph type="body" idx="1"/>
          </p:nvPr>
        </p:nvSpPr>
        <p:spPr/>
        <p:txBody>
          <a:bodyPr/>
          <a:lstStyle/>
          <a:p>
            <a:pPr marL="165100" indent="0">
              <a:buNone/>
            </a:pPr>
            <a:r>
              <a:rPr lang="en-GB" sz="1400" dirty="0">
                <a:latin typeface="+mj-lt"/>
              </a:rPr>
              <a:t>The report contains information as follows:</a:t>
            </a:r>
            <a:endParaRPr lang="en-GB" sz="1400" dirty="0">
              <a:latin typeface="+mj-lt"/>
              <a:cs typeface="Arial"/>
            </a:endParaRPr>
          </a:p>
          <a:p>
            <a:r>
              <a:rPr lang="en-GB" sz="1400" dirty="0">
                <a:latin typeface="+mj-lt"/>
              </a:rPr>
              <a:t>Attendance and late to registration. </a:t>
            </a:r>
            <a:endParaRPr lang="en-GB" sz="1400" dirty="0">
              <a:latin typeface="+mj-lt"/>
              <a:cs typeface="Arial"/>
            </a:endParaRPr>
          </a:p>
          <a:p>
            <a:r>
              <a:rPr lang="en-GB" sz="1400" dirty="0">
                <a:latin typeface="+mj-lt"/>
              </a:rPr>
              <a:t>Reading age indicator </a:t>
            </a:r>
            <a:endParaRPr lang="en-GB" sz="1400" dirty="0">
              <a:latin typeface="+mj-lt"/>
              <a:cs typeface="Arial"/>
            </a:endParaRPr>
          </a:p>
          <a:p>
            <a:r>
              <a:rPr lang="en-GB" sz="1400" dirty="0">
                <a:latin typeface="+mj-lt"/>
              </a:rPr>
              <a:t>Reading lesson summary</a:t>
            </a:r>
            <a:endParaRPr lang="en-GB" sz="1400" dirty="0">
              <a:latin typeface="+mj-lt"/>
              <a:cs typeface="Arial"/>
            </a:endParaRPr>
          </a:p>
          <a:p>
            <a:r>
              <a:rPr lang="en-GB" sz="1400" dirty="0">
                <a:latin typeface="+mj-lt"/>
              </a:rPr>
              <a:t>Personal Development summary</a:t>
            </a:r>
            <a:endParaRPr lang="en-GB" sz="1400" dirty="0">
              <a:latin typeface="+mj-lt"/>
              <a:cs typeface="Arial"/>
            </a:endParaRPr>
          </a:p>
          <a:p>
            <a:r>
              <a:rPr lang="en-GB" sz="1400" dirty="0">
                <a:latin typeface="+mj-lt"/>
              </a:rPr>
              <a:t>Subject information including:</a:t>
            </a:r>
            <a:endParaRPr lang="en-GB" sz="1400" dirty="0">
              <a:latin typeface="+mj-lt"/>
              <a:cs typeface="Arial"/>
            </a:endParaRPr>
          </a:p>
          <a:p>
            <a:pPr lvl="1"/>
            <a:r>
              <a:rPr lang="en-GB" sz="1400" dirty="0">
                <a:latin typeface="+mj-lt"/>
              </a:rPr>
              <a:t>Teacher name</a:t>
            </a:r>
          </a:p>
          <a:p>
            <a:pPr lvl="1"/>
            <a:r>
              <a:rPr lang="en-GB" sz="1400" dirty="0">
                <a:latin typeface="+mj-lt"/>
              </a:rPr>
              <a:t>Attitude to learning score 1-4</a:t>
            </a:r>
            <a:endParaRPr lang="en-GB" sz="1400" dirty="0">
              <a:latin typeface="+mj-lt"/>
              <a:cs typeface="Arial"/>
            </a:endParaRPr>
          </a:p>
          <a:p>
            <a:pPr lvl="1"/>
            <a:r>
              <a:rPr lang="en-GB" sz="1400" dirty="0">
                <a:latin typeface="+mj-lt"/>
              </a:rPr>
              <a:t>Effort score 1-4 </a:t>
            </a:r>
            <a:endParaRPr lang="en-GB" sz="1400" dirty="0">
              <a:latin typeface="+mj-lt"/>
              <a:cs typeface="Arial"/>
            </a:endParaRPr>
          </a:p>
          <a:p>
            <a:pPr lvl="1"/>
            <a:r>
              <a:rPr lang="en-GB" sz="1400" dirty="0">
                <a:latin typeface="+mj-lt"/>
              </a:rPr>
              <a:t>Homework score 1-4. </a:t>
            </a:r>
            <a:endParaRPr lang="en-GB" sz="1400" dirty="0">
              <a:latin typeface="+mj-lt"/>
              <a:cs typeface="Arial"/>
            </a:endParaRPr>
          </a:p>
          <a:p>
            <a:pPr marL="165100" indent="0">
              <a:buNone/>
            </a:pPr>
            <a:endParaRPr lang="en-GB" sz="1400" dirty="0">
              <a:latin typeface="+mj-lt"/>
              <a:cs typeface="Arial"/>
            </a:endParaRPr>
          </a:p>
          <a:p>
            <a:pPr marL="165100" indent="0">
              <a:buNone/>
            </a:pPr>
            <a:endParaRPr lang="en-GB" sz="1400" dirty="0">
              <a:latin typeface="+mj-lt"/>
              <a:cs typeface="Arial"/>
            </a:endParaRPr>
          </a:p>
          <a:p>
            <a:pPr marL="165100" indent="0">
              <a:buNone/>
            </a:pPr>
            <a:r>
              <a:rPr lang="en-GB" sz="1400" dirty="0">
                <a:highlight>
                  <a:srgbClr val="FFFF00"/>
                </a:highlight>
                <a:latin typeface="+mj-lt"/>
                <a:cs typeface="Arial"/>
              </a:rPr>
              <a:t>Pupils need to attend school regularly for optimum progress. Where attendance is low or inconsistent, this will negatively impact learning, progress and assessment scores. </a:t>
            </a:r>
          </a:p>
          <a:p>
            <a:pPr marL="165100" indent="0">
              <a:buNone/>
            </a:pPr>
            <a:endParaRPr lang="en-GB" sz="1400" dirty="0">
              <a:latin typeface="+mj-lt"/>
              <a:cs typeface="Arial"/>
            </a:endParaRPr>
          </a:p>
          <a:p>
            <a:pPr marL="165100" indent="0">
              <a:buNone/>
            </a:pPr>
            <a:r>
              <a:rPr lang="en-GB" sz="1400" dirty="0">
                <a:latin typeface="+mj-lt"/>
              </a:rPr>
              <a:t>More information about the scoring scale 1-4 and the individual subject assessments are contained in this booklet and the accompanying letter. </a:t>
            </a:r>
            <a:endParaRPr lang="en-GB" sz="1400" dirty="0">
              <a:latin typeface="+mj-lt"/>
              <a:cs typeface="Arial"/>
            </a:endParaRPr>
          </a:p>
          <a:p>
            <a:pPr lvl="1"/>
            <a:endParaRPr lang="en-GB" sz="1050" dirty="0">
              <a:cs typeface="Times New Roman"/>
            </a:endParaRPr>
          </a:p>
          <a:p>
            <a:pPr marL="622300" lvl="1" indent="0">
              <a:buNone/>
            </a:pPr>
            <a:r>
              <a:rPr lang="en-GB" sz="1050" dirty="0"/>
              <a:t>	</a:t>
            </a:r>
            <a:endParaRPr lang="en-GB" sz="1050" dirty="0">
              <a:cs typeface="Times New Roman"/>
            </a:endParaRPr>
          </a:p>
        </p:txBody>
      </p:sp>
    </p:spTree>
    <p:extLst>
      <p:ext uri="{BB962C8B-B14F-4D97-AF65-F5344CB8AC3E}">
        <p14:creationId xmlns:p14="http://schemas.microsoft.com/office/powerpoint/2010/main" val="40366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Google Shape;73;p13">
            <a:extLst>
              <a:ext uri="{FF2B5EF4-FFF2-40B4-BE49-F238E27FC236}">
                <a16:creationId xmlns:a16="http://schemas.microsoft.com/office/drawing/2014/main" id="{AD12B360-F1F9-BA39-3459-7B05C32F0874}"/>
              </a:ext>
            </a:extLst>
          </p:cNvPr>
          <p:cNvSpPr txBox="1">
            <a:spLocks noGrp="1"/>
          </p:cNvSpPr>
          <p:nvPr>
            <p:ph type="title"/>
          </p:nvPr>
        </p:nvSpPr>
        <p:spPr>
          <a:xfrm>
            <a:off x="749872" y="186372"/>
            <a:ext cx="4502793"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ATL Scale</a:t>
            </a:r>
            <a:endParaRPr/>
          </a:p>
        </p:txBody>
      </p:sp>
      <p:graphicFrame>
        <p:nvGraphicFramePr>
          <p:cNvPr id="6" name="Google Shape;74;p13">
            <a:extLst>
              <a:ext uri="{FF2B5EF4-FFF2-40B4-BE49-F238E27FC236}">
                <a16:creationId xmlns:a16="http://schemas.microsoft.com/office/drawing/2014/main" id="{1F62B56A-1556-86D7-66A0-3A98A3CA7B95}"/>
              </a:ext>
            </a:extLst>
          </p:cNvPr>
          <p:cNvGraphicFramePr/>
          <p:nvPr>
            <p:extLst>
              <p:ext uri="{D42A27DB-BD31-4B8C-83A1-F6EECF244321}">
                <p14:modId xmlns:p14="http://schemas.microsoft.com/office/powerpoint/2010/main" val="2117379094"/>
              </p:ext>
            </p:extLst>
          </p:nvPr>
        </p:nvGraphicFramePr>
        <p:xfrm>
          <a:off x="758757" y="975675"/>
          <a:ext cx="4502793" cy="5368290"/>
        </p:xfrm>
        <a:graphic>
          <a:graphicData uri="http://schemas.openxmlformats.org/drawingml/2006/table">
            <a:tbl>
              <a:tblPr>
                <a:noFill/>
                <a:tableStyleId>{9828732B-32B9-41A6-9694-54D75B4E457C}</a:tableStyleId>
              </a:tblPr>
              <a:tblGrid>
                <a:gridCol w="443830">
                  <a:extLst>
                    <a:ext uri="{9D8B030D-6E8A-4147-A177-3AD203B41FA5}">
                      <a16:colId xmlns:a16="http://schemas.microsoft.com/office/drawing/2014/main" val="20000"/>
                    </a:ext>
                  </a:extLst>
                </a:gridCol>
                <a:gridCol w="4058963">
                  <a:extLst>
                    <a:ext uri="{9D8B030D-6E8A-4147-A177-3AD203B41FA5}">
                      <a16:colId xmlns:a16="http://schemas.microsoft.com/office/drawing/2014/main" val="20001"/>
                    </a:ext>
                  </a:extLst>
                </a:gridCol>
              </a:tblGrid>
              <a:tr h="304800">
                <a:tc>
                  <a:txBody>
                    <a:bodyPr/>
                    <a:lstStyle/>
                    <a:p>
                      <a:pPr marL="0" marR="0" lvl="0" indent="0" algn="ctr" rtl="0">
                        <a:lnSpc>
                          <a:spcPct val="100000"/>
                        </a:lnSpc>
                        <a:spcBef>
                          <a:spcPts val="0"/>
                        </a:spcBef>
                        <a:spcAft>
                          <a:spcPts val="0"/>
                        </a:spcAft>
                        <a:buNone/>
                      </a:pPr>
                      <a:endParaRPr sz="1000" b="1" dirty="0">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tc>
                  <a:txBody>
                    <a:bodyPr/>
                    <a:lstStyle/>
                    <a:p>
                      <a:pPr marL="0" marR="0" lvl="0" indent="0" algn="ctr" rtl="0">
                        <a:lnSpc>
                          <a:spcPct val="100000"/>
                        </a:lnSpc>
                        <a:spcBef>
                          <a:spcPts val="0"/>
                        </a:spcBef>
                        <a:spcAft>
                          <a:spcPts val="0"/>
                        </a:spcAft>
                        <a:buNone/>
                      </a:pPr>
                      <a:r>
                        <a:rPr lang="en-GB" sz="1000" b="1">
                          <a:solidFill>
                            <a:srgbClr val="FFFFFF"/>
                          </a:solidFill>
                        </a:rPr>
                        <a:t>Attitude to Learning</a:t>
                      </a:r>
                      <a:endParaRPr sz="1000" b="1">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extLst>
                  <a:ext uri="{0D108BD9-81ED-4DB2-BD59-A6C34878D82A}">
                    <a16:rowId xmlns:a16="http://schemas.microsoft.com/office/drawing/2014/main" val="10000"/>
                  </a:ext>
                </a:extLst>
              </a:tr>
              <a:tr h="990600">
                <a:tc>
                  <a:txBody>
                    <a:bodyPr/>
                    <a:lstStyle/>
                    <a:p>
                      <a:pPr marL="0" lvl="0" indent="0" algn="ctr" rtl="0">
                        <a:lnSpc>
                          <a:spcPct val="100000"/>
                        </a:lnSpc>
                        <a:spcBef>
                          <a:spcPts val="0"/>
                        </a:spcBef>
                        <a:spcAft>
                          <a:spcPts val="0"/>
                        </a:spcAft>
                        <a:buNone/>
                      </a:pPr>
                      <a:r>
                        <a:rPr lang="en-GB" sz="1600" b="1">
                          <a:solidFill>
                            <a:srgbClr val="222222"/>
                          </a:solidFill>
                        </a:rPr>
                        <a:t>1</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is always well organised and arrives at lessons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fully engages on all tasks and completes work to the best of their ability</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works well with peers and makes positive contributions to the lesson</a:t>
                      </a:r>
                      <a:endParaRPr sz="1100" dirty="0">
                        <a:solidFill>
                          <a:srgbClr val="222222"/>
                        </a:solidFill>
                      </a:endParaRPr>
                    </a:p>
                    <a:p>
                      <a:pPr marL="596900" lvl="0" indent="-228600" algn="l" rtl="0">
                        <a:lnSpc>
                          <a:spcPct val="100000"/>
                        </a:lnSpc>
                        <a:spcBef>
                          <a:spcPts val="0"/>
                        </a:spcBef>
                        <a:spcAft>
                          <a:spcPts val="0"/>
                        </a:spcAft>
                        <a:buNone/>
                      </a:pP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2050">
                <a:tc>
                  <a:txBody>
                    <a:bodyPr/>
                    <a:lstStyle/>
                    <a:p>
                      <a:pPr marL="0" lvl="0" indent="0" algn="ctr" rtl="0">
                        <a:lnSpc>
                          <a:spcPct val="100000"/>
                        </a:lnSpc>
                        <a:spcBef>
                          <a:spcPts val="0"/>
                        </a:spcBef>
                        <a:spcAft>
                          <a:spcPts val="0"/>
                        </a:spcAft>
                        <a:buNone/>
                      </a:pPr>
                      <a:r>
                        <a:rPr lang="en-GB" sz="1600" b="1">
                          <a:solidFill>
                            <a:srgbClr val="222222"/>
                          </a:solidFill>
                        </a:rPr>
                        <a:t>2</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is usually organised and usually arrives at lessons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usually engages on all tasks and often completes work to the best of their ability </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contributes constructively when working with peers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2050">
                <a:tc>
                  <a:txBody>
                    <a:bodyPr/>
                    <a:lstStyle/>
                    <a:p>
                      <a:pPr marL="0" lvl="0" indent="0" algn="ctr" rtl="0">
                        <a:lnSpc>
                          <a:spcPct val="100000"/>
                        </a:lnSpc>
                        <a:spcBef>
                          <a:spcPts val="0"/>
                        </a:spcBef>
                        <a:spcAft>
                          <a:spcPts val="0"/>
                        </a:spcAft>
                        <a:buNone/>
                      </a:pPr>
                      <a:r>
                        <a:rPr lang="en-GB" sz="1600" b="1">
                          <a:solidFill>
                            <a:srgbClr val="222222"/>
                          </a:solidFill>
                        </a:rPr>
                        <a:t>3</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often fails to prepare and arrives to lessons not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rarely engages on tasks or completes work to the best of their ability</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needs encouragement to stay on task when working with peers and can distract others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90600">
                <a:tc>
                  <a:txBody>
                    <a:bodyPr/>
                    <a:lstStyle/>
                    <a:p>
                      <a:pPr marL="0" lvl="0" indent="0" algn="ctr" rtl="0">
                        <a:lnSpc>
                          <a:spcPct val="100000"/>
                        </a:lnSpc>
                        <a:spcBef>
                          <a:spcPts val="0"/>
                        </a:spcBef>
                        <a:spcAft>
                          <a:spcPts val="0"/>
                        </a:spcAft>
                        <a:buNone/>
                      </a:pPr>
                      <a:r>
                        <a:rPr lang="en-GB" sz="1600" b="1">
                          <a:solidFill>
                            <a:srgbClr val="222222"/>
                          </a:solidFill>
                        </a:rPr>
                        <a:t>4</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regularly fails to attend lessons prepared and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regularly fails to engage on tasks or to complete work</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rarely works effectively with peers and can frequently distract others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10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D85C26AF-89DF-BD13-25C8-E654FFA9B8FD}"/>
              </a:ext>
            </a:extLst>
          </p:cNvPr>
          <p:cNvSpPr txBox="1">
            <a:spLocks noGrp="1"/>
          </p:cNvSpPr>
          <p:nvPr>
            <p:ph type="title"/>
          </p:nvPr>
        </p:nvSpPr>
        <p:spPr>
          <a:xfrm>
            <a:off x="739302" y="186372"/>
            <a:ext cx="4513364"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Effort Scale</a:t>
            </a:r>
            <a:endParaRPr/>
          </a:p>
        </p:txBody>
      </p:sp>
      <p:graphicFrame>
        <p:nvGraphicFramePr>
          <p:cNvPr id="3" name="Table 2">
            <a:extLst>
              <a:ext uri="{FF2B5EF4-FFF2-40B4-BE49-F238E27FC236}">
                <a16:creationId xmlns:a16="http://schemas.microsoft.com/office/drawing/2014/main" id="{55BFBB42-85F8-7F25-65B3-3985A0B5AFF4}"/>
              </a:ext>
            </a:extLst>
          </p:cNvPr>
          <p:cNvGraphicFramePr>
            <a:graphicFrameLocks noGrp="1"/>
          </p:cNvGraphicFramePr>
          <p:nvPr>
            <p:extLst>
              <p:ext uri="{D42A27DB-BD31-4B8C-83A1-F6EECF244321}">
                <p14:modId xmlns:p14="http://schemas.microsoft.com/office/powerpoint/2010/main" val="2355459420"/>
              </p:ext>
            </p:extLst>
          </p:nvPr>
        </p:nvGraphicFramePr>
        <p:xfrm>
          <a:off x="777875" y="810301"/>
          <a:ext cx="4290236" cy="6174153"/>
        </p:xfrm>
        <a:graphic>
          <a:graphicData uri="http://schemas.openxmlformats.org/drawingml/2006/table">
            <a:tbl>
              <a:tblPr/>
              <a:tblGrid>
                <a:gridCol w="417232">
                  <a:extLst>
                    <a:ext uri="{9D8B030D-6E8A-4147-A177-3AD203B41FA5}">
                      <a16:colId xmlns:a16="http://schemas.microsoft.com/office/drawing/2014/main" val="1687092478"/>
                    </a:ext>
                  </a:extLst>
                </a:gridCol>
                <a:gridCol w="3873004">
                  <a:extLst>
                    <a:ext uri="{9D8B030D-6E8A-4147-A177-3AD203B41FA5}">
                      <a16:colId xmlns:a16="http://schemas.microsoft.com/office/drawing/2014/main" val="1174444488"/>
                    </a:ext>
                  </a:extLst>
                </a:gridCol>
              </a:tblGrid>
              <a:tr h="313669">
                <a:tc>
                  <a:txBody>
                    <a:bodyPr/>
                    <a:lstStyle/>
                    <a:p>
                      <a:pPr algn="ctr" fontAlgn="auto"/>
                      <a:r>
                        <a:rPr lang="en-US" sz="900" b="1" i="0">
                          <a:solidFill>
                            <a:srgbClr val="FFFFFF"/>
                          </a:solidFill>
                          <a:effectLst/>
                          <a:latin typeface="Arial" panose="020B0604020202020204" pitchFamily="34" charset="0"/>
                        </a:rPr>
                        <a:t>​</a:t>
                      </a: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tc>
                  <a:txBody>
                    <a:bodyPr/>
                    <a:lstStyle/>
                    <a:p>
                      <a:pPr algn="ctr" fontAlgn="base"/>
                      <a:r>
                        <a:rPr lang="en-GB" sz="900" b="1" i="0">
                          <a:solidFill>
                            <a:srgbClr val="FFFFFF"/>
                          </a:solidFill>
                          <a:effectLst/>
                          <a:latin typeface="Arial" panose="020B0604020202020204" pitchFamily="34" charset="0"/>
                        </a:rPr>
                        <a:t>Effort</a:t>
                      </a:r>
                      <a:r>
                        <a:rPr lang="en-GB" sz="900" b="0" i="0">
                          <a:solidFill>
                            <a:srgbClr val="FFFFFF"/>
                          </a:solidFill>
                          <a:effectLst/>
                          <a:latin typeface="Arial" panose="020B0604020202020204" pitchFamily="34" charset="0"/>
                        </a:rPr>
                        <a:t>​</a:t>
                      </a:r>
                      <a:endParaRPr lang="en-GB" sz="700" b="0" i="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extLst>
                  <a:ext uri="{0D108BD9-81ED-4DB2-BD59-A6C34878D82A}">
                    <a16:rowId xmlns:a16="http://schemas.microsoft.com/office/drawing/2014/main" val="2018493931"/>
                  </a:ext>
                </a:extLst>
              </a:tr>
              <a:tr h="1509712">
                <a:tc>
                  <a:txBody>
                    <a:bodyPr/>
                    <a:lstStyle/>
                    <a:p>
                      <a:pPr algn="ctr" fontAlgn="base"/>
                      <a:r>
                        <a:rPr lang="en-GB" sz="1500" b="1" i="0">
                          <a:solidFill>
                            <a:srgbClr val="222222"/>
                          </a:solidFill>
                          <a:effectLst/>
                          <a:latin typeface="Arial" panose="020B0604020202020204" pitchFamily="34" charset="0"/>
                        </a:rPr>
                        <a:t>1</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always well organised and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·Fully engages on all tasks and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·Works well with peers and makes positive contributions to the lesson​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·Always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893103"/>
                  </a:ext>
                </a:extLst>
              </a:tr>
              <a:tr h="1331348">
                <a:tc>
                  <a:txBody>
                    <a:bodyPr/>
                    <a:lstStyle/>
                    <a:p>
                      <a:pPr algn="ctr" fontAlgn="base"/>
                      <a:r>
                        <a:rPr lang="en-GB" sz="1500" b="1" i="0">
                          <a:solidFill>
                            <a:srgbClr val="222222"/>
                          </a:solidFill>
                          <a:effectLst/>
                          <a:latin typeface="Arial" panose="020B0604020202020204" pitchFamily="34" charset="0"/>
                        </a:rPr>
                        <a:t>2</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usually organised and usually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engages on all tasks and often completes work to the best of their ability ​</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·Contributes constructively when working with peers​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gives their full effort to their work.​</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824574"/>
                  </a:ext>
                </a:extLst>
              </a:tr>
              <a:tr h="1509712">
                <a:tc>
                  <a:txBody>
                    <a:bodyPr/>
                    <a:lstStyle/>
                    <a:p>
                      <a:pPr algn="ctr" fontAlgn="base"/>
                      <a:r>
                        <a:rPr lang="en-GB" sz="1500" b="1" i="0">
                          <a:solidFill>
                            <a:srgbClr val="222222"/>
                          </a:solidFill>
                          <a:effectLst/>
                          <a:latin typeface="Arial" panose="020B0604020202020204" pitchFamily="34" charset="0"/>
                        </a:rPr>
                        <a:t>3</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·Often fails to prepare and arrives to lessons not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engages on tasks or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·Needs encouragement to stay on task when working with peers and can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·Only sometimes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74876"/>
                  </a:ext>
                </a:extLst>
              </a:tr>
              <a:tr h="1509712">
                <a:tc>
                  <a:txBody>
                    <a:bodyPr/>
                    <a:lstStyle/>
                    <a:p>
                      <a:pPr algn="ctr" fontAlgn="base"/>
                      <a:r>
                        <a:rPr lang="en-GB" sz="1500" b="1" i="0">
                          <a:solidFill>
                            <a:srgbClr val="222222"/>
                          </a:solidFill>
                          <a:effectLst/>
                          <a:latin typeface="Arial" panose="020B0604020202020204" pitchFamily="34" charset="0"/>
                        </a:rPr>
                        <a:t>4</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attend lessons prepared and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engage on tasks or to complete work​</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works effectively with peers and can frequently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give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95418"/>
                  </a:ext>
                </a:extLst>
              </a:tr>
            </a:tbl>
          </a:graphicData>
        </a:graphic>
      </p:graphicFrame>
    </p:spTree>
    <p:extLst>
      <p:ext uri="{BB962C8B-B14F-4D97-AF65-F5344CB8AC3E}">
        <p14:creationId xmlns:p14="http://schemas.microsoft.com/office/powerpoint/2010/main" val="401659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EDDCA61B-125F-3B23-3E47-D5BDCBFBD6A2}"/>
              </a:ext>
            </a:extLst>
          </p:cNvPr>
          <p:cNvSpPr txBox="1">
            <a:spLocks noGrp="1"/>
          </p:cNvSpPr>
          <p:nvPr>
            <p:ph type="title"/>
          </p:nvPr>
        </p:nvSpPr>
        <p:spPr>
          <a:xfrm>
            <a:off x="758756" y="186372"/>
            <a:ext cx="4493909"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Homework Scale</a:t>
            </a:r>
            <a:endParaRPr/>
          </a:p>
        </p:txBody>
      </p:sp>
      <p:graphicFrame>
        <p:nvGraphicFramePr>
          <p:cNvPr id="3" name="Table 2">
            <a:extLst>
              <a:ext uri="{FF2B5EF4-FFF2-40B4-BE49-F238E27FC236}">
                <a16:creationId xmlns:a16="http://schemas.microsoft.com/office/drawing/2014/main" id="{52F101E9-1356-D1C7-727D-EE13D50F4AEE}"/>
              </a:ext>
            </a:extLst>
          </p:cNvPr>
          <p:cNvGraphicFramePr>
            <a:graphicFrameLocks noGrp="1"/>
          </p:cNvGraphicFramePr>
          <p:nvPr>
            <p:extLst>
              <p:ext uri="{D42A27DB-BD31-4B8C-83A1-F6EECF244321}">
                <p14:modId xmlns:p14="http://schemas.microsoft.com/office/powerpoint/2010/main" val="262271017"/>
              </p:ext>
            </p:extLst>
          </p:nvPr>
        </p:nvGraphicFramePr>
        <p:xfrm>
          <a:off x="830648" y="960917"/>
          <a:ext cx="4235911" cy="5681691"/>
        </p:xfrm>
        <a:graphic>
          <a:graphicData uri="http://schemas.openxmlformats.org/drawingml/2006/table">
            <a:tbl>
              <a:tblPr firstRow="1" bandRow="1">
                <a:tableStyleId>{9828732B-32B9-41A6-9694-54D75B4E457C}</a:tableStyleId>
              </a:tblPr>
              <a:tblGrid>
                <a:gridCol w="417519">
                  <a:extLst>
                    <a:ext uri="{9D8B030D-6E8A-4147-A177-3AD203B41FA5}">
                      <a16:colId xmlns:a16="http://schemas.microsoft.com/office/drawing/2014/main" val="2042196360"/>
                    </a:ext>
                  </a:extLst>
                </a:gridCol>
                <a:gridCol w="3818392">
                  <a:extLst>
                    <a:ext uri="{9D8B030D-6E8A-4147-A177-3AD203B41FA5}">
                      <a16:colId xmlns:a16="http://schemas.microsoft.com/office/drawing/2014/main" val="1885871512"/>
                    </a:ext>
                  </a:extLst>
                </a:gridCol>
              </a:tblGrid>
              <a:tr h="286731">
                <a:tc>
                  <a:txBody>
                    <a:bodyPr/>
                    <a:lstStyle/>
                    <a:p>
                      <a:pPr algn="ctr" rtl="0" fontAlgn="auto"/>
                      <a:r>
                        <a:rPr lang="en-US" sz="1000">
                          <a:effectLst/>
                        </a:rPr>
                        <a:t>​</a:t>
                      </a:r>
                      <a:endParaRPr lang="en-US" sz="1000" b="1" i="0">
                        <a:solidFill>
                          <a:srgbClr val="FFFFFF"/>
                        </a:solidFill>
                        <a:effectLst/>
                        <a:latin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tc>
                  <a:txBody>
                    <a:bodyPr/>
                    <a:lstStyle/>
                    <a:p>
                      <a:pPr algn="ctr" rtl="0" fontAlgn="base"/>
                      <a:r>
                        <a:rPr lang="en-GB" sz="1100" b="1">
                          <a:solidFill>
                            <a:schemeClr val="bg1"/>
                          </a:solidFill>
                          <a:effectLst/>
                        </a:rPr>
                        <a:t>Homework​</a:t>
                      </a:r>
                      <a:endParaRPr lang="en-GB" sz="1100" b="1" i="0">
                        <a:solidFill>
                          <a:schemeClr val="bg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extLst>
                  <a:ext uri="{0D108BD9-81ED-4DB2-BD59-A6C34878D82A}">
                    <a16:rowId xmlns:a16="http://schemas.microsoft.com/office/drawing/2014/main" val="3968316743"/>
                  </a:ext>
                </a:extLst>
              </a:tr>
              <a:tr h="931888">
                <a:tc>
                  <a:txBody>
                    <a:bodyPr/>
                    <a:lstStyle/>
                    <a:p>
                      <a:pPr algn="ctr" rtl="0" fontAlgn="base"/>
                      <a:r>
                        <a:rPr lang="en-GB" sz="1600" b="1">
                          <a:effectLst/>
                        </a:rPr>
                        <a:t>1​</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a:effectLst/>
                        </a:rPr>
                        <a:t>This pupil...​</a:t>
                      </a:r>
                    </a:p>
                    <a:p>
                      <a:pPr algn="l" rtl="0" fontAlgn="base"/>
                      <a:r>
                        <a:rPr lang="en-GB" sz="1100">
                          <a:effectLst/>
                        </a:rPr>
                        <a:t>·Completes all homework tasks fully and to the best of their ability.​</a:t>
                      </a:r>
                    </a:p>
                    <a:p>
                      <a:pPr algn="l" rtl="0" fontAlgn="base"/>
                      <a:r>
                        <a:rPr lang="en-GB" sz="1100">
                          <a:effectLst/>
                        </a:rPr>
                        <a:t>·Meets all homework deadlines.​</a:t>
                      </a:r>
                    </a:p>
                    <a:p>
                      <a:pPr algn="l" rtl="0" fontAlgn="base"/>
                      <a:r>
                        <a:rPr lang="en-GB" sz="1100">
                          <a:effectLst/>
                        </a:rPr>
                        <a:t>·Prepares for assessments and exams by revising at home. ​</a:t>
                      </a:r>
                    </a:p>
                    <a:p>
                      <a:pPr algn="l" rtl="0" fontAlgn="base"/>
                      <a:r>
                        <a:rPr lang="en-GB" sz="1100">
                          <a:effectLst/>
                        </a:rPr>
                        <a:t>· Always submits merit worthy work of high quality.​</a:t>
                      </a:r>
                      <a:endParaRPr lang="en-GB" sz="1100" b="0" i="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28479101"/>
                  </a:ext>
                </a:extLst>
              </a:tr>
              <a:tr h="1093175">
                <a:tc>
                  <a:txBody>
                    <a:bodyPr/>
                    <a:lstStyle/>
                    <a:p>
                      <a:pPr algn="ctr" rtl="0" fontAlgn="base"/>
                      <a:r>
                        <a:rPr lang="en-GB" sz="1600" b="1">
                          <a:effectLst/>
                        </a:rPr>
                        <a:t>2​</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a:t>
                      </a:r>
                      <a:r>
                        <a:rPr lang="en-GB" sz="1100" u="none" strike="noStrike" dirty="0">
                          <a:effectLst/>
                        </a:rPr>
                        <a:t>Completes almost all homework tasks fully and to the best of their ability.</a:t>
                      </a:r>
                      <a:r>
                        <a:rPr lang="en-GB" sz="1100" dirty="0">
                          <a:effectLst/>
                        </a:rPr>
                        <a:t>​</a:t>
                      </a:r>
                    </a:p>
                    <a:p>
                      <a:pPr algn="l" rtl="0" fontAlgn="base"/>
                      <a:r>
                        <a:rPr lang="en-GB" sz="1100" u="none" strike="noStrike" dirty="0">
                          <a:effectLst/>
                        </a:rPr>
                        <a:t>·Meets all homework deadlines.</a:t>
                      </a:r>
                      <a:r>
                        <a:rPr lang="en-GB" sz="1100" dirty="0">
                          <a:effectLst/>
                        </a:rPr>
                        <a:t>​</a:t>
                      </a:r>
                    </a:p>
                    <a:p>
                      <a:pPr algn="l" rtl="0" fontAlgn="base"/>
                      <a:r>
                        <a:rPr lang="en-GB" sz="1100" u="none" strike="noStrike" dirty="0">
                          <a:effectLst/>
                        </a:rPr>
                        <a:t>·Prepares for assessments and exams by revising at home. </a:t>
                      </a:r>
                      <a:r>
                        <a:rPr lang="en-GB" sz="1100" dirty="0">
                          <a:effectLst/>
                        </a:rPr>
                        <a:t>​</a:t>
                      </a:r>
                    </a:p>
                    <a:p>
                      <a:pPr algn="l" rtl="0" fontAlgn="base"/>
                      <a:r>
                        <a:rPr lang="en-GB" sz="1100" u="none" strike="noStrike" dirty="0">
                          <a:effectLst/>
                        </a:rPr>
                        <a:t>·Almost always submits work of good quality.</a:t>
                      </a:r>
                      <a:r>
                        <a:rPr lang="en-GB" sz="1100" dirty="0">
                          <a:effectLst/>
                        </a:rPr>
                        <a:t>​</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77922384"/>
                  </a:ext>
                </a:extLst>
              </a:tr>
              <a:tr h="1093175">
                <a:tc>
                  <a:txBody>
                    <a:bodyPr/>
                    <a:lstStyle/>
                    <a:p>
                      <a:pPr algn="ctr" rtl="0" fontAlgn="base"/>
                      <a:r>
                        <a:rPr lang="en-GB" sz="1600" b="1">
                          <a:effectLst/>
                        </a:rPr>
                        <a:t>3​</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a:effectLst/>
                        </a:rPr>
                        <a:t>This </a:t>
                      </a:r>
                      <a:r>
                        <a:rPr lang="en-GB" sz="1100" u="none" strike="noStrike">
                          <a:effectLst/>
                        </a:rPr>
                        <a:t>pupil...</a:t>
                      </a:r>
                      <a:r>
                        <a:rPr lang="en-GB" sz="1100">
                          <a:effectLst/>
                        </a:rPr>
                        <a:t>​</a:t>
                      </a:r>
                    </a:p>
                    <a:p>
                      <a:pPr algn="l" rtl="0" fontAlgn="base"/>
                      <a:r>
                        <a:rPr lang="en-GB" sz="1100">
                          <a:effectLst/>
                        </a:rPr>
                        <a:t>·Often fails to complete homework tasks fully and sometimes does not complete work to the best of their ability​</a:t>
                      </a:r>
                    </a:p>
                    <a:p>
                      <a:pPr algn="l" rtl="0" fontAlgn="base"/>
                      <a:r>
                        <a:rPr lang="en-GB" sz="1100" u="none" strike="noStrike">
                          <a:effectLst/>
                        </a:rPr>
                        <a:t> ·Does not meet all homework deadlines.</a:t>
                      </a:r>
                      <a:r>
                        <a:rPr lang="en-GB" sz="1100">
                          <a:effectLst/>
                        </a:rPr>
                        <a:t>​</a:t>
                      </a:r>
                    </a:p>
                    <a:p>
                      <a:pPr algn="l" rtl="0" fontAlgn="base"/>
                      <a:r>
                        <a:rPr lang="en-GB" sz="1100" u="none" strike="noStrike">
                          <a:effectLst/>
                        </a:rPr>
                        <a:t>·Prepares for some assessments and exams by revising at home, but more effort is required.  </a:t>
                      </a:r>
                      <a:r>
                        <a:rPr lang="en-GB" sz="1100">
                          <a:effectLst/>
                        </a:rPr>
                        <a:t>​</a:t>
                      </a:r>
                    </a:p>
                    <a:p>
                      <a:pPr algn="l" rtl="0" fontAlgn="base"/>
                      <a:r>
                        <a:rPr lang="en-GB" sz="1100">
                          <a:effectLst/>
                        </a:rPr>
                        <a:t>·Rarely submits work when required and it is sometimes not of the required standard.​</a:t>
                      </a:r>
                      <a:endParaRPr lang="en-GB" sz="1100" b="0" i="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7934264"/>
                  </a:ext>
                </a:extLst>
              </a:tr>
              <a:tr h="931888">
                <a:tc>
                  <a:txBody>
                    <a:bodyPr/>
                    <a:lstStyle/>
                    <a:p>
                      <a:pPr algn="ctr" rtl="0" fontAlgn="base"/>
                      <a:r>
                        <a:rPr lang="en-GB" sz="1600" b="1">
                          <a:effectLst/>
                        </a:rPr>
                        <a:t>4​</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·Regularly fails to </a:t>
                      </a:r>
                      <a:r>
                        <a:rPr lang="en-GB" sz="1100" u="none" strike="noStrike" dirty="0">
                          <a:effectLst/>
                        </a:rPr>
                        <a:t>complete homework tasks fully and does not complete work to the best of their ability</a:t>
                      </a:r>
                      <a:r>
                        <a:rPr lang="en-GB" sz="1100" dirty="0">
                          <a:effectLst/>
                        </a:rPr>
                        <a:t>​</a:t>
                      </a:r>
                    </a:p>
                    <a:p>
                      <a:pPr algn="l" rtl="0" fontAlgn="base"/>
                      <a:r>
                        <a:rPr lang="en-GB" sz="1100" dirty="0">
                          <a:effectLst/>
                        </a:rPr>
                        <a:t>·Regularly fails meet homework deadlines. ​</a:t>
                      </a:r>
                    </a:p>
                    <a:p>
                      <a:pPr algn="l" rtl="0" fontAlgn="base"/>
                      <a:r>
                        <a:rPr lang="en-GB" sz="1100" u="none" strike="noStrike" dirty="0">
                          <a:effectLst/>
                        </a:rPr>
                        <a:t>·Does not prepare for assessments and exams and there is very little evidence of revision at home. </a:t>
                      </a:r>
                      <a:r>
                        <a:rPr lang="en-GB" sz="1100" dirty="0">
                          <a:effectLst/>
                        </a:rPr>
                        <a:t>​</a:t>
                      </a:r>
                    </a:p>
                    <a:p>
                      <a:pPr algn="l" rtl="0" fontAlgn="base"/>
                      <a:r>
                        <a:rPr lang="en-GB" sz="1100" dirty="0">
                          <a:effectLst/>
                        </a:rPr>
                        <a:t>·Regularly fails to submit of the required standard.​</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69369172"/>
                  </a:ext>
                </a:extLst>
              </a:tr>
            </a:tbl>
          </a:graphicData>
        </a:graphic>
      </p:graphicFrame>
    </p:spTree>
    <p:extLst>
      <p:ext uri="{BB962C8B-B14F-4D97-AF65-F5344CB8AC3E}">
        <p14:creationId xmlns:p14="http://schemas.microsoft.com/office/powerpoint/2010/main" val="86922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Art</a:t>
            </a:r>
            <a:endParaRPr dirty="0"/>
          </a:p>
        </p:txBody>
      </p:sp>
      <p:sp>
        <p:nvSpPr>
          <p:cNvPr id="80" name="Google Shape;80;p1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Art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15000"/>
              </a:lnSpc>
              <a:spcBef>
                <a:spcPts val="0"/>
              </a:spcBef>
              <a:spcAft>
                <a:spcPts val="0"/>
              </a:spcAft>
              <a:buClr>
                <a:schemeClr val="dk1"/>
              </a:buClr>
              <a:buSzPts val="1100"/>
              <a:buFont typeface="Arial"/>
              <a:buNone/>
            </a:pPr>
            <a:r>
              <a:rPr lang="en-GB" sz="1100" dirty="0">
                <a:latin typeface="+mj-lt"/>
              </a:rPr>
              <a:t>All groups in Art are of a mixed ability setting, where a spread of outcomes and ability are the norm. Within the schemes of work teachers use questioning to establish ‘where pupils are at’ and how much they have learned/understood. Verbal feedback/intervention (individually and as a group) within lessons are critical to improving pupil artwork as it progresses. In addition, pupils assess their own work as part of their Art practice. Pupils also produce written annotations and evaluations, where they assess and critique their own work</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dirty="0">
              <a:latin typeface="+mj-lt"/>
            </a:endParaRPr>
          </a:p>
          <a:p>
            <a:pPr marL="0" indent="0">
              <a:lnSpc>
                <a:spcPct val="115000"/>
              </a:lnSpc>
              <a:spcBef>
                <a:spcPts val="0"/>
              </a:spcBef>
              <a:buNone/>
            </a:pPr>
            <a:r>
              <a:rPr lang="en-GB" sz="1100" dirty="0">
                <a:latin typeface="+mj-lt"/>
              </a:rPr>
              <a:t>Assessment is used in Art to assist pupils in improving their outcomes and in knowing where their individual strengths lie. Work is assessed and monitored throughout a termly project using WAGOLLS to ensure consistency. Throughout the unit pupils work towards shared criteria  stated on their assessment sheet, completing  self-assessment in line with a teacher assessment. </a:t>
            </a:r>
            <a:endParaRPr b="1"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www.tate.org.uk</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National Gallery</a:t>
            </a:r>
            <a:endParaRPr sz="1200" dirty="0">
              <a:solidFill>
                <a:srgbClr val="7030A0"/>
              </a:solidFill>
              <a:latin typeface="+mj-lt"/>
            </a:endParaRPr>
          </a:p>
          <a:p>
            <a:pPr marL="0" indent="0">
              <a:lnSpc>
                <a:spcPct val="100000"/>
              </a:lnSpc>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Art and Design </a:t>
            </a:r>
            <a:endParaRPr dirty="0">
              <a:solidFill>
                <a:srgbClr val="7030A0"/>
              </a:solidFill>
              <a:latin typeface="+mj-lt"/>
            </a:endParaRPr>
          </a:p>
        </p:txBody>
      </p:sp>
    </p:spTree>
    <p:extLst>
      <p:ext uri="{BB962C8B-B14F-4D97-AF65-F5344CB8AC3E}">
        <p14:creationId xmlns:p14="http://schemas.microsoft.com/office/powerpoint/2010/main" val="34912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4033</Words>
  <Application>Microsoft Office PowerPoint</Application>
  <PresentationFormat>Custom</PresentationFormat>
  <Paragraphs>364</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Segoe UI</vt:lpstr>
      <vt:lpstr>Times New Roman</vt:lpstr>
      <vt:lpstr>Helvetica Neue</vt:lpstr>
      <vt:lpstr>Office Theme</vt:lpstr>
      <vt:lpstr>Assessment and reporting</vt:lpstr>
      <vt:lpstr>Introduction</vt:lpstr>
      <vt:lpstr>The Best Curriculum Bespoke Education Skills and Teaching</vt:lpstr>
      <vt:lpstr>Reading support</vt:lpstr>
      <vt:lpstr>Understanding your child’s report</vt:lpstr>
      <vt:lpstr>ATL Scale</vt:lpstr>
      <vt:lpstr>Effort Scale</vt:lpstr>
      <vt:lpstr>Homework Scale</vt:lpstr>
      <vt:lpstr>Art</vt:lpstr>
      <vt:lpstr>Computing</vt:lpstr>
      <vt:lpstr>Design and Technology</vt:lpstr>
      <vt:lpstr>Drama</vt:lpstr>
      <vt:lpstr>*English*</vt:lpstr>
      <vt:lpstr>Food Technology</vt:lpstr>
      <vt:lpstr>*Geography*</vt:lpstr>
      <vt:lpstr>*Maths*</vt:lpstr>
      <vt:lpstr>Music</vt:lpstr>
      <vt:lpstr>Physical Education</vt:lpstr>
      <vt:lpstr>*History*</vt:lpstr>
      <vt:lpstr>PSHE</vt:lpstr>
      <vt:lpstr>*Religious Education*</vt:lpstr>
      <vt:lpstr>*Science*</vt:lpstr>
      <vt:lpstr>*Spanish*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Reporting Guidance</dc:title>
  <dc:creator>Karen Parker</dc:creator>
  <cp:lastModifiedBy>Kate Samra</cp:lastModifiedBy>
  <cp:revision>124</cp:revision>
  <dcterms:modified xsi:type="dcterms:W3CDTF">2024-11-18T15:17:55Z</dcterms:modified>
</cp:coreProperties>
</file>