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7"/>
  </p:notesMasterIdLst>
  <p:sldIdLst>
    <p:sldId id="279" r:id="rId2"/>
    <p:sldId id="278" r:id="rId3"/>
    <p:sldId id="277" r:id="rId4"/>
    <p:sldId id="276" r:id="rId5"/>
    <p:sldId id="275" r:id="rId6"/>
    <p:sldId id="290" r:id="rId7"/>
    <p:sldId id="292" r:id="rId8"/>
    <p:sldId id="293" r:id="rId9"/>
    <p:sldId id="271" r:id="rId10"/>
    <p:sldId id="270" r:id="rId11"/>
    <p:sldId id="269" r:id="rId12"/>
    <p:sldId id="268" r:id="rId13"/>
    <p:sldId id="267" r:id="rId14"/>
    <p:sldId id="280" r:id="rId15"/>
    <p:sldId id="266" r:id="rId16"/>
    <p:sldId id="265" r:id="rId17"/>
    <p:sldId id="264" r:id="rId18"/>
    <p:sldId id="263" r:id="rId19"/>
    <p:sldId id="294" r:id="rId20"/>
    <p:sldId id="262" r:id="rId21"/>
    <p:sldId id="261" r:id="rId22"/>
    <p:sldId id="260" r:id="rId23"/>
    <p:sldId id="258" r:id="rId24"/>
    <p:sldId id="257" r:id="rId25"/>
    <p:sldId id="282" r:id="rId26"/>
  </p:sldIdLst>
  <p:sldSz cx="5327650" cy="7559675"/>
  <p:notesSz cx="7034213" cy="10164763"/>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6A208-2CDE-DBD8-ADF9-38FE4A311161}" v="25" dt="2023-07-17T08:21:20.121"/>
  </p1510:revLst>
</p1510:revInfo>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06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7895" y="4828263"/>
            <a:ext cx="5158423" cy="4574143"/>
          </a:xfrm>
          <a:prstGeom prst="rect">
            <a:avLst/>
          </a:prstGeom>
          <a:noFill/>
          <a:ln>
            <a:noFill/>
          </a:ln>
        </p:spPr>
        <p:txBody>
          <a:bodyPr spcFirstLastPara="1" wrap="square" lIns="98264" tIns="49118" rIns="98264" bIns="49118"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169314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157410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410554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297218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12375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302602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extLst>
      <p:ext uri="{BB962C8B-B14F-4D97-AF65-F5344CB8AC3E}">
        <p14:creationId xmlns:p14="http://schemas.microsoft.com/office/powerpoint/2010/main" val="9252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174875" y="762000"/>
            <a:ext cx="2684463" cy="38115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37895" y="4828263"/>
            <a:ext cx="5158423" cy="4574143"/>
          </a:xfrm>
          <a:prstGeom prst="rect">
            <a:avLst/>
          </a:prstGeom>
        </p:spPr>
        <p:txBody>
          <a:bodyPr spcFirstLastPara="1" wrap="square" lIns="98264" tIns="49118" rIns="98264" bIns="49118" anchor="t" anchorCtr="0">
            <a:noAutofit/>
          </a:bodyPr>
          <a:lstStyle/>
          <a:p>
            <a:pPr marL="0" inden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19/11/2024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holyfamilyhighschool.co.uk/curriculum/our-curriculum/resistant-materials" TargetMode="External"/><Relationship Id="rId7" Type="http://schemas.openxmlformats.org/officeDocument/2006/relationships/hyperlink" Target="https://www.bbc.co.uk/teach/ks3-design-and-technology/z6y96v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ashiontextilemuseum.org/" TargetMode="External"/><Relationship Id="rId5" Type="http://schemas.openxmlformats.org/officeDocument/2006/relationships/hyperlink" Target="https://designmuseum.org/" TargetMode="External"/><Relationship Id="rId4" Type="http://schemas.openxmlformats.org/officeDocument/2006/relationships/hyperlink" Target="https://raeng.org.uk/education-and-skil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bbc.co.uk/education/subjects/zbckjxs" TargetMode="External"/><Relationship Id="rId4" Type="http://schemas.openxmlformats.org/officeDocument/2006/relationships/hyperlink" Target="http://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subjects/z3kw2hv/courses" TargetMode="External"/><Relationship Id="rId3" Type="http://schemas.openxmlformats.org/officeDocument/2006/relationships/hyperlink" Target="https://holyfamilyhighschool.co.uk/curriculum/subjects/english" TargetMode="External"/><Relationship Id="rId7" Type="http://schemas.openxmlformats.org/officeDocument/2006/relationships/hyperlink" Target="https://www.youtube.com/watch?v=xjKruwAfZW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43dwnb/articles/zbrqqfr" TargetMode="External"/><Relationship Id="rId5" Type="http://schemas.openxmlformats.org/officeDocument/2006/relationships/hyperlink" Target="https://www.bbc.co.uk/bitesize/topics/z7vdy9q" TargetMode="External"/><Relationship Id="rId4" Type="http://schemas.openxmlformats.org/officeDocument/2006/relationships/hyperlink" Target="https://www.bbc.co.uk/bitesize/topics/z43dwnb/articles/zk972v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olyfamilyhighschool.co.uk/curriculum/subjects/food-technolo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results?search_query=BBC+teach+geography" TargetMode="External"/><Relationship Id="rId3" Type="http://schemas.openxmlformats.org/officeDocument/2006/relationships/hyperlink" Target="https://www.holyfamilyhighschool.co.uk/curriculum/subjects/geography" TargetMode="External"/><Relationship Id="rId7" Type="http://schemas.openxmlformats.org/officeDocument/2006/relationships/hyperlink" Target="https://www.educationquizzes.com/ks3/geograph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enecalearning.com/en-GB/seneca-certified-resources/geography-ks3-1/" TargetMode="External"/><Relationship Id="rId5" Type="http://schemas.openxmlformats.org/officeDocument/2006/relationships/hyperlink" Target="https://www.bbc.co.uk/bitesize/subjects/zrw76sg" TargetMode="External"/><Relationship Id="rId10" Type="http://schemas.openxmlformats.org/officeDocument/2006/relationships/hyperlink" Target="https://www.ordnancesurvey.co.uk/mapzone/" TargetMode="External"/><Relationship Id="rId4" Type="http://schemas.openxmlformats.org/officeDocument/2006/relationships/hyperlink" Target="https://www.wwt.org.uk/wetland-centres/martin-mere/experience/talks-and-tours/" TargetMode="External"/><Relationship Id="rId9" Type="http://schemas.openxmlformats.org/officeDocument/2006/relationships/hyperlink" Target="https://wordwall.net/en-gb/community/ks3/geograph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holyfamilyhighschool.co.uk/curriculum/subjects/histo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bbc.co.uk/bitesize/subjects/zk26n39" TargetMode="External"/><Relationship Id="rId4" Type="http://schemas.openxmlformats.org/officeDocument/2006/relationships/hyperlink" Target="https://classroom.thenational.academy/subjects-by-key-stage/key-stage-3/subjects/histo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olyfamilyhighschool.co.uk/curriculum/subjects/mathemati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hiteroseeducation.com/resources/digital-tools" TargetMode="External"/><Relationship Id="rId4" Type="http://schemas.openxmlformats.org/officeDocument/2006/relationships/hyperlink" Target="https://vle.mathswatch.co.uk/vl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holyfamilyhighschool.co.uk/curriculum/subjects/psh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programmes/p01bb4h8" TargetMode="External"/><Relationship Id="rId4" Type="http://schemas.openxmlformats.org/officeDocument/2006/relationships/hyperlink" Target="https://www.bbc.co.uk/teach/ks3-pshe-modern-studies/zdt3jh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olyfamilyhighschool.co.uk/curriculum/read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lovereading4kids.co.u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7" Type="http://schemas.openxmlformats.org/officeDocument/2006/relationships/hyperlink" Target="https://www.youcat.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bbc.co.uk/bitesize/subjects/zh3rkqt" TargetMode="External"/><Relationship Id="rId5" Type="http://schemas.openxmlformats.org/officeDocument/2006/relationships/hyperlink" Target="https://www.biblegateway.com" TargetMode="External"/><Relationship Id="rId4" Type="http://schemas.openxmlformats.org/officeDocument/2006/relationships/hyperlink" Target="https://www.animateyouth.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tassomai.com/" TargetMode="External"/><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scienceandindustrymuseum.org.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atgeokids.com/uk/" TargetMode="External"/><Relationship Id="rId5" Type="http://schemas.openxmlformats.org/officeDocument/2006/relationships/hyperlink" Target="https://www.sciencemuseum.org.uk/home" TargetMode="External"/><Relationship Id="rId4" Type="http://schemas.openxmlformats.org/officeDocument/2006/relationships/hyperlink" Target="https://www.bbc.co.uk/bitesize/subjects/zng4d2p" TargetMode="External"/><Relationship Id="rId9" Type="http://schemas.openxmlformats.org/officeDocument/2006/relationships/hyperlink" Target="https://app.senecalearning.com/courses?Price=Fre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bbc.co.uk/bitesize/subjects/zfckjx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pp.bedrocklearning.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j.leonowicz@holyfamilyhighschool.co.uk?subject=Bedrock%20hel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Assessment and reporting</a:t>
            </a:r>
            <a:endParaRPr/>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92D05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dirty="0">
                <a:solidFill>
                  <a:srgbClr val="7030A0"/>
                </a:solidFill>
              </a:rPr>
              <a:t>Year 8</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2" name="Picture 1" descr="A logo with a crescent moon and letters&#10;&#10;Description automatically generated">
            <a:extLst>
              <a:ext uri="{FF2B5EF4-FFF2-40B4-BE49-F238E27FC236}">
                <a16:creationId xmlns:a16="http://schemas.microsoft.com/office/drawing/2014/main" id="{E1E462CE-B426-3074-34CE-7251A22260CB}"/>
              </a:ext>
            </a:extLst>
          </p:cNvPr>
          <p:cNvPicPr>
            <a:picLocks noChangeAspect="1"/>
          </p:cNvPicPr>
          <p:nvPr/>
        </p:nvPicPr>
        <p:blipFill>
          <a:blip r:embed="rId3"/>
          <a:stretch>
            <a:fillRect/>
          </a:stretch>
        </p:blipFill>
        <p:spPr>
          <a:xfrm>
            <a:off x="661480" y="1321225"/>
            <a:ext cx="4591185" cy="4591185"/>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Computing</a:t>
            </a:r>
            <a:endParaRPr/>
          </a:p>
        </p:txBody>
      </p:sp>
      <p:sp>
        <p:nvSpPr>
          <p:cNvPr id="86" name="Google Shape;86;p15"/>
          <p:cNvSpPr txBox="1">
            <a:spLocks noGrp="1"/>
          </p:cNvSpPr>
          <p:nvPr>
            <p:ph type="body" idx="1"/>
          </p:nvPr>
        </p:nvSpPr>
        <p:spPr>
          <a:xfrm>
            <a:off x="667511" y="935214"/>
            <a:ext cx="4585163" cy="6050802"/>
          </a:xfrm>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indent="0">
              <a:lnSpc>
                <a:spcPct val="110000"/>
              </a:lnSpc>
              <a:buNone/>
            </a:pPr>
            <a:r>
              <a:rPr lang="en-GB" sz="1200" b="1" dirty="0">
                <a:latin typeface="+mj-lt"/>
              </a:rPr>
              <a:t>Formative Assessment</a:t>
            </a:r>
            <a:endParaRPr sz="1200" b="1" dirty="0">
              <a:latin typeface="+mj-lt"/>
            </a:endParaRPr>
          </a:p>
          <a:p>
            <a:pPr marL="0" lvl="0" indent="0">
              <a:lnSpc>
                <a:spcPct val="110000"/>
              </a:lnSpc>
              <a:buNone/>
            </a:pPr>
            <a:r>
              <a:rPr lang="en-GB" sz="1200" dirty="0">
                <a:latin typeface="+mj-lt"/>
              </a:rPr>
              <a:t>Students undergo an ongoing portfolio assessment throughout each topic to construct a comprehensive knowledge base . This approach combines baseline tests, teacher-led practical activities, homework assignments, and pupil-led personal response tasks for every project. Additionally, formative assessment occurs within Computing Labs, facilitated by interactions between students and teachers, including question answering, pair work, and feedback exchanges.</a:t>
            </a:r>
          </a:p>
          <a:p>
            <a:pPr marL="0" lvl="0" indent="0">
              <a:lnSpc>
                <a:spcPct val="110000"/>
              </a:lnSpc>
              <a:buNone/>
            </a:pPr>
            <a:endParaRPr sz="1200"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Arial (Headings)"/>
              </a:rPr>
              <a:t>Our summative Computing assessment uses multiple-choice, short answer and application-style questions. The pupils will be tested on a range of topics covering the three main strands of the Computing curriculum: Computer Science, Information Technology, and Digital Literacy. In addition, pupils are continually tested on their practical skills to demonstrate their knowledge of applications.</a:t>
            </a:r>
            <a:br>
              <a:rPr lang="en-US" sz="1200" dirty="0"/>
            </a:br>
            <a:endParaRPr lang="en-US" sz="1200" dirty="0"/>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Design and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7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DT Curriculum </a:t>
            </a:r>
            <a:r>
              <a:rPr lang="en-GB" sz="1200" u="sng" dirty="0">
                <a:solidFill>
                  <a:srgbClr val="7030A0"/>
                </a:solidFill>
                <a:latin typeface="+mj-lt"/>
              </a:rPr>
              <a:t>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Drama</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Drama Curriculum KS3</a:t>
            </a:r>
            <a:r>
              <a:rPr lang="en-GB" sz="1200" u="sng" dirty="0">
                <a:solidFill>
                  <a:srgbClr val="7030A0"/>
                </a:solidFill>
                <a:latin typeface="+mj-lt"/>
              </a:rPr>
              <a:t> </a:t>
            </a:r>
            <a:r>
              <a:rPr lang="en-GB" sz="1200" dirty="0">
                <a:solidFill>
                  <a:srgbClr val="7030A0"/>
                </a:solidFill>
                <a:latin typeface="+mj-lt"/>
              </a:rPr>
              <a:t>-</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mj-lt"/>
                <a:cs typeface="Arial"/>
              </a:rPr>
              <a:t>The final 'End of Year Showcase' is an assessed performance that allows pupils to demonstrate the knowledge about dramatic performance that they have developed. In addition, pupils are tested on their core knowledge through a short answer and multiple-choice exam. </a:t>
            </a:r>
            <a:endParaRPr lang="en-US" sz="1200" dirty="0">
              <a:latin typeface="Times New Roman"/>
              <a:cs typeface="Times New Roman"/>
            </a:endParaRPr>
          </a:p>
          <a:p>
            <a:pPr marL="0" indent="0">
              <a:lnSpc>
                <a:spcPct val="100000"/>
              </a:lnSpc>
              <a:buNone/>
            </a:pPr>
            <a:endParaRPr lang="en-US" sz="1200" dirty="0">
              <a:latin typeface="Arial"/>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gn="l" rtl="0">
              <a:lnSpc>
                <a:spcPct val="100000"/>
              </a:lnSpc>
              <a:spcBef>
                <a:spcPts val="500"/>
              </a:spcBef>
              <a:spcAft>
                <a:spcPts val="0"/>
              </a:spcAft>
              <a:buNone/>
            </a:pPr>
            <a:endParaRPr lang="en-GB" sz="1200" b="1" dirty="0">
              <a:latin typeface="+mj-lt"/>
            </a:endParaRPr>
          </a:p>
          <a:p>
            <a:pPr marL="0" lvl="0" indent="0" algn="l" rtl="0">
              <a:lnSpc>
                <a:spcPct val="100000"/>
              </a:lnSpc>
              <a:spcBef>
                <a:spcPts val="500"/>
              </a:spcBef>
              <a:spcAft>
                <a:spcPts val="0"/>
              </a:spcAft>
              <a:buNone/>
            </a:pPr>
            <a:r>
              <a:rPr lang="en-GB" sz="1200" b="1" i="0" u="sng" dirty="0">
                <a:solidFill>
                  <a:srgbClr val="222E9A"/>
                </a:solidFill>
                <a:effectLst/>
                <a:latin typeface="+mj-lt"/>
                <a:hlinkClick r:id="rId4"/>
              </a:rPr>
              <a:t>http://www.nationaltheatre.org.uk</a:t>
            </a:r>
            <a:endParaRPr lang="en-GB" sz="1200" b="1" i="0" u="sng" dirty="0">
              <a:solidFill>
                <a:srgbClr val="222E9A"/>
              </a:solidFill>
              <a:effectLst/>
              <a:latin typeface="+mj-lt"/>
            </a:endParaRPr>
          </a:p>
          <a:p>
            <a:pPr marL="0" lvl="0" indent="0" algn="l" rtl="0">
              <a:lnSpc>
                <a:spcPct val="100000"/>
              </a:lnSpc>
              <a:spcBef>
                <a:spcPts val="500"/>
              </a:spcBef>
              <a:spcAft>
                <a:spcPts val="0"/>
              </a:spcAft>
              <a:buNone/>
            </a:pPr>
            <a:r>
              <a:rPr lang="en-GB" sz="1200" b="1" i="0" u="none" strike="noStrike" dirty="0">
                <a:solidFill>
                  <a:srgbClr val="222E9A"/>
                </a:solidFill>
                <a:effectLst/>
                <a:latin typeface="+mj-lt"/>
                <a:hlinkClick r:id="rId5"/>
              </a:rPr>
              <a:t>http://www.bbc.co.uk/education/subjects/zbckjxs</a:t>
            </a:r>
            <a:endParaRPr lang="en-GB" sz="1200" b="0" i="0" dirty="0">
              <a:solidFill>
                <a:srgbClr val="5B5B5B"/>
              </a:solidFill>
              <a:effectLst/>
              <a:latin typeface="+mj-lt"/>
            </a:endParaRPr>
          </a:p>
          <a:p>
            <a:pPr marL="0" lvl="0" indent="0" algn="l" rtl="0">
              <a:lnSpc>
                <a:spcPct val="100000"/>
              </a:lnSpc>
              <a:spcBef>
                <a:spcPts val="500"/>
              </a:spcBef>
              <a:spcAft>
                <a:spcPts val="0"/>
              </a:spcAft>
              <a:buNone/>
            </a:pPr>
            <a:endParaRPr sz="1200" b="1" dirty="0">
              <a:latin typeface="+mj-lt"/>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English</a:t>
            </a:r>
            <a:endParaRPr/>
          </a:p>
        </p:txBody>
      </p:sp>
      <p:sp>
        <p:nvSpPr>
          <p:cNvPr id="97" name="Google Shape;97;p17"/>
          <p:cNvSpPr txBox="1">
            <a:spLocks noGrp="1"/>
          </p:cNvSpPr>
          <p:nvPr>
            <p:ph type="body" idx="1"/>
          </p:nvPr>
        </p:nvSpPr>
        <p:spPr>
          <a:xfrm>
            <a:off x="758757" y="866925"/>
            <a:ext cx="4493918" cy="6340800"/>
          </a:xfrm>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rPr>
              <a:t>English Curriculum KS3</a:t>
            </a:r>
            <a:r>
              <a:rPr lang="en-GB" sz="1200" dirty="0">
                <a:solidFill>
                  <a:srgbClr val="7030A0"/>
                </a:solidFill>
                <a:latin typeface="+mj-lt"/>
              </a:rPr>
              <a:t>  </a:t>
            </a:r>
            <a:r>
              <a:rPr lang="en-GB" sz="1200" dirty="0">
                <a:solidFill>
                  <a:srgbClr val="000000"/>
                </a:solidFill>
                <a:latin typeface="+mj-lt"/>
              </a:rPr>
              <a:t>-</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Bedrock Learning, and baseline and formative assessment.</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US" sz="1200" dirty="0">
                <a:latin typeface="+mj-lt"/>
                <a:cs typeface="Arial"/>
              </a:rPr>
              <a:t>English assesses pupils on their learning in spring &amp; summer. The reading test focused on key English terminology, vocabulary, identifying language features and understanding how writers use language in the ‘Frankenstein’ playscript. The English writing test was a monologue written from the perspective of the creature in ‘Frankenstein’ and students had to draw on their knowledge and understanding of his character. The assessment was thematically linked to our Year 8 theme of ‘Outsiders.’</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 </a:t>
            </a:r>
            <a:endParaRPr lang="en-US" sz="1200" dirty="0">
              <a:cs typeface="Times New Roman"/>
            </a:endParaRPr>
          </a:p>
          <a:p>
            <a:pPr marL="0" indent="0">
              <a:lnSpc>
                <a:spcPct val="100000"/>
              </a:lnSpc>
              <a:buNone/>
            </a:pPr>
            <a:endParaRPr sz="1200" b="1" dirty="0">
              <a:solidFill>
                <a:srgbClr val="FF0000"/>
              </a:solidFill>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solidFill>
                <a:srgbClr val="FF000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Writing Skills - Creative and narrative writing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Spelling, punctuation and grammar - KS3 English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Writing Skills - sentences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How to make your writing suspenseful - Victoria Smith</a:t>
            </a:r>
            <a:endParaRPr sz="1200" dirty="0">
              <a:solidFill>
                <a:srgbClr val="7030A0"/>
              </a:solidFill>
              <a:latin typeface="+mj-lt"/>
            </a:endParaRPr>
          </a:p>
          <a:p>
            <a:pPr marL="0" lvl="0" indent="0" algn="l" rtl="0">
              <a:lnSpc>
                <a:spcPct val="100000"/>
              </a:lnSpc>
              <a:spcBef>
                <a:spcPts val="500"/>
              </a:spcBef>
              <a:spcAft>
                <a:spcPts val="0"/>
              </a:spcAft>
              <a:buClr>
                <a:schemeClr val="dk1"/>
              </a:buClr>
              <a:buSzPts val="1100"/>
              <a:buFont typeface="Arial"/>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KS3 English Courses - BBC Bitesize</a:t>
            </a:r>
            <a:endParaRPr sz="1200"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a:t>Food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dirty="0">
                <a:solidFill>
                  <a:srgbClr val="7030A0"/>
                </a:solidFill>
                <a:latin typeface="+mj-lt"/>
                <a:hlinkClick r:id="rId3"/>
              </a:rPr>
              <a:t>Food Curriculum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based on their preparation of the final food dish.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extLst>
                    <a:ext uri="{A12FA001-AC4F-418D-AE19-62706E023703}">
                      <ahyp:hlinkClr xmlns:ahyp="http://schemas.microsoft.com/office/drawing/2018/hyperlinkcolor" val="tx"/>
                    </a:ext>
                  </a:extLst>
                </a:hlinkClick>
              </a:rPr>
              <a:t>The Eatwell Guide</a:t>
            </a:r>
            <a:endParaRPr lang="en-GB" sz="1200" u="sng" dirty="0">
              <a:solidFill>
                <a:srgbClr val="7030A0"/>
              </a:solidFill>
              <a:latin typeface="+mj-lt"/>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Geography</a:t>
            </a:r>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cs typeface="Arial"/>
              </a:rPr>
              <a:t>pupils are assessed using a combination of baseline tests, low stake quizzes, think, pair, share, questioning, teacher led thinking deeper questioning, in class feedback as well as homework.</a:t>
            </a:r>
            <a:endParaRPr lang="en-GB" dirty="0"/>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cs typeface="Arial"/>
              </a:rPr>
              <a:t>The assessment tests the four aspects of being a great Geographer; knowledge, understanding, interpretation / evaluation and skills. An example of knowledge would be, What is urbanisation? An example of understanding would be, How do urbanisation rates differ between HICs and LICs?</a:t>
            </a:r>
            <a:endParaRPr lang="en-GB" dirty="0"/>
          </a:p>
          <a:p>
            <a:pPr marL="0" indent="0">
              <a:lnSpc>
                <a:spcPct val="100000"/>
              </a:lnSpc>
              <a:buNone/>
            </a:pPr>
            <a:endParaRPr lang="en-GB" sz="1200" b="1" dirty="0">
              <a:latin typeface="+mj-lt"/>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Talks and tours | WWT</a:t>
            </a:r>
            <a:endParaRPr sz="1200" dirty="0">
              <a:solidFill>
                <a:srgbClr val="7030A0"/>
              </a:solidFill>
              <a:latin typeface="+mj-lt"/>
            </a:endParaRPr>
          </a:p>
          <a:p>
            <a:pPr marL="0" indent="0">
              <a:lnSpc>
                <a:spcPct val="100000"/>
              </a:lnSpc>
              <a:buNone/>
            </a:pPr>
            <a:r>
              <a:rPr lang="en-GB" sz="1200" dirty="0">
                <a:solidFill>
                  <a:srgbClr val="0563C1"/>
                </a:solidFill>
                <a:latin typeface="+mj-lt"/>
                <a:cs typeface="Times New Roman"/>
                <a:hlinkClick r:id="rId5"/>
              </a:rPr>
              <a:t>KS3 Geography - BBC Bitesize</a:t>
            </a:r>
            <a:endParaRPr lang="en-GB" sz="1200" dirty="0">
              <a:latin typeface="+mj-lt"/>
              <a:cs typeface="Times New Roman"/>
            </a:endParaRPr>
          </a:p>
          <a:p>
            <a:pPr marL="0" indent="0">
              <a:lnSpc>
                <a:spcPct val="100000"/>
              </a:lnSpc>
              <a:buNone/>
            </a:pPr>
            <a:r>
              <a:rPr lang="en-GB" sz="1200" dirty="0">
                <a:solidFill>
                  <a:srgbClr val="0563C1"/>
                </a:solidFill>
                <a:latin typeface="+mj-lt"/>
                <a:cs typeface="Times New Roman"/>
                <a:hlinkClick r:id="rId6"/>
              </a:rPr>
              <a:t>Geography: KS3 National Curriculum (senecalearning.com)</a:t>
            </a:r>
            <a:endParaRPr lang="en-GB" sz="1200" dirty="0">
              <a:latin typeface="+mj-lt"/>
              <a:cs typeface="Times New Roman"/>
            </a:endParaRPr>
          </a:p>
          <a:p>
            <a:pPr marL="0" indent="0">
              <a:lnSpc>
                <a:spcPct val="100000"/>
              </a:lnSpc>
              <a:buNone/>
            </a:pPr>
            <a:r>
              <a:rPr lang="en-GB" sz="1200" dirty="0">
                <a:solidFill>
                  <a:srgbClr val="0563C1"/>
                </a:solidFill>
                <a:latin typeface="+mj-lt"/>
                <a:cs typeface="Times New Roman"/>
                <a:hlinkClick r:id="rId7"/>
              </a:rPr>
              <a:t>KS3 Geography - 50 Enjoyable Quizzes for Years 7, 8 and 9 (educationquizzes.com) </a:t>
            </a:r>
            <a:endParaRPr lang="en-GB" sz="1200" dirty="0">
              <a:latin typeface="+mj-lt"/>
              <a:cs typeface="Times New Roman"/>
            </a:endParaRPr>
          </a:p>
          <a:p>
            <a:pPr marL="0" indent="0">
              <a:lnSpc>
                <a:spcPct val="100000"/>
              </a:lnSpc>
              <a:buNone/>
            </a:pPr>
            <a:r>
              <a:rPr lang="en-GB" sz="1200" dirty="0">
                <a:solidFill>
                  <a:srgbClr val="0563C1"/>
                </a:solidFill>
                <a:latin typeface="+mj-lt"/>
                <a:cs typeface="Times New Roman"/>
                <a:hlinkClick r:id="rId8"/>
              </a:rPr>
              <a:t>BBC teach geography - YouTube</a:t>
            </a:r>
            <a:endParaRPr lang="en-GB" sz="1200" dirty="0">
              <a:latin typeface="+mj-lt"/>
              <a:cs typeface="Times New Roman"/>
            </a:endParaRPr>
          </a:p>
          <a:p>
            <a:pPr marL="0" indent="0">
              <a:lnSpc>
                <a:spcPct val="100000"/>
              </a:lnSpc>
              <a:buNone/>
            </a:pPr>
            <a:r>
              <a:rPr lang="en-GB" sz="1200" dirty="0">
                <a:solidFill>
                  <a:srgbClr val="0563C1"/>
                </a:solidFill>
                <a:latin typeface="+mj-lt"/>
                <a:cs typeface="Times New Roman"/>
                <a:hlinkClick r:id="rId9"/>
              </a:rPr>
              <a:t>KS3 Geography - Teaching resources (wordwall.net)</a:t>
            </a:r>
            <a:endParaRPr lang="en-GB" sz="1200" dirty="0">
              <a:latin typeface="+mj-lt"/>
              <a:cs typeface="Times New Roman"/>
            </a:endParaRPr>
          </a:p>
          <a:p>
            <a:pPr marL="0" indent="0">
              <a:lnSpc>
                <a:spcPct val="100000"/>
              </a:lnSpc>
              <a:buNone/>
            </a:pPr>
            <a:r>
              <a:rPr lang="en-GB" sz="1200" dirty="0">
                <a:solidFill>
                  <a:srgbClr val="0563C1"/>
                </a:solidFill>
                <a:latin typeface="+mj-lt"/>
                <a:cs typeface="Times New Roman"/>
                <a:hlinkClick r:id="rId10"/>
              </a:rPr>
              <a:t>Mapzone | Ordnance Survey</a:t>
            </a:r>
          </a:p>
          <a:p>
            <a:pPr marL="0" indent="0">
              <a:lnSpc>
                <a:spcPct val="100000"/>
              </a:lnSpc>
              <a:buNone/>
            </a:pPr>
            <a:endParaRPr lang="en-GB" sz="1200" dirty="0">
              <a:solidFill>
                <a:srgbClr val="0563C1"/>
              </a:solidFill>
              <a:cs typeface="Times New Roman"/>
            </a:endParaRPr>
          </a:p>
        </p:txBody>
      </p:sp>
    </p:spTree>
    <p:extLst>
      <p:ext uri="{BB962C8B-B14F-4D97-AF65-F5344CB8AC3E}">
        <p14:creationId xmlns:p14="http://schemas.microsoft.com/office/powerpoint/2010/main" val="908638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History</a:t>
            </a:r>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low stake quizzes, think, pair, share, questioning, and regular skills based marking points. Homework is set through </a:t>
            </a:r>
            <a:r>
              <a:rPr lang="en-GB" sz="1200" dirty="0" err="1">
                <a:latin typeface="+mj-lt"/>
              </a:rPr>
              <a:t>Classcharts</a:t>
            </a:r>
            <a:r>
              <a:rPr lang="en-GB" sz="1200" dirty="0">
                <a:latin typeface="+mj-lt"/>
              </a:rPr>
              <a:t> &amp; focuses on the independent research of an event happening at the same time as our study in lessons (similar to the Meanwhile Elsewhere website activities).</a:t>
            </a:r>
            <a:endParaRPr lang="en-GB" sz="1200" b="1" dirty="0">
              <a:latin typeface="+mj-lt"/>
            </a:endParaRPr>
          </a:p>
          <a:p>
            <a:pPr marL="0" indent="0">
              <a:lnSpc>
                <a:spcPct val="100000"/>
              </a:lnSpc>
              <a:buNone/>
            </a:pPr>
            <a:endParaRPr lang="en-GB" sz="1200" b="1"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The History assessments are out of 50 marks. The assessments test a range of the substantive curriculum including, the disciplinary knowledge of how to use evidence and make judgements.  Specific tasks focused on </a:t>
            </a:r>
          </a:p>
          <a:p>
            <a:pPr marL="0" indent="0">
              <a:lnSpc>
                <a:spcPct val="100000"/>
              </a:lnSpc>
              <a:buNone/>
            </a:pPr>
            <a:endParaRPr lang="en-GB" sz="1200" dirty="0">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indent="0">
              <a:lnSpc>
                <a:spcPct val="100000"/>
              </a:lnSpc>
              <a:buNone/>
            </a:pPr>
            <a:r>
              <a:rPr lang="en-US" sz="1200" dirty="0">
                <a:latin typeface="Arial"/>
                <a:ea typeface="+mn-lt"/>
                <a:cs typeface="+mn-lt"/>
                <a:hlinkClick r:id="rId4"/>
              </a:rPr>
              <a:t>History lessons for Key Stage 3 pupils - Oak National Academy (thenational.academy)</a:t>
            </a:r>
            <a:endParaRPr lang="en-US" sz="1200" dirty="0">
              <a:latin typeface="Arial"/>
              <a:ea typeface="+mn-lt"/>
              <a:cs typeface="+mn-lt"/>
            </a:endParaRPr>
          </a:p>
          <a:p>
            <a:pPr marL="0" indent="0">
              <a:lnSpc>
                <a:spcPct val="100000"/>
              </a:lnSpc>
              <a:buNone/>
            </a:pPr>
            <a:r>
              <a:rPr lang="en-US" sz="1200" dirty="0">
                <a:latin typeface="Arial"/>
                <a:ea typeface="+mn-lt"/>
                <a:cs typeface="+mn-lt"/>
                <a:hlinkClick r:id="rId5"/>
              </a:rPr>
              <a:t>KS3 History - BBC Bitesize</a:t>
            </a:r>
            <a:endParaRPr lang="en-US" dirty="0">
              <a:latin typeface="Arial"/>
            </a:endParaRPr>
          </a:p>
        </p:txBody>
      </p:sp>
    </p:spTree>
    <p:extLst>
      <p:ext uri="{BB962C8B-B14F-4D97-AF65-F5344CB8AC3E}">
        <p14:creationId xmlns:p14="http://schemas.microsoft.com/office/powerpoint/2010/main" val="204710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Maths</a:t>
            </a:r>
            <a:endParaRPr/>
          </a:p>
        </p:txBody>
      </p:sp>
      <p:sp>
        <p:nvSpPr>
          <p:cNvPr id="115" name="Google Shape;115;p20"/>
          <p:cNvSpPr txBox="1">
            <a:spLocks noGrp="1"/>
          </p:cNvSpPr>
          <p:nvPr>
            <p:ph type="body" idx="1"/>
          </p:nvPr>
        </p:nvSpPr>
        <p:spPr>
          <a:xfrm>
            <a:off x="667511" y="760164"/>
            <a:ext cx="4585163" cy="6225852"/>
          </a:xfrm>
          <a:prstGeom prst="rect">
            <a:avLst/>
          </a:prstGeom>
        </p:spPr>
        <p:txBody>
          <a:bodyPr spcFirstLastPara="1" wrap="square" lIns="48600" tIns="24300" rIns="48600" bIns="24300" anchor="t" anchorCtr="0">
            <a:normAutofit fontScale="92500" lnSpcReduction="10000"/>
          </a:bodyPr>
          <a:lstStyle/>
          <a:p>
            <a:pPr marL="0" indent="0">
              <a:lnSpc>
                <a:spcPct val="100000"/>
              </a:lnSpc>
              <a:buNone/>
            </a:pPr>
            <a:r>
              <a:rPr lang="en-GB" sz="1200" b="1" dirty="0">
                <a:latin typeface="+mj-lt"/>
              </a:rPr>
              <a:t>Year 8 Curriculum</a:t>
            </a:r>
            <a:endParaRPr sz="1200" dirty="0">
              <a:latin typeface="+mj-lt"/>
            </a:endParaRPr>
          </a:p>
          <a:p>
            <a:pPr marL="0" indent="0">
              <a:lnSpc>
                <a:spcPct val="100000"/>
              </a:lnSpc>
              <a:buNone/>
            </a:pPr>
            <a:r>
              <a:rPr lang="en-GB" sz="1200" dirty="0">
                <a:solidFill>
                  <a:srgbClr val="7030A0"/>
                </a:solidFill>
                <a:latin typeface="+mj-lt"/>
                <a:hlinkClick r:id="rId3"/>
              </a:rPr>
              <a:t>Maths Curriculum KS3</a:t>
            </a:r>
            <a:r>
              <a:rPr lang="en-GB" sz="1200" dirty="0">
                <a:solidFill>
                  <a:srgbClr val="7030A0"/>
                </a:solidFill>
                <a:latin typeface="+mj-lt"/>
              </a:rPr>
              <a:t> </a:t>
            </a:r>
            <a:r>
              <a:rPr lang="en-GB" sz="1200" dirty="0">
                <a:solidFill>
                  <a:srgbClr val="000000"/>
                </a:solidFill>
                <a:latin typeface="+mj-lt"/>
              </a:rPr>
              <a:t>-</a:t>
            </a:r>
            <a:r>
              <a:rPr lang="en-GB" sz="1200" dirty="0">
                <a:latin typeface="+mj-lt"/>
              </a:rPr>
              <a:t> click this link to see our learning journey.</a:t>
            </a:r>
            <a:endParaRPr sz="1200" b="1" dirty="0">
              <a:latin typeface="+mj-lt"/>
            </a:endParaRPr>
          </a:p>
          <a:p>
            <a:pPr marL="0" indent="0">
              <a:lnSpc>
                <a:spcPct val="100000"/>
              </a:lnSpc>
              <a:buNone/>
            </a:pPr>
            <a:endParaRPr lang="en-US" sz="1200" b="1" dirty="0">
              <a:latin typeface="Arial" panose="020B0604020202020204" pitchFamily="34" charset="0"/>
              <a:cs typeface="Arial" panose="020B0604020202020204" pitchFamily="34" charset="0"/>
            </a:endParaRPr>
          </a:p>
          <a:p>
            <a:pPr marL="0" indent="0">
              <a:lnSpc>
                <a:spcPct val="100000"/>
              </a:lnSpc>
              <a:buNone/>
            </a:pPr>
            <a:r>
              <a:rPr lang="en-GB" sz="1200" b="1" dirty="0">
                <a:latin typeface="Arial" panose="020B0604020202020204" pitchFamily="34" charset="0"/>
                <a:cs typeface="Arial" panose="020B0604020202020204" pitchFamily="34" charset="0"/>
              </a:rPr>
              <a:t>Formative Assessment</a:t>
            </a:r>
            <a:endParaRPr lang="en-GB" sz="120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200" dirty="0">
                <a:latin typeface="Arial" panose="020B0604020202020204" pitchFamily="34" charset="0"/>
                <a:cs typeface="Arial" panose="020B0604020202020204" pitchFamily="34" charset="0"/>
              </a:rPr>
              <a:t>Pupils are assessed using a combination of end of unit tests with detailed feedback to improve, starters which focus on recall and retrieval, ‘think, pair, share’ questioning, and mini-whiteboards. Homework is set on </a:t>
            </a:r>
            <a:r>
              <a:rPr lang="en-GB" sz="1200" dirty="0" err="1">
                <a:latin typeface="Arial" panose="020B0604020202020204" pitchFamily="34" charset="0"/>
                <a:cs typeface="Arial" panose="020B0604020202020204" pitchFamily="34" charset="0"/>
              </a:rPr>
              <a:t>Classcharts</a:t>
            </a:r>
            <a:r>
              <a:rPr lang="en-GB" sz="1200" dirty="0">
                <a:latin typeface="Arial" panose="020B0604020202020204" pitchFamily="34" charset="0"/>
                <a:cs typeface="Arial" panose="020B0604020202020204" pitchFamily="34" charset="0"/>
              </a:rPr>
              <a:t> and is primarily based around the ‘</a:t>
            </a:r>
            <a:r>
              <a:rPr lang="en-GB" sz="1200" dirty="0" err="1">
                <a:latin typeface="Arial" panose="020B0604020202020204" pitchFamily="34" charset="0"/>
                <a:cs typeface="Arial" panose="020B0604020202020204" pitchFamily="34" charset="0"/>
              </a:rPr>
              <a:t>MathsWatch</a:t>
            </a:r>
            <a:r>
              <a:rPr lang="en-GB" sz="1200" dirty="0">
                <a:latin typeface="Arial" panose="020B0604020202020204" pitchFamily="34" charset="0"/>
                <a:cs typeface="Arial" panose="020B0604020202020204" pitchFamily="34" charset="0"/>
              </a:rPr>
              <a:t>’ learning platform where pupils can view useful videos of key topics as well as engage in independent study.</a:t>
            </a:r>
            <a:endParaRPr lang="en-GB" sz="12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7000"/>
              </a:lnSpc>
              <a:spcAft>
                <a:spcPts val="800"/>
              </a:spcAft>
              <a:buNone/>
            </a:pPr>
            <a:r>
              <a:rPr lang="en-GB" sz="1200" dirty="0">
                <a:latin typeface="Arial" panose="020B0604020202020204" pitchFamily="34" charset="0"/>
                <a:cs typeface="Arial" panose="020B0604020202020204" pitchFamily="34" charset="0"/>
              </a:rPr>
              <a:t>Pupils complete one formal assessment each half term, typically covering two units of study. Pupils are expected to produce and use a ‘revision sheet’ for these assessments to aid their learning. Afterwards, pupils are given detailed feedback looking at strengths and areas for development. Misconceptions are addressed in class and through homework, including the ‘interactive questions’ which pupils will be directed to on </a:t>
            </a:r>
            <a:r>
              <a:rPr lang="en-GB" sz="1200" dirty="0" err="1">
                <a:latin typeface="Arial" panose="020B0604020202020204" pitchFamily="34" charset="0"/>
                <a:cs typeface="Arial" panose="020B0604020202020204" pitchFamily="34" charset="0"/>
              </a:rPr>
              <a:t>MathsWatch</a:t>
            </a:r>
            <a:r>
              <a:rPr lang="en-GB" sz="1200" dirty="0">
                <a:latin typeface="Arial" panose="020B0604020202020204" pitchFamily="34" charset="0"/>
                <a:cs typeface="Arial" panose="020B0604020202020204" pitchFamily="34" charset="0"/>
              </a:rPr>
              <a:t>.</a:t>
            </a:r>
          </a:p>
          <a:p>
            <a:pPr marL="0" indent="0">
              <a:lnSpc>
                <a:spcPct val="100000"/>
              </a:lnSpc>
              <a:buNone/>
            </a:pPr>
            <a:r>
              <a:rPr lang="en-GB" sz="1200" b="1" dirty="0">
                <a:latin typeface="Arial" panose="020B0604020202020204" pitchFamily="34" charset="0"/>
                <a:cs typeface="Arial" panose="020B0604020202020204" pitchFamily="34" charset="0"/>
              </a:rPr>
              <a:t>How can my child extend their learning</a:t>
            </a:r>
            <a:endParaRPr lang="en-GB" sz="120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200" dirty="0">
                <a:latin typeface="Arial" panose="020B0604020202020204" pitchFamily="34" charset="0"/>
                <a:ea typeface="Calibri" panose="020F0502020204030204" pitchFamily="34" charset="0"/>
                <a:cs typeface="Arial" panose="020B0604020202020204" pitchFamily="34" charset="0"/>
              </a:rPr>
              <a:t>Practise! The best way to improve at maths is to do maths! Work should be constantly revisited and improved upon. The </a:t>
            </a:r>
            <a:r>
              <a:rPr lang="en-GB" sz="1200" dirty="0" err="1">
                <a:latin typeface="Arial" panose="020B0604020202020204" pitchFamily="34" charset="0"/>
                <a:ea typeface="Calibri" panose="020F0502020204030204" pitchFamily="34" charset="0"/>
                <a:cs typeface="Arial" panose="020B0604020202020204" pitchFamily="34" charset="0"/>
              </a:rPr>
              <a:t>MathsWatch</a:t>
            </a:r>
            <a:r>
              <a:rPr lang="en-GB" sz="1200" dirty="0">
                <a:latin typeface="Arial" panose="020B0604020202020204" pitchFamily="34" charset="0"/>
                <a:ea typeface="Calibri" panose="020F0502020204030204" pitchFamily="34" charset="0"/>
                <a:cs typeface="Arial" panose="020B0604020202020204" pitchFamily="34" charset="0"/>
              </a:rPr>
              <a:t> platform allows full access to the curriculum, and provides instant feedback. For additional support, we recommend attending Maths Clinic where one of our Maths teachers is always on hand to provide additional help and guidance. Maths Clinic runs every Wednesday after school in T1 from 3:15 to 4:15. and should be the first port of call for pupils who would like some extra support outside of lessons.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Homework and useful videos: </a:t>
            </a:r>
            <a:r>
              <a:rPr lang="en-US" sz="12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MathsWatch</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Digital tools to help consolidate understanding: </a:t>
            </a:r>
            <a:r>
              <a:rPr lang="en-US"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Digital tools | </a:t>
            </a:r>
            <a:r>
              <a:rPr lang="en-US" sz="12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Maths</a:t>
            </a:r>
            <a:r>
              <a:rPr lang="en-US"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tools for teachers | White Rose Education</a:t>
            </a: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336467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Music</a:t>
            </a:r>
            <a:endParaRPr/>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Music Curriculum </a:t>
            </a:r>
            <a:r>
              <a:rPr lang="en-GB" sz="1200" u="sng" dirty="0">
                <a:solidFill>
                  <a:srgbClr val="7030A0"/>
                </a:solidFill>
                <a:latin typeface="+mj-lt"/>
              </a:rPr>
              <a:t>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of a mixed ability setting,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spcBef>
                <a:spcPts val="0"/>
              </a:spcBef>
              <a:buNone/>
            </a:pPr>
            <a:r>
              <a:rPr lang="en-GB" sz="1100" dirty="0">
                <a:latin typeface="+mj-lt"/>
              </a:rPr>
              <a:t>Music is assessed through three short assessments – a practical listening exam which tests retrieval of prior knowledge, a ten-minute multiple-choice quiz and a critical engagement (listening) exam.  Pupils will also have a practical score based on performance and composition throughout the year.</a:t>
            </a:r>
            <a:endParaRPr lang="en-GB" sz="1100" dirty="0">
              <a:latin typeface="+mj-lt"/>
              <a:cs typeface="Arial"/>
            </a:endParaRPr>
          </a:p>
          <a:p>
            <a:pPr marL="0" indent="0">
              <a:lnSpc>
                <a:spcPct val="100000"/>
              </a:lnSpc>
              <a:spcBef>
                <a:spcPts val="0"/>
              </a:spcBef>
              <a:buNone/>
            </a:pPr>
            <a:endParaRPr lang="en-GB" sz="1100" dirty="0">
              <a:latin typeface="+mj-lt"/>
              <a:cs typeface="Arial"/>
            </a:endParaRPr>
          </a:p>
          <a:p>
            <a:pPr marL="0" indent="0">
              <a:lnSpc>
                <a:spcPct val="100000"/>
              </a:lnSpc>
              <a:buNone/>
            </a:pPr>
            <a:endParaRPr lang="en-GB" sz="1200" b="1" dirty="0">
              <a:latin typeface="+mj-lt"/>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Arial"/>
                <a:cs typeface="Arial"/>
                <a:hlinkClick r:id="rId7"/>
              </a:rPr>
              <a:t>musicca.com</a:t>
            </a:r>
            <a:endParaRPr lang="en-GB" dirty="0"/>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Personal Development</a:t>
            </a:r>
            <a:endParaRPr dirty="0"/>
          </a:p>
        </p:txBody>
      </p:sp>
      <p:sp>
        <p:nvSpPr>
          <p:cNvPr id="6" name="TextBox 5">
            <a:extLst>
              <a:ext uri="{FF2B5EF4-FFF2-40B4-BE49-F238E27FC236}">
                <a16:creationId xmlns:a16="http://schemas.microsoft.com/office/drawing/2014/main" id="{A3754F9E-7F8F-557A-7A7A-47DF0D782DDD}"/>
              </a:ext>
            </a:extLst>
          </p:cNvPr>
          <p:cNvSpPr txBox="1"/>
          <p:nvPr/>
        </p:nvSpPr>
        <p:spPr>
          <a:xfrm>
            <a:off x="644352" y="798653"/>
            <a:ext cx="4608313" cy="6176371"/>
          </a:xfrm>
          <a:prstGeom prst="rect">
            <a:avLst/>
          </a:prstGeom>
          <a:noFill/>
        </p:spPr>
        <p:txBody>
          <a:bodyPr wrap="square" rtlCol="0">
            <a:spAutoFit/>
          </a:bodyPr>
          <a:lstStyle/>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Year 8 Curriculum</a:t>
            </a:r>
            <a:endParaRPr lang="en-US" sz="1400" dirty="0">
              <a:latin typeface="Arial" panose="020B0604020202020204" pitchFamily="34" charset="0"/>
              <a:cs typeface="Arial" panose="020B0604020202020204" pitchFamily="34" charset="0"/>
            </a:endParaRPr>
          </a:p>
          <a:p>
            <a:pPr marL="0" indent="0">
              <a:lnSpc>
                <a:spcPct val="100000"/>
              </a:lnSpc>
              <a:buNone/>
            </a:pPr>
            <a:r>
              <a:rPr lang="en-US" sz="1200" dirty="0">
                <a:solidFill>
                  <a:srgbClr val="7030A0"/>
                </a:solidFill>
                <a:latin typeface="Arial" panose="020B0604020202020204" pitchFamily="34" charset="0"/>
                <a:cs typeface="Arial" panose="020B0604020202020204" pitchFamily="34" charset="0"/>
                <a:hlinkClick r:id="rId3"/>
              </a:rPr>
              <a:t>PSHE/RSE Curriculum KS3 </a:t>
            </a:r>
            <a:r>
              <a:rPr lang="en-US" sz="1100" dirty="0">
                <a:solidFill>
                  <a:srgbClr val="7030A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click this link to see our learning journey</a:t>
            </a:r>
            <a:endParaRPr lang="en-US" sz="11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lang="en-US" sz="8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Formative Assessment</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 lessons, pupils are taught the statutory requirements of the PSHE/RSE curriculum. These lessons are a significant part of the whole school Personal Development programme. </a:t>
            </a:r>
          </a:p>
          <a:p>
            <a:r>
              <a:rPr lang="en-GB" sz="1100" dirty="0">
                <a:effectLst/>
                <a:latin typeface="Arial" panose="020B0604020202020204" pitchFamily="34" charset="0"/>
                <a:ea typeface="Calibri" panose="020F0502020204030204" pitchFamily="34" charset="0"/>
                <a:cs typeface="Arial" panose="020B0604020202020204" pitchFamily="34" charset="0"/>
              </a:rPr>
              <a:t>All PSHE/RSE lessons are taught in mixed ability form classes. These important lessons cover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As pupil learning in the three main topics of ‘Living in the Wider World’, ‘Health and Wellbeing’ and ‘Relationships’ will come from a number of sources, we can only see whether they have made progress in their learning if we have established the knowledge, understanding, attributes, skills, strategies, beliefs and attitudes they had before any new teaching took place. This baseline assessment is re-visited at the end of the lesson or topic. During lessons, a wide variety of strategies are used to assess learning, including; questioning, discussion, role-play, hot-seating, draw and write, storyboards/cartoon strip/scenario script writing, responding to a scenario, picture or video clip, self-assessment on continuum scale.</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a:effectLst/>
                <a:latin typeface="Arial" panose="020B0604020202020204" pitchFamily="34" charset="0"/>
                <a:ea typeface="Calibri" panose="020F0502020204030204" pitchFamily="34" charset="0"/>
                <a:cs typeface="Arial" panose="020B0604020202020204" pitchFamily="34" charset="0"/>
              </a:rPr>
              <a:t>Twice yearly, pupils </a:t>
            </a:r>
            <a:r>
              <a:rPr lang="en-GB" sz="1100" dirty="0">
                <a:effectLst/>
                <a:latin typeface="Arial" panose="020B0604020202020204" pitchFamily="34" charset="0"/>
                <a:ea typeface="Calibri" panose="020F0502020204030204" pitchFamily="34" charset="0"/>
                <a:cs typeface="Arial" panose="020B0604020202020204" pitchFamily="34" charset="0"/>
              </a:rPr>
              <a:t>complete an online activity which presents them with scenarios relevant to their recent learning which allow them to apply their knowledge in a meaningful context.</a:t>
            </a:r>
            <a:endParaRPr lang="en-US" sz="1100" dirty="0">
              <a:latin typeface="Arial" panose="020B0604020202020204" pitchFamily="34" charset="0"/>
              <a:cs typeface="Arial" panose="020B0604020202020204" pitchFamily="34" charset="0"/>
            </a:endParaRPr>
          </a:p>
          <a:p>
            <a:pPr marL="0" lvl="0" indent="0" algn="l">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How can my child extend their learning?</a:t>
            </a: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BBC TEACH Relationships Education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BBC CITIZENSHIP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100" u="sng" dirty="0">
                <a:solidFill>
                  <a:srgbClr val="0563C1"/>
                </a:solidFill>
                <a:effectLst/>
                <a:latin typeface="Arial" panose="020B0604020202020204" pitchFamily="34" charset="0"/>
                <a:ea typeface="Calibri" panose="020F0502020204030204" pitchFamily="34" charset="0"/>
                <a:hlinkClick r:id="rId6"/>
              </a:rPr>
              <a:t>https://www.youngminds.org.uk/</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88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Introduction</a:t>
            </a:r>
            <a:endParaRPr/>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a:latin typeface="+mj-lt"/>
              </a:rPr>
              <a:t>This booklet is a guide for parents so they can support their child’s learning.</a:t>
            </a:r>
            <a:endParaRPr sz="1200">
              <a:latin typeface="+mj-lt"/>
            </a:endParaRPr>
          </a:p>
          <a:p>
            <a:pPr marL="0" lvl="0" indent="0" algn="l" rtl="0">
              <a:lnSpc>
                <a:spcPct val="100000"/>
              </a:lnSpc>
              <a:spcBef>
                <a:spcPts val="500"/>
              </a:spcBef>
              <a:spcAft>
                <a:spcPts val="0"/>
              </a:spcAft>
              <a:buNone/>
            </a:pPr>
            <a:endParaRPr>
              <a:latin typeface="+mj-lt"/>
            </a:endParaRPr>
          </a:p>
          <a:p>
            <a:pPr marL="0" indent="0">
              <a:lnSpc>
                <a:spcPct val="100000"/>
              </a:lnSpc>
              <a:buNone/>
            </a:pPr>
            <a:r>
              <a:rPr lang="en-GB" sz="1200">
                <a:latin typeface="+mj-lt"/>
              </a:rPr>
              <a:t>This guide is to accompany your child’s report and shows a snapshot of progress to date. We anticipate that parents will help their child work on the areas for development. In this booklet, teachers have included links to websites and other supporting documents to help you to support your child in improving their work and reading more widely around the subject area.</a:t>
            </a:r>
            <a:endParaRPr sz="1200">
              <a:latin typeface="+mj-lt"/>
            </a:endParaRPr>
          </a:p>
          <a:p>
            <a:pPr marL="0" lvl="0" indent="0" algn="l" rtl="0">
              <a:lnSpc>
                <a:spcPct val="100000"/>
              </a:lnSpc>
              <a:spcBef>
                <a:spcPts val="500"/>
              </a:spcBef>
              <a:spcAft>
                <a:spcPts val="0"/>
              </a:spcAft>
              <a:buNone/>
            </a:pPr>
            <a:endParaRPr>
              <a:latin typeface="+mj-lt"/>
            </a:endParaRPr>
          </a:p>
          <a:p>
            <a:pPr marL="0" lvl="0" indent="0" algn="l" rtl="0">
              <a:lnSpc>
                <a:spcPct val="100000"/>
              </a:lnSpc>
              <a:spcBef>
                <a:spcPts val="500"/>
              </a:spcBef>
              <a:spcAft>
                <a:spcPts val="0"/>
              </a:spcAft>
              <a:buNone/>
            </a:pPr>
            <a:r>
              <a:rPr lang="en-GB" sz="1200" b="1">
                <a:latin typeface="+mj-lt"/>
              </a:rPr>
              <a:t>The importance of assessment</a:t>
            </a:r>
            <a:endParaRPr sz="1200" b="1">
              <a:latin typeface="+mj-lt"/>
            </a:endParaRPr>
          </a:p>
          <a:p>
            <a:pPr marL="0" lvl="0" indent="0" algn="l" rtl="0">
              <a:lnSpc>
                <a:spcPct val="100000"/>
              </a:lnSpc>
              <a:spcBef>
                <a:spcPts val="500"/>
              </a:spcBef>
              <a:spcAft>
                <a:spcPts val="0"/>
              </a:spcAft>
              <a:buNone/>
            </a:pPr>
            <a:r>
              <a:rPr lang="en-GB" sz="1200">
                <a:latin typeface="+mj-lt"/>
              </a:rPr>
              <a:t>Valid and reliable assessment will inform teachers about how well pupils in their class have learnt a particular topic and whether any adaptations will be needed to their planning or curriculum design.</a:t>
            </a:r>
            <a:endParaRPr sz="1200">
              <a:latin typeface="+mj-lt"/>
            </a:endParaRPr>
          </a:p>
          <a:p>
            <a:pPr marL="0" indent="0">
              <a:lnSpc>
                <a:spcPct val="100000"/>
              </a:lnSpc>
              <a:buNone/>
            </a:pPr>
            <a:r>
              <a:rPr lang="en-GB" sz="1200">
                <a:latin typeface="+mj-lt"/>
              </a:rPr>
              <a:t>Well-designed assessment should allow pupils to show how well they have learnt the knowledge taught. Pupils need to have learnt curriculum content sufficiently well in order to make progress.</a:t>
            </a:r>
            <a:endParaRPr sz="1200">
              <a:latin typeface="+mj-lt"/>
            </a:endParaRPr>
          </a:p>
          <a:p>
            <a:pPr marL="0" lvl="0" indent="0" algn="l" rtl="0">
              <a:lnSpc>
                <a:spcPct val="100000"/>
              </a:lnSpc>
              <a:spcBef>
                <a:spcPts val="500"/>
              </a:spcBef>
              <a:spcAft>
                <a:spcPts val="0"/>
              </a:spcAft>
              <a:buNone/>
            </a:pPr>
            <a:endParaRPr>
              <a:latin typeface="+mj-lt"/>
            </a:endParaRPr>
          </a:p>
          <a:p>
            <a:pPr marL="0" lvl="0" indent="0" algn="l" rtl="0">
              <a:lnSpc>
                <a:spcPct val="100000"/>
              </a:lnSpc>
              <a:spcBef>
                <a:spcPts val="500"/>
              </a:spcBef>
              <a:spcAft>
                <a:spcPts val="0"/>
              </a:spcAft>
              <a:buNone/>
            </a:pPr>
            <a:r>
              <a:rPr lang="en-GB" sz="1200" b="1">
                <a:latin typeface="+mj-lt"/>
              </a:rPr>
              <a:t>What happens as a result of the assessment?</a:t>
            </a:r>
            <a:endParaRPr sz="1200" b="1">
              <a:latin typeface="+mj-lt"/>
            </a:endParaRPr>
          </a:p>
          <a:p>
            <a:pPr marL="0" indent="0">
              <a:lnSpc>
                <a:spcPct val="100000"/>
              </a:lnSpc>
              <a:buSzPts val="1100"/>
              <a:buNone/>
            </a:pPr>
            <a:r>
              <a:rPr lang="en-GB" sz="1200">
                <a:latin typeface="+mj-lt"/>
              </a:rPr>
              <a:t>Assessment data will inform teachers and pupils about strengths in their understanding and gaps in their knowledge. This can be seen in teacher feedback and pupil response in pupil books and assessments. This will allow both teacher and pupil to focus on areas for improvement. </a:t>
            </a:r>
            <a:endParaRPr>
              <a:latin typeface="+mj-lt"/>
            </a:endParaRPr>
          </a:p>
          <a:p>
            <a:pPr marL="0" lvl="0" indent="0" algn="l" rtl="0">
              <a:lnSpc>
                <a:spcPct val="100000"/>
              </a:lnSpc>
              <a:spcBef>
                <a:spcPts val="50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Physical Education</a:t>
            </a:r>
            <a:endParaRPr dirty="0"/>
          </a:p>
        </p:txBody>
      </p:sp>
      <p:sp>
        <p:nvSpPr>
          <p:cNvPr id="128" name="Google Shape;128;p22"/>
          <p:cNvSpPr txBox="1">
            <a:spLocks noGrp="1"/>
          </p:cNvSpPr>
          <p:nvPr>
            <p:ph type="body" idx="1"/>
          </p:nvPr>
        </p:nvSpPr>
        <p:spPr>
          <a:xfrm>
            <a:off x="667511" y="725215"/>
            <a:ext cx="4585163" cy="6260802"/>
          </a:xfrm>
          <a:prstGeom prst="rect">
            <a:avLst/>
          </a:prstGeom>
        </p:spPr>
        <p:txBody>
          <a:bodyPr spcFirstLastPara="1" wrap="square" lIns="48600" tIns="24300" rIns="48600" bIns="24300" anchor="t" anchorCtr="0">
            <a:noAutofit/>
          </a:bodyPr>
          <a:lstStyle/>
          <a:p>
            <a:pPr marL="0" indent="0">
              <a:lnSpc>
                <a:spcPct val="100000"/>
              </a:lnSpc>
              <a:buNone/>
            </a:pPr>
            <a:r>
              <a:rPr lang="en-GB" sz="1000" b="1" dirty="0">
                <a:latin typeface="Arial" panose="020B0604020202020204" pitchFamily="34" charset="0"/>
                <a:cs typeface="Arial" panose="020B0604020202020204" pitchFamily="34" charset="0"/>
              </a:rPr>
              <a:t>Year 8 Curriculum</a:t>
            </a:r>
            <a:endParaRPr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000" u="sng"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PE KS3 Learning Journey</a:t>
            </a:r>
            <a:r>
              <a:rPr lang="en-GB" sz="1000" dirty="0">
                <a:solidFill>
                  <a:srgbClr val="7030A0"/>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click this link to see our learning journey</a:t>
            </a:r>
            <a:endParaRPr sz="10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b="1"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Formative Assessment</a:t>
            </a:r>
            <a:endParaRPr lang="en-US" sz="1000" dirty="0">
              <a:latin typeface="Arial" panose="020B0604020202020204" pitchFamily="34" charset="0"/>
              <a:cs typeface="Arial" panose="020B0604020202020204" pitchFamily="34" charset="0"/>
            </a:endParaRPr>
          </a:p>
          <a:p>
            <a:pPr marL="0" indent="0">
              <a:lnSpc>
                <a:spcPct val="114999"/>
              </a:lnSpc>
              <a:spcBef>
                <a:spcPts val="0"/>
              </a:spcBef>
              <a:buNone/>
            </a:pPr>
            <a:r>
              <a:rPr lang="en-GB" sz="1000" dirty="0">
                <a:latin typeface="Arial" panose="020B0604020202020204" pitchFamily="34" charset="0"/>
                <a:cs typeface="Arial" panose="020B0604020202020204" pitchFamily="34" charset="0"/>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GB"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000" b="1" dirty="0">
                <a:latin typeface="+mj-lt"/>
              </a:rPr>
              <a:t>Summative Assessment (Spring and Summer)</a:t>
            </a:r>
            <a:endParaRPr lang="en-US" sz="1000" dirty="0">
              <a:latin typeface="+mj-lt"/>
            </a:endParaRPr>
          </a:p>
          <a:p>
            <a:pPr marL="0" indent="0">
              <a:lnSpc>
                <a:spcPct val="100000"/>
              </a:lnSpc>
              <a:buNone/>
            </a:pPr>
            <a:r>
              <a:rPr lang="en-GB" sz="1000" dirty="0">
                <a:latin typeface="Arial" panose="020B0604020202020204" pitchFamily="34" charset="0"/>
                <a:cs typeface="Arial" panose="020B0604020202020204" pitchFamily="34" charset="0"/>
              </a:rPr>
              <a:t>The summative assessment is the final competitive session of the module. The average of these module assessments linked with the formative assessments are used to produce the mark used at the point of reporting to parents/carers.</a:t>
            </a:r>
            <a:endParaRPr lang="en-US" sz="1000" dirty="0">
              <a:latin typeface="Arial" panose="020B0604020202020204" pitchFamily="34" charset="0"/>
              <a:cs typeface="Arial" panose="020B0604020202020204" pitchFamily="34" charset="0"/>
            </a:endParaRPr>
          </a:p>
          <a:p>
            <a:pPr marL="0" indent="0">
              <a:lnSpc>
                <a:spcPct val="100000"/>
              </a:lnSpc>
              <a:buNone/>
            </a:pPr>
            <a:endParaRPr lang="en-US" sz="100" dirty="0">
              <a:latin typeface="Arial" panose="020B0604020202020204" pitchFamily="34" charset="0"/>
              <a:cs typeface="Arial" panose="020B0604020202020204" pitchFamily="34" charset="0"/>
            </a:endParaRPr>
          </a:p>
          <a:p>
            <a:pPr marL="0" indent="0">
              <a:lnSpc>
                <a:spcPct val="100000"/>
              </a:lnSpc>
              <a:buNone/>
            </a:pPr>
            <a:r>
              <a:rPr lang="en-GB" sz="1000" b="1" dirty="0">
                <a:latin typeface="Arial" panose="020B0604020202020204" pitchFamily="34" charset="0"/>
                <a:cs typeface="Arial" panose="020B0604020202020204" pitchFamily="34" charset="0"/>
              </a:rPr>
              <a:t>Percentage score linked to medal colour</a:t>
            </a:r>
            <a:endParaRPr lang="en-GB"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Platinum= 81-100%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Gold= 61-80%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Silver=41-60%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Bronze=21-40%</a:t>
            </a:r>
            <a:endParaRPr lang="en-US" sz="10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000" dirty="0">
                <a:latin typeface="Arial" panose="020B0604020202020204" pitchFamily="34" charset="0"/>
                <a:cs typeface="Arial" panose="020B0604020202020204" pitchFamily="34" charset="0"/>
              </a:rPr>
              <a:t>Copper=1-20%</a:t>
            </a:r>
            <a:endParaRPr lang="en-US" sz="10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How can my child extend their learning?</a:t>
            </a: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BBC SPORT</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Oak National Academy</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Olympics website</a:t>
            </a:r>
            <a:endParaRPr lang="en-US" sz="1000" b="1"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Wimbledon Tennis</a:t>
            </a:r>
            <a:endParaRPr lang="en-US" sz="10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1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B0DC61-9CB7-4C73-274B-391228C5A5B4}"/>
              </a:ext>
            </a:extLst>
          </p:cNvPr>
          <p:cNvSpPr txBox="1"/>
          <p:nvPr/>
        </p:nvSpPr>
        <p:spPr>
          <a:xfrm>
            <a:off x="2940266" y="6243593"/>
            <a:ext cx="2664372" cy="707886"/>
          </a:xfrm>
          <a:prstGeom prst="rect">
            <a:avLst/>
          </a:prstGeom>
          <a:noFill/>
        </p:spPr>
        <p:txBody>
          <a:bodyPr wrap="square">
            <a:spAutoFit/>
          </a:bodyPr>
          <a:lstStyle/>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Netball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Women and girls football</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The Football Association</a:t>
            </a:r>
            <a:endParaRPr lang="en-US" sz="1000" u="sng"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US" sz="1000" u="sng" dirty="0">
                <a:solidFill>
                  <a:srgbClr val="7030A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Basketball</a:t>
            </a:r>
            <a:endParaRPr lang="en-GB" sz="1000" u="sng"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90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Reading</a:t>
            </a:r>
            <a:endParaRPr dirty="0"/>
          </a:p>
        </p:txBody>
      </p:sp>
      <p:sp>
        <p:nvSpPr>
          <p:cNvPr id="128" name="Google Shape;128;p22"/>
          <p:cNvSpPr txBox="1">
            <a:spLocks noGrp="1"/>
          </p:cNvSpPr>
          <p:nvPr>
            <p:ph type="body" idx="1"/>
          </p:nvPr>
        </p:nvSpPr>
        <p:spPr>
          <a:xfrm>
            <a:off x="563329" y="820303"/>
            <a:ext cx="4585163" cy="6112931"/>
          </a:xfrm>
          <a:prstGeom prst="rect">
            <a:avLst/>
          </a:prstGeom>
        </p:spPr>
        <p:txBody>
          <a:bodyPr spcFirstLastPara="1" wrap="square" lIns="48600" tIns="24300" rIns="48600" bIns="24300" anchor="t" anchorCtr="0">
            <a:normAutofit lnSpcReduction="10000"/>
          </a:bodyPr>
          <a:lstStyle/>
          <a:p>
            <a:pPr marL="165100" indent="0" algn="l" rtl="0" fontAlgn="base">
              <a:buNone/>
            </a:pPr>
            <a:r>
              <a:rPr lang="en-GB" sz="1400" b="1" i="0" u="none" strike="noStrike" dirty="0">
                <a:solidFill>
                  <a:srgbClr val="000000"/>
                </a:solidFill>
                <a:effectLst/>
                <a:latin typeface="Arial" panose="020B0604020202020204" pitchFamily="34" charset="0"/>
                <a:cs typeface="Arial" panose="020B0604020202020204" pitchFamily="34" charset="0"/>
              </a:rPr>
              <a:t>Year 8 Curriculum</a:t>
            </a:r>
            <a:r>
              <a:rPr lang="en-US"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400" b="0" i="0" u="sng" strike="noStrike" dirty="0">
                <a:solidFill>
                  <a:srgbClr val="0563C1"/>
                </a:solidFill>
                <a:effectLst/>
                <a:latin typeface="Arial" panose="020B0604020202020204" pitchFamily="34" charset="0"/>
                <a:cs typeface="Arial" panose="020B0604020202020204" pitchFamily="34" charset="0"/>
                <a:hlinkClick r:id="rId3"/>
              </a:rPr>
              <a:t>Reading Curriculum KS3-</a:t>
            </a:r>
            <a:r>
              <a:rPr lang="en-GB" sz="1400" b="0" i="0" u="none" strike="noStrike" dirty="0">
                <a:solidFill>
                  <a:srgbClr val="7030A0"/>
                </a:solidFill>
                <a:effectLst/>
                <a:latin typeface="Arial" panose="020B0604020202020204" pitchFamily="34" charset="0"/>
                <a:cs typeface="Arial" panose="020B0604020202020204" pitchFamily="34" charset="0"/>
              </a:rPr>
              <a:t> </a:t>
            </a:r>
            <a:r>
              <a:rPr lang="en-GB" sz="1200" b="0" i="0" u="none" strike="noStrike" dirty="0">
                <a:solidFill>
                  <a:srgbClr val="000000"/>
                </a:solidFill>
                <a:effectLst/>
                <a:latin typeface="Arial" panose="020B0604020202020204" pitchFamily="34" charset="0"/>
                <a:cs typeface="Arial" panose="020B0604020202020204" pitchFamily="34" charset="0"/>
              </a:rPr>
              <a:t>click this link to see our learning journey</a:t>
            </a:r>
            <a:r>
              <a:rPr lang="en-US" sz="12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2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400" b="1" i="0" u="none" strike="noStrike" dirty="0">
                <a:solidFill>
                  <a:srgbClr val="000000"/>
                </a:solidFill>
                <a:effectLst/>
                <a:latin typeface="Arial" panose="020B0604020202020204" pitchFamily="34" charset="0"/>
                <a:cs typeface="Arial" panose="020B0604020202020204" pitchFamily="34" charset="0"/>
              </a:rPr>
              <a:t>Formative Assessment </a:t>
            </a:r>
            <a:r>
              <a:rPr lang="en-GB"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200" b="0" i="0" u="none" strike="noStrike" dirty="0">
                <a:solidFill>
                  <a:srgbClr val="000000"/>
                </a:solidFill>
                <a:effectLst/>
                <a:latin typeface="Arial" panose="020B0604020202020204" pitchFamily="34" charset="0"/>
                <a:cs typeface="Arial" panose="020B0604020202020204" pitchFamily="34" charset="0"/>
              </a:rPr>
              <a:t>In year 8 Reading lessons, students engage in various activities to enhance their skills. They participate in reading exercises that focus on fluency, pronunciation, and comprehension.  Through paired reading, choral reading, and individual reading, each student's progress is continuously monitored as we grow our love for Reading. Reading teachers will also hear pupils read in small groups or one-to-one. They also ask questions that check for understanding, and probe pupils to clarify and summarise what they have understood about what they have read. </a:t>
            </a:r>
            <a:r>
              <a:rPr lang="en-US" sz="12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200" b="0" i="0" dirty="0">
              <a:solidFill>
                <a:srgbClr val="000000"/>
              </a:solidFill>
              <a:effectLst/>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400" b="1" dirty="0">
                <a:latin typeface="+mj-lt"/>
              </a:rPr>
              <a:t>   Summative Assessment (Spring and Summer)</a:t>
            </a:r>
            <a:endParaRPr lang="en-US" sz="1400" dirty="0">
              <a:latin typeface="+mj-lt"/>
            </a:endParaRPr>
          </a:p>
          <a:p>
            <a:pPr marL="165100" indent="0" algn="l" rtl="0" fontAlgn="base">
              <a:buNone/>
            </a:pPr>
            <a:r>
              <a:rPr lang="en-GB" sz="1200" b="0" i="0" u="none" strike="noStrike" dirty="0">
                <a:solidFill>
                  <a:srgbClr val="000000"/>
                </a:solidFill>
                <a:effectLst/>
                <a:latin typeface="Arial" panose="020B0604020202020204" pitchFamily="34" charset="0"/>
                <a:cs typeface="Arial" panose="020B0604020202020204" pitchFamily="34" charset="0"/>
              </a:rPr>
              <a:t>Pupils undertake a GL-Assessment Guided Reading Test at the end of year. This provides a reading age and indicates if your child is reading above, below or at age related expectations. This means that their reading age is compared to their actual chronological reading age. Students will also complete a Reading assessment every half term that will monitor their progress of vocabulary, reading skills and comprehension.</a:t>
            </a:r>
            <a:r>
              <a:rPr lang="en-US" sz="12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2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400" b="1" i="0" u="none" strike="noStrike" dirty="0">
                <a:solidFill>
                  <a:srgbClr val="000000"/>
                </a:solidFill>
                <a:effectLst/>
                <a:latin typeface="Arial" panose="020B0604020202020204" pitchFamily="34" charset="0"/>
                <a:cs typeface="Arial" panose="020B0604020202020204" pitchFamily="34" charset="0"/>
              </a:rPr>
              <a:t>How can my child extend their learning?</a:t>
            </a:r>
            <a:r>
              <a:rPr lang="en-GB" sz="14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r>
              <a:rPr lang="en-GB" sz="1200" b="0" i="0" u="none" strike="noStrike" dirty="0">
                <a:solidFill>
                  <a:srgbClr val="000000"/>
                </a:solidFill>
                <a:effectLst/>
                <a:latin typeface="Arial" panose="020B0604020202020204" pitchFamily="34" charset="0"/>
                <a:cs typeface="Arial" panose="020B0604020202020204" pitchFamily="34" charset="0"/>
              </a:rPr>
              <a:t>It is important to encourage your child to read alone, read aloud and hear you reading to them. Encourage them to explore various genres and topics they're interested in. Fiction, non-fiction, fantasy, mystery—diversifying their reading broadens their knowledge base.</a:t>
            </a:r>
            <a:r>
              <a:rPr lang="en-US" sz="1200" b="0" i="0" dirty="0">
                <a:solidFill>
                  <a:srgbClr val="000000"/>
                </a:solidFill>
                <a:effectLst/>
                <a:latin typeface="Arial" panose="020B0604020202020204" pitchFamily="34" charset="0"/>
                <a:cs typeface="Arial" panose="020B0604020202020204" pitchFamily="34" charset="0"/>
              </a:rPr>
              <a:t>​</a:t>
            </a:r>
          </a:p>
          <a:p>
            <a:pPr marL="165100" indent="0" algn="l" rtl="0" fontAlgn="base">
              <a:buNone/>
            </a:pPr>
            <a:endParaRPr lang="en-US" sz="1200" b="0" i="0" dirty="0">
              <a:solidFill>
                <a:srgbClr val="000000"/>
              </a:solidFill>
              <a:effectLst/>
              <a:latin typeface="Arial" panose="020B0604020202020204" pitchFamily="34" charset="0"/>
              <a:cs typeface="Arial" panose="020B0604020202020204" pitchFamily="34" charset="0"/>
            </a:endParaRPr>
          </a:p>
          <a:p>
            <a:pPr marL="165100" indent="0" algn="l" rtl="0" fontAlgn="base">
              <a:buNone/>
            </a:pPr>
            <a:r>
              <a:rPr lang="en-GB" sz="1400" b="0" i="0" u="sng" strike="noStrike" dirty="0">
                <a:solidFill>
                  <a:srgbClr val="0563C1"/>
                </a:solidFill>
                <a:effectLst/>
                <a:latin typeface="Arial" panose="020B0604020202020204" pitchFamily="34" charset="0"/>
                <a:cs typeface="Arial" panose="020B0604020202020204" pitchFamily="34" charset="0"/>
                <a:hlinkClick r:id="rId4"/>
              </a:rPr>
              <a:t>https://www.lovereading4kids.co.uk/</a:t>
            </a:r>
            <a:endParaRPr lang="en-US" sz="1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825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Religious Education</a:t>
            </a:r>
            <a:endParaRPr dirty="0"/>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200" u="sng" dirty="0">
                <a:solidFill>
                  <a:srgbClr val="7030A0"/>
                </a:solidFill>
                <a:latin typeface="+mj-lt"/>
              </a:rPr>
              <a:t> KS3 </a:t>
            </a:r>
            <a:r>
              <a:rPr lang="en-GB" sz="1200" dirty="0">
                <a:latin typeface="+mj-lt"/>
              </a:rPr>
              <a:t>- 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dirty="0">
                <a:latin typeface="+mj-lt"/>
              </a:rPr>
              <a:t>Pupils are assessed using a combination of end of unit tests with detailed feedback to improve, low stakes starters and mini whiteboard activities in class.</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The Religious Education assessment was an extended writing task on the importance of the sacrament of Baptism for Catholics, this included an evaluation of infants versus Believers’ baptism.  </a:t>
            </a:r>
          </a:p>
          <a:p>
            <a:pPr marL="0" indent="0">
              <a:lnSpc>
                <a:spcPct val="100000"/>
              </a:lnSpc>
              <a:buNone/>
            </a:pPr>
            <a:endParaRPr lang="en-GB" sz="1200" dirty="0">
              <a:latin typeface="+mj-lt"/>
              <a:cs typeface="Times New Roman"/>
            </a:endParaRPr>
          </a:p>
          <a:p>
            <a:pPr marL="0" indent="0">
              <a:lnSpc>
                <a:spcPct val="100000"/>
              </a:lnSpc>
              <a:buNone/>
            </a:pPr>
            <a:endParaRPr lang="en-US" sz="1200" dirty="0">
              <a:cs typeface="Times New Roman"/>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Bible Gateway</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KS3 Religious Studies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YOUCAT</a:t>
            </a:r>
            <a:endParaRPr sz="1200" dirty="0">
              <a:solidFill>
                <a:srgbClr val="7030A0"/>
              </a:solidFill>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Science</a:t>
            </a:r>
            <a:endParaRPr dirty="0"/>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(Spring and Summer)</a:t>
            </a:r>
            <a:endParaRPr lang="en-US" sz="1200" dirty="0">
              <a:latin typeface="+mj-lt"/>
            </a:endParaRPr>
          </a:p>
          <a:p>
            <a:pPr marL="0" indent="0">
              <a:lnSpc>
                <a:spcPct val="100000"/>
              </a:lnSpc>
              <a:buNone/>
            </a:pPr>
            <a:r>
              <a:rPr lang="en-GB" sz="1200" dirty="0">
                <a:latin typeface="+mj-lt"/>
              </a:rPr>
              <a:t>Pupils have been taught and assessed on Biology, Chemistry and Physics. At the end of each topic there is a short multiple choice assessment. At three points in the year pupils will complete a written assessment in exam conditions which will consist of short answer questions, labelling diagrams, graph skills, long answer questions and drawing and labelling apparatus and models.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Science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National Geographic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Science and Industry Museum</a:t>
            </a:r>
            <a:endParaRPr sz="1200" dirty="0">
              <a:solidFill>
                <a:srgbClr val="7030A0"/>
              </a:solidFill>
              <a:latin typeface="+mj-lt"/>
            </a:endParaRPr>
          </a:p>
          <a:p>
            <a:pPr marL="0" indent="0">
              <a:lnSpc>
                <a:spcPct val="100000"/>
              </a:lnSpc>
              <a:buNone/>
            </a:pPr>
            <a:r>
              <a:rPr lang="en-US" sz="1200" dirty="0" err="1">
                <a:solidFill>
                  <a:srgbClr val="7030A0"/>
                </a:solidFill>
                <a:latin typeface="+mj-lt"/>
                <a:hlinkClick r:id="rId8"/>
              </a:rPr>
              <a:t>Tassomai</a:t>
            </a:r>
            <a:endParaRPr lang="en-US" sz="1200" dirty="0" err="1">
              <a:solidFill>
                <a:srgbClr val="7030A0"/>
              </a:solidFill>
              <a:latin typeface="+mj-lt"/>
            </a:endParaRPr>
          </a:p>
          <a:p>
            <a:pPr marL="0" lvl="0" indent="0" algn="l">
              <a:lnSpc>
                <a:spcPct val="100000"/>
              </a:lnSpc>
              <a:spcBef>
                <a:spcPts val="500"/>
              </a:spcBef>
              <a:spcAft>
                <a:spcPts val="0"/>
              </a:spcAft>
              <a:buNone/>
            </a:pPr>
            <a:r>
              <a:rPr lang="en-US" sz="1200" dirty="0">
                <a:solidFill>
                  <a:srgbClr val="7030A0"/>
                </a:solidFill>
                <a:latin typeface="+mj-lt"/>
                <a:hlinkClick r:id="rId9"/>
              </a:rPr>
              <a:t>SENECA</a:t>
            </a:r>
            <a:endParaRPr sz="1200" dirty="0">
              <a:solidFill>
                <a:srgbClr val="7030A0"/>
              </a:solidFill>
              <a:latin typeface="+mj-lt"/>
            </a:endParaRPr>
          </a:p>
        </p:txBody>
      </p:sp>
    </p:spTree>
    <p:extLst>
      <p:ext uri="{BB962C8B-B14F-4D97-AF65-F5344CB8AC3E}">
        <p14:creationId xmlns:p14="http://schemas.microsoft.com/office/powerpoint/2010/main" val="314447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Spanish</a:t>
            </a:r>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lvl="0" indent="0" algn="l" rtl="0">
              <a:lnSpc>
                <a:spcPct val="100000"/>
              </a:lnSpc>
              <a:spcBef>
                <a:spcPts val="500"/>
              </a:spcBef>
              <a:spcAft>
                <a:spcPts val="0"/>
              </a:spcAft>
              <a:buNone/>
            </a:pPr>
            <a:r>
              <a:rPr lang="en-GB" sz="1200" b="1" dirty="0">
                <a:latin typeface="+mj-lt"/>
              </a:rPr>
              <a:t>Year 8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All Spanish classes are mixed ability; therefore, a spread of outcomes is the norm. A variety of formative assessment is used throughout the year, during lessons and as part of homework tasks to assess the four areas of Listening, Speaking, Reading and Writing. Some examples include; vocabulary testing, self and peer assessment during lessons and live feedback provided by the teacher within lessons. </a:t>
            </a:r>
            <a:endParaRPr sz="13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mj-lt"/>
              </a:rPr>
              <a:t>Summative Assessment (Autumn)</a:t>
            </a:r>
            <a:endParaRPr lang="en-US" sz="1200" dirty="0">
              <a:latin typeface="+mj-lt"/>
            </a:endParaRPr>
          </a:p>
          <a:p>
            <a:pPr marL="0" lvl="0" indent="0">
              <a:lnSpc>
                <a:spcPct val="100000"/>
              </a:lnSpc>
              <a:buClr>
                <a:prstClr val="black"/>
              </a:buClr>
              <a:buNone/>
            </a:pPr>
            <a:r>
              <a:rPr lang="en-GB" sz="1200" dirty="0">
                <a:solidFill>
                  <a:prstClr val="black"/>
                </a:solidFill>
                <a:latin typeface="Arial" panose="020B0604020202020204"/>
              </a:rPr>
              <a:t>The Spanish Common Assessment is marked out of 15 marks, 10 for Content and 5 for Quality of Language. The assessment consists of an extended writing piece under examination conditions in which pupils have to address the following points:</a:t>
            </a:r>
          </a:p>
          <a:p>
            <a:pPr marL="171450" lvl="0" indent="-171450">
              <a:lnSpc>
                <a:spcPct val="100000"/>
              </a:lnSpc>
              <a:buClr>
                <a:prstClr val="black"/>
              </a:buClr>
            </a:pPr>
            <a:r>
              <a:rPr lang="en-GB" sz="1200" dirty="0">
                <a:solidFill>
                  <a:prstClr val="black"/>
                </a:solidFill>
                <a:latin typeface="Arial" panose="020B0604020202020204"/>
                <a:cs typeface="Arial" panose="020B0604020202020204"/>
              </a:rPr>
              <a:t>details about themselves, their family and their pets</a:t>
            </a:r>
          </a:p>
          <a:p>
            <a:pPr marL="171450" lvl="0" indent="-171450">
              <a:lnSpc>
                <a:spcPct val="100000"/>
              </a:lnSpc>
              <a:buClr>
                <a:prstClr val="black"/>
              </a:buClr>
            </a:pPr>
            <a:r>
              <a:rPr lang="en-GB" sz="1200" dirty="0">
                <a:solidFill>
                  <a:prstClr val="black"/>
                </a:solidFill>
                <a:latin typeface="Arial" panose="020B0604020202020204"/>
                <a:cs typeface="Arial" panose="020B0604020202020204"/>
              </a:rPr>
              <a:t>their hobbies and sports that they do and their opinions</a:t>
            </a:r>
          </a:p>
          <a:p>
            <a:pPr marL="171450" lvl="0" indent="-171450">
              <a:lnSpc>
                <a:spcPct val="100000"/>
              </a:lnSpc>
              <a:buClr>
                <a:prstClr val="black"/>
              </a:buClr>
            </a:pPr>
            <a:r>
              <a:rPr lang="en-GB" sz="1200" dirty="0">
                <a:solidFill>
                  <a:prstClr val="black"/>
                </a:solidFill>
                <a:latin typeface="Arial" panose="020B0604020202020204"/>
                <a:cs typeface="Arial" panose="020B0604020202020204"/>
              </a:rPr>
              <a:t>a description of their school</a:t>
            </a:r>
          </a:p>
          <a:p>
            <a:pPr marL="171450" lvl="0" indent="-171450">
              <a:lnSpc>
                <a:spcPct val="100000"/>
              </a:lnSpc>
              <a:buClr>
                <a:prstClr val="black"/>
              </a:buClr>
            </a:pPr>
            <a:r>
              <a:rPr lang="en-GB" sz="1200" dirty="0">
                <a:solidFill>
                  <a:prstClr val="black"/>
                </a:solidFill>
                <a:latin typeface="Arial" panose="020B0604020202020204"/>
                <a:cs typeface="Arial" panose="020B0604020202020204"/>
              </a:rPr>
              <a:t>a physical description of themselves and their family members</a:t>
            </a:r>
          </a:p>
          <a:p>
            <a:pPr marL="0" lvl="0" indent="0">
              <a:lnSpc>
                <a:spcPct val="100000"/>
              </a:lnSpc>
              <a:buClr>
                <a:prstClr val="black"/>
              </a:buClr>
              <a:buNone/>
            </a:pPr>
            <a:r>
              <a:rPr lang="en-GB" sz="1200" dirty="0">
                <a:solidFill>
                  <a:prstClr val="black"/>
                </a:solidFill>
                <a:latin typeface="Arial" panose="020B0604020202020204"/>
                <a:cs typeface="Arial" panose="020B0604020202020204"/>
              </a:rPr>
              <a:t>In order to access the higher mark bands, pupils are encouraged to develop their answers as best as they can rather than just give a minimal response.</a:t>
            </a: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 - KS3 Spanish</a:t>
            </a:r>
            <a:endParaRPr sz="1200"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
        <p:nvSpPr>
          <p:cNvPr id="2" name="Google Shape;86;p15">
            <a:extLst>
              <a:ext uri="{FF2B5EF4-FFF2-40B4-BE49-F238E27FC236}">
                <a16:creationId xmlns:a16="http://schemas.microsoft.com/office/drawing/2014/main" id="{D63485E0-952E-6B85-F897-664F9DFC560C}"/>
              </a:ext>
            </a:extLst>
          </p:cNvPr>
          <p:cNvSpPr txBox="1">
            <a:spLocks/>
          </p:cNvSpPr>
          <p:nvPr/>
        </p:nvSpPr>
        <p:spPr>
          <a:xfrm>
            <a:off x="667511" y="1066950"/>
            <a:ext cx="4585163" cy="5919066"/>
          </a:xfrm>
          <a:prstGeom prst="rect">
            <a:avLst/>
          </a:prstGeom>
          <a:noFill/>
          <a:ln>
            <a:noFill/>
          </a:ln>
        </p:spPr>
        <p:txBody>
          <a:bodyPr spcFirstLastPara="1" vert="horz" wrap="square" lIns="48600" tIns="24300" rIns="48600" bIns="24300" rtlCol="0" anchor="t" anchorCtr="0">
            <a:normAutofit/>
          </a:bodyPr>
          <a:lstStyle>
            <a:lvl1pPr marL="457200" lvl="0" indent="-292100" algn="l" defTabSz="399593" rtl="0" eaLnBrk="1" latinLnBrk="0" hangingPunct="1">
              <a:lnSpc>
                <a:spcPct val="90000"/>
              </a:lnSpc>
              <a:spcBef>
                <a:spcPts val="500"/>
              </a:spcBef>
              <a:spcAft>
                <a:spcPts val="0"/>
              </a:spcAft>
              <a:buClr>
                <a:schemeClr val="dk1"/>
              </a:buClr>
              <a:buSzPts val="1000"/>
              <a:buFont typeface="Arial" panose="020B0604020202020204" pitchFamily="34" charset="0"/>
              <a:buChar char="•"/>
              <a:defRPr sz="1224" kern="1200">
                <a:solidFill>
                  <a:schemeClr val="tx1"/>
                </a:solidFill>
                <a:latin typeface="+mn-lt"/>
                <a:ea typeface="+mn-ea"/>
                <a:cs typeface="+mn-cs"/>
              </a:defRPr>
            </a:lvl1pPr>
            <a:lvl2pPr marL="914400" lvl="1"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1049" kern="1200">
                <a:solidFill>
                  <a:schemeClr val="tx1"/>
                </a:solidFill>
                <a:latin typeface="+mn-lt"/>
                <a:ea typeface="+mn-ea"/>
                <a:cs typeface="+mn-cs"/>
              </a:defRPr>
            </a:lvl2pPr>
            <a:lvl3pPr marL="1371600" lvl="2"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874" kern="1200">
                <a:solidFill>
                  <a:schemeClr val="tx1"/>
                </a:solidFill>
                <a:latin typeface="+mn-lt"/>
                <a:ea typeface="+mn-ea"/>
                <a:cs typeface="+mn-cs"/>
              </a:defRPr>
            </a:lvl3pPr>
            <a:lvl4pPr marL="1828800" lvl="3"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4pPr>
            <a:lvl5pPr marL="2286000" lvl="4"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5pPr>
            <a:lvl6pPr marL="2743200" lvl="5"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6pPr>
            <a:lvl7pPr marL="3200400" lvl="6"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7pPr>
            <a:lvl8pPr marL="3657600" lvl="7"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8pPr>
            <a:lvl9pPr marL="4114800" lvl="8"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200" b="1" dirty="0">
                <a:solidFill>
                  <a:srgbClr val="7030A0"/>
                </a:solidFill>
                <a:latin typeface="+mj-lt"/>
              </a:rPr>
              <a:t>Pupils are asked to complete two Bedrock ‘lessons’ as homework in English each week. </a:t>
            </a:r>
          </a:p>
          <a:p>
            <a:pPr marL="0" indent="0">
              <a:lnSpc>
                <a:spcPct val="100000"/>
              </a:lnSpc>
              <a:buFont typeface="Arial" panose="020B0604020202020204" pitchFamily="34" charset="0"/>
              <a:buNone/>
            </a:pPr>
            <a:r>
              <a:rPr lang="en-US" sz="1200" dirty="0">
                <a:latin typeface="+mj-lt"/>
              </a:rPr>
              <a:t>Bedrock makes it possible to ensure regular reading of culturally enriching texts, while also improving reading fluency and comprehension. Vocabulary and grammar are learned while reading rich, interesting texts. The texts are a mix of fiction and non-fiction from a wide range of topics and they are read aloud so that pupils can hear expert reading. </a:t>
            </a:r>
          </a:p>
          <a:p>
            <a:pPr marL="0" indent="0">
              <a:lnSpc>
                <a:spcPct val="100000"/>
              </a:lnSpc>
              <a:buFont typeface="Arial" panose="020B0604020202020204" pitchFamily="34" charset="0"/>
              <a:buNone/>
            </a:pPr>
            <a:r>
              <a:rPr lang="en-US" sz="1200" dirty="0">
                <a:latin typeface="+mj-lt"/>
              </a:rPr>
              <a:t>Parents should create their own account through the ‘Guardian signup’ tab using the access code provided by school.</a:t>
            </a:r>
          </a:p>
          <a:p>
            <a:pPr marL="0" indent="0">
              <a:lnSpc>
                <a:spcPct val="100000"/>
              </a:lnSpc>
              <a:buFont typeface="Arial" panose="020B0604020202020204" pitchFamily="34" charset="0"/>
              <a:buNone/>
            </a:pPr>
            <a:r>
              <a:rPr lang="en-US" sz="1200" dirty="0">
                <a:solidFill>
                  <a:srgbClr val="7030A0"/>
                </a:solidFill>
                <a:latin typeface="+mj-lt"/>
                <a:hlinkClick r:id="rId3"/>
              </a:rPr>
              <a:t>app.bedrocklearning.org.</a:t>
            </a:r>
            <a:endParaRPr lang="en-US" sz="1200" dirty="0">
              <a:solidFill>
                <a:srgbClr val="7030A0"/>
              </a:solidFill>
              <a:latin typeface="+mj-lt"/>
            </a:endParaRPr>
          </a:p>
          <a:p>
            <a:pPr marL="0" indent="0">
              <a:lnSpc>
                <a:spcPct val="100000"/>
              </a:lnSpc>
              <a:buFont typeface="Arial" panose="020B0604020202020204" pitchFamily="34" charset="0"/>
              <a:buNone/>
            </a:pPr>
            <a:r>
              <a:rPr lang="en-US" sz="1200" dirty="0">
                <a:latin typeface="+mj-lt"/>
              </a:rPr>
              <a:t>Please contact Mrs. Leonowicz if you would like support downloading and using the Bedrock app on this email:</a:t>
            </a:r>
          </a:p>
          <a:p>
            <a:pPr marL="0" indent="0">
              <a:lnSpc>
                <a:spcPct val="100000"/>
              </a:lnSpc>
              <a:buFont typeface="Arial" panose="020B0604020202020204" pitchFamily="34" charset="0"/>
              <a:buNone/>
            </a:pPr>
            <a:r>
              <a:rPr lang="en-US" sz="1200" dirty="0">
                <a:solidFill>
                  <a:srgbClr val="7030A0"/>
                </a:solidFill>
                <a:latin typeface="+mj-lt"/>
                <a:hlinkClick r:id="rId4">
                  <a:extLst>
                    <a:ext uri="{A12FA001-AC4F-418D-AE19-62706E023703}">
                      <ahyp:hlinkClr xmlns:ahyp="http://schemas.microsoft.com/office/drawing/2018/hyperlinkcolor" val="tx"/>
                    </a:ext>
                  </a:extLst>
                </a:hlinkClick>
              </a:rPr>
              <a:t>j.leonowicz@holyfamilyhighschool.co.uk</a:t>
            </a:r>
            <a:endParaRPr lang="en-US" sz="1200" dirty="0">
              <a:solidFill>
                <a:srgbClr val="7030A0"/>
              </a:solidFill>
              <a:latin typeface="+mj-lt"/>
            </a:endParaRPr>
          </a:p>
          <a:p>
            <a:pPr marL="0" indent="0">
              <a:lnSpc>
                <a:spcPct val="100000"/>
              </a:lnSpc>
              <a:buFont typeface="Arial" panose="020B0604020202020204" pitchFamily="34" charset="0"/>
              <a:buNone/>
            </a:pPr>
            <a:endParaRPr lang="en-US" sz="1200" dirty="0">
              <a:solidFill>
                <a:srgbClr val="7030A0"/>
              </a:solidFill>
              <a:latin typeface="+mj-lt"/>
            </a:endParaRPr>
          </a:p>
          <a:p>
            <a:pPr marL="0" indent="0">
              <a:lnSpc>
                <a:spcPct val="100000"/>
              </a:lnSpc>
              <a:buFont typeface="Arial" panose="020B0604020202020204" pitchFamily="34" charset="0"/>
              <a:buNone/>
            </a:pPr>
            <a:endParaRPr lang="en-US" sz="1200" dirty="0">
              <a:latin typeface="+mj-lt"/>
            </a:endParaRPr>
          </a:p>
          <a:p>
            <a:pPr marL="0" indent="0">
              <a:lnSpc>
                <a:spcPct val="100000"/>
              </a:lnSpc>
              <a:buFont typeface="Arial" panose="020B0604020202020204" pitchFamily="34" charset="0"/>
              <a:buNone/>
            </a:pPr>
            <a:endParaRPr lang="en-US" sz="1200" dirty="0">
              <a:latin typeface="+mj-lt"/>
            </a:endParaRPr>
          </a:p>
          <a:p>
            <a:pPr marL="0" indent="0">
              <a:lnSpc>
                <a:spcPct val="100000"/>
              </a:lnSpc>
              <a:buFont typeface="Arial" panose="020B0604020202020204" pitchFamily="34" charset="0"/>
              <a:buNone/>
            </a:pPr>
            <a:endParaRPr lang="en-US" sz="1200" dirty="0">
              <a:latin typeface="+mj-lt"/>
            </a:endParaRPr>
          </a:p>
        </p:txBody>
      </p:sp>
      <p:pic>
        <p:nvPicPr>
          <p:cNvPr id="3" name="Picture 2">
            <a:hlinkClick r:id="rId3"/>
            <a:extLst>
              <a:ext uri="{FF2B5EF4-FFF2-40B4-BE49-F238E27FC236}">
                <a16:creationId xmlns:a16="http://schemas.microsoft.com/office/drawing/2014/main" id="{3092DB9A-3E70-A920-D2BD-7E10181A6B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84" t="6654"/>
          <a:stretch/>
        </p:blipFill>
        <p:spPr bwMode="auto">
          <a:xfrm>
            <a:off x="646774" y="0"/>
            <a:ext cx="2560327" cy="1066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FBF24A-AD50-ECCD-DD40-B722FB8A15F9}"/>
              </a:ext>
            </a:extLst>
          </p:cNvPr>
          <p:cNvPicPr>
            <a:picLocks noChangeAspect="1"/>
          </p:cNvPicPr>
          <p:nvPr/>
        </p:nvPicPr>
        <p:blipFill>
          <a:blip r:embed="rId6"/>
          <a:stretch>
            <a:fillRect/>
          </a:stretch>
        </p:blipFill>
        <p:spPr>
          <a:xfrm>
            <a:off x="1284445" y="4242797"/>
            <a:ext cx="3351294" cy="2369664"/>
          </a:xfrm>
          <a:prstGeom prst="rect">
            <a:avLst/>
          </a:prstGeom>
        </p:spPr>
      </p:pic>
    </p:spTree>
    <p:extLst>
      <p:ext uri="{BB962C8B-B14F-4D97-AF65-F5344CB8AC3E}">
        <p14:creationId xmlns:p14="http://schemas.microsoft.com/office/powerpoint/2010/main" val="550326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Assessment principles</a:t>
            </a:r>
            <a:endParaRPr/>
          </a:p>
        </p:txBody>
      </p:sp>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depth and complexity lesson by lesson, topic by topic and year by year. </a:t>
            </a:r>
            <a:endParaRPr dirty="0">
              <a:latin typeface="+mj-lt"/>
            </a:endParaRPr>
          </a:p>
          <a:p>
            <a:pPr marL="0" lvl="0" indent="0" algn="l" rtl="0">
              <a:lnSpc>
                <a:spcPct val="100000"/>
              </a:lnSpc>
              <a:spcBef>
                <a:spcPts val="500"/>
              </a:spcBef>
              <a:spcAft>
                <a:spcPts val="0"/>
              </a:spcAft>
              <a:buNone/>
            </a:pPr>
            <a:r>
              <a:rPr lang="en-GB" sz="1200" dirty="0">
                <a:latin typeface="+mj-lt"/>
              </a:rPr>
              <a:t>Our assessment principles:</a:t>
            </a:r>
            <a:endParaRPr sz="1200" dirty="0">
              <a:latin typeface="+mj-lt"/>
            </a:endParaRPr>
          </a:p>
          <a:p>
            <a:pPr marL="0" lvl="0" indent="0" algn="l" rtl="0">
              <a:lnSpc>
                <a:spcPct val="100000"/>
              </a:lnSpc>
              <a:spcBef>
                <a:spcPts val="500"/>
              </a:spcBef>
              <a:spcAft>
                <a:spcPts val="0"/>
              </a:spcAft>
              <a:buNone/>
            </a:pPr>
            <a:endParaRPr dirty="0">
              <a:latin typeface="+mj-lt"/>
            </a:endParaRPr>
          </a:p>
          <a:p>
            <a:pPr>
              <a:lnSpc>
                <a:spcPct val="100000"/>
              </a:lnSpc>
            </a:pPr>
            <a:r>
              <a:rPr lang="en-GB" sz="1200" dirty="0">
                <a:latin typeface="+mj-lt"/>
              </a:rPr>
              <a:t>All summative assessments are knowledge focused and test an accumulation of knowledge learnt throughout the year. </a:t>
            </a:r>
            <a:endParaRPr lang="en-GB" sz="1200" dirty="0">
              <a:latin typeface="+mj-lt"/>
              <a:cs typeface="Arial"/>
            </a:endParaRPr>
          </a:p>
          <a:p>
            <a:pPr indent="0">
              <a:lnSpc>
                <a:spcPct val="100000"/>
              </a:lnSpc>
              <a:buNone/>
            </a:pPr>
            <a:r>
              <a:rPr lang="en-GB" sz="1100" i="1" dirty="0">
                <a:solidFill>
                  <a:srgbClr val="7030A0"/>
                </a:solidFill>
                <a:latin typeface="+mj-lt"/>
              </a:rPr>
              <a:t>Content taught at the start of Year 8 will be tested at the end of Year 8</a:t>
            </a:r>
            <a:endParaRPr lang="en-GB" sz="1100" i="1" dirty="0">
              <a:solidFill>
                <a:srgbClr val="7030A0"/>
              </a:solidFill>
              <a:latin typeface="+mj-lt"/>
              <a:cs typeface="Arial"/>
            </a:endParaRPr>
          </a:p>
          <a:p>
            <a:pPr indent="0">
              <a:lnSpc>
                <a:spcPct val="100000"/>
              </a:lnSpc>
              <a:buNone/>
            </a:pPr>
            <a:r>
              <a:rPr lang="en-GB" sz="1100" i="1" dirty="0">
                <a:solidFill>
                  <a:srgbClr val="7030A0"/>
                </a:solidFill>
                <a:latin typeface="+mj-lt"/>
              </a:rPr>
              <a:t>Content taught in Year 7 will also be tested in Year 8</a:t>
            </a:r>
            <a:endParaRPr sz="1100" i="1" dirty="0">
              <a:solidFill>
                <a:srgbClr val="7030A0"/>
              </a:solidFill>
              <a:latin typeface="+mj-lt"/>
            </a:endParaRPr>
          </a:p>
          <a:p>
            <a:pPr>
              <a:lnSpc>
                <a:spcPct val="100000"/>
              </a:lnSpc>
            </a:pPr>
            <a:r>
              <a:rPr lang="en-GB" sz="1200" dirty="0">
                <a:latin typeface="+mj-lt"/>
              </a:rPr>
              <a:t>All summative assessments are set centrally by the subject leader and are substantial in size and rigour</a:t>
            </a:r>
            <a:endParaRPr sz="1200" dirty="0">
              <a:latin typeface="+mj-lt"/>
            </a:endParaRPr>
          </a:p>
          <a:p>
            <a:pPr indent="0">
              <a:lnSpc>
                <a:spcPct val="100000"/>
              </a:lnSpc>
              <a:buNone/>
            </a:pPr>
            <a:r>
              <a:rPr lang="en-GB" sz="1100" i="1" dirty="0">
                <a:solidFill>
                  <a:srgbClr val="7030A0"/>
                </a:solidFill>
                <a:latin typeface="+mj-lt"/>
              </a:rPr>
              <a:t>Each test will last for approximately 50 minutes</a:t>
            </a:r>
            <a:endParaRPr sz="1100" i="1" dirty="0">
              <a:solidFill>
                <a:srgbClr val="7030A0"/>
              </a:solidFill>
              <a:latin typeface="+mj-lt"/>
            </a:endParaRPr>
          </a:p>
          <a:p>
            <a:pPr>
              <a:lnSpc>
                <a:spcPct val="100000"/>
              </a:lnSpc>
            </a:pPr>
            <a:r>
              <a:rPr lang="en-GB" sz="1200" dirty="0">
                <a:latin typeface="+mj-lt"/>
              </a:rPr>
              <a:t>There will be two summative assessments per subject per year, mid-year and the end of year.</a:t>
            </a:r>
            <a:endParaRPr sz="1200" dirty="0">
              <a:latin typeface="+mj-lt"/>
            </a:endParaRPr>
          </a:p>
          <a:p>
            <a:pPr indent="0">
              <a:lnSpc>
                <a:spcPct val="100000"/>
              </a:lnSpc>
              <a:buNone/>
            </a:pPr>
            <a:r>
              <a:rPr lang="en-GB" sz="1100" i="1" dirty="0">
                <a:solidFill>
                  <a:srgbClr val="7030A0"/>
                </a:solidFill>
                <a:latin typeface="+mj-lt"/>
              </a:rPr>
              <a:t>Pupils will be given two weeks-notice in advance of each assessment</a:t>
            </a:r>
            <a:endParaRPr sz="1100" i="1" dirty="0">
              <a:solidFill>
                <a:srgbClr val="7030A0"/>
              </a:solidFill>
              <a:latin typeface="+mj-lt"/>
            </a:endParaRPr>
          </a:p>
          <a:p>
            <a:pPr indent="0">
              <a:lnSpc>
                <a:spcPct val="100000"/>
              </a:lnSpc>
              <a:buNone/>
            </a:pPr>
            <a:r>
              <a:rPr lang="en-GB" sz="1100" i="1" dirty="0">
                <a:solidFill>
                  <a:srgbClr val="7030A0"/>
                </a:solidFill>
                <a:latin typeface="+mj-lt"/>
              </a:rPr>
              <a:t>Pupils will receive a revision list and links to the content being assessed</a:t>
            </a:r>
            <a:endParaRPr sz="1100" i="1" dirty="0">
              <a:solidFill>
                <a:srgbClr val="7030A0"/>
              </a:solidFill>
              <a:latin typeface="+mj-lt"/>
            </a:endParaRPr>
          </a:p>
          <a:p>
            <a:pPr>
              <a:lnSpc>
                <a:spcPct val="100000"/>
              </a:lnSpc>
            </a:pPr>
            <a:r>
              <a:rPr lang="en-GB" sz="1200" dirty="0">
                <a:latin typeface="+mj-lt"/>
              </a:rPr>
              <a:t>Each assessment will use a variety of question types </a:t>
            </a:r>
            <a:endParaRPr dirty="0">
              <a:latin typeface="+mj-lt"/>
            </a:endParaRPr>
          </a:p>
          <a:p>
            <a:pPr indent="0">
              <a:lnSpc>
                <a:spcPct val="100000"/>
              </a:lnSpc>
              <a:buNone/>
            </a:pPr>
            <a:r>
              <a:rPr lang="en-GB" sz="1100" i="1" dirty="0">
                <a:solidFill>
                  <a:srgbClr val="7030A0"/>
                </a:solidFill>
                <a:latin typeface="+mj-lt"/>
              </a:rPr>
              <a:t>Examples could include multiple choice, short and extended answers and the creation of a piece of work e.g., musical composition, painting or food dish. </a:t>
            </a:r>
            <a:endParaRPr i="1" dirty="0">
              <a:solidFill>
                <a:srgbClr val="7030A0"/>
              </a:solidFill>
              <a:latin typeface="+mj-lt"/>
            </a:endParaRPr>
          </a:p>
          <a:p>
            <a:pPr marL="457200" lvl="0" indent="0" algn="l" rtl="0">
              <a:lnSpc>
                <a:spcPct val="100000"/>
              </a:lnSpc>
              <a:spcBef>
                <a:spcPts val="500"/>
              </a:spcBef>
              <a:spcAft>
                <a:spcPts val="0"/>
              </a:spcAft>
              <a:buNone/>
            </a:pPr>
            <a:endParaRPr i="1" dirty="0">
              <a:solidFill>
                <a:srgbClr val="015AAB"/>
              </a:solidFill>
            </a:endParaRPr>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Key terms</a:t>
            </a:r>
            <a:endParaRPr/>
          </a:p>
        </p:txBody>
      </p:sp>
      <p:sp>
        <p:nvSpPr>
          <p:cNvPr id="54" name="Google Shape;54;p11"/>
          <p:cNvSpPr txBox="1">
            <a:spLocks noGrp="1"/>
          </p:cNvSpPr>
          <p:nvPr>
            <p:ph type="body" idx="1"/>
          </p:nvPr>
        </p:nvSpPr>
        <p:spPr>
          <a:xfrm>
            <a:off x="638943" y="905025"/>
            <a:ext cx="4585163" cy="5919066"/>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Formative assessments</a:t>
            </a:r>
            <a:endParaRPr sz="1200" b="1" dirty="0">
              <a:latin typeface="+mj-lt"/>
            </a:endParaRPr>
          </a:p>
          <a:p>
            <a:pPr marL="0" indent="0">
              <a:lnSpc>
                <a:spcPct val="100000"/>
              </a:lnSpc>
              <a:buNone/>
            </a:pPr>
            <a:r>
              <a:rPr lang="en-GB" sz="1200" dirty="0">
                <a:latin typeface="+mj-lt"/>
              </a:rPr>
              <a:t>Formative assessments have low stakes and carry no grade, which in some instances may discourage the pupils from doing the task or fully engaging with it.</a:t>
            </a:r>
            <a:endParaRPr sz="1200" dirty="0">
              <a:latin typeface="+mj-lt"/>
            </a:endParaRPr>
          </a:p>
          <a:p>
            <a:pPr marL="0" lvl="0" indent="0" algn="l" rtl="0">
              <a:lnSpc>
                <a:spcPct val="100000"/>
              </a:lnSpc>
              <a:spcBef>
                <a:spcPts val="500"/>
              </a:spcBef>
              <a:spcAft>
                <a:spcPts val="0"/>
              </a:spcAft>
              <a:buNone/>
            </a:pPr>
            <a:r>
              <a:rPr lang="en-GB" sz="1200" dirty="0">
                <a:latin typeface="+mj-lt"/>
              </a:rPr>
              <a:t>An example of a formative assessment might be asking pupils to draw a concept map in class to represent their understanding of a topic or to answer quiz questions or contribute their ideas on a mini-whiteboard.</a:t>
            </a:r>
            <a:endParaRPr sz="1200" dirty="0">
              <a:latin typeface="+mj-lt"/>
            </a:endParaRPr>
          </a:p>
          <a:p>
            <a:pPr marL="0" lvl="0" indent="0" algn="l" rtl="0">
              <a:lnSpc>
                <a:spcPct val="100000"/>
              </a:lnSpc>
              <a:spcBef>
                <a:spcPts val="500"/>
              </a:spcBef>
              <a:spcAft>
                <a:spcPts val="0"/>
              </a:spcAft>
              <a:buNone/>
            </a:pPr>
            <a:r>
              <a:rPr lang="en-GB" sz="1200" b="1" dirty="0">
                <a:latin typeface="+mj-lt"/>
              </a:rPr>
              <a:t>Spring assessment</a:t>
            </a:r>
            <a:endParaRPr sz="1200" b="1" dirty="0">
              <a:latin typeface="+mj-lt"/>
            </a:endParaRPr>
          </a:p>
          <a:p>
            <a:pPr marL="0" indent="0">
              <a:lnSpc>
                <a:spcPct val="100000"/>
              </a:lnSpc>
              <a:buNone/>
            </a:pPr>
            <a:r>
              <a:rPr lang="en-GB" sz="1200" dirty="0">
                <a:latin typeface="+mj-lt"/>
              </a:rPr>
              <a:t>The goal of the spring assessment is to evaluate pupil learning at </a:t>
            </a:r>
            <a:r>
              <a:rPr lang="en-US" sz="1200" dirty="0">
                <a:latin typeface="+mj-lt"/>
              </a:rPr>
              <a:t>the midpoint in the year.</a:t>
            </a:r>
            <a:endParaRPr sz="1200" dirty="0">
              <a:latin typeface="+mj-lt"/>
            </a:endParaRPr>
          </a:p>
          <a:p>
            <a:pPr marL="0" lvl="0" indent="0" algn="l" rtl="0">
              <a:lnSpc>
                <a:spcPct val="100000"/>
              </a:lnSpc>
              <a:spcBef>
                <a:spcPts val="500"/>
              </a:spcBef>
              <a:spcAft>
                <a:spcPts val="0"/>
              </a:spcAft>
              <a:buClr>
                <a:schemeClr val="dk1"/>
              </a:buClr>
              <a:buSzPts val="1100"/>
              <a:buFont typeface="Arial"/>
              <a:buNone/>
            </a:pPr>
            <a:r>
              <a:rPr lang="en-US" sz="1200" b="1" dirty="0">
                <a:latin typeface="+mj-lt"/>
              </a:rPr>
              <a:t>End of Year assessment</a:t>
            </a:r>
            <a:endParaRPr lang="en-US" sz="1200" b="1" dirty="0">
              <a:latin typeface="+mj-lt"/>
              <a:cs typeface="Arial"/>
            </a:endParaRPr>
          </a:p>
          <a:p>
            <a:pPr marL="0" indent="0">
              <a:lnSpc>
                <a:spcPct val="100000"/>
              </a:lnSpc>
              <a:buSzPts val="1100"/>
              <a:buNone/>
            </a:pPr>
            <a:r>
              <a:rPr lang="en-US" sz="1200" dirty="0">
                <a:latin typeface="+mj-lt"/>
              </a:rPr>
              <a:t>End of Year Exams are important because they allow for summative assessments which check an accumulation of knowledge over a longer period of time. They:  </a:t>
            </a:r>
          </a:p>
          <a:p>
            <a:pPr marL="457200" lvl="0" indent="-292100" algn="l" rtl="0">
              <a:lnSpc>
                <a:spcPct val="100000"/>
              </a:lnSpc>
              <a:spcBef>
                <a:spcPts val="500"/>
              </a:spcBef>
              <a:spcAft>
                <a:spcPts val="0"/>
              </a:spcAft>
              <a:buSzPts val="1000"/>
              <a:buChar char="•"/>
            </a:pPr>
            <a:r>
              <a:rPr lang="en-US" sz="1200" dirty="0">
                <a:latin typeface="+mj-lt"/>
              </a:rPr>
              <a:t>Ensure pupils revisit earlier material when studying for upcoming assessments.</a:t>
            </a:r>
          </a:p>
          <a:p>
            <a:pPr marL="457200" lvl="0" indent="-292100" algn="l" rtl="0">
              <a:lnSpc>
                <a:spcPct val="100000"/>
              </a:lnSpc>
              <a:spcBef>
                <a:spcPts val="0"/>
              </a:spcBef>
              <a:spcAft>
                <a:spcPts val="0"/>
              </a:spcAft>
              <a:buSzPts val="1000"/>
              <a:buChar char="•"/>
            </a:pPr>
            <a:r>
              <a:rPr lang="en-US" sz="1200" dirty="0">
                <a:latin typeface="+mj-lt"/>
              </a:rPr>
              <a:t>Have been shown to improve pupil performance because pupils remember more through repetition and revisiting.</a:t>
            </a:r>
            <a:br>
              <a:rPr lang="en-US" sz="1200" dirty="0">
                <a:latin typeface="+mj-lt"/>
              </a:rPr>
            </a:br>
            <a:r>
              <a:rPr lang="en-US" sz="1200" dirty="0">
                <a:latin typeface="+mj-lt"/>
              </a:rPr>
              <a:t>(Lawrence, 2013, Khanna, 2013).</a:t>
            </a:r>
          </a:p>
          <a:p>
            <a:pPr marL="457200" lvl="0" indent="-292100" algn="l" rtl="0">
              <a:lnSpc>
                <a:spcPct val="100000"/>
              </a:lnSpc>
              <a:spcBef>
                <a:spcPts val="0"/>
              </a:spcBef>
              <a:spcAft>
                <a:spcPts val="0"/>
              </a:spcAft>
              <a:buSzPts val="1000"/>
              <a:buChar char="•"/>
            </a:pPr>
            <a:r>
              <a:rPr lang="en-US" sz="1200" dirty="0">
                <a:latin typeface="+mj-lt"/>
              </a:rPr>
              <a:t>Take advantage of the testing effect – the demonstration that repeated testing results in better learning than repeated studying.</a:t>
            </a:r>
          </a:p>
          <a:p>
            <a:pPr marL="457200" lvl="0" indent="-292100" algn="l" rtl="0">
              <a:lnSpc>
                <a:spcPct val="100000"/>
              </a:lnSpc>
              <a:spcBef>
                <a:spcPts val="0"/>
              </a:spcBef>
              <a:spcAft>
                <a:spcPts val="0"/>
              </a:spcAft>
              <a:buSzPts val="1000"/>
              <a:buChar char="•"/>
            </a:pPr>
            <a:r>
              <a:rPr lang="en-US" sz="1200" dirty="0">
                <a:latin typeface="+mj-lt"/>
              </a:rPr>
              <a:t>Are a form of retrieval practice – a learning approach that emphasizes recalling rather than encoding information</a:t>
            </a:r>
            <a:endParaRPr sz="1200"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dirty="0"/>
              <a:t>Understanding your child’s Autumn report</a:t>
            </a:r>
            <a:endParaRPr dirty="0"/>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200" dirty="0">
                <a:latin typeface="+mj-lt"/>
              </a:rPr>
              <a:t>The report contains information as follows:</a:t>
            </a:r>
          </a:p>
          <a:p>
            <a:r>
              <a:rPr lang="en-GB" sz="1200" dirty="0">
                <a:latin typeface="+mj-lt"/>
              </a:rPr>
              <a:t>Attendance and late to registration. </a:t>
            </a:r>
            <a:endParaRPr lang="en-GB" sz="1200" dirty="0">
              <a:latin typeface="+mj-lt"/>
              <a:cs typeface="Arial"/>
            </a:endParaRPr>
          </a:p>
          <a:p>
            <a:r>
              <a:rPr lang="en-GB" sz="1200" dirty="0">
                <a:latin typeface="+mj-lt"/>
              </a:rPr>
              <a:t>Reading age indicator </a:t>
            </a:r>
            <a:endParaRPr lang="en-GB" sz="1200" dirty="0">
              <a:latin typeface="+mj-lt"/>
              <a:cs typeface="Arial"/>
            </a:endParaRPr>
          </a:p>
          <a:p>
            <a:r>
              <a:rPr lang="en-GB" sz="1200" dirty="0">
                <a:latin typeface="+mj-lt"/>
              </a:rPr>
              <a:t>Reading lesson summary</a:t>
            </a:r>
            <a:endParaRPr lang="en-GB" sz="1200" dirty="0">
              <a:latin typeface="+mj-lt"/>
              <a:cs typeface="Arial"/>
            </a:endParaRPr>
          </a:p>
          <a:p>
            <a:r>
              <a:rPr lang="en-GB" sz="1200" dirty="0">
                <a:latin typeface="+mj-lt"/>
              </a:rPr>
              <a:t>Personal Development summary</a:t>
            </a:r>
            <a:endParaRPr lang="en-GB" sz="1200" dirty="0">
              <a:latin typeface="+mj-lt"/>
              <a:cs typeface="Arial"/>
            </a:endParaRPr>
          </a:p>
          <a:p>
            <a:r>
              <a:rPr lang="en-GB" sz="1200" dirty="0">
                <a:latin typeface="+mj-lt"/>
              </a:rPr>
              <a:t>Subject information including:</a:t>
            </a:r>
            <a:endParaRPr lang="en-GB" sz="1200" dirty="0">
              <a:latin typeface="+mj-lt"/>
              <a:cs typeface="Arial"/>
            </a:endParaRPr>
          </a:p>
          <a:p>
            <a:pPr lvl="1"/>
            <a:r>
              <a:rPr lang="en-GB" sz="1200" dirty="0">
                <a:latin typeface="+mj-lt"/>
              </a:rPr>
              <a:t>Subject </a:t>
            </a:r>
            <a:endParaRPr lang="en-GB" sz="1200" dirty="0">
              <a:latin typeface="+mj-lt"/>
              <a:cs typeface="Arial"/>
            </a:endParaRPr>
          </a:p>
          <a:p>
            <a:pPr lvl="1">
              <a:buClr>
                <a:srgbClr val="000000"/>
              </a:buClr>
            </a:pPr>
            <a:r>
              <a:rPr lang="en-GB" sz="1200" dirty="0">
                <a:latin typeface="+mj-lt"/>
              </a:rPr>
              <a:t>Teacher name</a:t>
            </a:r>
            <a:endParaRPr lang="en-GB" sz="1200" dirty="0">
              <a:latin typeface="+mj-lt"/>
              <a:cs typeface="Arial"/>
            </a:endParaRPr>
          </a:p>
          <a:p>
            <a:pPr lvl="1"/>
            <a:r>
              <a:rPr lang="en-GB" sz="1200" dirty="0">
                <a:latin typeface="+mj-lt"/>
              </a:rPr>
              <a:t>Attitude to learning score 1-4</a:t>
            </a:r>
            <a:endParaRPr lang="en-GB" sz="1200" dirty="0">
              <a:latin typeface="+mj-lt"/>
              <a:cs typeface="Arial"/>
            </a:endParaRPr>
          </a:p>
          <a:p>
            <a:pPr lvl="1"/>
            <a:r>
              <a:rPr lang="en-GB" sz="1200" dirty="0">
                <a:latin typeface="+mj-lt"/>
              </a:rPr>
              <a:t>Effort score 1-4</a:t>
            </a:r>
            <a:endParaRPr lang="en-GB" sz="1200" dirty="0">
              <a:latin typeface="+mj-lt"/>
              <a:cs typeface="Arial" panose="020B0604020202020204"/>
            </a:endParaRPr>
          </a:p>
          <a:p>
            <a:pPr lvl="1"/>
            <a:r>
              <a:rPr lang="en-GB" sz="1200" dirty="0">
                <a:latin typeface="+mj-lt"/>
              </a:rPr>
              <a:t>Homework score 1-4</a:t>
            </a:r>
            <a:endParaRPr lang="en-GB" sz="1200" dirty="0">
              <a:latin typeface="+mj-lt"/>
              <a:cs typeface="Arial" panose="020B0604020202020204"/>
            </a:endParaRPr>
          </a:p>
          <a:p>
            <a:pPr marL="165100" indent="0">
              <a:buNone/>
            </a:pPr>
            <a:endParaRPr lang="en-GB" dirty="0">
              <a:latin typeface="+mj-lt"/>
            </a:endParaRPr>
          </a:p>
          <a:p>
            <a:pPr marL="165100" indent="0">
              <a:buNone/>
            </a:pPr>
            <a:r>
              <a:rPr lang="en-GB" sz="1200" dirty="0">
                <a:latin typeface="+mj-lt"/>
              </a:rPr>
              <a:t>More information about the scoring scale 1-4 are contained in this booklet and the accompanying letter. </a:t>
            </a:r>
            <a:endParaRPr lang="en-GB" sz="1200" dirty="0">
              <a:latin typeface="+mj-lt"/>
              <a:cs typeface="Arial"/>
            </a:endParaRPr>
          </a:p>
          <a:p>
            <a:pPr lvl="1"/>
            <a:endParaRPr lang="en-GB" dirty="0"/>
          </a:p>
          <a:p>
            <a:pPr marL="622300" lvl="1" indent="0">
              <a:buNone/>
            </a:pPr>
            <a:r>
              <a:rPr lang="en-GB" sz="1000" dirty="0"/>
              <a:t>	</a:t>
            </a:r>
            <a:endParaRPr lang="en-GB" sz="100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73;p13">
            <a:extLst>
              <a:ext uri="{FF2B5EF4-FFF2-40B4-BE49-F238E27FC236}">
                <a16:creationId xmlns:a16="http://schemas.microsoft.com/office/drawing/2014/main" id="{D295A4B1-C8A6-9D1C-9085-0E556EF562B5}"/>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ATL Scale</a:t>
            </a:r>
            <a:endParaRPr dirty="0"/>
          </a:p>
        </p:txBody>
      </p:sp>
      <p:graphicFrame>
        <p:nvGraphicFramePr>
          <p:cNvPr id="5" name="Table 4">
            <a:extLst>
              <a:ext uri="{FF2B5EF4-FFF2-40B4-BE49-F238E27FC236}">
                <a16:creationId xmlns:a16="http://schemas.microsoft.com/office/drawing/2014/main" id="{177A252F-B230-1018-F04A-A72090B3FA54}"/>
              </a:ext>
            </a:extLst>
          </p:cNvPr>
          <p:cNvGraphicFramePr>
            <a:graphicFrameLocks noGrp="1"/>
          </p:cNvGraphicFramePr>
          <p:nvPr>
            <p:extLst>
              <p:ext uri="{D42A27DB-BD31-4B8C-83A1-F6EECF244321}">
                <p14:modId xmlns:p14="http://schemas.microsoft.com/office/powerpoint/2010/main" val="1197379049"/>
              </p:ext>
            </p:extLst>
          </p:nvPr>
        </p:nvGraphicFramePr>
        <p:xfrm>
          <a:off x="749872" y="865953"/>
          <a:ext cx="4298783" cy="5690490"/>
        </p:xfrm>
        <a:graphic>
          <a:graphicData uri="http://schemas.openxmlformats.org/drawingml/2006/table">
            <a:tbl>
              <a:tblPr/>
              <a:tblGrid>
                <a:gridCol w="417447">
                  <a:extLst>
                    <a:ext uri="{9D8B030D-6E8A-4147-A177-3AD203B41FA5}">
                      <a16:colId xmlns:a16="http://schemas.microsoft.com/office/drawing/2014/main" val="2095049023"/>
                    </a:ext>
                  </a:extLst>
                </a:gridCol>
                <a:gridCol w="3881336">
                  <a:extLst>
                    <a:ext uri="{9D8B030D-6E8A-4147-A177-3AD203B41FA5}">
                      <a16:colId xmlns:a16="http://schemas.microsoft.com/office/drawing/2014/main" val="2204209244"/>
                    </a:ext>
                  </a:extLst>
                </a:gridCol>
              </a:tblGrid>
              <a:tr h="340492">
                <a:tc>
                  <a:txBody>
                    <a:bodyPr/>
                    <a:lstStyle/>
                    <a:p>
                      <a:pPr algn="ctr" fontAlgn="auto"/>
                      <a:r>
                        <a:rPr lang="en-US" sz="900" b="1" i="0">
                          <a:solidFill>
                            <a:srgbClr val="FFFFFF"/>
                          </a:solidFill>
                          <a:effectLst/>
                          <a:latin typeface="Arial" panose="020B0604020202020204" pitchFamily="34" charset="0"/>
                        </a:rPr>
                        <a:t>​</a:t>
                      </a: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Attitude to Learning</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3850990793"/>
                  </a:ext>
                </a:extLst>
              </a:tr>
              <a:tr h="1225775">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·Has an extremely positive attitude to learning. ​</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·Shows exemplary behaviour for learning and respect for others.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·Demonstrates consistently high levels of concentration.</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·Demonstrates a real determination to learn.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15897"/>
                  </a:ext>
                </a:extLst>
              </a:tr>
              <a:tr h="1298129">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·Has a</a:t>
                      </a:r>
                      <a:r>
                        <a:rPr lang="en-GB" sz="1100" b="0" i="0" u="none" strike="noStrike" dirty="0">
                          <a:solidFill>
                            <a:srgbClr val="222222"/>
                          </a:solidFill>
                          <a:effectLst/>
                          <a:latin typeface="Arial" panose="020B0604020202020204" pitchFamily="34" charset="0"/>
                        </a:rPr>
                        <a:t> positive attitude to learning.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·Shows good behaviour for learning and respect for others.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·Demonstrates high levels of concentration.</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·Demonstrates a determination to learn.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000000"/>
                          </a:solidFill>
                          <a:effectLst/>
                          <a:latin typeface="Arial" panose="020B0604020202020204" pitchFamily="34" charset="0"/>
                        </a:rPr>
                        <a:t>​</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257903"/>
                  </a:ext>
                </a:extLst>
              </a:tr>
              <a:tr h="1413047">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·Has a poor </a:t>
                      </a:r>
                      <a:r>
                        <a:rPr lang="en-GB" sz="1100" b="0" i="0" u="none" strike="noStrike" dirty="0">
                          <a:solidFill>
                            <a:srgbClr val="222222"/>
                          </a:solidFill>
                          <a:effectLst/>
                          <a:latin typeface="Arial" panose="020B0604020202020204" pitchFamily="34" charset="0"/>
                        </a:rPr>
                        <a:t>attitude to learning at times.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·Shows reasonable behaviour for learning and respect for others.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·Does not always have high enough levels of concentration.</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·Does not always show determination to learn.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930833"/>
                  </a:ext>
                </a:extLst>
              </a:tr>
              <a:tr h="1413047">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·Has a</a:t>
                      </a:r>
                      <a:r>
                        <a:rPr lang="en-GB" sz="1100" b="0" i="0" u="none" strike="noStrike" dirty="0">
                          <a:solidFill>
                            <a:srgbClr val="222222"/>
                          </a:solidFill>
                          <a:effectLst/>
                          <a:latin typeface="Arial" panose="020B0604020202020204" pitchFamily="34" charset="0"/>
                        </a:rPr>
                        <a:t> poor attitude to learning.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·Rarely shows good enough behaviour for learning and sometimes shows a lack respect for others.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·Does not demonstrate high enough levels of concentration.</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·Does not demonstrate determination to learn.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488767"/>
                  </a:ext>
                </a:extLst>
              </a:tr>
            </a:tbl>
          </a:graphicData>
        </a:graphic>
      </p:graphicFrame>
    </p:spTree>
    <p:extLst>
      <p:ext uri="{BB962C8B-B14F-4D97-AF65-F5344CB8AC3E}">
        <p14:creationId xmlns:p14="http://schemas.microsoft.com/office/powerpoint/2010/main" val="30786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FE6364AF-6BE0-085A-743A-BE99FF716770}"/>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Effort Scale</a:t>
            </a:r>
            <a:endParaRPr/>
          </a:p>
        </p:txBody>
      </p:sp>
      <p:graphicFrame>
        <p:nvGraphicFramePr>
          <p:cNvPr id="3" name="Table 2">
            <a:extLst>
              <a:ext uri="{FF2B5EF4-FFF2-40B4-BE49-F238E27FC236}">
                <a16:creationId xmlns:a16="http://schemas.microsoft.com/office/drawing/2014/main" id="{010DEFDD-322E-4D90-AB73-46418499C3E8}"/>
              </a:ext>
            </a:extLst>
          </p:cNvPr>
          <p:cNvGraphicFramePr>
            <a:graphicFrameLocks noGrp="1"/>
          </p:cNvGraphicFramePr>
          <p:nvPr>
            <p:extLst>
              <p:ext uri="{D42A27DB-BD31-4B8C-83A1-F6EECF244321}">
                <p14:modId xmlns:p14="http://schemas.microsoft.com/office/powerpoint/2010/main" val="3954649310"/>
              </p:ext>
            </p:extLst>
          </p:nvPr>
        </p:nvGraphicFramePr>
        <p:xfrm>
          <a:off x="777875" y="810301"/>
          <a:ext cx="4290236" cy="6174153"/>
        </p:xfrm>
        <a:graphic>
          <a:graphicData uri="http://schemas.openxmlformats.org/drawingml/2006/table">
            <a:tbl>
              <a:tblPr/>
              <a:tblGrid>
                <a:gridCol w="417232">
                  <a:extLst>
                    <a:ext uri="{9D8B030D-6E8A-4147-A177-3AD203B41FA5}">
                      <a16:colId xmlns:a16="http://schemas.microsoft.com/office/drawing/2014/main" val="1687092478"/>
                    </a:ext>
                  </a:extLst>
                </a:gridCol>
                <a:gridCol w="3873004">
                  <a:extLst>
                    <a:ext uri="{9D8B030D-6E8A-4147-A177-3AD203B41FA5}">
                      <a16:colId xmlns:a16="http://schemas.microsoft.com/office/drawing/2014/main" val="1174444488"/>
                    </a:ext>
                  </a:extLst>
                </a:gridCol>
              </a:tblGrid>
              <a:tr h="313669">
                <a:tc>
                  <a:txBody>
                    <a:bodyPr/>
                    <a:lstStyle/>
                    <a:p>
                      <a:pPr algn="ctr" fontAlgn="auto"/>
                      <a:r>
                        <a:rPr lang="en-US" sz="900" b="1" i="0">
                          <a:solidFill>
                            <a:srgbClr val="FFFFFF"/>
                          </a:solidFill>
                          <a:effectLst/>
                          <a:latin typeface="Arial" panose="020B0604020202020204" pitchFamily="34" charset="0"/>
                        </a:rPr>
                        <a:t>​</a:t>
                      </a: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Effort</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2018493931"/>
                  </a:ext>
                </a:extLst>
              </a:tr>
              <a:tr h="1509712">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always well organised and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·Fully engages on all tasks and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·Works well with peers and makes positive contributions to the lesson​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·Always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93103"/>
                  </a:ext>
                </a:extLst>
              </a:tr>
              <a:tr h="1331348">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usually organised and usually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engages on all tasks and often completes work to the best of their ability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·Contributes constructively when working with peers​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gives their full effort to their work.​</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24574"/>
                  </a:ext>
                </a:extLst>
              </a:tr>
              <a:tr h="1509712">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·Often fails to prepare and arrives to lessons not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engages on tasks or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·Needs encouragement to stay on task when working with peers and can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·Only sometimes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74876"/>
                  </a:ext>
                </a:extLst>
              </a:tr>
              <a:tr h="1509712">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attend lessons prepared and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engage on tasks or to complete work​</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works effectively with peers and can frequently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give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95418"/>
                  </a:ext>
                </a:extLst>
              </a:tr>
            </a:tbl>
          </a:graphicData>
        </a:graphic>
      </p:graphicFrame>
    </p:spTree>
    <p:extLst>
      <p:ext uri="{BB962C8B-B14F-4D97-AF65-F5344CB8AC3E}">
        <p14:creationId xmlns:p14="http://schemas.microsoft.com/office/powerpoint/2010/main" val="365885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73;p13">
            <a:extLst>
              <a:ext uri="{FF2B5EF4-FFF2-40B4-BE49-F238E27FC236}">
                <a16:creationId xmlns:a16="http://schemas.microsoft.com/office/drawing/2014/main" id="{832BDA5E-464B-805B-2894-53CEBB196E89}"/>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Homework Scale</a:t>
            </a:r>
            <a:endParaRPr/>
          </a:p>
        </p:txBody>
      </p:sp>
      <p:graphicFrame>
        <p:nvGraphicFramePr>
          <p:cNvPr id="3" name="Table 2">
            <a:extLst>
              <a:ext uri="{FF2B5EF4-FFF2-40B4-BE49-F238E27FC236}">
                <a16:creationId xmlns:a16="http://schemas.microsoft.com/office/drawing/2014/main" id="{5C009AAC-D0DC-0AD2-87EA-F355C6FFF38B}"/>
              </a:ext>
            </a:extLst>
          </p:cNvPr>
          <p:cNvGraphicFramePr>
            <a:graphicFrameLocks noGrp="1"/>
          </p:cNvGraphicFramePr>
          <p:nvPr>
            <p:extLst>
              <p:ext uri="{D42A27DB-BD31-4B8C-83A1-F6EECF244321}">
                <p14:modId xmlns:p14="http://schemas.microsoft.com/office/powerpoint/2010/main" val="3380733398"/>
              </p:ext>
            </p:extLst>
          </p:nvPr>
        </p:nvGraphicFramePr>
        <p:xfrm>
          <a:off x="758756" y="829657"/>
          <a:ext cx="4183062" cy="5653117"/>
        </p:xfrm>
        <a:graphic>
          <a:graphicData uri="http://schemas.openxmlformats.org/drawingml/2006/table">
            <a:tbl>
              <a:tblPr/>
              <a:tblGrid>
                <a:gridCol w="407671">
                  <a:extLst>
                    <a:ext uri="{9D8B030D-6E8A-4147-A177-3AD203B41FA5}">
                      <a16:colId xmlns:a16="http://schemas.microsoft.com/office/drawing/2014/main" val="409033181"/>
                    </a:ext>
                  </a:extLst>
                </a:gridCol>
                <a:gridCol w="3775391">
                  <a:extLst>
                    <a:ext uri="{9D8B030D-6E8A-4147-A177-3AD203B41FA5}">
                      <a16:colId xmlns:a16="http://schemas.microsoft.com/office/drawing/2014/main" val="3407663202"/>
                    </a:ext>
                  </a:extLst>
                </a:gridCol>
              </a:tblGrid>
              <a:tr h="283597">
                <a:tc>
                  <a:txBody>
                    <a:bodyPr/>
                    <a:lstStyle/>
                    <a:p>
                      <a:pPr algn="ctr" fontAlgn="auto"/>
                      <a:r>
                        <a:rPr lang="en-US" sz="900" b="1" i="0">
                          <a:solidFill>
                            <a:srgbClr val="FFFFFF"/>
                          </a:solidFill>
                          <a:effectLst/>
                          <a:latin typeface="Arial" panose="020B0604020202020204" pitchFamily="34" charset="0"/>
                        </a:rPr>
                        <a:t>​</a:t>
                      </a: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dirty="0">
                          <a:solidFill>
                            <a:srgbClr val="FFFFFF"/>
                          </a:solidFill>
                          <a:effectLst/>
                          <a:latin typeface="Arial" panose="020B0604020202020204" pitchFamily="34" charset="0"/>
                        </a:rPr>
                        <a:t>Homework</a:t>
                      </a:r>
                      <a:r>
                        <a:rPr lang="en-GB" sz="900" b="0" i="0" dirty="0">
                          <a:solidFill>
                            <a:srgbClr val="FFFFFF"/>
                          </a:solidFill>
                          <a:effectLst/>
                          <a:latin typeface="Arial" panose="020B0604020202020204" pitchFamily="34" charset="0"/>
                        </a:rPr>
                        <a:t>​</a:t>
                      </a:r>
                      <a:endParaRPr lang="en-GB" sz="7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3953102579"/>
                  </a:ext>
                </a:extLst>
              </a:tr>
              <a:tr h="1020951">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·Completes all homework tasks fully and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·Meets all homework deadlines.​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·Prepares for assessments and exams by revising at home.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 Always submits merit worthy work of high quality.​</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015269"/>
                  </a:ext>
                </a:extLst>
              </a:tr>
              <a:tr h="1081215">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a:solidFill>
                            <a:srgbClr val="222222"/>
                          </a:solidFill>
                          <a:effectLst/>
                          <a:latin typeface="Arial" panose="020B0604020202020204" pitchFamily="34" charset="0"/>
                        </a:rPr>
                        <a:t>This </a:t>
                      </a:r>
                      <a:r>
                        <a:rPr lang="en-GB" sz="1100" b="0" i="0" u="none" strike="noStrike">
                          <a:solidFill>
                            <a:srgbClr val="222222"/>
                          </a:solidFill>
                          <a:effectLst/>
                          <a:latin typeface="Arial" panose="020B0604020202020204" pitchFamily="34" charset="0"/>
                        </a:rPr>
                        <a:t>pupil...</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a:solidFill>
                            <a:srgbClr val="222222"/>
                          </a:solidFill>
                          <a:effectLst/>
                          <a:latin typeface="Arial" panose="020B0604020202020204" pitchFamily="34" charset="0"/>
                        </a:rPr>
                        <a:t>·</a:t>
                      </a:r>
                      <a:r>
                        <a:rPr lang="en-GB" sz="1100" b="0" i="0" u="none" strike="noStrike">
                          <a:solidFill>
                            <a:srgbClr val="222222"/>
                          </a:solidFill>
                          <a:effectLst/>
                          <a:latin typeface="Arial" panose="020B0604020202020204" pitchFamily="34" charset="0"/>
                        </a:rPr>
                        <a:t>Completes almost all homework tasks fully and to the best of their ability.</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u="none" strike="noStrike">
                          <a:solidFill>
                            <a:srgbClr val="222222"/>
                          </a:solidFill>
                          <a:effectLst/>
                          <a:latin typeface="Arial" panose="020B0604020202020204" pitchFamily="34" charset="0"/>
                        </a:rPr>
                        <a:t>·Meets all homework deadlines.</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u="none" strike="noStrike">
                          <a:solidFill>
                            <a:srgbClr val="222222"/>
                          </a:solidFill>
                          <a:effectLst/>
                          <a:latin typeface="Arial" panose="020B0604020202020204" pitchFamily="34" charset="0"/>
                        </a:rPr>
                        <a:t>·Prepares for assessments and exams by revising at home. </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u="none" strike="noStrike">
                          <a:solidFill>
                            <a:srgbClr val="222222"/>
                          </a:solidFill>
                          <a:effectLst/>
                          <a:latin typeface="Arial" panose="020B0604020202020204" pitchFamily="34" charset="0"/>
                        </a:rPr>
                        <a:t>·Almost always submits work of good quality.</a:t>
                      </a:r>
                      <a:r>
                        <a:rPr lang="en-GB" sz="1100" b="0" i="0">
                          <a:solidFill>
                            <a:srgbClr val="222222"/>
                          </a:solidFill>
                          <a:effectLst/>
                          <a:latin typeface="Arial" panose="020B0604020202020204" pitchFamily="34" charset="0"/>
                        </a:rPr>
                        <a:t>​</a:t>
                      </a:r>
                      <a:endParaRPr lang="en-GB" sz="1100" b="0" i="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902108"/>
                  </a:ext>
                </a:extLst>
              </a:tr>
              <a:tr h="1332908">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a:solidFill>
                            <a:srgbClr val="222222"/>
                          </a:solidFill>
                          <a:effectLst/>
                          <a:latin typeface="Arial" panose="020B0604020202020204" pitchFamily="34" charset="0"/>
                        </a:rPr>
                        <a:t>This </a:t>
                      </a:r>
                      <a:r>
                        <a:rPr lang="en-GB" sz="1100" b="0" i="0" u="none" strike="noStrike">
                          <a:solidFill>
                            <a:srgbClr val="222222"/>
                          </a:solidFill>
                          <a:effectLst/>
                          <a:latin typeface="Arial" panose="020B0604020202020204" pitchFamily="34" charset="0"/>
                        </a:rPr>
                        <a:t>pupil...</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a:solidFill>
                            <a:srgbClr val="222222"/>
                          </a:solidFill>
                          <a:effectLst/>
                          <a:latin typeface="Arial" panose="020B0604020202020204" pitchFamily="34" charset="0"/>
                        </a:rPr>
                        <a:t>·Often fails to complete homework tasks fully and sometimes does not complete work to the best of their ability​</a:t>
                      </a:r>
                      <a:endParaRPr lang="en-GB" sz="1100" b="0" i="0">
                        <a:solidFill>
                          <a:srgbClr val="000000"/>
                        </a:solidFill>
                        <a:effectLst/>
                      </a:endParaRPr>
                    </a:p>
                    <a:p>
                      <a:pPr algn="l" fontAlgn="base"/>
                      <a:r>
                        <a:rPr lang="en-GB" sz="1100" b="0" i="0" u="none" strike="noStrike">
                          <a:solidFill>
                            <a:srgbClr val="222222"/>
                          </a:solidFill>
                          <a:effectLst/>
                          <a:latin typeface="Arial" panose="020B0604020202020204" pitchFamily="34" charset="0"/>
                        </a:rPr>
                        <a:t> ·Does not meet all homework deadlines.</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u="none" strike="noStrike">
                          <a:solidFill>
                            <a:srgbClr val="222222"/>
                          </a:solidFill>
                          <a:effectLst/>
                          <a:latin typeface="Arial" panose="020B0604020202020204" pitchFamily="34" charset="0"/>
                        </a:rPr>
                        <a:t>·Prepares for some assessments and exams by revising at home, but more effort is required.  </a:t>
                      </a:r>
                      <a:r>
                        <a:rPr lang="en-GB" sz="1100" b="0" i="0">
                          <a:solidFill>
                            <a:srgbClr val="222222"/>
                          </a:solidFill>
                          <a:effectLst/>
                          <a:latin typeface="Arial" panose="020B0604020202020204" pitchFamily="34" charset="0"/>
                        </a:rPr>
                        <a:t>​</a:t>
                      </a:r>
                      <a:endParaRPr lang="en-GB" sz="1100" b="0" i="0">
                        <a:solidFill>
                          <a:srgbClr val="000000"/>
                        </a:solidFill>
                        <a:effectLst/>
                      </a:endParaRPr>
                    </a:p>
                    <a:p>
                      <a:pPr algn="l" fontAlgn="base"/>
                      <a:r>
                        <a:rPr lang="en-GB" sz="1100" b="0" i="0">
                          <a:solidFill>
                            <a:srgbClr val="222222"/>
                          </a:solidFill>
                          <a:effectLst/>
                          <a:latin typeface="Arial" panose="020B0604020202020204" pitchFamily="34" charset="0"/>
                        </a:rPr>
                        <a:t>·Rarely submits work when required and it is sometimes not of the required standard.​</a:t>
                      </a:r>
                      <a:endParaRPr lang="en-GB" sz="1100" b="0" i="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009359"/>
                  </a:ext>
                </a:extLst>
              </a:tr>
              <a:tr h="1176929">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5079" marR="85079" marT="42540" marB="4254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a:t>
                      </a:r>
                      <a:r>
                        <a:rPr lang="en-GB" sz="1100" b="0" i="0" u="none" strike="noStrike" dirty="0">
                          <a:solidFill>
                            <a:srgbClr val="222222"/>
                          </a:solidFill>
                          <a:effectLst/>
                          <a:latin typeface="Arial" panose="020B0604020202020204" pitchFamily="34" charset="0"/>
                        </a:rPr>
                        <a:t>pupil...</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
                      </a:r>
                      <a:r>
                        <a:rPr lang="en-GB" sz="1100" b="0" i="0" u="none" strike="noStrike" dirty="0">
                          <a:solidFill>
                            <a:srgbClr val="222222"/>
                          </a:solidFill>
                          <a:effectLst/>
                          <a:latin typeface="Arial" panose="020B0604020202020204" pitchFamily="34" charset="0"/>
                        </a:rPr>
                        <a:t>complete homework tasks fully and does not complete work to the best of their ability</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meet homework deadlines. ​</a:t>
                      </a:r>
                      <a:endParaRPr lang="en-GB" sz="1100" b="0" i="0" dirty="0">
                        <a:solidFill>
                          <a:srgbClr val="000000"/>
                        </a:solidFill>
                        <a:effectLst/>
                      </a:endParaRPr>
                    </a:p>
                    <a:p>
                      <a:pPr algn="l" fontAlgn="base"/>
                      <a:r>
                        <a:rPr lang="en-GB" sz="1100" b="0" i="0" u="none" strike="noStrike" dirty="0">
                          <a:solidFill>
                            <a:srgbClr val="222222"/>
                          </a:solidFill>
                          <a:effectLst/>
                          <a:latin typeface="Arial" panose="020B0604020202020204" pitchFamily="34" charset="0"/>
                        </a:rPr>
                        <a:t>·Does not prepare for assessments and exams and there is very little evidence of revision at home. </a:t>
                      </a:r>
                      <a:r>
                        <a:rPr lang="en-GB" sz="1100" b="0" i="0" dirty="0">
                          <a:solidFill>
                            <a:srgbClr val="222222"/>
                          </a:solidFill>
                          <a:effectLst/>
                          <a:latin typeface="Arial" panose="020B0604020202020204" pitchFamily="34" charset="0"/>
                        </a:rPr>
                        <a:t>​</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submit of the required standard.​</a:t>
                      </a:r>
                      <a:endParaRPr lang="en-GB" sz="1100" b="0" i="0" dirty="0">
                        <a:solidFill>
                          <a:srgbClr val="000000"/>
                        </a:solidFill>
                        <a:effectLst/>
                      </a:endParaRPr>
                    </a:p>
                  </a:txBody>
                  <a:tcPr marL="85079" marR="85079" marT="42540" marB="4254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634534"/>
                  </a:ext>
                </a:extLst>
              </a:tr>
            </a:tbl>
          </a:graphicData>
        </a:graphic>
      </p:graphicFrame>
    </p:spTree>
    <p:extLst>
      <p:ext uri="{BB962C8B-B14F-4D97-AF65-F5344CB8AC3E}">
        <p14:creationId xmlns:p14="http://schemas.microsoft.com/office/powerpoint/2010/main" val="161513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Art</a:t>
            </a:r>
            <a:endParaRPr/>
          </a:p>
        </p:txBody>
      </p:sp>
      <p:sp>
        <p:nvSpPr>
          <p:cNvPr id="80" name="Google Shape;80;p14"/>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indent="0">
              <a:lnSpc>
                <a:spcPct val="100000"/>
              </a:lnSpc>
              <a:buNone/>
            </a:pPr>
            <a:r>
              <a:rPr lang="en-GB" sz="1200" b="1" dirty="0">
                <a:latin typeface="+mj-lt"/>
              </a:rPr>
              <a:t>Year 8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rPr>
              <a:t>Art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15000"/>
              </a:lnSpc>
              <a:spcBef>
                <a:spcPts val="0"/>
              </a:spcBef>
              <a:spcAft>
                <a:spcPts val="0"/>
              </a:spcAft>
              <a:buClr>
                <a:schemeClr val="dk1"/>
              </a:buClr>
              <a:buSzPts val="1100"/>
              <a:buFont typeface="Arial"/>
              <a:buNone/>
            </a:pPr>
            <a:r>
              <a:rPr lang="en-GB" sz="1100" dirty="0">
                <a:latin typeface="+mj-lt"/>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Summative Assessment (Spring and Summer)</a:t>
            </a:r>
            <a:endParaRPr sz="1200" dirty="0">
              <a:latin typeface="+mj-lt"/>
            </a:endParaRPr>
          </a:p>
          <a:p>
            <a:pPr marL="0" indent="0">
              <a:lnSpc>
                <a:spcPct val="114999"/>
              </a:lnSpc>
              <a:buNone/>
            </a:pPr>
            <a:r>
              <a:rPr lang="en-GB" sz="1100" dirty="0">
                <a:latin typeface="+mj-lt"/>
              </a:rPr>
              <a:t>Our summative assessments take place in spring &amp; summer and acknowledge the achievement of pupils twice a year and come at the end of a learning sequence which will allow a wide range of topics to be acknowledged. This will be assessed by teacher assessment of skills, knowledge and understanding across a broad range of materials and processes, presentation and the communication of understanding and intentions through visual and written content. We will provide pupils with improvement targets which enable them to identify gaps in knowledge and offer clear guidance on how to progress with a focus on knowledge application.</a:t>
            </a:r>
          </a:p>
          <a:p>
            <a:pPr marL="0" indent="0">
              <a:lnSpc>
                <a:spcPct val="114999"/>
              </a:lnSpc>
              <a:spcBef>
                <a:spcPts val="0"/>
              </a:spcBef>
              <a:buNone/>
            </a:pPr>
            <a:endParaRPr lang="en-GB" sz="1100" dirty="0">
              <a:latin typeface="Arial"/>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www.tate.org.uk</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National Gallery</a:t>
            </a:r>
            <a:endParaRPr sz="1200" dirty="0">
              <a:solidFill>
                <a:srgbClr val="7030A0"/>
              </a:solidFill>
              <a:latin typeface="+mj-lt"/>
            </a:endParaRPr>
          </a:p>
          <a:p>
            <a:pPr marL="0" indent="0">
              <a:lnSpc>
                <a:spcPct val="100000"/>
              </a:lnSpc>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Art and Design </a:t>
            </a:r>
            <a:endParaRPr dirty="0">
              <a:solidFill>
                <a:srgbClr val="7030A0"/>
              </a:solidFill>
              <a:latin typeface="+mj-lt"/>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4956</Words>
  <Application>Microsoft Office PowerPoint</Application>
  <PresentationFormat>Custom</PresentationFormat>
  <Paragraphs>393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Arial (Headings)</vt:lpstr>
      <vt:lpstr>Helvetica Neue</vt:lpstr>
      <vt:lpstr>Times New Roman</vt:lpstr>
      <vt:lpstr>Office Theme</vt:lpstr>
      <vt:lpstr>Assessment and reporting</vt:lpstr>
      <vt:lpstr>Introduction</vt:lpstr>
      <vt:lpstr>Assessment principles</vt:lpstr>
      <vt:lpstr>Key terms</vt:lpstr>
      <vt:lpstr>Understanding your child’s Autumn report</vt:lpstr>
      <vt:lpstr>ATL Scale</vt:lpstr>
      <vt:lpstr>Effort Scale</vt:lpstr>
      <vt:lpstr>Homework Scale</vt:lpstr>
      <vt:lpstr>Art</vt:lpstr>
      <vt:lpstr>Computing</vt:lpstr>
      <vt:lpstr>Design and Technology</vt:lpstr>
      <vt:lpstr>Drama</vt:lpstr>
      <vt:lpstr>English</vt:lpstr>
      <vt:lpstr>Food Technology</vt:lpstr>
      <vt:lpstr>Geography</vt:lpstr>
      <vt:lpstr>History</vt:lpstr>
      <vt:lpstr>Maths</vt:lpstr>
      <vt:lpstr>Music</vt:lpstr>
      <vt:lpstr>Personal Development</vt:lpstr>
      <vt:lpstr>Physical Education</vt:lpstr>
      <vt:lpstr>Reading</vt:lpstr>
      <vt:lpstr>Religious Education</vt:lpstr>
      <vt:lpstr>Science</vt:lpstr>
      <vt:lpstr>Spanish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Sara Dempsey</cp:lastModifiedBy>
  <cp:revision>227</cp:revision>
  <cp:lastPrinted>2024-11-19T12:37:11Z</cp:lastPrinted>
  <dcterms:modified xsi:type="dcterms:W3CDTF">2024-11-19T12:55:09Z</dcterms:modified>
</cp:coreProperties>
</file>